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65" r:id="rId12"/>
    <p:sldId id="272" r:id="rId13"/>
    <p:sldId id="273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381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381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381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381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381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381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EEECE1"/>
          </a:solidFill>
        </a:fill>
      </a:tcStyle>
    </a:band2H>
    <a:firstCol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CE1"/>
          </a:solidFill>
        </a:fill>
      </a:tcStyle>
    </a:lastRow>
    <a:fir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38100" cap="flat">
              <a:solidFill>
                <a:srgbClr val="EEECE1"/>
              </a:solidFill>
              <a:prstDash val="solid"/>
              <a:round/>
            </a:ln>
          </a:top>
          <a:bottom>
            <a:ln w="127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EEECE1"/>
        </a:fontRef>
        <a:srgbClr val="EEECE1"/>
      </a:tcTxStyle>
      <a:tcStyle>
        <a:tcBdr>
          <a:left>
            <a:ln w="12700" cap="flat">
              <a:solidFill>
                <a:srgbClr val="EEECE1"/>
              </a:solidFill>
              <a:prstDash val="solid"/>
              <a:round/>
            </a:ln>
          </a:left>
          <a:right>
            <a:ln w="12700" cap="flat">
              <a:solidFill>
                <a:srgbClr val="EEECE1"/>
              </a:solidFill>
              <a:prstDash val="solid"/>
              <a:round/>
            </a:ln>
          </a:right>
          <a:top>
            <a:ln w="12700" cap="flat">
              <a:solidFill>
                <a:srgbClr val="EEECE1"/>
              </a:solidFill>
              <a:prstDash val="solid"/>
              <a:round/>
            </a:ln>
          </a:top>
          <a:bottom>
            <a:ln w="38100" cap="flat">
              <a:solidFill>
                <a:srgbClr val="EEECE1"/>
              </a:solidFill>
              <a:prstDash val="solid"/>
              <a:round/>
            </a:ln>
          </a:bottom>
          <a:insideH>
            <a:ln w="12700" cap="flat">
              <a:solidFill>
                <a:srgbClr val="EEECE1"/>
              </a:solidFill>
              <a:prstDash val="solid"/>
              <a:round/>
            </a:ln>
          </a:insideH>
          <a:insideV>
            <a:ln w="12700" cap="flat">
              <a:solidFill>
                <a:srgbClr val="EEECE1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6" autoAdjust="0"/>
    <p:restoredTop sz="94696"/>
  </p:normalViewPr>
  <p:slideViewPr>
    <p:cSldViewPr>
      <p:cViewPr>
        <p:scale>
          <a:sx n="110" d="100"/>
          <a:sy n="110" d="100"/>
        </p:scale>
        <p:origin x="132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1" name="Obdélník 18"/>
          <p:cNvSpPr/>
          <p:nvPr/>
        </p:nvSpPr>
        <p:spPr>
          <a:xfrm>
            <a:off x="8991600" y="3047"/>
            <a:ext cx="152400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2" name="Obdélník 1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3" name="Obdélník 15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4" name="Obdélník 11"/>
          <p:cNvSpPr/>
          <p:nvPr/>
        </p:nvSpPr>
        <p:spPr>
          <a:xfrm>
            <a:off x="146303" y="6391654"/>
            <a:ext cx="8833106" cy="3095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1F497D"/>
                </a:solidFill>
              </a:defRPr>
            </a:lvl1pPr>
            <a:lvl2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1F497D"/>
                </a:solidFill>
              </a:defRPr>
            </a:lvl2pPr>
            <a:lvl3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1F497D"/>
                </a:solidFill>
              </a:defRPr>
            </a:lvl3pPr>
            <a:lvl4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1F497D"/>
                </a:solidFill>
              </a:defRPr>
            </a:lvl4pPr>
            <a:lvl5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1F497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Přímá spojovací čára 6"/>
          <p:cNvSpPr/>
          <p:nvPr/>
        </p:nvSpPr>
        <p:spPr>
          <a:xfrm>
            <a:off x="155447" y="2420111"/>
            <a:ext cx="8833107" cy="2"/>
          </a:xfrm>
          <a:prstGeom prst="line">
            <a:avLst/>
          </a:prstGeom>
          <a:ln w="11430">
            <a:solidFill>
              <a:srgbClr val="88A44E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Obdélník 9"/>
          <p:cNvSpPr/>
          <p:nvPr/>
        </p:nvSpPr>
        <p:spPr>
          <a:xfrm>
            <a:off x="152399" y="152399"/>
            <a:ext cx="8833106" cy="6547106"/>
          </a:xfrm>
          <a:prstGeom prst="rect">
            <a:avLst/>
          </a:prstGeom>
          <a:ln>
            <a:solidFill>
              <a:srgbClr val="88A44E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8" name="Elipsa 12"/>
          <p:cNvSpPr/>
          <p:nvPr/>
        </p:nvSpPr>
        <p:spPr>
          <a:xfrm>
            <a:off x="4267200" y="2115311"/>
            <a:ext cx="609600" cy="6096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9" name="Elipsa 13"/>
          <p:cNvSpPr/>
          <p:nvPr/>
        </p:nvSpPr>
        <p:spPr>
          <a:xfrm>
            <a:off x="4361688" y="2209800"/>
            <a:ext cx="420627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44E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3915" y="2253743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délník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7" name="Obdélník 7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8" name="Obdélník 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9" name="Obdélník 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0" name="Obdélník 4"/>
          <p:cNvSpPr/>
          <p:nvPr/>
        </p:nvSpPr>
        <p:spPr>
          <a:xfrm>
            <a:off x="146303" y="6391654"/>
            <a:ext cx="8833106" cy="3095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1" name="Obdélník 5"/>
          <p:cNvSpPr/>
          <p:nvPr/>
        </p:nvSpPr>
        <p:spPr>
          <a:xfrm>
            <a:off x="152399" y="158495"/>
            <a:ext cx="8833106" cy="6547106"/>
          </a:xfrm>
          <a:prstGeom prst="rect">
            <a:avLst/>
          </a:prstGeom>
          <a:ln>
            <a:solidFill>
              <a:srgbClr val="88A44E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3915" y="6378892"/>
            <a:ext cx="316170" cy="3327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43011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áhlaví část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1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48" name="Obdélník 1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49" name="Obdélník 15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0" name="Obdélník 17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1" name="Obdélník 18"/>
          <p:cNvSpPr/>
          <p:nvPr/>
        </p:nvSpPr>
        <p:spPr>
          <a:xfrm>
            <a:off x="152399" y="2286000"/>
            <a:ext cx="8833106" cy="304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2" name="Obdélník 11"/>
          <p:cNvSpPr/>
          <p:nvPr/>
        </p:nvSpPr>
        <p:spPr>
          <a:xfrm>
            <a:off x="155447" y="142352"/>
            <a:ext cx="8833106" cy="213969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8425" y="2743200"/>
            <a:ext cx="6480175" cy="16732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1F497D"/>
                </a:solidFill>
              </a:defRPr>
            </a:lvl1pPr>
            <a:lvl2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1F497D"/>
                </a:solidFill>
              </a:defRPr>
            </a:lvl2pPr>
            <a:lvl3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1F497D"/>
                </a:solidFill>
              </a:defRPr>
            </a:lvl3pPr>
            <a:lvl4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1F497D"/>
                </a:solidFill>
              </a:defRPr>
            </a:lvl4pPr>
            <a:lvl5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1F497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Obdélník 12"/>
          <p:cNvSpPr/>
          <p:nvPr/>
        </p:nvSpPr>
        <p:spPr>
          <a:xfrm>
            <a:off x="146303" y="6391654"/>
            <a:ext cx="8833106" cy="3095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5" name="Obdélník 13"/>
          <p:cNvSpPr/>
          <p:nvPr/>
        </p:nvSpPr>
        <p:spPr>
          <a:xfrm>
            <a:off x="152399" y="152399"/>
            <a:ext cx="8833106" cy="6547106"/>
          </a:xfrm>
          <a:prstGeom prst="rect">
            <a:avLst/>
          </a:prstGeom>
          <a:ln>
            <a:solidFill>
              <a:srgbClr val="88A44E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6" name="Přímá spojovací čára 7"/>
          <p:cNvSpPr/>
          <p:nvPr/>
        </p:nvSpPr>
        <p:spPr>
          <a:xfrm>
            <a:off x="152399" y="2438400"/>
            <a:ext cx="8833107" cy="0"/>
          </a:xfrm>
          <a:prstGeom prst="line">
            <a:avLst/>
          </a:prstGeom>
          <a:ln w="11430">
            <a:solidFill>
              <a:srgbClr val="88A44E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Elipsa 9"/>
          <p:cNvSpPr/>
          <p:nvPr/>
        </p:nvSpPr>
        <p:spPr>
          <a:xfrm>
            <a:off x="4267200" y="2115311"/>
            <a:ext cx="609600" cy="6096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8" name="Elipsa 10"/>
          <p:cNvSpPr/>
          <p:nvPr/>
        </p:nvSpPr>
        <p:spPr>
          <a:xfrm>
            <a:off x="4361688" y="2209800"/>
            <a:ext cx="420627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44E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1" cy="15240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3915" y="2253743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Přímá spojovací čára 7"/>
          <p:cNvSpPr/>
          <p:nvPr/>
        </p:nvSpPr>
        <p:spPr>
          <a:xfrm flipV="1">
            <a:off x="4563080" y="1575650"/>
            <a:ext cx="8923" cy="4819560"/>
          </a:xfrm>
          <a:prstGeom prst="line">
            <a:avLst/>
          </a:prstGeom>
          <a:ln>
            <a:solidFill>
              <a:srgbClr val="1F497D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01752" y="1371600"/>
            <a:ext cx="4038602" cy="468172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 marL="586046" indent="-311726">
              <a:defRPr sz="2500"/>
            </a:lvl2pPr>
            <a:lvl3pPr marL="880110" indent="-285750">
              <a:defRPr sz="2500"/>
            </a:lvl3pPr>
            <a:lvl4pPr marL="1154430" indent="-285750">
              <a:defRPr sz="2500"/>
            </a:lvl4pPr>
            <a:lvl5pPr marL="1460500" indent="-317500"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3915" y="1094467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římá spojovací čára 9"/>
          <p:cNvSpPr/>
          <p:nvPr/>
        </p:nvSpPr>
        <p:spPr>
          <a:xfrm flipV="1">
            <a:off x="4572000" y="2200274"/>
            <a:ext cx="0" cy="4187954"/>
          </a:xfrm>
          <a:prstGeom prst="line">
            <a:avLst/>
          </a:prstGeom>
          <a:ln>
            <a:solidFill>
              <a:srgbClr val="1F497D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" name="Obdélník 1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79" name="Obdélník 1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0" name="Obdélník 2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1" name="Obdélník 2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2" name="Obdélník 10"/>
          <p:cNvSpPr/>
          <p:nvPr/>
        </p:nvSpPr>
        <p:spPr>
          <a:xfrm>
            <a:off x="152399" y="1371600"/>
            <a:ext cx="8833106" cy="914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3" name="Obdélník 12"/>
          <p:cNvSpPr/>
          <p:nvPr/>
        </p:nvSpPr>
        <p:spPr>
          <a:xfrm>
            <a:off x="145922" y="6391654"/>
            <a:ext cx="8833106" cy="31089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1752" y="1524000"/>
            <a:ext cx="4040188" cy="732975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791329" y="1524000"/>
            <a:ext cx="4041778" cy="73152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86" name="Přímá spojovací čára 14"/>
          <p:cNvSpPr/>
          <p:nvPr/>
        </p:nvSpPr>
        <p:spPr>
          <a:xfrm>
            <a:off x="152399" y="1280160"/>
            <a:ext cx="8833107" cy="2"/>
          </a:xfrm>
          <a:prstGeom prst="line">
            <a:avLst/>
          </a:prstGeom>
          <a:ln w="11430">
            <a:solidFill>
              <a:srgbClr val="88A44E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7" name="Obdélník 17"/>
          <p:cNvSpPr/>
          <p:nvPr/>
        </p:nvSpPr>
        <p:spPr>
          <a:xfrm>
            <a:off x="152399" y="155447"/>
            <a:ext cx="8833106" cy="6547106"/>
          </a:xfrm>
          <a:prstGeom prst="rect">
            <a:avLst/>
          </a:prstGeom>
          <a:ln>
            <a:solidFill>
              <a:srgbClr val="88A44E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8" name="Elipsa 24"/>
          <p:cNvSpPr/>
          <p:nvPr/>
        </p:nvSpPr>
        <p:spPr>
          <a:xfrm>
            <a:off x="4267200" y="956036"/>
            <a:ext cx="609600" cy="60960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9" name="Elipsa 26"/>
          <p:cNvSpPr/>
          <p:nvPr/>
        </p:nvSpPr>
        <p:spPr>
          <a:xfrm>
            <a:off x="4361688" y="1050522"/>
            <a:ext cx="420627" cy="42062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44E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3915" y="1096709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sah s titulk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délník 18"/>
          <p:cNvSpPr/>
          <p:nvPr/>
        </p:nvSpPr>
        <p:spPr>
          <a:xfrm>
            <a:off x="152399" y="152400"/>
            <a:ext cx="8833106" cy="3048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20" name="Obdélník 1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21" name="Obdélník 17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22" name="Obdélník 15"/>
          <p:cNvSpPr/>
          <p:nvPr/>
        </p:nvSpPr>
        <p:spPr>
          <a:xfrm>
            <a:off x="0" y="-2"/>
            <a:ext cx="9144000" cy="1188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23" name="Obdélník 1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24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25" name="Title Text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Obdélník 7"/>
          <p:cNvSpPr/>
          <p:nvPr/>
        </p:nvSpPr>
        <p:spPr>
          <a:xfrm>
            <a:off x="152399" y="152399"/>
            <a:ext cx="8833106" cy="6547106"/>
          </a:xfrm>
          <a:prstGeom prst="rect">
            <a:avLst/>
          </a:prstGeom>
          <a:ln>
            <a:solidFill>
              <a:srgbClr val="88A44E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28" name="Přímá spojovací čára 8"/>
          <p:cNvSpPr/>
          <p:nvPr/>
        </p:nvSpPr>
        <p:spPr>
          <a:xfrm>
            <a:off x="152399" y="533400"/>
            <a:ext cx="8833107" cy="0"/>
          </a:xfrm>
          <a:prstGeom prst="line">
            <a:avLst/>
          </a:prstGeom>
          <a:ln w="11430">
            <a:solidFill>
              <a:srgbClr val="88A44E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9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0" name="Elipsa 10"/>
          <p:cNvSpPr/>
          <p:nvPr/>
        </p:nvSpPr>
        <p:spPr>
          <a:xfrm>
            <a:off x="1389888" y="323088"/>
            <a:ext cx="420627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44E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1" name="Obdélník 20"/>
          <p:cNvSpPr/>
          <p:nvPr/>
        </p:nvSpPr>
        <p:spPr>
          <a:xfrm>
            <a:off x="149351" y="6388384"/>
            <a:ext cx="8833106" cy="3095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42115" y="367031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s titulk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římá spojovací čára 20"/>
          <p:cNvSpPr/>
          <p:nvPr/>
        </p:nvSpPr>
        <p:spPr>
          <a:xfrm>
            <a:off x="152399" y="533400"/>
            <a:ext cx="8833107" cy="0"/>
          </a:xfrm>
          <a:prstGeom prst="line">
            <a:avLst/>
          </a:prstGeom>
          <a:ln w="11430">
            <a:solidFill>
              <a:srgbClr val="88A44E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0" name="Obdélník 1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1" name="Obdélník 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2" name="Obdélník 16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3" name="Obdélník 1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4" name="Obdélník 19"/>
          <p:cNvSpPr/>
          <p:nvPr/>
        </p:nvSpPr>
        <p:spPr>
          <a:xfrm>
            <a:off x="152399" y="152400"/>
            <a:ext cx="8833106" cy="30175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5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6" name="Obdélník 14"/>
          <p:cNvSpPr/>
          <p:nvPr/>
        </p:nvSpPr>
        <p:spPr>
          <a:xfrm>
            <a:off x="152399" y="155447"/>
            <a:ext cx="8833106" cy="6547106"/>
          </a:xfrm>
          <a:prstGeom prst="rect">
            <a:avLst/>
          </a:prstGeom>
          <a:ln>
            <a:solidFill>
              <a:srgbClr val="88A44E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7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8" name="Elipsa 12"/>
          <p:cNvSpPr/>
          <p:nvPr/>
        </p:nvSpPr>
        <p:spPr>
          <a:xfrm>
            <a:off x="1389888" y="323088"/>
            <a:ext cx="420627" cy="420624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44E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1F497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1pPr>
            <a:lvl2pPr marL="640080" indent="-365759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2pPr>
            <a:lvl3pPr marL="960119" indent="-365759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3pPr>
            <a:lvl4pPr marL="1275080" indent="-40640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4pPr>
            <a:lvl5pPr marL="1549400" indent="-40640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Obdélník 21"/>
          <p:cNvSpPr/>
          <p:nvPr/>
        </p:nvSpPr>
        <p:spPr>
          <a:xfrm>
            <a:off x="149351" y="6388384"/>
            <a:ext cx="8833106" cy="3095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42115" y="367031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401" cy="459943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3915" y="1094467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bdélník 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70" name="Obdélník 7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71" name="Obdélník 8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72" name="Obdélník 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73" name="Obdélník 10"/>
          <p:cNvSpPr/>
          <p:nvPr/>
        </p:nvSpPr>
        <p:spPr>
          <a:xfrm>
            <a:off x="146303" y="6391654"/>
            <a:ext cx="8833106" cy="3095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74" name="Obdélník 11"/>
          <p:cNvSpPr/>
          <p:nvPr/>
        </p:nvSpPr>
        <p:spPr>
          <a:xfrm>
            <a:off x="152399" y="155447"/>
            <a:ext cx="8833106" cy="6547106"/>
          </a:xfrm>
          <a:prstGeom prst="rect">
            <a:avLst/>
          </a:prstGeom>
          <a:ln>
            <a:solidFill>
              <a:srgbClr val="88A44E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75" name="Přímá spojovací čára 12"/>
          <p:cNvSpPr/>
          <p:nvPr/>
        </p:nvSpPr>
        <p:spPr>
          <a:xfrm flipH="1">
            <a:off x="7145146" y="156082"/>
            <a:ext cx="2" cy="6245354"/>
          </a:xfrm>
          <a:prstGeom prst="line">
            <a:avLst/>
          </a:prstGeom>
          <a:ln>
            <a:solidFill>
              <a:srgbClr val="88A44E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6" name="Elipsa 13"/>
          <p:cNvSpPr/>
          <p:nvPr/>
        </p:nvSpPr>
        <p:spPr>
          <a:xfrm>
            <a:off x="6839711" y="2925763"/>
            <a:ext cx="609603" cy="60960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77" name="Elipsa 14"/>
          <p:cNvSpPr/>
          <p:nvPr/>
        </p:nvSpPr>
        <p:spPr>
          <a:xfrm>
            <a:off x="6934200" y="3020249"/>
            <a:ext cx="420624" cy="420627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44E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78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304800"/>
            <a:ext cx="6553200" cy="582136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Title Text"/>
          <p:cNvSpPr txBox="1">
            <a:spLocks noGrp="1"/>
          </p:cNvSpPr>
          <p:nvPr>
            <p:ph type="title"/>
          </p:nvPr>
        </p:nvSpPr>
        <p:spPr>
          <a:xfrm>
            <a:off x="7391400" y="304800"/>
            <a:ext cx="14478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86428" y="3064194"/>
            <a:ext cx="316169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3" name="Obdélník 15"/>
          <p:cNvSpPr/>
          <p:nvPr/>
        </p:nvSpPr>
        <p:spPr>
          <a:xfrm>
            <a:off x="0" y="-1"/>
            <a:ext cx="9144000" cy="13933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4" name="Obdélník 17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" name="Obdélník 18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6" name="Obdélník 8"/>
          <p:cNvSpPr/>
          <p:nvPr/>
        </p:nvSpPr>
        <p:spPr>
          <a:xfrm>
            <a:off x="149351" y="6388384"/>
            <a:ext cx="8833106" cy="3095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7" name="Obdélník 7"/>
          <p:cNvSpPr/>
          <p:nvPr/>
        </p:nvSpPr>
        <p:spPr>
          <a:xfrm>
            <a:off x="152399" y="155447"/>
            <a:ext cx="8833106" cy="6547106"/>
          </a:xfrm>
          <a:prstGeom prst="rect">
            <a:avLst/>
          </a:prstGeom>
          <a:ln>
            <a:solidFill>
              <a:srgbClr val="88A44E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" name="Přímá spojovací čára 9"/>
          <p:cNvSpPr/>
          <p:nvPr/>
        </p:nvSpPr>
        <p:spPr>
          <a:xfrm>
            <a:off x="152399" y="1276742"/>
            <a:ext cx="8833107" cy="2"/>
          </a:xfrm>
          <a:prstGeom prst="line">
            <a:avLst/>
          </a:prstGeom>
          <a:ln>
            <a:solidFill>
              <a:srgbClr val="88A44E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Elipsa 11"/>
          <p:cNvSpPr/>
          <p:nvPr/>
        </p:nvSpPr>
        <p:spPr>
          <a:xfrm>
            <a:off x="4267200" y="956036"/>
            <a:ext cx="609600" cy="60960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" name="Elipsa 14"/>
          <p:cNvSpPr/>
          <p:nvPr/>
        </p:nvSpPr>
        <p:spPr>
          <a:xfrm>
            <a:off x="4361688" y="1050522"/>
            <a:ext cx="420627" cy="42062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88A44E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1" cy="758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xfrm>
            <a:off x="301752" y="1527047"/>
            <a:ext cx="8503920" cy="457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2203" y="1080665"/>
            <a:ext cx="316170" cy="3327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normAutofit/>
          </a:bodyPr>
          <a:lstStyle>
            <a:lvl1pPr algn="ctr">
              <a:defRPr sz="1600">
                <a:solidFill>
                  <a:srgbClr val="88A44E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88A44E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88A44E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88A44E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88A44E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88A44E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88A44E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88A44E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88A44E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88A44E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5000"/>
        <a:buFontTx/>
        <a:buChar char="●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610984" marR="0" indent="-33666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○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902969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5000"/>
        <a:buFontTx/>
        <a:buChar char="÷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1177288" marR="0" indent="-308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○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1485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1737360" marR="0" indent="-27431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2045968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2228850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2547256" marR="0" indent="-35269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Tx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oof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uropa.eu/youth/solidarity_c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dc67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hyperlink" Target="http://www.tamjdem.cz/cs/workcampy" TargetMode="External"/><Relationship Id="rId2" Type="http://schemas.openxmlformats.org/officeDocument/2006/relationships/hyperlink" Target="https://www.inexsd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jbo.de/workcamp/" TargetMode="External"/><Relationship Id="rId5" Type="http://schemas.openxmlformats.org/officeDocument/2006/relationships/hyperlink" Target="http://bauorden.eu/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hyperlink" Target="https://www.workaway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olunteersbase.com/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s://www.helpx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Nadpis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92D050"/>
                </a:solidFill>
              </a:defRPr>
            </a:pPr>
            <a:r>
              <a:t>Dobrovolnické centrum 67</a:t>
            </a:r>
            <a:br/>
            <a:r>
              <a:rPr sz="3000"/>
              <a:t>Plán B, z.s.</a:t>
            </a:r>
          </a:p>
        </p:txBody>
      </p:sp>
      <p:pic>
        <p:nvPicPr>
          <p:cNvPr id="191" name="Picture 3" descr="Picture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071766" y="2996952"/>
            <a:ext cx="5000468" cy="2265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DATABÁZE WWOOF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412777"/>
            <a:ext cx="8662736" cy="3672407"/>
          </a:xfrm>
        </p:spPr>
        <p:txBody>
          <a:bodyPr>
            <a:noAutofit/>
          </a:bodyPr>
          <a:lstStyle/>
          <a:p>
            <a:r>
              <a:rPr lang="cs-CZ" sz="1800" dirty="0"/>
              <a:t> „celosvětové příležitosti na ekologických farmách“</a:t>
            </a:r>
          </a:p>
          <a:p>
            <a:r>
              <a:rPr lang="cs-CZ" sz="1800" dirty="0"/>
              <a:t>výpomoc dobrovolníků na ekologických farmách za poskytnutí stravy a ubytování ze strany farmářů</a:t>
            </a:r>
          </a:p>
          <a:p>
            <a:r>
              <a:rPr lang="cs-CZ" sz="1800" dirty="0"/>
              <a:t>věk: 18+</a:t>
            </a:r>
          </a:p>
          <a:p>
            <a:r>
              <a:rPr lang="cs-CZ" sz="1800" dirty="0"/>
              <a:t>země: celý svět, omezený počet nabídek v Africe a Asii</a:t>
            </a:r>
          </a:p>
          <a:p>
            <a:r>
              <a:rPr lang="cs-CZ" sz="1800" dirty="0"/>
              <a:t>oblasti aktivit: pletí, výsadba, sklizeň, distribuce kompostu, krmení dobytka (slepice, kozy), dojení krav, čištění koní, údržba farmy, malování domu, šití oděvů</a:t>
            </a:r>
          </a:p>
          <a:p>
            <a:r>
              <a:rPr lang="cs-CZ" sz="1800" dirty="0"/>
              <a:t>délka trvání: od 7 dnů do 1 roku, většinou se odvíjí od momentální potřeby farem</a:t>
            </a:r>
          </a:p>
          <a:p>
            <a:r>
              <a:rPr lang="cs-CZ" sz="1800" dirty="0"/>
              <a:t>poplatek: 15 GBP/rok</a:t>
            </a:r>
          </a:p>
          <a:p>
            <a:r>
              <a:rPr lang="cs-CZ" sz="1800" dirty="0">
                <a:hlinkClick r:id="rId2"/>
              </a:rPr>
              <a:t>http://wwoof.net/</a:t>
            </a:r>
            <a:endParaRPr lang="cs-CZ" sz="1800" dirty="0"/>
          </a:p>
          <a:p>
            <a:endParaRPr lang="cs-CZ" sz="1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t="13407" r="2323" b="6250"/>
          <a:stretch>
            <a:fillRect/>
          </a:stretch>
        </p:blipFill>
        <p:spPr bwMode="auto">
          <a:xfrm>
            <a:off x="3203848" y="4077072"/>
            <a:ext cx="5220072" cy="241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6FB4A-8666-450F-A514-C562EBB2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SBOR SOLIDARITY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3D10452-0B4F-4CC4-9B94-5BF633B0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752" y="1412776"/>
            <a:ext cx="8503920" cy="4686273"/>
          </a:xfrm>
        </p:spPr>
        <p:txBody>
          <a:bodyPr>
            <a:normAutofit/>
          </a:bodyPr>
          <a:lstStyle/>
          <a:p>
            <a:r>
              <a:rPr lang="cs-CZ" sz="1800" dirty="0"/>
              <a:t>bývalá EVS (Evropská dobrovolná služba)</a:t>
            </a:r>
          </a:p>
          <a:p>
            <a:r>
              <a:rPr lang="cs-CZ" sz="1800" dirty="0"/>
              <a:t>program Evropské komise, zájemci mohou působit jako dobrovolníci v cizí zemi</a:t>
            </a:r>
          </a:p>
          <a:p>
            <a:r>
              <a:rPr lang="cs-CZ" sz="1800" dirty="0"/>
              <a:t>věk: 18–30 (registrace od 17 let)</a:t>
            </a:r>
          </a:p>
          <a:p>
            <a:r>
              <a:rPr lang="cs-CZ" sz="1800" dirty="0"/>
              <a:t>země: v zemích EU a partnerských zemích</a:t>
            </a:r>
          </a:p>
          <a:p>
            <a:r>
              <a:rPr lang="cs-CZ" sz="1800" dirty="0"/>
              <a:t>oblasti aktivit: sociální, kulturní, ekologické, volnočasové, mládežnické, informační, program zprostředkovává poznání života a kultury ve vybrané zemi</a:t>
            </a:r>
          </a:p>
          <a:p>
            <a:r>
              <a:rPr lang="cs-CZ" sz="1800" dirty="0"/>
              <a:t>délka trvání: dlouhodobé pobyty po dobu 2 až 12 měsíců</a:t>
            </a:r>
          </a:p>
          <a:p>
            <a:r>
              <a:rPr lang="cs-CZ" sz="1800" dirty="0"/>
              <a:t>poplatek: zdarma (hrazené ubytování, strava a kapesné, částka na cestovní náklady pro příjezd do místa projektu a na návrat domů, pro potřebná víza či očkování)</a:t>
            </a:r>
          </a:p>
          <a:p>
            <a:r>
              <a:rPr lang="cs-CZ" sz="1800" dirty="0"/>
              <a:t>(online) jazykový kurz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5999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SBOR SOLIDARITY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/>
              <a:t>Postup: </a:t>
            </a:r>
          </a:p>
          <a:p>
            <a:pPr>
              <a:buNone/>
            </a:pPr>
            <a:r>
              <a:rPr lang="cs-CZ" sz="1800" dirty="0"/>
              <a:t>	-povinná registrace v databázi </a:t>
            </a:r>
            <a:r>
              <a:rPr lang="cs-CZ" sz="1800" dirty="0">
                <a:hlinkClick r:id="rId2"/>
              </a:rPr>
              <a:t>https://europa.eu/youth/solidarity_cs</a:t>
            </a:r>
            <a:r>
              <a:rPr lang="cs-CZ" sz="1800" dirty="0"/>
              <a:t> </a:t>
            </a:r>
          </a:p>
          <a:p>
            <a:pPr>
              <a:buNone/>
            </a:pPr>
            <a:r>
              <a:rPr lang="cs-CZ" sz="1800" dirty="0"/>
              <a:t>	-kontaktování jedné z akreditovaných organizací, které pomohou se vším ostatním (vysílající organizace je SVČ Lužánky, prezentace dobrovolníků po jejich návratu z cest)</a:t>
            </a:r>
          </a:p>
          <a:p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t="13407" r="1216" b="14735"/>
          <a:stretch>
            <a:fillRect/>
          </a:stretch>
        </p:blipFill>
        <p:spPr bwMode="auto">
          <a:xfrm>
            <a:off x="539552" y="3245835"/>
            <a:ext cx="8136904" cy="332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BDED5-5A37-5448-B40C-D6351EF0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07A30E-D6BA-EE49-8E81-C4CFBFDD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1800" dirty="0"/>
              <a:t>Karolina </a:t>
            </a:r>
            <a:r>
              <a:rPr lang="cs-CZ" sz="1800" dirty="0" err="1"/>
              <a:t>Hušáková</a:t>
            </a:r>
            <a:r>
              <a:rPr lang="cs-CZ" sz="1800" dirty="0"/>
              <a:t>, info@dc67.cz, 776 594 804</a:t>
            </a:r>
          </a:p>
          <a:p>
            <a:pPr marL="0" indent="0" algn="ctr">
              <a:buNone/>
            </a:pPr>
            <a:r>
              <a:rPr lang="cs-CZ" sz="1800" dirty="0">
                <a:hlinkClick r:id="rId2"/>
              </a:rPr>
              <a:t>www.dc67.cz</a:t>
            </a:r>
            <a:r>
              <a:rPr lang="cs-CZ" sz="1800" dirty="0"/>
              <a:t> </a:t>
            </a:r>
          </a:p>
        </p:txBody>
      </p:sp>
      <p:pic>
        <p:nvPicPr>
          <p:cNvPr id="5" name="Obrázek 4" descr="Obsah obrázku obloha, držení, interiér&#10;&#10;Popis byl vytvořen automaticky">
            <a:extLst>
              <a:ext uri="{FF2B5EF4-FFF2-40B4-BE49-F238E27FC236}">
                <a16:creationId xmlns:a16="http://schemas.microsoft.com/office/drawing/2014/main" id="{35DA040C-AB2A-0F47-A8A8-6269E5B18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884368" cy="396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418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Nadpis 1"/>
          <p:cNvSpPr txBox="1">
            <a:spLocks noGrp="1"/>
          </p:cNvSpPr>
          <p:nvPr>
            <p:ph type="title"/>
          </p:nvPr>
        </p:nvSpPr>
        <p:spPr>
          <a:xfrm>
            <a:off x="301752" y="228599"/>
            <a:ext cx="8534401" cy="758955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Klíčové</a:t>
            </a:r>
            <a:r>
              <a:rPr dirty="0"/>
              <a:t> </a:t>
            </a:r>
            <a:r>
              <a:rPr dirty="0" err="1"/>
              <a:t>aktivity</a:t>
            </a:r>
            <a:r>
              <a:rPr dirty="0"/>
              <a:t> DC67</a:t>
            </a:r>
          </a:p>
        </p:txBody>
      </p:sp>
      <p:sp>
        <p:nvSpPr>
          <p:cNvPr id="194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301752" y="1527046"/>
            <a:ext cx="8503920" cy="457200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00253" indent="-200253" defTabSz="667512">
              <a:lnSpc>
                <a:spcPct val="90000"/>
              </a:lnSpc>
              <a:spcBef>
                <a:spcPts val="400"/>
              </a:spcBef>
              <a:defRPr sz="1600"/>
            </a:pPr>
            <a:endParaRPr dirty="0"/>
          </a:p>
          <a:p>
            <a:pPr marL="261199" indent="-261199" defTabSz="667512">
              <a:lnSpc>
                <a:spcPct val="90000"/>
              </a:lnSpc>
              <a:spcBef>
                <a:spcPts val="400"/>
              </a:spcBef>
              <a:defRPr sz="2100" b="1"/>
            </a:pPr>
            <a:r>
              <a:rPr dirty="0" err="1"/>
              <a:t>DobroPoint</a:t>
            </a:r>
            <a:r>
              <a:rPr sz="1600" b="0" dirty="0"/>
              <a:t> - </a:t>
            </a:r>
            <a:r>
              <a:rPr sz="1600" b="0" dirty="0" err="1"/>
              <a:t>osobní</a:t>
            </a:r>
            <a:r>
              <a:rPr sz="1600" b="0" dirty="0"/>
              <a:t> </a:t>
            </a:r>
            <a:r>
              <a:rPr sz="1600" b="0" dirty="0" err="1"/>
              <a:t>návštěvy</a:t>
            </a:r>
            <a:r>
              <a:rPr sz="1600" b="0" dirty="0"/>
              <a:t> v </a:t>
            </a:r>
            <a:r>
              <a:rPr sz="1600" b="0" dirty="0" err="1"/>
              <a:t>organizacích</a:t>
            </a:r>
            <a:r>
              <a:rPr sz="1600" b="0" dirty="0"/>
              <a:t> / </a:t>
            </a:r>
            <a:r>
              <a:rPr sz="1600" b="0" dirty="0" err="1"/>
              <a:t>konzultace</a:t>
            </a:r>
            <a:r>
              <a:rPr sz="1600" b="0" dirty="0"/>
              <a:t> </a:t>
            </a:r>
            <a:r>
              <a:rPr sz="1600" b="0" dirty="0" err="1"/>
              <a:t>veřejnost</a:t>
            </a:r>
            <a:endParaRPr sz="1600" dirty="0"/>
          </a:p>
          <a:p>
            <a:pPr marL="200253" indent="-200253" defTabSz="667512">
              <a:lnSpc>
                <a:spcPct val="90000"/>
              </a:lnSpc>
              <a:spcBef>
                <a:spcPts val="400"/>
              </a:spcBef>
              <a:buSzTx/>
              <a:buNone/>
              <a:defRPr sz="1000"/>
            </a:pPr>
            <a:endParaRPr dirty="0"/>
          </a:p>
          <a:p>
            <a:pPr marL="200253" indent="-200253" defTabSz="667512">
              <a:lnSpc>
                <a:spcPct val="90000"/>
              </a:lnSpc>
              <a:spcBef>
                <a:spcPts val="400"/>
              </a:spcBef>
              <a:defRPr sz="2100" b="1"/>
            </a:pPr>
            <a:r>
              <a:rPr dirty="0"/>
              <a:t> </a:t>
            </a:r>
            <a:r>
              <a:rPr dirty="0" err="1"/>
              <a:t>Večerní</a:t>
            </a:r>
            <a:r>
              <a:rPr dirty="0"/>
              <a:t> </a:t>
            </a:r>
            <a:r>
              <a:rPr dirty="0" err="1"/>
              <a:t>programy</a:t>
            </a:r>
            <a:r>
              <a:rPr dirty="0"/>
              <a:t> </a:t>
            </a:r>
          </a:p>
          <a:p>
            <a:pPr marL="200253" indent="-200253" defTabSz="667512">
              <a:lnSpc>
                <a:spcPct val="90000"/>
              </a:lnSpc>
              <a:spcBef>
                <a:spcPts val="400"/>
              </a:spcBef>
              <a:buSzTx/>
              <a:buNone/>
              <a:defRPr sz="1900"/>
            </a:pPr>
            <a:r>
              <a:rPr dirty="0"/>
              <a:t>  </a:t>
            </a:r>
          </a:p>
          <a:p>
            <a:pPr marL="0" lvl="1" indent="333756" defTabSz="667512">
              <a:spcBef>
                <a:spcPts val="0"/>
              </a:spcBef>
              <a:buSzTx/>
              <a:buNone/>
              <a:defRPr sz="1400"/>
            </a:pPr>
            <a:r>
              <a:rPr sz="1600" dirty="0" err="1"/>
              <a:t>Dobrovolnictví</a:t>
            </a:r>
            <a:r>
              <a:rPr sz="1600" dirty="0"/>
              <a:t> v ČR</a:t>
            </a:r>
          </a:p>
          <a:p>
            <a:pPr marL="0" indent="0" defTabSz="667512">
              <a:spcBef>
                <a:spcPts val="0"/>
              </a:spcBef>
              <a:buSzTx/>
              <a:buNone/>
              <a:defRPr sz="1400"/>
            </a:pPr>
            <a:endParaRPr sz="1600" dirty="0"/>
          </a:p>
          <a:p>
            <a:pPr marL="0" lvl="1" indent="333756" defTabSz="667512">
              <a:spcBef>
                <a:spcPts val="0"/>
              </a:spcBef>
              <a:buSzTx/>
              <a:buNone/>
              <a:defRPr sz="1400"/>
            </a:pPr>
            <a:r>
              <a:rPr sz="1600" dirty="0" err="1"/>
              <a:t>Zahraniční</a:t>
            </a:r>
            <a:r>
              <a:rPr sz="1600" dirty="0"/>
              <a:t> </a:t>
            </a:r>
            <a:r>
              <a:rPr sz="1600" dirty="0" err="1"/>
              <a:t>zkušenosti</a:t>
            </a:r>
            <a:endParaRPr sz="1600" dirty="0"/>
          </a:p>
          <a:p>
            <a:pPr marL="0" indent="0" defTabSz="667512">
              <a:spcBef>
                <a:spcPts val="0"/>
              </a:spcBef>
              <a:buSzTx/>
              <a:buNone/>
              <a:defRPr sz="1400"/>
            </a:pPr>
            <a:endParaRPr sz="1600" dirty="0"/>
          </a:p>
          <a:p>
            <a:pPr marL="0" lvl="1" indent="333756" defTabSz="667512">
              <a:spcBef>
                <a:spcPts val="0"/>
              </a:spcBef>
              <a:buSzTx/>
              <a:buNone/>
              <a:defRPr sz="1400"/>
            </a:pPr>
            <a:r>
              <a:rPr sz="1600" dirty="0" err="1"/>
              <a:t>Zahraniční</a:t>
            </a:r>
            <a:r>
              <a:rPr sz="1600" dirty="0"/>
              <a:t> </a:t>
            </a:r>
            <a:r>
              <a:rPr sz="1600" dirty="0" err="1"/>
              <a:t>dobrovolníci</a:t>
            </a:r>
            <a:r>
              <a:rPr sz="1600" dirty="0"/>
              <a:t> v ČR – </a:t>
            </a:r>
            <a:r>
              <a:rPr sz="1600" dirty="0" err="1"/>
              <a:t>programy</a:t>
            </a:r>
            <a:r>
              <a:rPr sz="1600" dirty="0"/>
              <a:t> v </a:t>
            </a:r>
            <a:r>
              <a:rPr sz="1600" dirty="0" err="1"/>
              <a:t>angličtině</a:t>
            </a:r>
            <a:endParaRPr sz="1600" dirty="0"/>
          </a:p>
          <a:p>
            <a:pPr marL="0" indent="0" defTabSz="667512">
              <a:spcBef>
                <a:spcPts val="0"/>
              </a:spcBef>
              <a:buSzTx/>
              <a:buNone/>
              <a:defRPr sz="1400"/>
            </a:pPr>
            <a:endParaRPr sz="1600" dirty="0"/>
          </a:p>
          <a:p>
            <a:pPr marL="0" lvl="1" indent="333756" defTabSz="667512">
              <a:spcBef>
                <a:spcPts val="0"/>
              </a:spcBef>
              <a:buSzTx/>
              <a:buNone/>
              <a:defRPr sz="1400"/>
            </a:pPr>
            <a:r>
              <a:rPr sz="1600" dirty="0" err="1"/>
              <a:t>Úspěšné</a:t>
            </a:r>
            <a:r>
              <a:rPr sz="1600" dirty="0"/>
              <a:t> </a:t>
            </a:r>
            <a:r>
              <a:rPr sz="1600" dirty="0" err="1"/>
              <a:t>projekty</a:t>
            </a:r>
            <a:endParaRPr sz="1600" dirty="0"/>
          </a:p>
          <a:p>
            <a:pPr marL="0" indent="0" defTabSz="667512">
              <a:spcBef>
                <a:spcPts val="0"/>
              </a:spcBef>
              <a:buSzTx/>
              <a:buNone/>
              <a:defRPr sz="1400"/>
            </a:pPr>
            <a:endParaRPr sz="1600" dirty="0"/>
          </a:p>
          <a:p>
            <a:pPr marL="0" lvl="1" indent="333756" defTabSz="667512">
              <a:spcBef>
                <a:spcPts val="0"/>
              </a:spcBef>
              <a:buSzTx/>
              <a:buNone/>
              <a:defRPr sz="1400"/>
            </a:pPr>
            <a:r>
              <a:rPr sz="1600" dirty="0" err="1"/>
              <a:t>Jinak</a:t>
            </a:r>
            <a:r>
              <a:rPr sz="1600" dirty="0"/>
              <a:t>? - </a:t>
            </a:r>
            <a:r>
              <a:rPr sz="1600" dirty="0" err="1"/>
              <a:t>alternativní</a:t>
            </a:r>
            <a:r>
              <a:rPr sz="1600" dirty="0"/>
              <a:t> </a:t>
            </a:r>
            <a:r>
              <a:rPr sz="1600" dirty="0" err="1"/>
              <a:t>životní</a:t>
            </a:r>
            <a:r>
              <a:rPr sz="1600" dirty="0"/>
              <a:t> </a:t>
            </a:r>
            <a:r>
              <a:rPr sz="1600" dirty="0" err="1"/>
              <a:t>styl</a:t>
            </a:r>
            <a:endParaRPr sz="1600" dirty="0"/>
          </a:p>
          <a:p>
            <a:pPr marL="0" indent="0" defTabSz="667512">
              <a:spcBef>
                <a:spcPts val="0"/>
              </a:spcBef>
              <a:buSzTx/>
              <a:buNone/>
              <a:defRPr sz="1400"/>
            </a:pPr>
            <a:endParaRPr sz="1600" dirty="0"/>
          </a:p>
          <a:p>
            <a:pPr marL="0" lvl="1" indent="333756" defTabSz="667512">
              <a:spcBef>
                <a:spcPts val="0"/>
              </a:spcBef>
              <a:buSzTx/>
              <a:buNone/>
              <a:defRPr sz="1400"/>
            </a:pPr>
            <a:r>
              <a:rPr sz="1600" dirty="0" err="1"/>
              <a:t>Filmové</a:t>
            </a:r>
            <a:r>
              <a:rPr sz="1600" dirty="0"/>
              <a:t> </a:t>
            </a:r>
            <a:r>
              <a:rPr sz="1600" dirty="0" err="1"/>
              <a:t>projekce</a:t>
            </a:r>
            <a:endParaRPr sz="1600" dirty="0"/>
          </a:p>
          <a:p>
            <a:pPr marL="0" indent="0" defTabSz="667512">
              <a:spcBef>
                <a:spcPts val="0"/>
              </a:spcBef>
              <a:buSzTx/>
              <a:buNone/>
              <a:defRPr sz="1400"/>
            </a:pPr>
            <a:endParaRPr sz="1600" dirty="0"/>
          </a:p>
          <a:p>
            <a:pPr marL="0" lvl="1" indent="333756" defTabSz="667512">
              <a:spcBef>
                <a:spcPts val="0"/>
              </a:spcBef>
              <a:buSzTx/>
              <a:buNone/>
              <a:defRPr sz="1400"/>
            </a:pPr>
            <a:r>
              <a:rPr sz="1600" dirty="0" err="1"/>
              <a:t>Vernisáže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4992241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Nadpis 1"/>
          <p:cNvSpPr txBox="1">
            <a:spLocks noGrp="1"/>
          </p:cNvSpPr>
          <p:nvPr>
            <p:ph type="title"/>
          </p:nvPr>
        </p:nvSpPr>
        <p:spPr>
          <a:xfrm>
            <a:off x="301752" y="228599"/>
            <a:ext cx="8534401" cy="758955"/>
          </a:xfrm>
          <a:prstGeom prst="rect">
            <a:avLst/>
          </a:prstGeom>
        </p:spPr>
        <p:txBody>
          <a:bodyPr/>
          <a:lstStyle/>
          <a:p>
            <a:r>
              <a:t>Klíčové aktivity DC67</a:t>
            </a:r>
          </a:p>
        </p:txBody>
      </p:sp>
      <p:sp>
        <p:nvSpPr>
          <p:cNvPr id="197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301752" y="1527046"/>
            <a:ext cx="8503920" cy="457200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SzTx/>
              <a:buNone/>
              <a:defRPr sz="1500"/>
            </a:pPr>
            <a:endParaRPr dirty="0"/>
          </a:p>
          <a:p>
            <a:pPr marL="274319" indent="-274319">
              <a:lnSpc>
                <a:spcPct val="90000"/>
              </a:lnSpc>
              <a:spcBef>
                <a:spcPts val="500"/>
              </a:spcBef>
              <a:defRPr sz="2400" b="1"/>
            </a:pPr>
            <a:r>
              <a:rPr dirty="0" err="1"/>
              <a:t>Střecha</a:t>
            </a:r>
            <a:r>
              <a:rPr dirty="0"/>
              <a:t> </a:t>
            </a:r>
            <a:r>
              <a:rPr dirty="0" err="1"/>
              <a:t>nad</a:t>
            </a:r>
            <a:r>
              <a:rPr dirty="0"/>
              <a:t> </a:t>
            </a:r>
            <a:r>
              <a:rPr dirty="0" err="1"/>
              <a:t>hlavou</a:t>
            </a:r>
            <a:r>
              <a:rPr b="0" dirty="0"/>
              <a:t> </a:t>
            </a:r>
            <a:endParaRPr sz="2600" dirty="0"/>
          </a:p>
          <a:p>
            <a:pPr>
              <a:lnSpc>
                <a:spcPct val="90000"/>
              </a:lnSpc>
              <a:buSzTx/>
              <a:buNone/>
            </a:pPr>
            <a:r>
              <a:rPr dirty="0"/>
              <a:t>	</a:t>
            </a:r>
            <a:r>
              <a:rPr sz="1600" dirty="0" err="1"/>
              <a:t>prostor</a:t>
            </a:r>
            <a:r>
              <a:rPr sz="1600" dirty="0"/>
              <a:t>  pro </a:t>
            </a:r>
            <a:r>
              <a:rPr sz="1600" dirty="0" err="1"/>
              <a:t>setkávání</a:t>
            </a:r>
            <a:r>
              <a:rPr sz="1600" dirty="0"/>
              <a:t> </a:t>
            </a:r>
            <a:r>
              <a:rPr sz="1600" dirty="0" err="1"/>
              <a:t>organizací</a:t>
            </a:r>
            <a:r>
              <a:rPr sz="1600" dirty="0"/>
              <a:t> a </a:t>
            </a:r>
            <a:r>
              <a:rPr sz="1600" dirty="0" err="1"/>
              <a:t>neformálních</a:t>
            </a:r>
            <a:r>
              <a:rPr sz="1600" dirty="0"/>
              <a:t> </a:t>
            </a:r>
            <a:r>
              <a:rPr sz="1600" dirty="0" err="1"/>
              <a:t>skupin</a:t>
            </a:r>
            <a:r>
              <a:rPr sz="1600" dirty="0"/>
              <a:t>  / </a:t>
            </a:r>
            <a:r>
              <a:rPr sz="1600" dirty="0" err="1"/>
              <a:t>místnost</a:t>
            </a:r>
            <a:r>
              <a:rPr sz="1600" dirty="0"/>
              <a:t> </a:t>
            </a:r>
            <a:r>
              <a:rPr sz="1600" dirty="0" err="1"/>
              <a:t>zdarma</a:t>
            </a:r>
            <a:endParaRPr sz="1600" dirty="0"/>
          </a:p>
          <a:p>
            <a:pPr>
              <a:lnSpc>
                <a:spcPct val="90000"/>
              </a:lnSpc>
              <a:buSzTx/>
              <a:buNone/>
              <a:defRPr sz="1500"/>
            </a:pPr>
            <a:endParaRPr dirty="0"/>
          </a:p>
          <a:p>
            <a:pPr marL="274319" indent="-274319">
              <a:lnSpc>
                <a:spcPct val="90000"/>
              </a:lnSpc>
              <a:spcBef>
                <a:spcPts val="500"/>
              </a:spcBef>
              <a:defRPr sz="2400" b="1"/>
            </a:pPr>
            <a:r>
              <a:rPr dirty="0" err="1"/>
              <a:t>Propagace</a:t>
            </a:r>
            <a:r>
              <a:rPr dirty="0"/>
              <a:t> </a:t>
            </a:r>
            <a:r>
              <a:rPr dirty="0" err="1"/>
              <a:t>dobrovolnictví</a:t>
            </a:r>
            <a:endParaRPr dirty="0"/>
          </a:p>
          <a:p>
            <a:pPr>
              <a:lnSpc>
                <a:spcPct val="90000"/>
              </a:lnSpc>
              <a:buSzTx/>
              <a:buNone/>
            </a:pPr>
            <a:r>
              <a:rPr dirty="0"/>
              <a:t>	</a:t>
            </a:r>
          </a:p>
        </p:txBody>
      </p:sp>
      <p:pic>
        <p:nvPicPr>
          <p:cNvPr id="198" name="prezen obr.gif" descr="prezen obr.gi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51520" y="3501008"/>
            <a:ext cx="4165602" cy="260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493" t="13579" r="23989" b="19485"/>
          <a:stretch>
            <a:fillRect/>
          </a:stretch>
        </p:blipFill>
        <p:spPr bwMode="auto">
          <a:xfrm>
            <a:off x="4499991" y="3501008"/>
            <a:ext cx="465087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0397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Obrázek 6" descr="Obrázek 6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t="9375"/>
          <a:stretch/>
        </p:blipFill>
        <p:spPr>
          <a:xfrm>
            <a:off x="4617748" y="188640"/>
            <a:ext cx="4214173" cy="2880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20A18F1-31AD-436B-B398-D693848E9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" y="188640"/>
            <a:ext cx="4139952" cy="288032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7D968B4-B5E2-4E93-8977-ED73BE30FC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6" y="3441088"/>
            <a:ext cx="4119241" cy="288032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6B4E23E-BBA2-4509-B347-66C26F14ED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26" y="3429000"/>
            <a:ext cx="4227992" cy="28803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588E4B7-B1ED-49E8-A0D2-9D3C413167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45149"/>
            <a:ext cx="2948928" cy="19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2884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Nadpis 1"/>
          <p:cNvSpPr txBox="1">
            <a:spLocks noGrp="1"/>
          </p:cNvSpPr>
          <p:nvPr>
            <p:ph type="title"/>
          </p:nvPr>
        </p:nvSpPr>
        <p:spPr>
          <a:xfrm>
            <a:off x="301752" y="228599"/>
            <a:ext cx="8534401" cy="758955"/>
          </a:xfrm>
          <a:prstGeom prst="rect">
            <a:avLst/>
          </a:prstGeom>
        </p:spPr>
        <p:txBody>
          <a:bodyPr/>
          <a:lstStyle/>
          <a:p>
            <a:r>
              <a:t>Klíčové aktivity DC67</a:t>
            </a:r>
          </a:p>
        </p:txBody>
      </p:sp>
      <p:sp>
        <p:nvSpPr>
          <p:cNvPr id="208" name="Zástupný symbol pro obsah 2"/>
          <p:cNvSpPr txBox="1">
            <a:spLocks noGrp="1"/>
          </p:cNvSpPr>
          <p:nvPr>
            <p:ph type="body" idx="1"/>
          </p:nvPr>
        </p:nvSpPr>
        <p:spPr>
          <a:xfrm>
            <a:off x="301751" y="1527046"/>
            <a:ext cx="8534401" cy="4572003"/>
          </a:xfrm>
          <a:prstGeom prst="rect">
            <a:avLst/>
          </a:prstGeom>
        </p:spPr>
        <p:txBody>
          <a:bodyPr/>
          <a:lstStyle/>
          <a:p>
            <a:pPr marL="230427" indent="-230427" defTabSz="768094">
              <a:lnSpc>
                <a:spcPct val="81000"/>
              </a:lnSpc>
              <a:spcBef>
                <a:spcPts val="500"/>
              </a:spcBef>
              <a:buSzTx/>
              <a:buNone/>
              <a:defRPr sz="1200"/>
            </a:pPr>
            <a:endParaRPr dirty="0"/>
          </a:p>
          <a:p>
            <a:pPr marL="230427" indent="-230427" defTabSz="768094">
              <a:lnSpc>
                <a:spcPct val="81000"/>
              </a:lnSpc>
              <a:spcBef>
                <a:spcPts val="400"/>
              </a:spcBef>
              <a:defRPr sz="2400" b="1"/>
            </a:pPr>
            <a:r>
              <a:rPr dirty="0" err="1"/>
              <a:t>Vzdělávací</a:t>
            </a:r>
            <a:r>
              <a:rPr dirty="0"/>
              <a:t> </a:t>
            </a:r>
            <a:r>
              <a:rPr dirty="0" err="1"/>
              <a:t>aktivity</a:t>
            </a:r>
            <a:r>
              <a:rPr dirty="0"/>
              <a:t>, </a:t>
            </a:r>
            <a:r>
              <a:rPr dirty="0" err="1"/>
              <a:t>workshopy</a:t>
            </a:r>
            <a:endParaRPr dirty="0"/>
          </a:p>
          <a:p>
            <a:pPr marL="0" indent="0" defTabSz="768094">
              <a:lnSpc>
                <a:spcPct val="90000"/>
              </a:lnSpc>
              <a:spcBef>
                <a:spcPts val="0"/>
              </a:spcBef>
              <a:buSzTx/>
              <a:buNone/>
              <a:defRPr sz="1500"/>
            </a:pPr>
            <a:r>
              <a:rPr dirty="0"/>
              <a:t>	</a:t>
            </a:r>
            <a:endParaRPr sz="1400" dirty="0"/>
          </a:p>
          <a:p>
            <a:pPr marL="0" indent="0" defTabSz="768094">
              <a:lnSpc>
                <a:spcPct val="135000"/>
              </a:lnSpc>
              <a:spcBef>
                <a:spcPts val="0"/>
              </a:spcBef>
              <a:buSzTx/>
              <a:buNone/>
              <a:defRPr sz="1600"/>
            </a:pPr>
            <a:r>
              <a:rPr dirty="0" err="1"/>
              <a:t>získávání</a:t>
            </a:r>
            <a:r>
              <a:rPr dirty="0"/>
              <a:t> </a:t>
            </a:r>
            <a:r>
              <a:rPr dirty="0" err="1"/>
              <a:t>dobrovolníků</a:t>
            </a:r>
            <a:r>
              <a:rPr dirty="0"/>
              <a:t>, </a:t>
            </a:r>
            <a:r>
              <a:rPr dirty="0" err="1"/>
              <a:t>první</a:t>
            </a:r>
            <a:r>
              <a:rPr dirty="0"/>
              <a:t> </a:t>
            </a:r>
            <a:r>
              <a:rPr dirty="0" err="1"/>
              <a:t>setkání</a:t>
            </a:r>
            <a:endParaRPr dirty="0"/>
          </a:p>
          <a:p>
            <a:pPr marL="0" indent="0" defTabSz="768094">
              <a:lnSpc>
                <a:spcPct val="135000"/>
              </a:lnSpc>
              <a:spcBef>
                <a:spcPts val="0"/>
              </a:spcBef>
              <a:buSzTx/>
              <a:buNone/>
              <a:defRPr sz="1600"/>
            </a:pPr>
            <a:r>
              <a:rPr dirty="0" err="1"/>
              <a:t>průběžná</a:t>
            </a:r>
            <a:r>
              <a:rPr dirty="0"/>
              <a:t> </a:t>
            </a:r>
            <a:r>
              <a:rPr dirty="0" err="1"/>
              <a:t>práce</a:t>
            </a:r>
            <a:r>
              <a:rPr dirty="0"/>
              <a:t> s </a:t>
            </a:r>
            <a:r>
              <a:rPr dirty="0" err="1"/>
              <a:t>dobrovolníky</a:t>
            </a:r>
            <a:r>
              <a:rPr dirty="0"/>
              <a:t> a </a:t>
            </a:r>
            <a:r>
              <a:rPr dirty="0" err="1"/>
              <a:t>jejich</a:t>
            </a:r>
            <a:r>
              <a:rPr dirty="0"/>
              <a:t> </a:t>
            </a:r>
            <a:r>
              <a:rPr dirty="0" err="1"/>
              <a:t>zapojování</a:t>
            </a:r>
            <a:endParaRPr dirty="0"/>
          </a:p>
          <a:p>
            <a:pPr marL="0" indent="0" defTabSz="768094">
              <a:lnSpc>
                <a:spcPct val="135000"/>
              </a:lnSpc>
              <a:spcBef>
                <a:spcPts val="0"/>
              </a:spcBef>
              <a:buSzTx/>
              <a:buNone/>
              <a:defRPr sz="1600"/>
            </a:pPr>
            <a:r>
              <a:rPr dirty="0" err="1"/>
              <a:t>motivace</a:t>
            </a:r>
            <a:r>
              <a:rPr dirty="0"/>
              <a:t> </a:t>
            </a:r>
            <a:r>
              <a:rPr dirty="0" err="1"/>
              <a:t>dobrovolníků</a:t>
            </a:r>
            <a:r>
              <a:rPr dirty="0"/>
              <a:t> a </a:t>
            </a:r>
            <a:r>
              <a:rPr dirty="0" err="1"/>
              <a:t>odměňování</a:t>
            </a:r>
            <a:r>
              <a:rPr dirty="0"/>
              <a:t>, </a:t>
            </a:r>
            <a:r>
              <a:rPr dirty="0" err="1"/>
              <a:t>udržení</a:t>
            </a:r>
            <a:r>
              <a:rPr dirty="0"/>
              <a:t> </a:t>
            </a:r>
            <a:r>
              <a:rPr dirty="0" err="1"/>
              <a:t>dobrovolníků</a:t>
            </a:r>
            <a:endParaRPr dirty="0"/>
          </a:p>
          <a:p>
            <a:pPr marL="0" indent="0" defTabSz="768094">
              <a:lnSpc>
                <a:spcPct val="135000"/>
              </a:lnSpc>
              <a:spcBef>
                <a:spcPts val="0"/>
              </a:spcBef>
              <a:buSzTx/>
              <a:buNone/>
              <a:defRPr sz="1600"/>
            </a:pPr>
            <a:r>
              <a:rPr dirty="0" err="1"/>
              <a:t>připravená</a:t>
            </a:r>
            <a:r>
              <a:rPr dirty="0"/>
              <a:t> </a:t>
            </a:r>
            <a:r>
              <a:rPr dirty="0" err="1"/>
              <a:t>organizace</a:t>
            </a:r>
            <a:r>
              <a:rPr dirty="0"/>
              <a:t>, </a:t>
            </a:r>
            <a:r>
              <a:rPr dirty="0" err="1"/>
              <a:t>osobní</a:t>
            </a:r>
            <a:r>
              <a:rPr dirty="0"/>
              <a:t> a </a:t>
            </a:r>
            <a:r>
              <a:rPr dirty="0" err="1"/>
              <a:t>profesní</a:t>
            </a:r>
            <a:r>
              <a:rPr dirty="0"/>
              <a:t> role </a:t>
            </a:r>
            <a:r>
              <a:rPr dirty="0" err="1"/>
              <a:t>koordinátora</a:t>
            </a:r>
            <a:r>
              <a:rPr dirty="0"/>
              <a:t> </a:t>
            </a:r>
            <a:r>
              <a:rPr dirty="0" err="1"/>
              <a:t>dobrovolníků</a:t>
            </a:r>
            <a:endParaRPr dirty="0"/>
          </a:p>
          <a:p>
            <a:pPr marL="0" indent="0" defTabSz="768094">
              <a:lnSpc>
                <a:spcPct val="135000"/>
              </a:lnSpc>
              <a:spcBef>
                <a:spcPts val="0"/>
              </a:spcBef>
              <a:buSzTx/>
              <a:buNone/>
              <a:defRPr sz="1600"/>
            </a:pPr>
            <a:r>
              <a:rPr dirty="0" err="1"/>
              <a:t>komunikace</a:t>
            </a:r>
            <a:r>
              <a:rPr dirty="0"/>
              <a:t> s </a:t>
            </a:r>
            <a:r>
              <a:rPr dirty="0" err="1"/>
              <a:t>dobrovolníky</a:t>
            </a:r>
            <a:r>
              <a:rPr dirty="0"/>
              <a:t> – </a:t>
            </a:r>
            <a:r>
              <a:rPr dirty="0" err="1"/>
              <a:t>sdílené</a:t>
            </a:r>
            <a:r>
              <a:rPr dirty="0"/>
              <a:t> </a:t>
            </a:r>
            <a:r>
              <a:rPr dirty="0" err="1"/>
              <a:t>dokumenty</a:t>
            </a:r>
            <a:r>
              <a:rPr dirty="0"/>
              <a:t>, </a:t>
            </a:r>
            <a:r>
              <a:rPr dirty="0" err="1"/>
              <a:t>fb</a:t>
            </a:r>
            <a:endParaRPr dirty="0"/>
          </a:p>
          <a:p>
            <a:pPr marL="0" indent="0" defTabSz="768094">
              <a:lnSpc>
                <a:spcPct val="135000"/>
              </a:lnSpc>
              <a:spcBef>
                <a:spcPts val="0"/>
              </a:spcBef>
              <a:buSzTx/>
              <a:buNone/>
              <a:defRPr sz="1600"/>
            </a:pPr>
            <a:r>
              <a:rPr dirty="0" err="1"/>
              <a:t>práce</a:t>
            </a:r>
            <a:r>
              <a:rPr dirty="0"/>
              <a:t> se </a:t>
            </a:r>
            <a:r>
              <a:rPr dirty="0" err="1"/>
              <a:t>zahraničními</a:t>
            </a:r>
            <a:r>
              <a:rPr dirty="0"/>
              <a:t> </a:t>
            </a:r>
            <a:r>
              <a:rPr dirty="0" err="1"/>
              <a:t>dobrovolníky</a:t>
            </a:r>
            <a:r>
              <a:rPr dirty="0"/>
              <a:t> – </a:t>
            </a:r>
            <a:r>
              <a:rPr dirty="0" err="1"/>
              <a:t>specifika</a:t>
            </a:r>
            <a:r>
              <a:rPr dirty="0"/>
              <a:t>, </a:t>
            </a:r>
            <a:r>
              <a:rPr dirty="0" err="1"/>
              <a:t>potřeby</a:t>
            </a:r>
            <a:endParaRPr dirty="0"/>
          </a:p>
          <a:p>
            <a:pPr marL="0" indent="0" defTabSz="768094">
              <a:lnSpc>
                <a:spcPct val="135000"/>
              </a:lnSpc>
              <a:spcBef>
                <a:spcPts val="0"/>
              </a:spcBef>
              <a:buSzTx/>
              <a:buNone/>
              <a:defRPr sz="1600"/>
            </a:pPr>
            <a:r>
              <a:rPr dirty="0" err="1"/>
              <a:t>supervize</a:t>
            </a:r>
            <a:r>
              <a:rPr dirty="0"/>
              <a:t> a </a:t>
            </a:r>
            <a:r>
              <a:rPr dirty="0" err="1"/>
              <a:t>evaluace</a:t>
            </a:r>
            <a:r>
              <a:rPr dirty="0"/>
              <a:t>, </a:t>
            </a:r>
            <a:r>
              <a:rPr dirty="0" err="1"/>
              <a:t>umění</a:t>
            </a:r>
            <a:r>
              <a:rPr dirty="0"/>
              <a:t> </a:t>
            </a:r>
            <a:r>
              <a:rPr dirty="0" err="1"/>
              <a:t>zpětné</a:t>
            </a:r>
            <a:r>
              <a:rPr dirty="0"/>
              <a:t> </a:t>
            </a:r>
            <a:r>
              <a:rPr dirty="0" err="1"/>
              <a:t>vazby</a:t>
            </a:r>
            <a:endParaRPr dirty="0"/>
          </a:p>
          <a:p>
            <a:pPr marL="0" indent="0" defTabSz="768094">
              <a:lnSpc>
                <a:spcPct val="135000"/>
              </a:lnSpc>
              <a:spcBef>
                <a:spcPts val="0"/>
              </a:spcBef>
              <a:buSzTx/>
              <a:buNone/>
              <a:defRPr sz="1600"/>
            </a:pPr>
            <a:r>
              <a:rPr dirty="0" err="1"/>
              <a:t>koučování</a:t>
            </a:r>
            <a:r>
              <a:rPr dirty="0"/>
              <a:t>, leadership a </a:t>
            </a:r>
            <a:r>
              <a:rPr dirty="0" err="1"/>
              <a:t>moderní</a:t>
            </a:r>
            <a:r>
              <a:rPr dirty="0"/>
              <a:t> </a:t>
            </a:r>
            <a:r>
              <a:rPr dirty="0" err="1"/>
              <a:t>způsoby</a:t>
            </a:r>
            <a:r>
              <a:rPr dirty="0"/>
              <a:t> </a:t>
            </a:r>
            <a:r>
              <a:rPr dirty="0" err="1"/>
              <a:t>vedení</a:t>
            </a:r>
            <a:r>
              <a:rPr dirty="0"/>
              <a:t> </a:t>
            </a:r>
            <a:r>
              <a:rPr dirty="0" err="1"/>
              <a:t>lidí</a:t>
            </a:r>
            <a:endParaRPr dirty="0"/>
          </a:p>
          <a:p>
            <a:pPr marL="0" indent="0" defTabSz="384047">
              <a:lnSpc>
                <a:spcPct val="90000"/>
              </a:lnSpc>
              <a:spcBef>
                <a:spcPts val="0"/>
              </a:spcBef>
              <a:buSzTx/>
              <a:buNone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0" indent="0" defTabSz="384047">
              <a:lnSpc>
                <a:spcPct val="90000"/>
              </a:lnSpc>
              <a:spcBef>
                <a:spcPts val="0"/>
              </a:spcBef>
              <a:buSzTx/>
              <a:buNone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230427" indent="-230427" defTabSz="768094">
              <a:lnSpc>
                <a:spcPct val="81000"/>
              </a:lnSpc>
              <a:spcBef>
                <a:spcPts val="400"/>
              </a:spcBef>
              <a:defRPr sz="2400" b="1"/>
            </a:pPr>
            <a:r>
              <a:rPr dirty="0" err="1"/>
              <a:t>Síťování</a:t>
            </a:r>
            <a:r>
              <a:rPr dirty="0"/>
              <a:t>, </a:t>
            </a:r>
            <a:r>
              <a:rPr dirty="0" err="1"/>
              <a:t>snídaně</a:t>
            </a: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F4AA910-A384-47FC-B236-A762B4874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017" y="3981209"/>
            <a:ext cx="3173937" cy="21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10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WORKCAMPY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7046"/>
            <a:ext cx="5494384" cy="5142313"/>
          </a:xfrm>
        </p:spPr>
        <p:txBody>
          <a:bodyPr>
            <a:noAutofit/>
          </a:bodyPr>
          <a:lstStyle/>
          <a:p>
            <a:r>
              <a:rPr lang="cs-CZ" sz="1800" dirty="0"/>
              <a:t>2–3 týdenní dobrovolnický projekt (kratší či delší, záleží na daném projektu)</a:t>
            </a:r>
          </a:p>
          <a:p>
            <a:r>
              <a:rPr lang="cs-CZ" sz="1800" dirty="0"/>
              <a:t>skupina dobrovolníků z celého světa </a:t>
            </a:r>
          </a:p>
          <a:p>
            <a:r>
              <a:rPr lang="cs-CZ" sz="1800" dirty="0"/>
              <a:t>věk: 18+, někdy 15+ (nejčastěji 18–26 let)</a:t>
            </a:r>
          </a:p>
          <a:p>
            <a:r>
              <a:rPr lang="cs-CZ" sz="1800" dirty="0"/>
              <a:t>země: většina Evropy a Asie, některé z Afriky a Severní / Střední / Jižní Ameriky</a:t>
            </a:r>
          </a:p>
          <a:p>
            <a:r>
              <a:rPr lang="cs-CZ" sz="1800" dirty="0"/>
              <a:t>oblasti aktivit: ekologie, práce se staršími lidmi, dětmi a mládeží, restaurování historických památek a rozvoj komunity, výuka jazyků, sportovní a kulturní aktivity</a:t>
            </a:r>
          </a:p>
          <a:p>
            <a:r>
              <a:rPr lang="cs-CZ" sz="1800" dirty="0"/>
              <a:t>komunikační jazyk: většinou angličtina</a:t>
            </a:r>
          </a:p>
          <a:p>
            <a:r>
              <a:rPr lang="cs-CZ" sz="1800" dirty="0"/>
              <a:t>ubytování + strava zajištěna </a:t>
            </a:r>
          </a:p>
          <a:p>
            <a:r>
              <a:rPr lang="cs-CZ" sz="1800" dirty="0"/>
              <a:t>dobrovolník si sám zajišťuje pojištění, dopravu na místo a zpět, příp. očkování</a:t>
            </a:r>
          </a:p>
          <a:p>
            <a:r>
              <a:rPr lang="cs-CZ" sz="1800" dirty="0"/>
              <a:t>poplatek: závisí na zprostředkující organizaci </a:t>
            </a:r>
          </a:p>
          <a:p>
            <a:pPr>
              <a:buNone/>
            </a:pPr>
            <a:r>
              <a:rPr lang="cs-CZ" sz="1800" dirty="0"/>
              <a:t>	(do 2500 Kč)</a:t>
            </a:r>
          </a:p>
          <a:p>
            <a:endParaRPr lang="cs-CZ" sz="1200" dirty="0"/>
          </a:p>
        </p:txBody>
      </p:sp>
      <p:pic>
        <p:nvPicPr>
          <p:cNvPr id="2050" name="Picture 2" descr="http://dc67.cz/sites/default/files/galerie/img_5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00808"/>
            <a:ext cx="3131840" cy="2088913"/>
          </a:xfrm>
          <a:prstGeom prst="rect">
            <a:avLst/>
          </a:prstGeom>
          <a:noFill/>
        </p:spPr>
      </p:pic>
      <p:pic>
        <p:nvPicPr>
          <p:cNvPr id="2052" name="Picture 4" descr="http://dc67.cz/sites/default/files/galerie/_mg_8456_f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149080"/>
            <a:ext cx="3022860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WORKCAMPY - ORGANIZACE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56792"/>
            <a:ext cx="4414264" cy="1368152"/>
          </a:xfrm>
        </p:spPr>
        <p:txBody>
          <a:bodyPr/>
          <a:lstStyle/>
          <a:p>
            <a:r>
              <a:rPr lang="cs-CZ" sz="1800" dirty="0"/>
              <a:t>INEX-SDA - </a:t>
            </a:r>
            <a:r>
              <a:rPr lang="cs-CZ" sz="1800" dirty="0">
                <a:hlinkClick r:id="rId2"/>
              </a:rPr>
              <a:t>https://www.inexsda.cz/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 t="13407" r="12838" b="6250"/>
          <a:stretch>
            <a:fillRect/>
          </a:stretch>
        </p:blipFill>
        <p:spPr bwMode="auto">
          <a:xfrm>
            <a:off x="251520" y="2132856"/>
            <a:ext cx="3960440" cy="205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5725" t="13579" r="7386" b="5704"/>
          <a:stretch>
            <a:fillRect/>
          </a:stretch>
        </p:blipFill>
        <p:spPr bwMode="auto">
          <a:xfrm>
            <a:off x="4427984" y="2348880"/>
            <a:ext cx="441180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text 2"/>
          <p:cNvSpPr txBox="1">
            <a:spLocks/>
          </p:cNvSpPr>
          <p:nvPr/>
        </p:nvSpPr>
        <p:spPr>
          <a:xfrm>
            <a:off x="4499992" y="4725144"/>
            <a:ext cx="4032448" cy="161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/>
          <a:p>
            <a:pPr marL="274320" lvl="0" indent="-274320" hangingPunct="1">
              <a:spcBef>
                <a:spcPts val="600"/>
              </a:spcBef>
              <a:buClr>
                <a:schemeClr val="accent1"/>
              </a:buClr>
              <a:buSzPct val="85000"/>
              <a:buFontTx/>
              <a:buChar char="●"/>
            </a:pPr>
            <a:r>
              <a:rPr lang="cs-CZ" dirty="0">
                <a:latin typeface="Georgia"/>
                <a:ea typeface="Georgia"/>
                <a:cs typeface="Georgia"/>
                <a:sym typeface="Georgia"/>
              </a:rPr>
              <a:t>IBO - </a:t>
            </a:r>
            <a:r>
              <a:rPr lang="cs-CZ" dirty="0" err="1">
                <a:latin typeface="Georgia"/>
                <a:ea typeface="Georgia"/>
                <a:cs typeface="Georgia"/>
                <a:sym typeface="Georgia"/>
              </a:rPr>
              <a:t>Internationaler</a:t>
            </a:r>
            <a:r>
              <a:rPr lang="cs-CZ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cs-CZ" dirty="0" err="1">
                <a:latin typeface="Georgia"/>
                <a:ea typeface="Georgia"/>
                <a:cs typeface="Georgia"/>
                <a:sym typeface="Georgia"/>
              </a:rPr>
              <a:t>Bauorden</a:t>
            </a:r>
            <a:r>
              <a:rPr lang="cs-CZ" dirty="0">
                <a:latin typeface="Georgia"/>
                <a:ea typeface="Georgia"/>
                <a:cs typeface="Georgia"/>
                <a:sym typeface="Georgia"/>
              </a:rPr>
              <a:t> - </a:t>
            </a:r>
            <a:r>
              <a:rPr lang="cs-CZ" dirty="0">
                <a:latin typeface="Georgia"/>
                <a:ea typeface="Georgia"/>
                <a:cs typeface="Georgia"/>
                <a:sym typeface="Georgia"/>
                <a:hlinkClick r:id="rId5"/>
              </a:rPr>
              <a:t>http://bauorden.eu/</a:t>
            </a:r>
            <a:endParaRPr lang="cs-CZ" dirty="0">
              <a:latin typeface="Georgia"/>
              <a:ea typeface="Georgia"/>
              <a:cs typeface="Georgia"/>
              <a:sym typeface="Georgia"/>
            </a:endParaRPr>
          </a:p>
          <a:p>
            <a:pPr marL="274320" lvl="0" indent="-274320" hangingPunct="1">
              <a:spcBef>
                <a:spcPts val="600"/>
              </a:spcBef>
              <a:buClr>
                <a:schemeClr val="accent1"/>
              </a:buClr>
              <a:buSzPct val="85000"/>
              <a:buFontTx/>
              <a:buChar char="●"/>
            </a:pPr>
            <a:endParaRPr lang="cs-CZ" dirty="0">
              <a:latin typeface="Georgia"/>
              <a:ea typeface="Georgia"/>
              <a:cs typeface="Georgia"/>
              <a:sym typeface="Georgia"/>
            </a:endParaRPr>
          </a:p>
          <a:p>
            <a:pPr marL="274320" lvl="0" indent="-274320" hangingPunct="1">
              <a:spcBef>
                <a:spcPts val="600"/>
              </a:spcBef>
              <a:buClr>
                <a:schemeClr val="accent1"/>
              </a:buClr>
              <a:buSzPct val="85000"/>
              <a:buFontTx/>
              <a:buChar char="●"/>
            </a:pPr>
            <a:r>
              <a:rPr lang="cs-CZ" dirty="0" err="1">
                <a:latin typeface="Georgia"/>
                <a:ea typeface="Georgia"/>
                <a:cs typeface="Georgia"/>
                <a:sym typeface="Georgia"/>
              </a:rPr>
              <a:t>Workcampy</a:t>
            </a:r>
            <a:r>
              <a:rPr lang="cs-CZ" dirty="0">
                <a:latin typeface="Georgia"/>
                <a:ea typeface="Georgia"/>
                <a:cs typeface="Georgia"/>
                <a:sym typeface="Georgia"/>
              </a:rPr>
              <a:t> v Německu - </a:t>
            </a:r>
            <a:r>
              <a:rPr lang="cs-CZ" dirty="0">
                <a:latin typeface="Georgia"/>
                <a:ea typeface="Georgia"/>
                <a:cs typeface="Georgia"/>
                <a:sym typeface="Georgia"/>
                <a:hlinkClick r:id="rId6"/>
              </a:rPr>
              <a:t>http://ejbo.de/workcamp/</a:t>
            </a:r>
            <a:endParaRPr lang="cs-CZ" dirty="0">
              <a:latin typeface="Georgia"/>
              <a:ea typeface="Georgia"/>
              <a:cs typeface="Georgia"/>
              <a:sym typeface="Georgia"/>
            </a:endParaRPr>
          </a:p>
          <a:p>
            <a:pPr marL="274320" lvl="0" indent="-274320" hangingPunct="1">
              <a:spcBef>
                <a:spcPts val="600"/>
              </a:spcBef>
              <a:buClr>
                <a:schemeClr val="accent1"/>
              </a:buClr>
              <a:buSzPct val="85000"/>
              <a:buFontTx/>
              <a:buChar char="●"/>
            </a:pPr>
            <a:endParaRPr lang="cs-CZ" dirty="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●"/>
              <a:tabLst/>
              <a:defRPr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4499992" y="1556792"/>
            <a:ext cx="5494384" cy="4422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Autofit/>
          </a:bodyPr>
          <a:lstStyle/>
          <a:p>
            <a:pPr marL="274320" lvl="0" indent="-274320" hangingPunct="1">
              <a:spcBef>
                <a:spcPts val="600"/>
              </a:spcBef>
              <a:buClr>
                <a:schemeClr val="accent1"/>
              </a:buClr>
              <a:buSzPct val="85000"/>
              <a:buFontTx/>
              <a:buChar char="●"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Tamjdem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cs-CZ" dirty="0">
                <a:latin typeface="Georgia"/>
                <a:ea typeface="Georgia"/>
                <a:cs typeface="Georgia"/>
                <a:sym typeface="Georgia"/>
              </a:rPr>
              <a:t>- </a:t>
            </a:r>
            <a:r>
              <a:rPr lang="cs-CZ" dirty="0">
                <a:latin typeface="Georgia"/>
                <a:ea typeface="Georgia"/>
                <a:cs typeface="Georgia"/>
                <a:sym typeface="Georgia"/>
                <a:hlinkClick r:id="rId7"/>
              </a:rPr>
              <a:t>http://www.</a:t>
            </a:r>
            <a:r>
              <a:rPr lang="cs-CZ" dirty="0" err="1">
                <a:latin typeface="Georgia"/>
                <a:ea typeface="Georgia"/>
                <a:cs typeface="Georgia"/>
                <a:sym typeface="Georgia"/>
                <a:hlinkClick r:id="rId7"/>
              </a:rPr>
              <a:t>tamjdem.cz</a:t>
            </a:r>
            <a:r>
              <a:rPr lang="cs-CZ" dirty="0">
                <a:latin typeface="Georgia"/>
                <a:ea typeface="Georgia"/>
                <a:cs typeface="Georgia"/>
                <a:sym typeface="Georgia"/>
                <a:hlinkClick r:id="rId7"/>
              </a:rPr>
              <a:t>/</a:t>
            </a:r>
            <a:r>
              <a:rPr lang="cs-CZ" dirty="0" err="1">
                <a:latin typeface="Georgia"/>
                <a:ea typeface="Georgia"/>
                <a:cs typeface="Georgia"/>
                <a:sym typeface="Georgia"/>
                <a:hlinkClick r:id="rId7"/>
              </a:rPr>
              <a:t>cs</a:t>
            </a:r>
            <a:r>
              <a:rPr lang="cs-CZ" dirty="0">
                <a:latin typeface="Georgia"/>
                <a:ea typeface="Georgia"/>
                <a:cs typeface="Georgia"/>
                <a:sym typeface="Georgia"/>
                <a:hlinkClick r:id="rId7"/>
              </a:rPr>
              <a:t>/</a:t>
            </a:r>
            <a:r>
              <a:rPr lang="cs-CZ" dirty="0" err="1">
                <a:latin typeface="Georgia"/>
                <a:ea typeface="Georgia"/>
                <a:cs typeface="Georgia"/>
                <a:sym typeface="Georgia"/>
                <a:hlinkClick r:id="rId7"/>
              </a:rPr>
              <a:t>workcampy</a:t>
            </a:r>
            <a:endParaRPr lang="cs-CZ" dirty="0">
              <a:latin typeface="Georgia"/>
              <a:ea typeface="Georgia"/>
              <a:cs typeface="Georgia"/>
              <a:sym typeface="Georgia"/>
            </a:endParaRPr>
          </a:p>
          <a:p>
            <a:pPr marL="274320" lvl="0" indent="-274320" hangingPunct="1">
              <a:spcBef>
                <a:spcPts val="600"/>
              </a:spcBef>
              <a:buClr>
                <a:schemeClr val="accent1"/>
              </a:buClr>
              <a:buSzPct val="85000"/>
              <a:buFontTx/>
              <a:buChar char="●"/>
            </a:pPr>
            <a:endParaRPr kumimoji="0" lang="cs-CZ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 l="33479" t="15375" r="13392" b="37199"/>
          <a:stretch>
            <a:fillRect/>
          </a:stretch>
        </p:blipFill>
        <p:spPr bwMode="auto">
          <a:xfrm>
            <a:off x="179512" y="4437112"/>
            <a:ext cx="41609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DATABÁZE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7047"/>
            <a:ext cx="8518720" cy="3270105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sítě zprostředkovávající </a:t>
            </a:r>
            <a:r>
              <a:rPr lang="cs-CZ" sz="1800" dirty="0" err="1"/>
              <a:t>dobrovolničení</a:t>
            </a:r>
            <a:r>
              <a:rPr lang="cs-CZ" sz="1800" dirty="0"/>
              <a:t> nadšencům v zemích celého světa</a:t>
            </a:r>
          </a:p>
          <a:p>
            <a:r>
              <a:rPr lang="cs-CZ" sz="1800" dirty="0"/>
              <a:t>dobrovolná pomoc rodinám či malým organizacím výměnou za poskytnutí ubytování a stravy</a:t>
            </a:r>
          </a:p>
          <a:p>
            <a:r>
              <a:rPr lang="cs-CZ" sz="1800" dirty="0"/>
              <a:t>dohoda mezi dobrovolníkem a samotnou organizací či rodinou</a:t>
            </a:r>
          </a:p>
          <a:p>
            <a:r>
              <a:rPr lang="cs-CZ" sz="1800" dirty="0"/>
              <a:t>věk: 18+</a:t>
            </a:r>
          </a:p>
          <a:p>
            <a:r>
              <a:rPr lang="cs-CZ" sz="1800" dirty="0"/>
              <a:t>země: celý svět</a:t>
            </a:r>
          </a:p>
          <a:p>
            <a:r>
              <a:rPr lang="cs-CZ" sz="1800" dirty="0"/>
              <a:t>oblasti aktivit: výpomoc v domácnostech, na zahradách a farmách, rekonstrukce, výstavba obydlí, práce v </a:t>
            </a:r>
            <a:r>
              <a:rPr lang="cs-CZ" sz="1800" dirty="0" err="1"/>
              <a:t>hostelech</a:t>
            </a:r>
            <a:r>
              <a:rPr lang="cs-CZ" sz="1800" dirty="0"/>
              <a:t>, starání se o zvířata, výuka angličtiny a jiných jazyků na školách či v rodině, práce pro komunitu</a:t>
            </a:r>
          </a:p>
          <a:p>
            <a:r>
              <a:rPr lang="cs-CZ" sz="1800" dirty="0"/>
              <a:t>délka trvání: od 1 týdne po 1 rok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7410" name="Picture 2" descr="http://dc67.cz/sites/default/files/galerie/img_3350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22304"/>
            <a:ext cx="2126772" cy="2835696"/>
          </a:xfrm>
          <a:prstGeom prst="rect">
            <a:avLst/>
          </a:prstGeom>
          <a:noFill/>
        </p:spPr>
      </p:pic>
      <p:pic>
        <p:nvPicPr>
          <p:cNvPr id="17412" name="Picture 4" descr="http://dc67.cz/sites/default/files/galerie/13411969_10204881438354555_828570301246432106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4581128"/>
            <a:ext cx="2472275" cy="1854207"/>
          </a:xfrm>
          <a:prstGeom prst="rect">
            <a:avLst/>
          </a:prstGeom>
          <a:noFill/>
        </p:spPr>
      </p:pic>
      <p:pic>
        <p:nvPicPr>
          <p:cNvPr id="17414" name="Picture 6" descr="http://dc67.cz/sites/default/files/galerie/img_3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617132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DATABÁZE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5062336" cy="893841"/>
          </a:xfrm>
        </p:spPr>
        <p:txBody>
          <a:bodyPr/>
          <a:lstStyle/>
          <a:p>
            <a:r>
              <a:rPr lang="cs-CZ" sz="1800" dirty="0" err="1"/>
              <a:t>Workaway</a:t>
            </a:r>
            <a:r>
              <a:rPr lang="cs-CZ" sz="1800" dirty="0"/>
              <a:t> - </a:t>
            </a:r>
            <a:r>
              <a:rPr lang="cs-CZ" sz="1800" dirty="0">
                <a:hlinkClick r:id="rId2"/>
              </a:rPr>
              <a:t>https://www.workaway.info/</a:t>
            </a:r>
            <a:endParaRPr lang="cs-CZ" sz="1800" dirty="0"/>
          </a:p>
          <a:p>
            <a:pPr>
              <a:buNone/>
            </a:pPr>
            <a:r>
              <a:rPr lang="cs-CZ" sz="1800" dirty="0"/>
              <a:t>	-poplatek: 29 eur/rok</a:t>
            </a:r>
          </a:p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6361" t="13407" r="7304" b="16068"/>
          <a:stretch>
            <a:fillRect/>
          </a:stretch>
        </p:blipFill>
        <p:spPr bwMode="auto">
          <a:xfrm>
            <a:off x="611560" y="2204864"/>
            <a:ext cx="407653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text 2"/>
          <p:cNvSpPr txBox="1">
            <a:spLocks/>
          </p:cNvSpPr>
          <p:nvPr/>
        </p:nvSpPr>
        <p:spPr>
          <a:xfrm>
            <a:off x="4932040" y="1412776"/>
            <a:ext cx="3960440" cy="89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74320" lvl="0" indent="-274320" hangingPunct="1">
              <a:spcBef>
                <a:spcPts val="600"/>
              </a:spcBef>
              <a:buClr>
                <a:schemeClr val="accent1"/>
              </a:buClr>
              <a:buSzPct val="85000"/>
              <a:buFontTx/>
              <a:buChar char="●"/>
            </a:pPr>
            <a:r>
              <a:rPr lang="cs-CZ" dirty="0" err="1">
                <a:latin typeface="Georgia"/>
                <a:ea typeface="Georgia"/>
                <a:cs typeface="Georgia"/>
                <a:sym typeface="Georgia"/>
              </a:rPr>
              <a:t>HelpX</a:t>
            </a:r>
            <a:r>
              <a:rPr lang="cs-CZ" dirty="0">
                <a:latin typeface="Georgia"/>
                <a:ea typeface="Georgia"/>
                <a:cs typeface="Georgia"/>
                <a:sym typeface="Georgia"/>
              </a:rPr>
              <a:t> - </a:t>
            </a:r>
            <a:r>
              <a:rPr lang="cs-CZ" dirty="0">
                <a:latin typeface="Georgia"/>
                <a:ea typeface="Georgia"/>
                <a:cs typeface="Georgia"/>
                <a:sym typeface="Georgia"/>
                <a:hlinkClick r:id="rId4"/>
              </a:rPr>
              <a:t>https://www.helpx.net/</a:t>
            </a:r>
            <a:endParaRPr lang="cs-CZ" dirty="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	-poplatek: 20 eur/2 roky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●"/>
              <a:tabLst/>
              <a:defRPr/>
            </a:pPr>
            <a:endParaRPr kumimoji="0" lang="cs-CZ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 l="16794" t="15547" r="17347" b="19496"/>
          <a:stretch>
            <a:fillRect/>
          </a:stretch>
        </p:blipFill>
        <p:spPr bwMode="auto">
          <a:xfrm>
            <a:off x="5004048" y="2132856"/>
            <a:ext cx="389563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text 2"/>
          <p:cNvSpPr txBox="1">
            <a:spLocks/>
          </p:cNvSpPr>
          <p:nvPr/>
        </p:nvSpPr>
        <p:spPr>
          <a:xfrm>
            <a:off x="323528" y="4221088"/>
            <a:ext cx="5616624" cy="936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74320" lvl="0" indent="-274320" hangingPunct="1">
              <a:spcBef>
                <a:spcPts val="600"/>
              </a:spcBef>
              <a:buClr>
                <a:schemeClr val="accent1"/>
              </a:buClr>
              <a:buSzPct val="85000"/>
              <a:buFontTx/>
              <a:buChar char="●"/>
            </a:pPr>
            <a:r>
              <a:rPr lang="cs-CZ" dirty="0" err="1">
                <a:latin typeface="Georgia"/>
                <a:ea typeface="Georgia"/>
                <a:cs typeface="Georgia"/>
                <a:sym typeface="Georgia"/>
              </a:rPr>
              <a:t>Volunteers</a:t>
            </a:r>
            <a:r>
              <a:rPr lang="cs-CZ" dirty="0">
                <a:latin typeface="Georgia"/>
                <a:ea typeface="Georgia"/>
                <a:cs typeface="Georgia"/>
                <a:sym typeface="Georgia"/>
              </a:rPr>
              <a:t> Base - </a:t>
            </a:r>
            <a:r>
              <a:rPr lang="cs-CZ" dirty="0">
                <a:latin typeface="Georgia"/>
                <a:ea typeface="Georgia"/>
                <a:cs typeface="Georgia"/>
                <a:sym typeface="Georgia"/>
                <a:hlinkClick r:id="rId6"/>
              </a:rPr>
              <a:t>http://www.</a:t>
            </a:r>
            <a:r>
              <a:rPr lang="cs-CZ" dirty="0" err="1">
                <a:latin typeface="Georgia"/>
                <a:ea typeface="Georgia"/>
                <a:cs typeface="Georgia"/>
                <a:sym typeface="Georgia"/>
                <a:hlinkClick r:id="rId6"/>
              </a:rPr>
              <a:t>volunteersbase.com</a:t>
            </a:r>
            <a:r>
              <a:rPr lang="cs-CZ" dirty="0">
                <a:latin typeface="Georgia"/>
                <a:ea typeface="Georgia"/>
                <a:cs typeface="Georgia"/>
                <a:sym typeface="Georgia"/>
                <a:hlinkClick r:id="rId6"/>
              </a:rPr>
              <a:t>/</a:t>
            </a:r>
            <a:endParaRPr lang="cs-CZ" dirty="0">
              <a:latin typeface="Georgia"/>
              <a:ea typeface="Georgia"/>
              <a:cs typeface="Georgia"/>
              <a:sym typeface="Georgi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	-poplatek: žádný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●"/>
              <a:tabLst/>
              <a:defRPr/>
            </a:pPr>
            <a:endParaRPr kumimoji="0" lang="cs-CZ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 l="12367" t="13579" r="13473" b="5704"/>
          <a:stretch>
            <a:fillRect/>
          </a:stretch>
        </p:blipFill>
        <p:spPr bwMode="auto">
          <a:xfrm>
            <a:off x="2483768" y="4698835"/>
            <a:ext cx="3528392" cy="215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dministrativní">
  <a:themeElements>
    <a:clrScheme name="Administrativní">
      <a:dk1>
        <a:srgbClr val="000000"/>
      </a:dk1>
      <a:lt1>
        <a:srgbClr val="EEECE1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dministrativní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dministra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CE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dministrativní">
  <a:themeElements>
    <a:clrScheme name="Administrativní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dministrativní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dministra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EECE1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567</Words>
  <Application>Microsoft Macintosh PowerPoint</Application>
  <PresentationFormat>Předvádění na obrazovce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Calibri</vt:lpstr>
      <vt:lpstr>Georgia</vt:lpstr>
      <vt:lpstr>Helvetica</vt:lpstr>
      <vt:lpstr>Administrativní</vt:lpstr>
      <vt:lpstr>Dobrovolnické centrum 67 Plán B, z.s.</vt:lpstr>
      <vt:lpstr>Klíčové aktivity DC67</vt:lpstr>
      <vt:lpstr>Klíčové aktivity DC67</vt:lpstr>
      <vt:lpstr>Prezentace aplikace PowerPoint</vt:lpstr>
      <vt:lpstr>Klíčové aktivity DC67</vt:lpstr>
      <vt:lpstr>WORKCAMPY</vt:lpstr>
      <vt:lpstr>WORKCAMPY - ORGANIZACE</vt:lpstr>
      <vt:lpstr>MEZINÁRODNÍ DATABÁZE</vt:lpstr>
      <vt:lpstr>MEZINÁRODNÍ DATABÁZE</vt:lpstr>
      <vt:lpstr>MEZINÁRODNÍ DATABÁZE WWOOF</vt:lpstr>
      <vt:lpstr>EVROPSKÝ SBOR SOLIDARITY</vt:lpstr>
      <vt:lpstr>EVROPSKÝ SBOR SOLIDARITY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Dobrovolnické centrum 67 Plán B, z.s.</dc:title>
  <cp:lastModifiedBy>Karolina Hušáková</cp:lastModifiedBy>
  <cp:revision>19</cp:revision>
  <dcterms:modified xsi:type="dcterms:W3CDTF">2019-03-12T05:49:41Z</dcterms:modified>
</cp:coreProperties>
</file>