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5" r:id="rId20"/>
    <p:sldId id="276" r:id="rId21"/>
    <p:sldId id="277" r:id="rId22"/>
    <p:sldId id="278" r:id="rId23"/>
    <p:sldId id="27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1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301" r:id="rId44"/>
    <p:sldId id="298" r:id="rId45"/>
    <p:sldId id="299" r:id="rId46"/>
    <p:sldId id="300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611" autoAdjust="0"/>
  </p:normalViewPr>
  <p:slideViewPr>
    <p:cSldViewPr snapToGrid="0">
      <p:cViewPr varScale="1">
        <p:scale>
          <a:sx n="109" d="100"/>
          <a:sy n="109" d="100"/>
        </p:scale>
        <p:origin x="177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dirty="0" smtClean="0"/>
              <a:t>Kliknutím lze upravit styl.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812uONaAi0" TargetMode="External"/><Relationship Id="rId2" Type="http://schemas.openxmlformats.org/officeDocument/2006/relationships/hyperlink" Target="http://www.youtube.com/watch?v=u7HL61J54jI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d.com/talks/melinda_french_gates_what_nonprofits_can_learn_from_coca_cola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Marketing, </a:t>
            </a:r>
            <a:r>
              <a:rPr lang="cs-CZ" altLang="cs-CZ" dirty="0" err="1"/>
              <a:t>fundraising</a:t>
            </a:r>
            <a:r>
              <a:rPr lang="cs-CZ" altLang="cs-CZ" dirty="0"/>
              <a:t> a komunikace v neziskovém sektoru</a:t>
            </a:r>
            <a:br>
              <a:rPr lang="cs-CZ" altLang="cs-CZ" dirty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2400" b="0" dirty="0"/>
              <a:t>SIMONA ŠKARABELOVÁ</a:t>
            </a:r>
            <a:br>
              <a:rPr lang="cs-CZ" altLang="cs-CZ" sz="2400" b="0" dirty="0"/>
            </a:br>
            <a:r>
              <a:rPr lang="cs-CZ" altLang="cs-CZ" sz="2400" b="0" dirty="0"/>
              <a:t>FILIP </a:t>
            </a:r>
            <a:r>
              <a:rPr lang="cs-CZ" altLang="cs-CZ" sz="2400" b="0" dirty="0" smtClean="0"/>
              <a:t>HRŮZA</a:t>
            </a:r>
            <a:br>
              <a:rPr lang="cs-CZ" altLang="cs-CZ" sz="2400" b="0" dirty="0" smtClean="0"/>
            </a:br>
            <a:r>
              <a:rPr lang="cs-CZ" altLang="cs-CZ" sz="2400" b="0" dirty="0"/>
              <a:t>	</a:t>
            </a:r>
            <a:r>
              <a:rPr lang="cs-CZ" altLang="cs-CZ" sz="2400" b="0" dirty="0" smtClean="0"/>
              <a:t>					</a:t>
            </a:r>
            <a:r>
              <a:rPr lang="cs-CZ" altLang="cs-CZ" sz="2400" b="0" dirty="0" smtClean="0"/>
              <a:t>Jaro 2019</a:t>
            </a:r>
            <a:endParaRPr lang="cs-CZ" alt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Jak lze chápat a uchopit marketing: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Jako jeden ze základních prvků </a:t>
            </a:r>
            <a:r>
              <a:rPr lang="cs-CZ" altLang="cs-CZ" dirty="0"/>
              <a:t>řízení </a:t>
            </a:r>
            <a:r>
              <a:rPr lang="cs-CZ" altLang="cs-CZ" dirty="0" smtClean="0"/>
              <a:t>podniku, proto </a:t>
            </a:r>
            <a:r>
              <a:rPr lang="cs-CZ" altLang="cs-CZ" dirty="0"/>
              <a:t>časté označení:</a:t>
            </a:r>
          </a:p>
          <a:p>
            <a:pPr marL="0" indent="0">
              <a:buNone/>
            </a:pPr>
            <a:r>
              <a:rPr lang="cs-CZ" altLang="cs-CZ" dirty="0" smtClean="0"/>
              <a:t>		</a:t>
            </a:r>
          </a:p>
          <a:p>
            <a:pPr marL="0" indent="0">
              <a:buNone/>
            </a:pPr>
            <a:r>
              <a:rPr lang="cs-CZ" altLang="cs-CZ" dirty="0"/>
              <a:t>	</a:t>
            </a:r>
            <a:r>
              <a:rPr lang="cs-CZ" altLang="cs-CZ" dirty="0" smtClean="0"/>
              <a:t>		</a:t>
            </a:r>
            <a:r>
              <a:rPr lang="cs-CZ" altLang="cs-CZ" dirty="0" smtClean="0">
                <a:solidFill>
                  <a:srgbClr val="FF0000"/>
                </a:solidFill>
              </a:rPr>
              <a:t>„</a:t>
            </a:r>
            <a:r>
              <a:rPr lang="cs-CZ" altLang="cs-CZ" dirty="0">
                <a:solidFill>
                  <a:srgbClr val="FF0000"/>
                </a:solidFill>
              </a:rPr>
              <a:t>Marketing-management</a:t>
            </a:r>
            <a:r>
              <a:rPr lang="cs-CZ" altLang="cs-CZ" dirty="0" smtClean="0">
                <a:solidFill>
                  <a:srgbClr val="FF0000"/>
                </a:solidFill>
              </a:rPr>
              <a:t>“ </a:t>
            </a:r>
            <a:endParaRPr lang="cs-CZ" altLang="cs-CZ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cs-CZ" altLang="cs-CZ" i="1" dirty="0" smtClean="0"/>
          </a:p>
          <a:p>
            <a:pPr algn="ctr">
              <a:buNone/>
            </a:pPr>
            <a:r>
              <a:rPr lang="cs-CZ" altLang="cs-CZ" i="1" dirty="0" smtClean="0"/>
              <a:t>„</a:t>
            </a:r>
            <a:r>
              <a:rPr lang="cs-CZ" altLang="cs-CZ" i="1" dirty="0"/>
              <a:t>Proces plánování a provádění koncepce, tvorby cen, propagace a distribuce myšlenek, zboží a služeb s  cílem vytvářet směny, které upokojují cíle jednotlivce i organizací.“   </a:t>
            </a:r>
          </a:p>
          <a:p>
            <a:pPr>
              <a:buNone/>
            </a:pPr>
            <a:r>
              <a:rPr lang="cs-CZ" altLang="cs-CZ" i="1" dirty="0"/>
              <a:t>						</a:t>
            </a:r>
            <a:r>
              <a:rPr lang="cs-CZ" altLang="cs-CZ" i="1" dirty="0" smtClean="0"/>
              <a:t>	(</a:t>
            </a:r>
            <a:r>
              <a:rPr lang="cs-CZ" altLang="cs-CZ" i="1" dirty="0" err="1"/>
              <a:t>Kotler</a:t>
            </a:r>
            <a:r>
              <a:rPr lang="cs-CZ" altLang="cs-CZ" i="1" dirty="0"/>
              <a:t>, 2001)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03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auto">
          <a:xfrm>
            <a:off x="4552906" y="2545492"/>
            <a:ext cx="4455170" cy="29285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271849" y="2545492"/>
            <a:ext cx="3422821" cy="270613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Vývoj </a:t>
            </a:r>
            <a:r>
              <a:rPr lang="cs-CZ" altLang="cs-CZ" dirty="0"/>
              <a:t>marketingového myšlení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>– vývoj podnikatelských koncepcí: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6" name="Obdélník 5"/>
          <p:cNvSpPr/>
          <p:nvPr/>
        </p:nvSpPr>
        <p:spPr>
          <a:xfrm>
            <a:off x="287168" y="2532440"/>
            <a:ext cx="3481643" cy="3231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800" dirty="0"/>
              <a:t>D</a:t>
            </a:r>
            <a:r>
              <a:rPr lang="cs-CZ" altLang="cs-CZ" sz="1800" dirty="0" smtClean="0"/>
              <a:t>říve: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800" dirty="0"/>
              <a:t>1. </a:t>
            </a:r>
            <a:r>
              <a:rPr lang="cs-CZ" altLang="cs-CZ" dirty="0"/>
              <a:t>Orientace na výrobu (</a:t>
            </a:r>
            <a:r>
              <a:rPr lang="cs-CZ" altLang="cs-CZ" dirty="0">
                <a:solidFill>
                  <a:srgbClr val="FF0000"/>
                </a:solidFill>
              </a:rPr>
              <a:t>výrobní koncepce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/>
              <a:t>2. Orientace na výrobek (</a:t>
            </a:r>
            <a:r>
              <a:rPr lang="cs-CZ" altLang="cs-CZ" dirty="0">
                <a:solidFill>
                  <a:srgbClr val="FF0000"/>
                </a:solidFill>
              </a:rPr>
              <a:t>výrobková koncepce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/>
              <a:t>3. Orientace na prodej (</a:t>
            </a:r>
            <a:r>
              <a:rPr lang="cs-CZ" altLang="cs-CZ" dirty="0">
                <a:solidFill>
                  <a:srgbClr val="FF0000"/>
                </a:solidFill>
              </a:rPr>
              <a:t>prodejní koncepce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7" name="Zástupný symbol pro obsah 1"/>
          <p:cNvSpPr>
            <a:spLocks noGrp="1"/>
          </p:cNvSpPr>
          <p:nvPr>
            <p:ph sz="half" idx="4294967295"/>
          </p:nvPr>
        </p:nvSpPr>
        <p:spPr>
          <a:xfrm>
            <a:off x="4534930" y="2162606"/>
            <a:ext cx="4473146" cy="4357687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 smtClean="0"/>
              <a:t>Dnes: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4. Orientace na trh a zákazníka (</a:t>
            </a:r>
            <a:r>
              <a:rPr lang="cs-CZ" altLang="cs-CZ" dirty="0" smtClean="0">
                <a:solidFill>
                  <a:srgbClr val="FF0000"/>
                </a:solidFill>
              </a:rPr>
              <a:t>marketingová koncepce</a:t>
            </a:r>
            <a:r>
              <a:rPr lang="cs-CZ" altLang="cs-CZ" dirty="0" smtClean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5. Orientace na společnost (</a:t>
            </a:r>
            <a:r>
              <a:rPr lang="cs-CZ" altLang="cs-CZ" dirty="0" smtClean="0">
                <a:solidFill>
                  <a:srgbClr val="FF0000"/>
                </a:solidFill>
              </a:rPr>
              <a:t>sociálně marketingová koncepce</a:t>
            </a:r>
            <a:r>
              <a:rPr lang="cs-CZ" altLang="cs-CZ" dirty="0" smtClean="0"/>
              <a:t>)</a:t>
            </a:r>
          </a:p>
          <a:p>
            <a:endParaRPr lang="cs-CZ" altLang="cs-CZ" dirty="0" smtClean="0"/>
          </a:p>
        </p:txBody>
      </p:sp>
      <p:sp>
        <p:nvSpPr>
          <p:cNvPr id="10" name="Šipka doprava 9"/>
          <p:cNvSpPr/>
          <p:nvPr/>
        </p:nvSpPr>
        <p:spPr bwMode="auto">
          <a:xfrm>
            <a:off x="3929449" y="3744097"/>
            <a:ext cx="469556" cy="88968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Orientace na výrobu (výrobní koncepce</a:t>
            </a:r>
            <a:r>
              <a:rPr lang="cs-CZ" altLang="cs-CZ" dirty="0" smtClean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4781" y="2017713"/>
            <a:ext cx="8447130" cy="41148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cs-CZ" altLang="cs-CZ" sz="2200" dirty="0"/>
              <a:t>poptávka převyšuje nabídku (</a:t>
            </a:r>
            <a:r>
              <a:rPr lang="cs-CZ" altLang="cs-CZ" sz="2200" b="1" dirty="0"/>
              <a:t>spotřeb. chtějí výrobek samotný více než jeho pěkné vlastnosti</a:t>
            </a:r>
            <a:r>
              <a:rPr lang="cs-CZ" altLang="cs-CZ" sz="2200" dirty="0"/>
              <a:t>)</a:t>
            </a:r>
          </a:p>
          <a:p>
            <a:pPr lvl="1">
              <a:lnSpc>
                <a:spcPct val="90000"/>
              </a:lnSpc>
            </a:pPr>
            <a:endParaRPr lang="cs-CZ" altLang="cs-CZ" sz="2200" dirty="0" smtClean="0"/>
          </a:p>
          <a:p>
            <a:pPr lvl="1">
              <a:lnSpc>
                <a:spcPct val="90000"/>
              </a:lnSpc>
            </a:pPr>
            <a:r>
              <a:rPr lang="cs-CZ" altLang="cs-CZ" sz="2200" dirty="0" smtClean="0"/>
              <a:t>„</a:t>
            </a:r>
            <a:r>
              <a:rPr lang="cs-CZ" altLang="cs-CZ" sz="2200" dirty="0"/>
              <a:t>Rozhodující je výroba!“</a:t>
            </a:r>
          </a:p>
          <a:p>
            <a:pPr lvl="1">
              <a:lnSpc>
                <a:spcPct val="90000"/>
              </a:lnSpc>
            </a:pPr>
            <a:endParaRPr lang="cs-CZ" altLang="cs-CZ" sz="2200" dirty="0" smtClean="0"/>
          </a:p>
          <a:p>
            <a:pPr lvl="1">
              <a:lnSpc>
                <a:spcPct val="90000"/>
              </a:lnSpc>
            </a:pPr>
            <a:r>
              <a:rPr lang="cs-CZ" altLang="cs-CZ" sz="2200" dirty="0" smtClean="0"/>
              <a:t>Během </a:t>
            </a:r>
            <a:r>
              <a:rPr lang="cs-CZ" altLang="cs-CZ" sz="2200" dirty="0"/>
              <a:t>a těsně po průmyslových revolucích, tj. 1880-1930</a:t>
            </a:r>
          </a:p>
          <a:p>
            <a:pPr lvl="1">
              <a:lnSpc>
                <a:spcPct val="90000"/>
              </a:lnSpc>
            </a:pPr>
            <a:endParaRPr lang="cs-CZ" altLang="cs-CZ" sz="2200" dirty="0" smtClean="0"/>
          </a:p>
          <a:p>
            <a:pPr lvl="1">
              <a:lnSpc>
                <a:spcPct val="90000"/>
              </a:lnSpc>
            </a:pPr>
            <a:r>
              <a:rPr lang="cs-CZ" altLang="cs-CZ" sz="2200" dirty="0" smtClean="0"/>
              <a:t>pro </a:t>
            </a:r>
            <a:r>
              <a:rPr lang="cs-CZ" altLang="cs-CZ" sz="2200" dirty="0"/>
              <a:t>rozšíření trhu je nutné zvýšit produkci, což lze </a:t>
            </a:r>
            <a:r>
              <a:rPr lang="cs-CZ" altLang="cs-CZ" sz="2200" dirty="0" smtClean="0"/>
              <a:t>zvyšováním </a:t>
            </a:r>
            <a:r>
              <a:rPr lang="cs-CZ" altLang="cs-CZ" sz="2200" dirty="0"/>
              <a:t>produktivity </a:t>
            </a:r>
            <a:r>
              <a:rPr lang="cs-CZ" altLang="cs-CZ" sz="2200" dirty="0" smtClean="0"/>
              <a:t>práce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22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2200" dirty="0" smtClean="0"/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 smtClean="0"/>
              <a:t>Parafrázována </a:t>
            </a:r>
            <a:r>
              <a:rPr lang="cs-CZ" altLang="cs-CZ" sz="2200" dirty="0"/>
              <a:t>výrokem H. Forda </a:t>
            </a:r>
            <a:endParaRPr lang="cs-CZ" altLang="cs-CZ" sz="2200" dirty="0" smtClean="0"/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 smtClean="0"/>
              <a:t>„</a:t>
            </a:r>
            <a:r>
              <a:rPr lang="cs-CZ" altLang="cs-CZ" sz="2200" dirty="0"/>
              <a:t>Můžete mít auto jakékoliv barvy, pokud bude černé“)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12</a:t>
            </a:fld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19" y="5068095"/>
            <a:ext cx="2707798" cy="11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Orientace na výrobek (výrobková koncepce</a:t>
            </a:r>
            <a:r>
              <a:rPr lang="cs-CZ" altLang="cs-CZ" dirty="0" smtClean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3569" y="2017713"/>
            <a:ext cx="8468342" cy="4114800"/>
          </a:xfrm>
        </p:spPr>
        <p:txBody>
          <a:bodyPr/>
          <a:lstStyle/>
          <a:p>
            <a:pPr lvl="1"/>
            <a:r>
              <a:rPr lang="cs-CZ" altLang="cs-CZ" sz="2200" dirty="0"/>
              <a:t>Chronologicky navazuje na výrobní koncepci – začátek 20. století</a:t>
            </a:r>
          </a:p>
          <a:p>
            <a:pPr lvl="1"/>
            <a:endParaRPr lang="cs-CZ" altLang="cs-CZ" sz="2200" dirty="0" smtClean="0"/>
          </a:p>
          <a:p>
            <a:pPr lvl="1"/>
            <a:r>
              <a:rPr lang="cs-CZ" altLang="cs-CZ" sz="2200" dirty="0" smtClean="0"/>
              <a:t>Využívá </a:t>
            </a:r>
            <a:r>
              <a:rPr lang="cs-CZ" altLang="cs-CZ" sz="2200" dirty="0"/>
              <a:t>technický pokrok ke </a:t>
            </a:r>
            <a:r>
              <a:rPr lang="cs-CZ" altLang="cs-CZ" sz="2200" dirty="0">
                <a:solidFill>
                  <a:srgbClr val="FF0000"/>
                </a:solidFill>
              </a:rPr>
              <a:t>zdokonalování výrobku</a:t>
            </a:r>
          </a:p>
          <a:p>
            <a:pPr lvl="1"/>
            <a:endParaRPr lang="cs-CZ" altLang="cs-CZ" sz="2200" dirty="0" smtClean="0"/>
          </a:p>
          <a:p>
            <a:pPr lvl="1"/>
            <a:r>
              <a:rPr lang="cs-CZ" altLang="cs-CZ" sz="2200" dirty="0" smtClean="0"/>
              <a:t>nejúspěšnější </a:t>
            </a:r>
            <a:r>
              <a:rPr lang="cs-CZ" altLang="cs-CZ" sz="2200" dirty="0"/>
              <a:t>budou ty organizace, </a:t>
            </a:r>
            <a:endParaRPr lang="cs-CZ" altLang="cs-CZ" sz="2200" dirty="0" smtClean="0"/>
          </a:p>
          <a:p>
            <a:pPr marL="628650" lvl="2"/>
            <a:r>
              <a:rPr lang="cs-CZ" altLang="cs-CZ" sz="2200" dirty="0" smtClean="0"/>
              <a:t>které </a:t>
            </a:r>
            <a:r>
              <a:rPr lang="cs-CZ" altLang="cs-CZ" sz="2200" dirty="0"/>
              <a:t>přinášejí na trh nové, inovované </a:t>
            </a:r>
            <a:endParaRPr lang="cs-CZ" altLang="cs-CZ" sz="2200" dirty="0" smtClean="0"/>
          </a:p>
          <a:p>
            <a:pPr marL="628650" lvl="2"/>
            <a:r>
              <a:rPr lang="cs-CZ" altLang="cs-CZ" sz="2200" dirty="0" smtClean="0"/>
              <a:t>či </a:t>
            </a:r>
            <a:r>
              <a:rPr lang="cs-CZ" altLang="cs-CZ" sz="2200" dirty="0"/>
              <a:t>jinak dokonalé výrobky a služby</a:t>
            </a:r>
          </a:p>
          <a:p>
            <a:pPr lvl="1"/>
            <a:endParaRPr lang="cs-CZ" altLang="cs-CZ" sz="2200" dirty="0" smtClean="0"/>
          </a:p>
          <a:p>
            <a:pPr lvl="1"/>
            <a:r>
              <a:rPr lang="cs-CZ" altLang="cs-CZ" sz="2200" dirty="0" smtClean="0"/>
              <a:t>kupující </a:t>
            </a:r>
            <a:r>
              <a:rPr lang="cs-CZ" altLang="cs-CZ" sz="2200" dirty="0"/>
              <a:t>obdivuje dobré zboží a ocení </a:t>
            </a:r>
            <a:endParaRPr lang="cs-CZ" altLang="cs-CZ" sz="2200" dirty="0" smtClean="0"/>
          </a:p>
          <a:p>
            <a:pPr marL="457200" lvl="1" indent="0">
              <a:buNone/>
            </a:pPr>
            <a:r>
              <a:rPr lang="cs-CZ" altLang="cs-CZ" sz="2200" dirty="0"/>
              <a:t>	</a:t>
            </a:r>
            <a:r>
              <a:rPr lang="cs-CZ" altLang="cs-CZ" sz="2200" dirty="0" smtClean="0"/>
              <a:t>kvalita/výkon</a:t>
            </a:r>
            <a:endParaRPr lang="cs-CZ" altLang="cs-CZ" sz="2200" dirty="0"/>
          </a:p>
          <a:p>
            <a:pPr lvl="1"/>
            <a:endParaRPr lang="cs-CZ" altLang="cs-CZ" sz="2200" dirty="0" smtClean="0"/>
          </a:p>
          <a:p>
            <a:pPr lvl="1"/>
            <a:endParaRPr lang="cs-CZ" altLang="cs-CZ" sz="2200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032" y="3748087"/>
            <a:ext cx="19716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Orientace na prodej (prodejní koncepce</a:t>
            </a:r>
            <a:r>
              <a:rPr lang="cs-CZ" altLang="cs-CZ" dirty="0" smtClean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Doplňuje orientaci na výrobu a výrobek, ale </a:t>
            </a:r>
            <a:r>
              <a:rPr lang="cs-CZ" altLang="cs-CZ" dirty="0">
                <a:solidFill>
                  <a:srgbClr val="FF0000"/>
                </a:solidFill>
              </a:rPr>
              <a:t>cílí na </a:t>
            </a:r>
            <a:r>
              <a:rPr lang="cs-CZ" altLang="cs-CZ" dirty="0" smtClean="0">
                <a:solidFill>
                  <a:srgbClr val="FF0000"/>
                </a:solidFill>
              </a:rPr>
              <a:t>prodej (posiluje)</a:t>
            </a:r>
            <a:r>
              <a:rPr lang="cs-CZ" altLang="cs-CZ" dirty="0" smtClean="0"/>
              <a:t>, </a:t>
            </a:r>
            <a:r>
              <a:rPr lang="cs-CZ" altLang="cs-CZ" dirty="0"/>
              <a:t>protože</a:t>
            </a:r>
          </a:p>
          <a:p>
            <a:r>
              <a:rPr lang="cs-CZ" altLang="cs-CZ" dirty="0"/>
              <a:t>spotřebitelé si nekoupí dost výrobků, je nutné vyvíjet agresivní prodejní a propagační úsilí </a:t>
            </a:r>
          </a:p>
          <a:p>
            <a:r>
              <a:rPr lang="cs-CZ" altLang="cs-CZ" dirty="0"/>
              <a:t>První polovina 20. století</a:t>
            </a:r>
          </a:p>
          <a:p>
            <a:r>
              <a:rPr lang="cs-CZ" altLang="cs-CZ" dirty="0"/>
              <a:t>Nejdříve vyrobit, pak prodat za  použití reklamy, podpory prodeje, osobního prodeje, apod.</a:t>
            </a:r>
          </a:p>
          <a:p>
            <a:endParaRPr lang="cs-CZ" altLang="cs-CZ" dirty="0"/>
          </a:p>
          <a:p>
            <a:r>
              <a:rPr lang="cs-CZ" altLang="cs-CZ" dirty="0"/>
              <a:t>Najdeme některé z výše zmíněných koncepcí i dnes? KDE?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5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752980"/>
            <a:ext cx="8086635" cy="647700"/>
          </a:xfrm>
        </p:spPr>
        <p:txBody>
          <a:bodyPr/>
          <a:lstStyle/>
          <a:p>
            <a:r>
              <a:rPr lang="cs-CZ" altLang="cs-CZ" dirty="0"/>
              <a:t>Orientace na trh a zákazníka (marketingová koncepce</a:t>
            </a:r>
            <a:r>
              <a:rPr lang="cs-CZ" altLang="cs-CZ" dirty="0" smtClean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133600"/>
            <a:ext cx="8082321" cy="4114800"/>
          </a:xfrm>
        </p:spPr>
        <p:txBody>
          <a:bodyPr/>
          <a:lstStyle/>
          <a:p>
            <a:r>
              <a:rPr lang="cs-CZ" altLang="cs-CZ" dirty="0" smtClean="0"/>
              <a:t>po </a:t>
            </a:r>
            <a:r>
              <a:rPr lang="cs-CZ" altLang="cs-CZ" dirty="0"/>
              <a:t>druhé svět. válce do </a:t>
            </a:r>
            <a:endParaRPr lang="cs-CZ" altLang="cs-CZ" dirty="0" smtClean="0"/>
          </a:p>
          <a:p>
            <a:pPr marL="0" indent="0">
              <a:buNone/>
            </a:pPr>
            <a:r>
              <a:rPr lang="cs-CZ" altLang="cs-CZ" dirty="0" smtClean="0"/>
              <a:t>    70.let </a:t>
            </a:r>
            <a:r>
              <a:rPr lang="cs-CZ" altLang="cs-CZ" dirty="0"/>
              <a:t>20.století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„</a:t>
            </a:r>
            <a:r>
              <a:rPr lang="cs-CZ" altLang="cs-CZ" b="1" dirty="0"/>
              <a:t>zlatá éra marketingu“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Definování </a:t>
            </a:r>
            <a:r>
              <a:rPr lang="cs-CZ" altLang="cs-CZ" b="1" dirty="0"/>
              <a:t>požadavků zákazníka z jeho zorného úhlu</a:t>
            </a:r>
            <a:r>
              <a:rPr lang="cs-CZ" altLang="cs-CZ" dirty="0"/>
              <a:t> (sledování potřeb, přání, vnímání, preferencí a spokojenosti zákazníků) </a:t>
            </a:r>
            <a:r>
              <a:rPr lang="cs-CZ" altLang="cs-CZ" b="1" dirty="0"/>
              <a:t>a uspokojení </a:t>
            </a:r>
            <a:r>
              <a:rPr lang="cs-CZ" altLang="cs-CZ" dirty="0"/>
              <a:t>prostřednictvím designu, kvality, komunikace, ceny a rozsahu </a:t>
            </a:r>
            <a:r>
              <a:rPr lang="cs-CZ" altLang="cs-CZ" dirty="0" smtClean="0"/>
              <a:t>nabídky.</a:t>
            </a:r>
            <a:endParaRPr lang="cs-CZ" altLang="cs-CZ" dirty="0"/>
          </a:p>
          <a:p>
            <a:endParaRPr lang="cs-CZ" altLang="cs-CZ" dirty="0" smtClean="0"/>
          </a:p>
          <a:p>
            <a:r>
              <a:rPr lang="cs-CZ" altLang="cs-CZ" dirty="0" smtClean="0"/>
              <a:t>Usiluje </a:t>
            </a:r>
            <a:r>
              <a:rPr lang="cs-CZ" altLang="cs-CZ" dirty="0"/>
              <a:t>o „</a:t>
            </a:r>
            <a:r>
              <a:rPr lang="cs-CZ" altLang="cs-CZ" b="1" dirty="0">
                <a:solidFill>
                  <a:srgbClr val="FF0000"/>
                </a:solidFill>
              </a:rPr>
              <a:t>spokojeného zákazníka</a:t>
            </a:r>
            <a:r>
              <a:rPr lang="cs-CZ" altLang="cs-CZ" dirty="0"/>
              <a:t>“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883" y="1400680"/>
            <a:ext cx="3549478" cy="27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694" y="3362112"/>
            <a:ext cx="8086635" cy="647700"/>
          </a:xfrm>
        </p:spPr>
        <p:txBody>
          <a:bodyPr/>
          <a:lstStyle/>
          <a:p>
            <a:pPr algn="ctr"/>
            <a:r>
              <a:rPr lang="cs-CZ" dirty="0" smtClean="0"/>
              <a:t>Proč nás zajímá spokojený zákazník?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Proč nestačí mít jen dobrý výrobek?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652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Spokojený zákazník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endParaRPr lang="cs-CZ" altLang="cs-CZ" dirty="0" smtClean="0"/>
          </a:p>
          <a:p>
            <a:pPr>
              <a:lnSpc>
                <a:spcPct val="90000"/>
              </a:lnSpc>
              <a:buNone/>
            </a:pPr>
            <a:r>
              <a:rPr lang="cs-CZ" altLang="cs-CZ" dirty="0" smtClean="0"/>
              <a:t>= </a:t>
            </a:r>
            <a:r>
              <a:rPr lang="cs-CZ" altLang="cs-CZ" dirty="0"/>
              <a:t>stálý, resp. věrný zákazník</a:t>
            </a:r>
          </a:p>
          <a:p>
            <a:pPr>
              <a:lnSpc>
                <a:spcPct val="90000"/>
              </a:lnSpc>
              <a:buNone/>
            </a:pP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altLang="cs-CZ" dirty="0" smtClean="0"/>
              <a:t>Kupuje náš výrobek opakovaně (=&gt; LOAYLTY) </a:t>
            </a: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cs-CZ" altLang="cs-CZ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altLang="cs-CZ" dirty="0" smtClean="0"/>
              <a:t>Hovoří </a:t>
            </a:r>
            <a:r>
              <a:rPr lang="cs-CZ" altLang="cs-CZ" dirty="0"/>
              <a:t>s ostatními o firmě </a:t>
            </a:r>
            <a:r>
              <a:rPr lang="cs-CZ" altLang="cs-CZ" dirty="0" smtClean="0"/>
              <a:t>příznivě (=&gt; REFERNCE) </a:t>
            </a: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altLang="cs-CZ" dirty="0" smtClean="0"/>
              <a:t>Věnuje </a:t>
            </a:r>
            <a:r>
              <a:rPr lang="cs-CZ" altLang="cs-CZ" dirty="0"/>
              <a:t>méně pozornosti konkurenčním značkám a </a:t>
            </a:r>
            <a:r>
              <a:rPr lang="cs-CZ" altLang="cs-CZ" dirty="0" smtClean="0"/>
              <a:t>reklamě (=&gt; TRH)</a:t>
            </a: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cs-CZ" altLang="cs-CZ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altLang="cs-CZ" dirty="0" smtClean="0"/>
              <a:t>Kupuje </a:t>
            </a:r>
            <a:r>
              <a:rPr lang="cs-CZ" altLang="cs-CZ" dirty="0"/>
              <a:t>od stejné firmy i jiné </a:t>
            </a:r>
            <a:r>
              <a:rPr lang="cs-CZ" altLang="cs-CZ" dirty="0" smtClean="0"/>
              <a:t>výrobky (=&gt; PORTFOLIO)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17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49" y="382753"/>
            <a:ext cx="2519491" cy="24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205" y="1125539"/>
            <a:ext cx="8699157" cy="647700"/>
          </a:xfrm>
        </p:spPr>
        <p:txBody>
          <a:bodyPr/>
          <a:lstStyle/>
          <a:p>
            <a:r>
              <a:rPr lang="cs-CZ" altLang="cs-CZ" dirty="0"/>
              <a:t>Orientace na společnost (sociálně marketingová koncepce)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Orientace </a:t>
            </a:r>
            <a:r>
              <a:rPr lang="cs-CZ" altLang="cs-CZ" dirty="0"/>
              <a:t>výrobce nejen na uspokojování potřeb individuálního zákazníka, ale také na </a:t>
            </a:r>
            <a:r>
              <a:rPr lang="cs-CZ" altLang="cs-CZ" dirty="0" smtClean="0">
                <a:solidFill>
                  <a:srgbClr val="FF0000"/>
                </a:solidFill>
              </a:rPr>
              <a:t>důsledky (konsekvence) </a:t>
            </a:r>
            <a:r>
              <a:rPr lang="cs-CZ" altLang="cs-CZ" dirty="0">
                <a:solidFill>
                  <a:srgbClr val="FF0000"/>
                </a:solidFill>
              </a:rPr>
              <a:t>marketingových činností</a:t>
            </a:r>
            <a:r>
              <a:rPr lang="cs-CZ" altLang="cs-CZ" dirty="0"/>
              <a:t>, na uspokojování celospolečenských potřeb a zájmů.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Přelom </a:t>
            </a:r>
            <a:r>
              <a:rPr lang="cs-CZ" altLang="cs-CZ" dirty="0"/>
              <a:t>20 a 21. století</a:t>
            </a:r>
          </a:p>
          <a:p>
            <a:endParaRPr lang="cs-CZ" altLang="cs-CZ" dirty="0" smtClean="0"/>
          </a:p>
          <a:p>
            <a:endParaRPr lang="cs-CZ" altLang="cs-CZ" dirty="0"/>
          </a:p>
          <a:p>
            <a:endParaRPr lang="cs-CZ" altLang="cs-CZ" dirty="0" smtClean="0"/>
          </a:p>
          <a:p>
            <a:r>
              <a:rPr lang="cs-CZ" altLang="cs-CZ" dirty="0" smtClean="0"/>
              <a:t>Např</a:t>
            </a:r>
            <a:r>
              <a:rPr lang="cs-CZ" altLang="cs-CZ" dirty="0"/>
              <a:t>. nové produkty, postupy a technologie odpovídající </a:t>
            </a:r>
            <a:r>
              <a:rPr lang="cs-CZ" altLang="cs-CZ" dirty="0" smtClean="0"/>
              <a:t>ochraně </a:t>
            </a:r>
            <a:r>
              <a:rPr lang="cs-CZ" altLang="cs-CZ" dirty="0"/>
              <a:t>životní prostředí, zdravému životnímu </a:t>
            </a:r>
            <a:r>
              <a:rPr lang="cs-CZ" altLang="cs-CZ" dirty="0" smtClean="0"/>
              <a:t>stylu, CSR…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18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84" y="3538024"/>
            <a:ext cx="3965578" cy="19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Obě poslední zmíněné koncepce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4548187"/>
          </a:xfrm>
        </p:spPr>
        <p:txBody>
          <a:bodyPr/>
          <a:lstStyle/>
          <a:p>
            <a:r>
              <a:rPr lang="cs-CZ" altLang="cs-CZ" sz="2000" dirty="0"/>
              <a:t>často </a:t>
            </a:r>
            <a:r>
              <a:rPr lang="cs-CZ" altLang="cs-CZ" sz="2000" dirty="0" smtClean="0"/>
              <a:t>se s nimi lze setkat v případě marketingu </a:t>
            </a:r>
            <a:r>
              <a:rPr lang="cs-CZ" altLang="cs-CZ" sz="2000" dirty="0"/>
              <a:t>velkých a/nebo mezinárodních </a:t>
            </a:r>
            <a:r>
              <a:rPr lang="cs-CZ" altLang="cs-CZ" sz="2000" dirty="0" smtClean="0"/>
              <a:t>firem </a:t>
            </a:r>
            <a:r>
              <a:rPr lang="cs-CZ" altLang="cs-CZ" sz="2000" dirty="0"/>
              <a:t>– uplatněny v kombinaci:</a:t>
            </a:r>
          </a:p>
          <a:p>
            <a:pPr lvl="1"/>
            <a:r>
              <a:rPr lang="cs-CZ" altLang="cs-CZ" dirty="0" err="1"/>
              <a:t>Vitana</a:t>
            </a:r>
            <a:r>
              <a:rPr lang="cs-CZ" altLang="cs-CZ" dirty="0"/>
              <a:t> – polévky bez glutamátů</a:t>
            </a:r>
          </a:p>
          <a:p>
            <a:pPr lvl="1"/>
            <a:r>
              <a:rPr lang="cs-CZ" altLang="cs-CZ" dirty="0"/>
              <a:t>Ostrovy života – kampaň Konta Bariéry</a:t>
            </a:r>
          </a:p>
          <a:p>
            <a:pPr lvl="1"/>
            <a:r>
              <a:rPr lang="cs-CZ" altLang="cs-CZ" dirty="0"/>
              <a:t>Avon – kampaň na podporu boje proti rakovině prsu</a:t>
            </a:r>
          </a:p>
          <a:p>
            <a:pPr lvl="1"/>
            <a:r>
              <a:rPr lang="cs-CZ" altLang="cs-CZ" dirty="0" err="1"/>
              <a:t>Benetton</a:t>
            </a:r>
            <a:r>
              <a:rPr lang="cs-CZ" altLang="cs-CZ" dirty="0"/>
              <a:t> – plakáty Oliviera </a:t>
            </a:r>
            <a:r>
              <a:rPr lang="cs-CZ" altLang="cs-CZ" dirty="0" err="1"/>
              <a:t>Toscaniho</a:t>
            </a:r>
            <a:r>
              <a:rPr lang="cs-CZ" altLang="cs-CZ" dirty="0"/>
              <a:t> – celospolečenské problémy (válka, HIV, trest smrti, rasismus, xenofobie)</a:t>
            </a:r>
            <a:endParaRPr lang="cs-CZ" altLang="cs-CZ" sz="1800" dirty="0"/>
          </a:p>
          <a:p>
            <a:endParaRPr lang="cs-CZ" altLang="cs-CZ" dirty="0" smtClean="0"/>
          </a:p>
          <a:p>
            <a:pPr marL="0" indent="0">
              <a:buNone/>
            </a:pPr>
            <a:r>
              <a:rPr lang="cs-CZ" altLang="cs-CZ" dirty="0" smtClean="0"/>
              <a:t>Jde </a:t>
            </a:r>
            <a:r>
              <a:rPr lang="cs-CZ" altLang="cs-CZ" dirty="0"/>
              <a:t>o produkty s přidanou společenskou hodnotou nebo o </a:t>
            </a:r>
            <a:r>
              <a:rPr lang="cs-CZ" altLang="cs-CZ" dirty="0" err="1"/>
              <a:t>imageovou</a:t>
            </a:r>
            <a:r>
              <a:rPr lang="cs-CZ" altLang="cs-CZ" dirty="0"/>
              <a:t> </a:t>
            </a:r>
            <a:r>
              <a:rPr lang="cs-CZ" altLang="cs-CZ" dirty="0" smtClean="0"/>
              <a:t>komunikaci?</a:t>
            </a:r>
          </a:p>
          <a:p>
            <a:pPr marL="0" indent="0">
              <a:buNone/>
            </a:pPr>
            <a:r>
              <a:rPr lang="cs-CZ" altLang="cs-CZ" dirty="0" smtClean="0"/>
              <a:t>Prodává se ještě ten PRODUKT nebo ten PŘÍBĚH?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59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Na úvod k organizaci a požadavkům kurzu: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  <a:defRPr/>
            </a:pPr>
            <a:r>
              <a:rPr lang="cs-CZ" altLang="cs-CZ" sz="2800" dirty="0"/>
              <a:t>Obsah předmětu a průběh výuky. </a:t>
            </a:r>
          </a:p>
          <a:p>
            <a:pPr marL="457200" lvl="1" indent="0">
              <a:buNone/>
              <a:defRPr/>
            </a:pPr>
            <a:r>
              <a:rPr lang="cs-CZ" altLang="cs-CZ" sz="2800" dirty="0"/>
              <a:t>- IS MUNI – organizační pokyny</a:t>
            </a:r>
          </a:p>
          <a:p>
            <a:pPr lvl="1">
              <a:defRPr/>
            </a:pPr>
            <a:endParaRPr lang="cs-CZ" altLang="cs-CZ" sz="2800" dirty="0"/>
          </a:p>
          <a:p>
            <a:pPr marL="457200" lvl="1" indent="0">
              <a:buNone/>
              <a:defRPr/>
            </a:pPr>
            <a:r>
              <a:rPr lang="cs-CZ" altLang="cs-CZ" sz="2800" dirty="0"/>
              <a:t>Základní a doporučená literatura.</a:t>
            </a:r>
          </a:p>
          <a:p>
            <a:pPr lvl="1">
              <a:buFontTx/>
              <a:buChar char="-"/>
              <a:defRPr/>
            </a:pPr>
            <a:r>
              <a:rPr lang="cs-CZ" altLang="cs-CZ" sz="2800" dirty="0"/>
              <a:t>IS MUNI – organizační pokyny</a:t>
            </a:r>
          </a:p>
          <a:p>
            <a:pPr lvl="1">
              <a:buFontTx/>
              <a:buChar char="-"/>
              <a:defRPr/>
            </a:pPr>
            <a:endParaRPr lang="cs-CZ" altLang="cs-CZ" sz="2800" dirty="0"/>
          </a:p>
          <a:p>
            <a:pPr marL="457200" lvl="1" indent="0">
              <a:buNone/>
              <a:defRPr/>
            </a:pPr>
            <a:r>
              <a:rPr lang="cs-CZ" altLang="cs-CZ" sz="2800" dirty="0" smtClean="0"/>
              <a:t>Předpoklady </a:t>
            </a:r>
            <a:r>
              <a:rPr lang="cs-CZ" altLang="cs-CZ" sz="2800" dirty="0"/>
              <a:t>pro udělení zkoušky. </a:t>
            </a:r>
          </a:p>
          <a:p>
            <a:pPr marL="457200" lvl="1" indent="0">
              <a:buNone/>
              <a:defRPr/>
            </a:pPr>
            <a:r>
              <a:rPr lang="cs-CZ" altLang="cs-CZ" dirty="0"/>
              <a:t>- IS MUNI – organizační pokyny</a:t>
            </a:r>
          </a:p>
          <a:p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6" name="Picture 4" descr="C:\Users\simona\Pictures\oliviero-toscani-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112838"/>
            <a:ext cx="3462337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466" y="241300"/>
            <a:ext cx="4047067" cy="30353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3" y="3751924"/>
            <a:ext cx="2033587" cy="29536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832" y="3963654"/>
            <a:ext cx="3855607" cy="27261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232" y="3710531"/>
            <a:ext cx="2244301" cy="29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Sociální marketing (</a:t>
            </a:r>
            <a:r>
              <a:rPr lang="cs-CZ" altLang="cs-CZ" dirty="0" err="1"/>
              <a:t>Kotler</a:t>
            </a:r>
            <a:r>
              <a:rPr lang="cs-CZ" altLang="cs-CZ" dirty="0"/>
              <a:t>, Roberto, </a:t>
            </a:r>
            <a:r>
              <a:rPr lang="cs-CZ" altLang="cs-CZ" dirty="0" err="1"/>
              <a:t>Lee</a:t>
            </a:r>
            <a:r>
              <a:rPr lang="cs-CZ" altLang="cs-CZ" dirty="0"/>
              <a:t>, 2002:5)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 dirty="0"/>
              <a:t>„…znamená využití principů a technik marketingu k </a:t>
            </a:r>
            <a:r>
              <a:rPr lang="cs-CZ" altLang="cs-CZ" i="1" dirty="0">
                <a:solidFill>
                  <a:srgbClr val="FF0000"/>
                </a:solidFill>
              </a:rPr>
              <a:t>ovlivnění členů cílového publika </a:t>
            </a:r>
            <a:r>
              <a:rPr lang="cs-CZ" altLang="cs-CZ" i="1" dirty="0"/>
              <a:t>tak, aby dobrovolně přijali, odmítli, pozměnili nebo opustili určité chování ve prospěch jednotlivců, skupin, nebo společnosti jako celku“.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Cílem je například:</a:t>
            </a:r>
            <a:endParaRPr lang="cs-CZ" altLang="cs-CZ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cs-CZ" altLang="cs-CZ" dirty="0" smtClean="0"/>
              <a:t>Ovlivnit </a:t>
            </a:r>
            <a:r>
              <a:rPr lang="cs-CZ" altLang="cs-CZ" dirty="0"/>
              <a:t>vnímání </a:t>
            </a:r>
            <a:r>
              <a:rPr lang="cs-CZ" altLang="cs-CZ" sz="2000" dirty="0"/>
              <a:t>(energetická hodnota potravin)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altLang="cs-CZ" dirty="0"/>
              <a:t>Zorganizovat jednorázovou akci </a:t>
            </a:r>
            <a:r>
              <a:rPr lang="cs-CZ" altLang="cs-CZ" sz="2000" dirty="0"/>
              <a:t>(očkování)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altLang="cs-CZ" dirty="0"/>
              <a:t>Změnit chování, hodnoty a postoje </a:t>
            </a:r>
            <a:r>
              <a:rPr lang="cs-CZ" altLang="cs-CZ" sz="2000" dirty="0"/>
              <a:t>(pásy v autě, zaměstnávání zdravotně postižených</a:t>
            </a:r>
            <a:r>
              <a:rPr lang="cs-CZ" altLang="cs-CZ" sz="2000" dirty="0" smtClean="0"/>
              <a:t>)</a:t>
            </a:r>
          </a:p>
          <a:p>
            <a:pPr marL="457200" lvl="1" indent="0">
              <a:buNone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12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Příklady sociálního marketingu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 smtClean="0"/>
          </a:p>
          <a:p>
            <a:r>
              <a:rPr lang="cs-CZ" altLang="cs-CZ" dirty="0" err="1" smtClean="0"/>
              <a:t>Social</a:t>
            </a:r>
            <a:r>
              <a:rPr lang="cs-CZ" altLang="cs-CZ" dirty="0" smtClean="0"/>
              <a:t> </a:t>
            </a:r>
            <a:r>
              <a:rPr lang="cs-CZ" altLang="cs-CZ" dirty="0"/>
              <a:t>Marketing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cs-CZ" altLang="cs-CZ" dirty="0" err="1"/>
              <a:t>paying</a:t>
            </a:r>
            <a:r>
              <a:rPr lang="cs-CZ" altLang="cs-CZ" dirty="0"/>
              <a:t> forward – </a:t>
            </a:r>
            <a:r>
              <a:rPr lang="cs-CZ" altLang="cs-CZ" dirty="0" err="1"/>
              <a:t>Cleaning</a:t>
            </a:r>
            <a:r>
              <a:rPr lang="cs-CZ" altLang="cs-CZ" dirty="0"/>
              <a:t> </a:t>
            </a:r>
            <a:r>
              <a:rPr lang="cs-CZ" altLang="cs-CZ" dirty="0" err="1"/>
              <a:t>water</a:t>
            </a:r>
            <a:endParaRPr lang="cs-CZ" altLang="cs-CZ" dirty="0"/>
          </a:p>
          <a:p>
            <a:pPr lvl="1"/>
            <a:r>
              <a:rPr lang="cs-CZ" altLang="cs-CZ" u="sng" dirty="0">
                <a:hlinkClick r:id="rId2"/>
              </a:rPr>
              <a:t>http://www.youtube.com/watch?v=u7HL61J54jI</a:t>
            </a:r>
            <a:endParaRPr lang="cs-CZ" altLang="cs-CZ" dirty="0"/>
          </a:p>
          <a:p>
            <a:endParaRPr lang="cs-CZ" altLang="cs-CZ" dirty="0" smtClean="0"/>
          </a:p>
          <a:p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/>
              <a:t>Girls</a:t>
            </a:r>
            <a:r>
              <a:rPr lang="cs-CZ" altLang="cs-CZ" dirty="0"/>
              <a:t> </a:t>
            </a:r>
            <a:r>
              <a:rPr lang="cs-CZ" altLang="cs-CZ" dirty="0" err="1"/>
              <a:t>Effect</a:t>
            </a:r>
            <a:endParaRPr lang="cs-CZ" altLang="cs-CZ" dirty="0"/>
          </a:p>
          <a:p>
            <a:pPr lvl="1"/>
            <a:r>
              <a:rPr lang="cs-CZ" altLang="cs-CZ" u="sng" dirty="0">
                <a:hlinkClick r:id="rId3"/>
              </a:rPr>
              <a:t>http://www.youtube.com/watch?v=-812uONaAi0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 v neziskovém/veřejném sektoru – </a:t>
            </a:r>
            <a:r>
              <a:rPr lang="cs-CZ" altLang="cs-CZ" dirty="0" smtClean="0">
                <a:solidFill>
                  <a:srgbClr val="FF0000"/>
                </a:solidFill>
              </a:rPr>
              <a:t>specifika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 smtClean="0"/>
              <a:t>Produkt  </a:t>
            </a:r>
            <a:r>
              <a:rPr lang="cs-CZ" altLang="cs-CZ" dirty="0"/>
              <a:t>=  služba, navíc doprovázená externím užitkem. 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Díky </a:t>
            </a:r>
            <a:r>
              <a:rPr lang="cs-CZ" altLang="cs-CZ" dirty="0"/>
              <a:t>externím užitkům lze obtížně identifikovat jediného uživatele, tzn. je více cílových skupin.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Klienti </a:t>
            </a:r>
            <a:r>
              <a:rPr lang="cs-CZ" altLang="cs-CZ" dirty="0"/>
              <a:t>často nemají svobodný výběr poskytovatele služeb (veřejná správa</a:t>
            </a:r>
            <a:r>
              <a:rPr lang="cs-CZ" altLang="cs-CZ" dirty="0" smtClean="0"/>
              <a:t>).</a:t>
            </a:r>
          </a:p>
          <a:p>
            <a:endParaRPr lang="cs-CZ" altLang="cs-CZ" dirty="0"/>
          </a:p>
          <a:p>
            <a:r>
              <a:rPr lang="cs-CZ" altLang="cs-CZ" dirty="0" smtClean="0"/>
              <a:t>Specifický rozpočet =&gt; rozpočet pro marketing =&gt; marketing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55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 v neziskovém/veřejném sektoru – </a:t>
            </a:r>
            <a:r>
              <a:rPr lang="cs-CZ" altLang="cs-CZ" dirty="0">
                <a:solidFill>
                  <a:srgbClr val="FF0000"/>
                </a:solidFill>
              </a:rPr>
              <a:t>specifika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Manažeři organizací v NS mají menší volnost v rozhodování, ovlivňují je statutárně stanovené standardy.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Cena</a:t>
            </a:r>
            <a:r>
              <a:rPr lang="cs-CZ" altLang="cs-CZ" dirty="0"/>
              <a:t>, pokud se užívá, odráží centrálně stanovené společenské hodnoty, nikoliv hodnotu pro </a:t>
            </a:r>
            <a:r>
              <a:rPr lang="cs-CZ" altLang="cs-CZ" dirty="0" smtClean="0"/>
              <a:t>klienta (*S x D).</a:t>
            </a:r>
            <a:endParaRPr lang="cs-CZ" altLang="cs-CZ" dirty="0"/>
          </a:p>
          <a:p>
            <a:endParaRPr lang="cs-CZ" altLang="cs-CZ" dirty="0" smtClean="0"/>
          </a:p>
          <a:p>
            <a:r>
              <a:rPr lang="cs-CZ" altLang="cs-CZ" dirty="0" smtClean="0"/>
              <a:t>Marketingové </a:t>
            </a:r>
            <a:r>
              <a:rPr lang="cs-CZ" altLang="cs-CZ" dirty="0"/>
              <a:t>směnné transakce - viz  následující 2 obrázky: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043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Marketingové směnné transakce v ziskové organizaci: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25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681" y="2876550"/>
            <a:ext cx="58864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Marketingové prostřední komerčních firem </a:t>
            </a:r>
            <a:br>
              <a:rPr lang="cs-CZ" altLang="cs-CZ" dirty="0"/>
            </a:br>
            <a:r>
              <a:rPr lang="cs-CZ" altLang="cs-CZ" sz="1800" dirty="0"/>
              <a:t>(</a:t>
            </a:r>
            <a:r>
              <a:rPr lang="cs-CZ" altLang="cs-CZ" sz="1600" dirty="0" err="1"/>
              <a:t>Bačuvčík</a:t>
            </a:r>
            <a:r>
              <a:rPr lang="cs-CZ" altLang="cs-CZ" sz="1600" dirty="0"/>
              <a:t>, 2011,str. 73)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26</a:t>
            </a:fld>
            <a:endParaRPr lang="cs-CZ" alt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6" y="1773239"/>
            <a:ext cx="8496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5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25539"/>
            <a:ext cx="8405811" cy="647700"/>
          </a:xfrm>
        </p:spPr>
        <p:txBody>
          <a:bodyPr/>
          <a:lstStyle/>
          <a:p>
            <a:r>
              <a:rPr lang="cs-CZ" altLang="cs-CZ" dirty="0"/>
              <a:t>Marketingové směnné transakce v neziskové organizaci: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27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749550"/>
            <a:ext cx="60769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Marketingové prostředí neziskových organizací </a:t>
            </a:r>
            <a:br>
              <a:rPr lang="cs-CZ" altLang="cs-CZ" dirty="0"/>
            </a:br>
            <a:r>
              <a:rPr lang="cs-CZ" altLang="cs-CZ" sz="2000" dirty="0"/>
              <a:t>(</a:t>
            </a:r>
            <a:r>
              <a:rPr lang="cs-CZ" altLang="cs-CZ" sz="1800" dirty="0" err="1"/>
              <a:t>Bačuvčík</a:t>
            </a:r>
            <a:r>
              <a:rPr lang="cs-CZ" altLang="cs-CZ" sz="1800" dirty="0"/>
              <a:t>, 2011,str. 74)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28</a:t>
            </a:fld>
            <a:endParaRPr lang="cs-CZ" alt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8" y="1773239"/>
            <a:ext cx="82073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auto">
          <a:xfrm>
            <a:off x="4860925" y="3344068"/>
            <a:ext cx="3759200" cy="189706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74700" y="2997200"/>
            <a:ext cx="3759200" cy="2692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25538"/>
            <a:ext cx="8086635" cy="1452561"/>
          </a:xfrm>
        </p:spPr>
        <p:txBody>
          <a:bodyPr/>
          <a:lstStyle/>
          <a:p>
            <a:pPr algn="ctr"/>
            <a:r>
              <a:rPr lang="cs-CZ" altLang="cs-CZ" dirty="0"/>
              <a:t>Přesto všechno  - společné rysy </a:t>
            </a:r>
            <a:r>
              <a:rPr lang="cs-CZ" altLang="cs-CZ" sz="1400" dirty="0"/>
              <a:t>:</a:t>
            </a:r>
            <a:br>
              <a:rPr lang="cs-CZ" altLang="cs-CZ" sz="1400" dirty="0"/>
            </a:br>
            <a:r>
              <a:rPr lang="en-US" altLang="cs-CZ" sz="1600" dirty="0"/>
              <a:t>„</a:t>
            </a:r>
            <a:r>
              <a:rPr lang="en-US" altLang="cs-CZ" dirty="0"/>
              <a:t>Both sectors are in the </a:t>
            </a:r>
            <a:r>
              <a:rPr lang="en-US" altLang="cs-CZ" i="1" dirty="0">
                <a:solidFill>
                  <a:srgbClr val="FF0000"/>
                </a:solidFill>
              </a:rPr>
              <a:t>behavioral influence business </a:t>
            </a:r>
            <a:r>
              <a:rPr lang="en-US" altLang="cs-CZ" dirty="0"/>
              <a:t>and that is precisely what marketing is about.“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1800" dirty="0"/>
              <a:t>(</a:t>
            </a:r>
            <a:r>
              <a:rPr lang="cs-CZ" altLang="cs-CZ" sz="1800" dirty="0" err="1"/>
              <a:t>Kotler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Andreasen</a:t>
            </a:r>
            <a:r>
              <a:rPr lang="cs-CZ" altLang="cs-CZ" sz="1800" dirty="0"/>
              <a:t>, 2006, str. 6)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29</a:t>
            </a:fld>
            <a:endParaRPr lang="cs-CZ" altLang="cs-CZ"/>
          </a:p>
        </p:txBody>
      </p:sp>
      <p:sp>
        <p:nvSpPr>
          <p:cNvPr id="6" name="Zástupný symbol pro obsah 8"/>
          <p:cNvSpPr>
            <a:spLocks noGrp="1"/>
          </p:cNvSpPr>
          <p:nvPr>
            <p:ph sz="half" idx="1"/>
          </p:nvPr>
        </p:nvSpPr>
        <p:spPr>
          <a:xfrm>
            <a:off x="898525" y="2997200"/>
            <a:ext cx="3810000" cy="31337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 b="1" dirty="0" smtClean="0"/>
              <a:t>Non profit markets </a:t>
            </a:r>
            <a:endParaRPr lang="en-US" sz="24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have to do, to </a:t>
            </a:r>
            <a:r>
              <a:rPr lang="en-US" sz="2400" i="1" dirty="0" smtClean="0"/>
              <a:t>influence people to be successful </a:t>
            </a:r>
            <a:r>
              <a:rPr lang="en-US" sz="2400" dirty="0" smtClean="0"/>
              <a:t>– volunteers, donors, legislators, people with socially undesirably behaviors, and so on.</a:t>
            </a:r>
            <a:endParaRPr lang="en-US" sz="2400" dirty="0"/>
          </a:p>
        </p:txBody>
      </p:sp>
      <p:sp>
        <p:nvSpPr>
          <p:cNvPr id="7" name="Zástupný symbol pro obsah 9"/>
          <p:cNvSpPr txBox="1">
            <a:spLocks/>
          </p:cNvSpPr>
          <p:nvPr/>
        </p:nvSpPr>
        <p:spPr>
          <a:xfrm>
            <a:off x="4860925" y="3068638"/>
            <a:ext cx="3811588" cy="30622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altLang="cs-CZ" kern="0" dirty="0" smtClean="0"/>
          </a:p>
          <a:p>
            <a:pPr marL="0" indent="0" algn="ctr">
              <a:buNone/>
            </a:pPr>
            <a:r>
              <a:rPr lang="en-US" altLang="cs-CZ" b="1" kern="0" dirty="0" smtClean="0"/>
              <a:t>For profit markets </a:t>
            </a:r>
            <a:endParaRPr lang="cs-CZ" altLang="cs-CZ" b="1" kern="0" dirty="0" smtClean="0"/>
          </a:p>
          <a:p>
            <a:pPr marL="0" indent="0">
              <a:buNone/>
            </a:pPr>
            <a:r>
              <a:rPr lang="en-US" altLang="cs-CZ" kern="0" dirty="0" smtClean="0"/>
              <a:t>have to, to </a:t>
            </a:r>
            <a:r>
              <a:rPr lang="en-US" altLang="cs-CZ" i="1" kern="0" dirty="0" smtClean="0"/>
              <a:t>get people to buy their products</a:t>
            </a:r>
            <a:r>
              <a:rPr lang="en-US" altLang="cs-CZ" kern="0" dirty="0" smtClean="0"/>
              <a:t> and patronize their services.</a:t>
            </a:r>
          </a:p>
        </p:txBody>
      </p:sp>
    </p:spTree>
    <p:extLst>
      <p:ext uri="{BB962C8B-B14F-4D97-AF65-F5344CB8AC3E}">
        <p14:creationId xmlns:p14="http://schemas.microsoft.com/office/powerpoint/2010/main" val="24718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Dnešní </a:t>
            </a:r>
            <a:r>
              <a:rPr lang="cs-CZ" altLang="cs-CZ" dirty="0" smtClean="0"/>
              <a:t>program: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r>
              <a:rPr lang="cs-CZ" altLang="cs-CZ" sz="2800" dirty="0"/>
              <a:t>Neziskové organizace – soukromé a veřejné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altLang="cs-CZ" sz="2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altLang="cs-CZ" sz="2800" dirty="0" smtClean="0"/>
              <a:t>Marketing </a:t>
            </a:r>
            <a:r>
              <a:rPr lang="cs-CZ" altLang="cs-CZ" sz="2800" dirty="0"/>
              <a:t>dnes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altLang="cs-CZ" sz="2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altLang="cs-CZ" sz="2800" dirty="0" smtClean="0"/>
              <a:t>Vývoj </a:t>
            </a:r>
            <a:r>
              <a:rPr lang="cs-CZ" altLang="cs-CZ" sz="2800" dirty="0"/>
              <a:t>marketingového myšlení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altLang="cs-CZ" sz="2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altLang="cs-CZ" sz="2800" dirty="0" smtClean="0"/>
              <a:t>Marketing </a:t>
            </a:r>
            <a:r>
              <a:rPr lang="cs-CZ" altLang="cs-CZ" sz="2800" dirty="0"/>
              <a:t>v neziskových organizacích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altLang="cs-CZ" sz="2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altLang="cs-CZ" sz="2800" dirty="0" smtClean="0"/>
              <a:t>Obsahové </a:t>
            </a:r>
            <a:r>
              <a:rPr lang="cs-CZ" altLang="cs-CZ" sz="2800" dirty="0"/>
              <a:t>složky marketingu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Jinými slovy </a:t>
            </a:r>
            <a:r>
              <a:rPr lang="cs-CZ" altLang="cs-CZ" dirty="0">
                <a:sym typeface="Wingdings" panose="05000000000000000000" pitchFamily="2" charset="2"/>
              </a:rPr>
              <a:t>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pPr marL="0" indent="0">
              <a:buNone/>
            </a:pPr>
            <a:r>
              <a:rPr lang="cs-CZ" altLang="cs-CZ" dirty="0"/>
              <a:t>Budeme-li chápat marketingové aktivity jako svého druhu formu sociální komunikace, jejímž cílem je dosáhnout jistého koncensu mezi tím, kdo nabízí určitý produkt, a tím, kdo tento produkt přijímá, musíme konstatovat, že se neziskový marketing od </a:t>
            </a:r>
            <a:r>
              <a:rPr lang="cs-CZ" altLang="cs-CZ" dirty="0" smtClean="0"/>
              <a:t>soukromého </a:t>
            </a:r>
            <a:r>
              <a:rPr lang="cs-CZ" altLang="cs-CZ" dirty="0"/>
              <a:t>ve své podstatě </a:t>
            </a:r>
            <a:r>
              <a:rPr lang="cs-CZ" altLang="cs-CZ" dirty="0" smtClean="0"/>
              <a:t>příliš </a:t>
            </a:r>
            <a:r>
              <a:rPr lang="cs-CZ" altLang="cs-CZ" b="1" dirty="0" smtClean="0">
                <a:solidFill>
                  <a:srgbClr val="FF0000"/>
                </a:solidFill>
              </a:rPr>
              <a:t>neliší</a:t>
            </a:r>
            <a:r>
              <a:rPr lang="cs-CZ" altLang="cs-CZ" dirty="0" smtClean="0"/>
              <a:t>.</a:t>
            </a:r>
            <a:endParaRPr lang="cs-CZ" altLang="cs-CZ" dirty="0"/>
          </a:p>
          <a:p>
            <a:pPr marL="0" indent="0">
              <a:buNone/>
            </a:pPr>
            <a:endParaRPr lang="cs-CZ" altLang="cs-CZ" dirty="0" smtClean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 smtClean="0">
                <a:solidFill>
                  <a:srgbClr val="FF0000"/>
                </a:solidFill>
              </a:rPr>
              <a:t>Odlišné</a:t>
            </a:r>
            <a:r>
              <a:rPr lang="cs-CZ" altLang="cs-CZ" dirty="0" smtClean="0"/>
              <a:t> </a:t>
            </a:r>
            <a:r>
              <a:rPr lang="cs-CZ" altLang="cs-CZ" dirty="0"/>
              <a:t>budou jednotlivé nástroje a techniky, resp. způsob jejich použití, to ale nemění </a:t>
            </a:r>
            <a:r>
              <a:rPr lang="cs-CZ" altLang="cs-CZ" b="1" dirty="0">
                <a:solidFill>
                  <a:srgbClr val="FF0000"/>
                </a:solidFill>
              </a:rPr>
              <a:t>společnou podstatu </a:t>
            </a:r>
            <a:r>
              <a:rPr lang="cs-CZ" altLang="cs-CZ" dirty="0"/>
              <a:t>marketingu.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90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Obsahové složky marketingu: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Marketingový mix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Tržní </a:t>
            </a:r>
            <a:r>
              <a:rPr lang="cs-CZ" altLang="cs-CZ" dirty="0"/>
              <a:t>segmentace</a:t>
            </a:r>
          </a:p>
          <a:p>
            <a:pPr marL="742950" lvl="2" indent="-342900"/>
            <a:endParaRPr lang="cs-CZ" altLang="cs-CZ" dirty="0" smtClean="0"/>
          </a:p>
          <a:p>
            <a:pPr marL="742950" lvl="2" indent="-342900"/>
            <a:r>
              <a:rPr lang="cs-CZ" altLang="cs-CZ" dirty="0"/>
              <a:t>	</a:t>
            </a:r>
            <a:r>
              <a:rPr lang="cs-CZ" altLang="cs-CZ" dirty="0" smtClean="0"/>
              <a:t>			Segmentace</a:t>
            </a:r>
            <a:endParaRPr lang="cs-CZ" altLang="cs-CZ" dirty="0"/>
          </a:p>
          <a:p>
            <a:pPr marL="742950" lvl="2" indent="-342900"/>
            <a:r>
              <a:rPr lang="cs-CZ" altLang="cs-CZ" dirty="0" smtClean="0"/>
              <a:t>				</a:t>
            </a:r>
            <a:r>
              <a:rPr lang="cs-CZ" altLang="cs-CZ" dirty="0" err="1" smtClean="0"/>
              <a:t>Targetingu</a:t>
            </a:r>
            <a:endParaRPr lang="cs-CZ" altLang="cs-CZ" dirty="0"/>
          </a:p>
          <a:p>
            <a:pPr marL="457200" lvl="1" indent="0">
              <a:buNone/>
            </a:pPr>
            <a:r>
              <a:rPr lang="cs-CZ" altLang="cs-CZ" sz="2300" dirty="0" smtClean="0"/>
              <a:t>			</a:t>
            </a:r>
            <a:r>
              <a:rPr lang="cs-CZ" altLang="cs-CZ" sz="2300" dirty="0" err="1" smtClean="0"/>
              <a:t>Pozitioning</a:t>
            </a:r>
            <a:endParaRPr lang="cs-CZ" altLang="cs-CZ" sz="23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12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Marketingový mix = 4 P(</a:t>
            </a:r>
            <a:r>
              <a:rPr lang="cs-CZ" altLang="cs-CZ" dirty="0" err="1"/>
              <a:t>roduct</a:t>
            </a:r>
            <a:r>
              <a:rPr lang="cs-CZ" altLang="cs-CZ" dirty="0"/>
              <a:t>) = 4 C(</a:t>
            </a:r>
            <a:r>
              <a:rPr lang="cs-CZ" altLang="cs-CZ" dirty="0" err="1"/>
              <a:t>lient</a:t>
            </a:r>
            <a:r>
              <a:rPr lang="cs-CZ" altLang="cs-CZ" dirty="0"/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2230438"/>
            <a:ext cx="4014789" cy="43576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dirty="0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dirty="0" smtClean="0">
                <a:cs typeface="Times New Roman" panose="02020603050405020304" pitchFamily="18" charset="0"/>
              </a:rPr>
              <a:t>PRICE – </a:t>
            </a:r>
            <a:r>
              <a:rPr lang="cs-CZ" altLang="cs-CZ" dirty="0" smtClean="0"/>
              <a:t>cena</a:t>
            </a:r>
            <a:endParaRPr lang="cs-CZ" altLang="cs-CZ" dirty="0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dirty="0" smtClean="0">
                <a:cs typeface="Times New Roman" panose="02020603050405020304" pitchFamily="18" charset="0"/>
              </a:rPr>
              <a:t>PRODUCT - </a:t>
            </a:r>
            <a:r>
              <a:rPr lang="cs-CZ" altLang="cs-CZ" dirty="0" smtClean="0"/>
              <a:t>výrobek/služba</a:t>
            </a:r>
            <a:endParaRPr lang="cs-CZ" altLang="cs-CZ" b="1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dirty="0" smtClean="0">
                <a:cs typeface="Times New Roman" panose="02020603050405020304" pitchFamily="18" charset="0"/>
              </a:rPr>
              <a:t>P</a:t>
            </a:r>
            <a:r>
              <a:rPr lang="cs-CZ" altLang="cs-CZ" dirty="0" smtClean="0"/>
              <a:t>LACE - místo/distribuce</a:t>
            </a:r>
            <a:endParaRPr lang="cs-CZ" altLang="cs-CZ" dirty="0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dirty="0" smtClean="0">
                <a:cs typeface="Times New Roman" panose="02020603050405020304" pitchFamily="18" charset="0"/>
              </a:rPr>
              <a:t>PR</a:t>
            </a:r>
            <a:r>
              <a:rPr lang="cs-CZ" altLang="cs-CZ" dirty="0" smtClean="0"/>
              <a:t>OMOTION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 smtClean="0">
                <a:cs typeface="Times New Roman" panose="02020603050405020304" pitchFamily="18" charset="0"/>
              </a:rPr>
              <a:t>- </a:t>
            </a:r>
            <a:r>
              <a:rPr lang="cs-CZ" altLang="cs-CZ" dirty="0" smtClean="0"/>
              <a:t>propagace</a:t>
            </a:r>
            <a:r>
              <a:rPr lang="cs-CZ" altLang="cs-CZ" dirty="0" smtClean="0">
                <a:cs typeface="Times New Roman" panose="02020603050405020304" pitchFamily="18" charset="0"/>
              </a:rPr>
              <a:t>  </a:t>
            </a:r>
            <a:endParaRPr lang="cs-CZ" altLang="cs-CZ" dirty="0" smtClean="0"/>
          </a:p>
        </p:txBody>
      </p:sp>
      <p:sp>
        <p:nvSpPr>
          <p:cNvPr id="7" name="Zástupný symbol pro obsah 1"/>
          <p:cNvSpPr txBox="1">
            <a:spLocks/>
          </p:cNvSpPr>
          <p:nvPr/>
        </p:nvSpPr>
        <p:spPr>
          <a:xfrm>
            <a:off x="4784636" y="2101852"/>
            <a:ext cx="3811588" cy="43576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altLang="cs-CZ" kern="0" dirty="0" smtClean="0"/>
          </a:p>
          <a:p>
            <a:r>
              <a:rPr lang="cs-CZ" altLang="cs-CZ" kern="0" dirty="0" smtClean="0"/>
              <a:t>CUSTOMER COSTS – zákaznické náklady</a:t>
            </a:r>
          </a:p>
          <a:p>
            <a:r>
              <a:rPr lang="cs-CZ" altLang="cs-CZ" kern="0" dirty="0" smtClean="0"/>
              <a:t>CUSTOMER VALUE – zákaznická hodnota</a:t>
            </a:r>
          </a:p>
          <a:p>
            <a:r>
              <a:rPr lang="cs-CZ" altLang="cs-CZ" kern="0" dirty="0" smtClean="0"/>
              <a:t>CONVENIENCE – pohodlí</a:t>
            </a:r>
          </a:p>
          <a:p>
            <a:r>
              <a:rPr lang="cs-CZ" altLang="cs-CZ" kern="0" dirty="0" smtClean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099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Agentura </a:t>
            </a:r>
            <a:r>
              <a:rPr lang="cs-CZ" altLang="cs-CZ" dirty="0" err="1"/>
              <a:t>Ogilvy</a:t>
            </a:r>
            <a:r>
              <a:rPr lang="cs-CZ" altLang="cs-CZ" dirty="0"/>
              <a:t> PR hovoří o 4 E: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EXPERIENCE – zkušenost, zážitek z užívání produktu</a:t>
            </a:r>
          </a:p>
          <a:p>
            <a:r>
              <a:rPr lang="cs-CZ" altLang="cs-CZ" dirty="0"/>
              <a:t>EXCHANCE – směna, výměna hodnot</a:t>
            </a:r>
          </a:p>
          <a:p>
            <a:r>
              <a:rPr lang="cs-CZ" altLang="cs-CZ" dirty="0"/>
              <a:t>EVERYPLACE – „kdekoli“ a nejen na vymezeném místě</a:t>
            </a:r>
          </a:p>
          <a:p>
            <a:r>
              <a:rPr lang="cs-CZ" altLang="cs-CZ" dirty="0"/>
              <a:t>EVAGELISM – evangelizace, zvěstování, tj. komunikace s cílem větší emocionální angažovanosti spotřebitele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658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Rozšíření marketing mixu dle další přístupů: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Marketing služeb:</a:t>
            </a:r>
          </a:p>
          <a:p>
            <a:pPr lvl="1"/>
            <a:endParaRPr lang="cs-CZ" altLang="cs-CZ" dirty="0" smtClean="0"/>
          </a:p>
          <a:p>
            <a:pPr lvl="1"/>
            <a:r>
              <a:rPr lang="cs-CZ" altLang="cs-CZ" dirty="0" smtClean="0"/>
              <a:t>LIDÉ </a:t>
            </a:r>
            <a:r>
              <a:rPr lang="cs-CZ" altLang="cs-CZ" dirty="0"/>
              <a:t>– zaměstnanci, klienti.</a:t>
            </a:r>
          </a:p>
          <a:p>
            <a:pPr lvl="1"/>
            <a:r>
              <a:rPr lang="cs-CZ" altLang="cs-CZ" dirty="0"/>
              <a:t>MATERIÁLNÍ PROSTŘEDÍ  - zařízení, barevnost, čistota, rozmístění, hlučnost, apod. </a:t>
            </a:r>
          </a:p>
          <a:p>
            <a:pPr lvl="1"/>
            <a:r>
              <a:rPr lang="cs-CZ" altLang="cs-CZ" dirty="0"/>
              <a:t>PROCESY – politika, postupy, mechanizace, prostor pro rozhodování podřízených, spolupráce se zákazníky, usměrňování zákazníka, průběh poskytnutí služby.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68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 měst a obcí</a:t>
            </a:r>
            <a:r>
              <a:rPr lang="cs-CZ" altLang="cs-CZ" dirty="0" smtClean="0"/>
              <a:t>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1953419"/>
            <a:ext cx="8520111" cy="41148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cs-CZ" altLang="cs-CZ" sz="2200" b="1" dirty="0" smtClean="0"/>
              <a:t>Partnerství</a:t>
            </a:r>
            <a:r>
              <a:rPr lang="cs-CZ" altLang="cs-CZ" sz="2200" dirty="0"/>
              <a:t>, tj. účast veřejného i soukromého sektoru při řízení obce a vytváření sítě vztahů s různými subjekty tvořícími a ovlivňujícími produkt. </a:t>
            </a:r>
          </a:p>
          <a:p>
            <a:pPr lvl="1">
              <a:lnSpc>
                <a:spcPct val="90000"/>
              </a:lnSpc>
            </a:pPr>
            <a:endParaRPr lang="cs-CZ" altLang="cs-CZ" sz="2200" dirty="0" smtClean="0"/>
          </a:p>
          <a:p>
            <a:pPr lvl="1">
              <a:lnSpc>
                <a:spcPct val="90000"/>
              </a:lnSpc>
            </a:pPr>
            <a:r>
              <a:rPr lang="cs-CZ" altLang="cs-CZ" sz="2200" dirty="0" smtClean="0"/>
              <a:t>Možné </a:t>
            </a:r>
            <a:r>
              <a:rPr lang="cs-CZ" altLang="cs-CZ" sz="2200" dirty="0"/>
              <a:t>cílové skupiny: obyvatelé, podnikatelé a firmy, turisté, ostatní obce </a:t>
            </a:r>
            <a:r>
              <a:rPr lang="cs-CZ" altLang="cs-CZ" sz="2200" dirty="0" err="1"/>
              <a:t>apod</a:t>
            </a:r>
            <a:r>
              <a:rPr lang="cs-CZ" altLang="cs-CZ" sz="2200" dirty="0"/>
              <a:t>…</a:t>
            </a:r>
          </a:p>
          <a:p>
            <a:pPr lvl="1">
              <a:lnSpc>
                <a:spcPct val="90000"/>
              </a:lnSpc>
            </a:pPr>
            <a:endParaRPr lang="cs-CZ" altLang="cs-CZ" sz="2200" dirty="0" smtClean="0"/>
          </a:p>
          <a:p>
            <a:pPr lvl="1">
              <a:lnSpc>
                <a:spcPct val="90000"/>
              </a:lnSpc>
            </a:pPr>
            <a:r>
              <a:rPr lang="cs-CZ" altLang="cs-CZ" sz="2200" dirty="0" smtClean="0"/>
              <a:t>To </a:t>
            </a:r>
            <a:r>
              <a:rPr lang="cs-CZ" altLang="cs-CZ" sz="2200" dirty="0"/>
              <a:t>podporuje i tzv. </a:t>
            </a:r>
            <a:r>
              <a:rPr lang="cs-CZ" altLang="cs-CZ" sz="2200" b="1" dirty="0"/>
              <a:t>marketing vztahů</a:t>
            </a:r>
          </a:p>
          <a:p>
            <a:pPr lvl="2">
              <a:lnSpc>
                <a:spcPct val="90000"/>
              </a:lnSpc>
            </a:pPr>
            <a:r>
              <a:rPr lang="cs-CZ" altLang="cs-CZ" sz="2100" dirty="0"/>
              <a:t>Trh spotřebitelů</a:t>
            </a:r>
          </a:p>
          <a:p>
            <a:pPr lvl="2">
              <a:lnSpc>
                <a:spcPct val="90000"/>
              </a:lnSpc>
            </a:pPr>
            <a:r>
              <a:rPr lang="cs-CZ" altLang="cs-CZ" sz="2100" dirty="0"/>
              <a:t>Trh zaměstnanců</a:t>
            </a:r>
          </a:p>
          <a:p>
            <a:pPr lvl="2">
              <a:lnSpc>
                <a:spcPct val="90000"/>
              </a:lnSpc>
            </a:pPr>
            <a:r>
              <a:rPr lang="cs-CZ" altLang="cs-CZ" sz="2100" dirty="0"/>
              <a:t>Trh dodavatelů</a:t>
            </a:r>
          </a:p>
          <a:p>
            <a:pPr lvl="2">
              <a:lnSpc>
                <a:spcPct val="90000"/>
              </a:lnSpc>
            </a:pPr>
            <a:r>
              <a:rPr lang="cs-CZ" altLang="cs-CZ" sz="2100" dirty="0"/>
              <a:t>Trh potenciálních pracovníků</a:t>
            </a:r>
          </a:p>
          <a:p>
            <a:pPr lvl="2">
              <a:lnSpc>
                <a:spcPct val="90000"/>
              </a:lnSpc>
            </a:pPr>
            <a:r>
              <a:rPr lang="cs-CZ" altLang="cs-CZ" sz="2100" dirty="0"/>
              <a:t>Trh </a:t>
            </a:r>
            <a:r>
              <a:rPr lang="cs-CZ" altLang="cs-CZ" sz="2100" dirty="0" err="1"/>
              <a:t>ovlivňovatelů</a:t>
            </a:r>
            <a:endParaRPr lang="cs-CZ" altLang="cs-CZ" sz="2100" dirty="0"/>
          </a:p>
          <a:p>
            <a:pPr lvl="2">
              <a:lnSpc>
                <a:spcPct val="90000"/>
              </a:lnSpc>
            </a:pPr>
            <a:r>
              <a:rPr lang="cs-CZ" altLang="cs-CZ" sz="2100" dirty="0"/>
              <a:t>Trh referenční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05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988220"/>
            <a:ext cx="8086635" cy="647700"/>
          </a:xfrm>
        </p:spPr>
        <p:txBody>
          <a:bodyPr/>
          <a:lstStyle/>
          <a:p>
            <a:r>
              <a:rPr lang="cs-CZ" altLang="cs-CZ" dirty="0"/>
              <a:t>Marketing neziskových organizací</a:t>
            </a:r>
            <a:r>
              <a:rPr lang="cs-CZ" altLang="cs-CZ" dirty="0" smtClean="0"/>
              <a:t>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1826420"/>
            <a:ext cx="8520111" cy="4114800"/>
          </a:xfrm>
        </p:spPr>
        <p:txBody>
          <a:bodyPr/>
          <a:lstStyle/>
          <a:p>
            <a:pPr lvl="1"/>
            <a:r>
              <a:rPr lang="cs-CZ" altLang="cs-CZ" sz="2200" b="1" dirty="0" smtClean="0">
                <a:cs typeface="Times New Roman" panose="02020603050405020304" pitchFamily="18" charset="0"/>
              </a:rPr>
              <a:t>podle 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Johns</a:t>
            </a:r>
            <a:r>
              <a:rPr lang="cs-CZ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Hopkins</a:t>
            </a:r>
            <a:r>
              <a:rPr lang="cs-CZ" altLang="cs-CZ" sz="2200" b="1" dirty="0">
                <a:cs typeface="Times New Roman" panose="02020603050405020304" pitchFamily="18" charset="0"/>
              </a:rPr>
              <a:t> University v Baltimore (USA)</a:t>
            </a:r>
            <a:r>
              <a:rPr lang="cs-CZ" altLang="cs-CZ" sz="2200" dirty="0">
                <a:cs typeface="Times New Roman" panose="02020603050405020304" pitchFamily="18" charset="0"/>
              </a:rPr>
              <a:t> se k nim připojuje</a:t>
            </a:r>
            <a:r>
              <a:rPr lang="cs-CZ" altLang="cs-CZ" sz="2200" dirty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 b="1" dirty="0"/>
              <a:t>CÍLOVÁ SKUPINA</a:t>
            </a:r>
            <a:r>
              <a:rPr lang="cs-CZ" altLang="cs-CZ" dirty="0">
                <a:cs typeface="Times New Roman" panose="02020603050405020304" pitchFamily="18" charset="0"/>
              </a:rPr>
              <a:t> (public) = zákazníci/klienti, dárci, zaměstnanci,</a:t>
            </a:r>
            <a:r>
              <a:rPr lang="cs-CZ" altLang="cs-CZ" dirty="0"/>
              <a:t> dobrovolníci, aj.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altLang="cs-CZ" b="1" dirty="0"/>
              <a:t>PRODUKČNÍ KAPACITA</a:t>
            </a:r>
            <a:r>
              <a:rPr lang="cs-CZ" altLang="cs-CZ" dirty="0">
                <a:cs typeface="Times New Roman" panose="02020603050405020304" pitchFamily="18" charset="0"/>
              </a:rPr>
              <a:t> = organizace je schopna efektivně uspokojit poptávku po svých službách, produktech nebo programech</a:t>
            </a:r>
            <a:r>
              <a:rPr lang="cs-CZ" altLang="cs-CZ" dirty="0" smtClean="0"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 altLang="cs-CZ" sz="2200" b="1" dirty="0"/>
              <a:t>podle </a:t>
            </a:r>
            <a:r>
              <a:rPr lang="cs-CZ" altLang="cs-CZ" sz="2200" b="1" dirty="0">
                <a:cs typeface="Times New Roman" panose="02020603050405020304" pitchFamily="18" charset="0"/>
              </a:rPr>
              <a:t>Freibursk</a:t>
            </a:r>
            <a:r>
              <a:rPr lang="cs-CZ" altLang="cs-CZ" sz="2200" b="1" dirty="0"/>
              <a:t>é</a:t>
            </a:r>
            <a:r>
              <a:rPr lang="cs-CZ" altLang="cs-CZ" sz="2200" b="1" dirty="0">
                <a:cs typeface="Times New Roman" panose="02020603050405020304" pitchFamily="18" charset="0"/>
              </a:rPr>
              <a:t> škol</a:t>
            </a:r>
            <a:r>
              <a:rPr lang="cs-CZ" altLang="cs-CZ" sz="2200" b="1" dirty="0"/>
              <a:t>y</a:t>
            </a:r>
            <a:r>
              <a:rPr lang="cs-CZ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/>
              <a:t/>
            </a:r>
            <a:br>
              <a:rPr lang="cs-CZ" altLang="cs-CZ" sz="2200" b="1" dirty="0"/>
            </a:br>
            <a:r>
              <a:rPr lang="cs-CZ" altLang="cs-CZ" sz="2200" b="1" dirty="0">
                <a:cs typeface="Times New Roman" panose="02020603050405020304" pitchFamily="18" charset="0"/>
              </a:rPr>
              <a:t>market</a:t>
            </a:r>
            <a:r>
              <a:rPr lang="cs-CZ" altLang="cs-CZ" sz="2200" b="1" dirty="0"/>
              <a:t>in</a:t>
            </a:r>
            <a:r>
              <a:rPr lang="cs-CZ" altLang="cs-CZ" sz="2200" b="1" dirty="0">
                <a:cs typeface="Times New Roman" panose="02020603050405020304" pitchFamily="18" charset="0"/>
              </a:rPr>
              <a:t>g-managementu</a:t>
            </a:r>
            <a:r>
              <a:rPr lang="cs-CZ" altLang="cs-CZ" sz="2200" dirty="0">
                <a:cs typeface="Times New Roman" panose="02020603050405020304" pitchFamily="18" charset="0"/>
              </a:rPr>
              <a:t> (Švýcarsko)</a:t>
            </a:r>
            <a:r>
              <a:rPr lang="cs-CZ" altLang="cs-CZ" sz="2200" dirty="0"/>
              <a:t>: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altLang="cs-CZ" b="1" dirty="0"/>
              <a:t>POLITIKA</a:t>
            </a:r>
            <a:r>
              <a:rPr lang="cs-CZ" altLang="cs-CZ" dirty="0">
                <a:cs typeface="Times New Roman" panose="02020603050405020304" pitchFamily="18" charset="0"/>
              </a:rPr>
              <a:t> (</a:t>
            </a:r>
            <a:r>
              <a:rPr lang="cs-CZ" altLang="cs-CZ" dirty="0" err="1">
                <a:cs typeface="Times New Roman" panose="02020603050405020304" pitchFamily="18" charset="0"/>
              </a:rPr>
              <a:t>politic</a:t>
            </a:r>
            <a:r>
              <a:rPr lang="cs-CZ" altLang="cs-CZ" dirty="0" err="1"/>
              <a:t>s</a:t>
            </a:r>
            <a:r>
              <a:rPr lang="cs-CZ" altLang="cs-CZ" dirty="0">
                <a:cs typeface="Times New Roman" panose="02020603050405020304" pitchFamily="18" charset="0"/>
              </a:rPr>
              <a:t>) = lobování, nátlakové skupiny neziskových organizací,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cs-CZ" altLang="cs-CZ" b="1" dirty="0"/>
              <a:t>LIDÉ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dirty="0">
                <a:cs typeface="Times New Roman" panose="02020603050405020304" pitchFamily="18" charset="0"/>
              </a:rPr>
              <a:t>(</a:t>
            </a:r>
            <a:r>
              <a:rPr lang="cs-CZ" altLang="cs-CZ" dirty="0" err="1">
                <a:cs typeface="Times New Roman" panose="02020603050405020304" pitchFamily="18" charset="0"/>
              </a:rPr>
              <a:t>people</a:t>
            </a:r>
            <a:r>
              <a:rPr lang="cs-CZ" altLang="cs-CZ" dirty="0">
                <a:cs typeface="Times New Roman" panose="02020603050405020304" pitchFamily="18" charset="0"/>
              </a:rPr>
              <a:t>) = zaměstnanci, dobrovolníci, </a:t>
            </a:r>
            <a:r>
              <a:rPr lang="cs-CZ" altLang="cs-CZ" dirty="0"/>
              <a:t>členové, </a:t>
            </a:r>
            <a:r>
              <a:rPr lang="cs-CZ" altLang="cs-CZ" dirty="0">
                <a:cs typeface="Times New Roman" panose="02020603050405020304" pitchFamily="18" charset="0"/>
              </a:rPr>
              <a:t>dárci, klienti, ostatní veřejnost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50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Ve všech uvedených koncepcích marketing mixu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PEOPLE</a:t>
            </a:r>
          </a:p>
          <a:p>
            <a:pPr lvl="1"/>
            <a:r>
              <a:rPr lang="cs-CZ" altLang="cs-CZ" dirty="0"/>
              <a:t> v neziskových organizacích zásadní, protože jde nejen o cílové spotřebitele, klienta, ale i o </a:t>
            </a:r>
          </a:p>
          <a:p>
            <a:pPr lvl="2"/>
            <a:r>
              <a:rPr lang="cs-CZ" altLang="cs-CZ" sz="1800" dirty="0"/>
              <a:t>Dárce</a:t>
            </a:r>
          </a:p>
          <a:p>
            <a:pPr lvl="2"/>
            <a:r>
              <a:rPr lang="cs-CZ" altLang="cs-CZ" sz="1800" dirty="0"/>
              <a:t>Členy</a:t>
            </a:r>
          </a:p>
          <a:p>
            <a:pPr lvl="2"/>
            <a:r>
              <a:rPr lang="cs-CZ" altLang="cs-CZ" sz="1800" dirty="0"/>
              <a:t>Dobrovolníky</a:t>
            </a:r>
          </a:p>
          <a:p>
            <a:pPr lvl="2"/>
            <a:r>
              <a:rPr lang="cs-CZ" altLang="cs-CZ" sz="1800" dirty="0"/>
              <a:t>Zaměstnance</a:t>
            </a:r>
          </a:p>
          <a:p>
            <a:pPr lvl="2"/>
            <a:r>
              <a:rPr lang="cs-CZ" altLang="cs-CZ" sz="1800" dirty="0"/>
              <a:t>Média</a:t>
            </a:r>
          </a:p>
          <a:p>
            <a:pPr lvl="2"/>
            <a:r>
              <a:rPr lang="cs-CZ" altLang="cs-CZ" sz="1800" dirty="0"/>
              <a:t>Širokou veřejnost</a:t>
            </a:r>
          </a:p>
          <a:p>
            <a:pPr lvl="2"/>
            <a:r>
              <a:rPr lang="cs-CZ" altLang="cs-CZ" sz="1800" dirty="0"/>
              <a:t>Stát a veřejné instituce</a:t>
            </a:r>
          </a:p>
          <a:p>
            <a:pPr lvl="2"/>
            <a:r>
              <a:rPr lang="cs-CZ" altLang="cs-CZ" sz="1800" dirty="0"/>
              <a:t>Referenční trhy</a:t>
            </a:r>
          </a:p>
          <a:p>
            <a:pPr lvl="3"/>
            <a:r>
              <a:rPr lang="cs-CZ" altLang="cs-CZ" dirty="0"/>
              <a:t>Shoda s marketingem vztahů/</a:t>
            </a:r>
            <a:r>
              <a:rPr lang="cs-CZ" altLang="cs-CZ" dirty="0" err="1"/>
              <a:t>relationship</a:t>
            </a:r>
            <a:r>
              <a:rPr lang="cs-CZ" altLang="cs-CZ" dirty="0"/>
              <a:t> marketingem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20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Tržní segmentace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Většina organizací poskytujících služby nedokáže vyhovět potřebám všech zákazníků, tzv. </a:t>
            </a:r>
            <a:r>
              <a:rPr lang="cs-CZ" altLang="cs-CZ" b="1" dirty="0"/>
              <a:t>nediferencovanému trhu</a:t>
            </a:r>
            <a:r>
              <a:rPr lang="cs-CZ" altLang="cs-CZ" dirty="0"/>
              <a:t>, ani nedokáže konkurovat všem jeho účastníkům. Proto každá organizace, zisková i nezisková, zpravidla přijímá </a:t>
            </a:r>
            <a:r>
              <a:rPr lang="cs-CZ" altLang="cs-CZ" b="1" dirty="0"/>
              <a:t>strategii tržní segmentace</a:t>
            </a:r>
            <a:r>
              <a:rPr lang="cs-CZ" altLang="cs-CZ" dirty="0"/>
              <a:t>.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Rozdíl </a:t>
            </a:r>
            <a:r>
              <a:rPr lang="cs-CZ" altLang="cs-CZ" b="1" dirty="0"/>
              <a:t>cílený marketing </a:t>
            </a:r>
            <a:r>
              <a:rPr lang="cs-CZ" altLang="cs-CZ" dirty="0"/>
              <a:t>(využívá tržní segmentace) x </a:t>
            </a:r>
            <a:r>
              <a:rPr lang="cs-CZ" altLang="cs-CZ" b="1" dirty="0"/>
              <a:t>hromadný marketing </a:t>
            </a:r>
            <a:r>
              <a:rPr lang="cs-CZ" altLang="cs-CZ" dirty="0"/>
              <a:t>(oslovuje plošně trh, vysoce nákladné)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98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Segment trhu/cílová skupina je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pPr>
              <a:lnSpc>
                <a:spcPct val="90000"/>
              </a:lnSpc>
              <a:buNone/>
            </a:pPr>
            <a:r>
              <a:rPr lang="cs-CZ" altLang="cs-CZ" dirty="0" smtClean="0"/>
              <a:t>= skupina </a:t>
            </a:r>
            <a:r>
              <a:rPr lang="cs-CZ" altLang="cs-CZ" dirty="0"/>
              <a:t>zákazníků se shodnými potřebami, které se ve vztahu ke stejnému výrobku/službě odlišují od potřeb zákazníků jiných skupin</a:t>
            </a:r>
            <a:r>
              <a:rPr lang="cs-CZ" altLang="cs-CZ" dirty="0" smtClean="0"/>
              <a:t>.</a:t>
            </a:r>
          </a:p>
          <a:p>
            <a:pPr>
              <a:lnSpc>
                <a:spcPct val="90000"/>
              </a:lnSpc>
              <a:buNone/>
            </a:pPr>
            <a:endParaRPr lang="cs-CZ" altLang="cs-CZ" dirty="0"/>
          </a:p>
          <a:p>
            <a:pPr>
              <a:lnSpc>
                <a:spcPct val="90000"/>
              </a:lnSpc>
              <a:buNone/>
            </a:pPr>
            <a:r>
              <a:rPr lang="cs-CZ" altLang="cs-CZ" dirty="0" smtClean="0"/>
              <a:t>= skupina zákazníků s podobnými (identifikovanými) rysy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10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53691"/>
            <a:ext cx="8086635" cy="647700"/>
          </a:xfrm>
        </p:spPr>
        <p:txBody>
          <a:bodyPr/>
          <a:lstStyle/>
          <a:p>
            <a:r>
              <a:rPr lang="cs-CZ" dirty="0" smtClean="0"/>
              <a:t>Marketing dnes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13903" y="1696437"/>
            <a:ext cx="8082321" cy="4114800"/>
          </a:xfrm>
        </p:spPr>
        <p:txBody>
          <a:bodyPr/>
          <a:lstStyle/>
          <a:p>
            <a:r>
              <a:rPr lang="cs-CZ" altLang="cs-CZ" dirty="0" smtClean="0"/>
              <a:t>Je </a:t>
            </a:r>
            <a:r>
              <a:rPr lang="cs-CZ" altLang="cs-CZ" b="1" dirty="0" smtClean="0">
                <a:solidFill>
                  <a:srgbClr val="FF0000"/>
                </a:solidFill>
              </a:rPr>
              <a:t>všude</a:t>
            </a:r>
            <a:r>
              <a:rPr lang="cs-CZ" altLang="cs-CZ" dirty="0" smtClean="0"/>
              <a:t> </a:t>
            </a:r>
            <a:r>
              <a:rPr lang="cs-CZ" altLang="cs-CZ" dirty="0"/>
              <a:t>kolem </a:t>
            </a:r>
            <a:r>
              <a:rPr lang="cs-CZ" altLang="cs-CZ" dirty="0" smtClean="0"/>
              <a:t>nás =&gt; kde? co? </a:t>
            </a:r>
            <a:r>
              <a:rPr lang="cs-CZ" altLang="cs-CZ" dirty="0"/>
              <a:t>j</a:t>
            </a:r>
            <a:r>
              <a:rPr lang="cs-CZ" altLang="cs-CZ" dirty="0" smtClean="0"/>
              <a:t>ak?</a:t>
            </a:r>
            <a:endParaRPr lang="cs-CZ" altLang="cs-CZ" dirty="0"/>
          </a:p>
          <a:p>
            <a:endParaRPr lang="cs-CZ" altLang="cs-CZ" dirty="0" smtClean="0"/>
          </a:p>
          <a:p>
            <a:r>
              <a:rPr lang="cs-CZ" altLang="cs-CZ" dirty="0" smtClean="0"/>
              <a:t>Často má </a:t>
            </a:r>
            <a:r>
              <a:rPr lang="cs-CZ" altLang="cs-CZ" dirty="0"/>
              <a:t>negativní konotace:</a:t>
            </a:r>
          </a:p>
          <a:p>
            <a:pPr lvl="1"/>
            <a:r>
              <a:rPr lang="cs-CZ" altLang="cs-CZ" i="1" dirty="0"/>
              <a:t>…prodat za každou cenu…</a:t>
            </a:r>
          </a:p>
          <a:p>
            <a:pPr lvl="1"/>
            <a:r>
              <a:rPr lang="cs-CZ" altLang="cs-CZ" i="1" dirty="0"/>
              <a:t>…obtěžovat nabídkou nepotřebných věcí…</a:t>
            </a:r>
          </a:p>
          <a:p>
            <a:pPr lvl="1"/>
            <a:r>
              <a:rPr lang="cs-CZ" altLang="cs-CZ" i="1" dirty="0"/>
              <a:t>…dělat ze sebe něco, co nejsem…</a:t>
            </a:r>
          </a:p>
          <a:p>
            <a:pPr lvl="1"/>
            <a:r>
              <a:rPr lang="cs-CZ" altLang="cs-CZ" i="1" dirty="0"/>
              <a:t>…</a:t>
            </a:r>
            <a:r>
              <a:rPr lang="cs-CZ" altLang="cs-CZ" i="1" dirty="0" err="1"/>
              <a:t>ztržnění</a:t>
            </a:r>
            <a:r>
              <a:rPr lang="cs-CZ" altLang="cs-CZ" i="1" dirty="0" smtClean="0"/>
              <a:t>..</a:t>
            </a:r>
          </a:p>
          <a:p>
            <a:pPr marL="457200" lvl="1" indent="0">
              <a:buNone/>
            </a:pPr>
            <a:r>
              <a:rPr lang="cs-CZ" altLang="cs-CZ" dirty="0" smtClean="0"/>
              <a:t>		Znamená to, že je špatný?</a:t>
            </a:r>
            <a:endParaRPr lang="cs-CZ" altLang="cs-CZ" dirty="0"/>
          </a:p>
          <a:p>
            <a:endParaRPr lang="cs-CZ" altLang="cs-CZ" b="1" dirty="0" smtClean="0"/>
          </a:p>
          <a:p>
            <a:r>
              <a:rPr lang="cs-CZ" altLang="cs-CZ" b="1" dirty="0" smtClean="0"/>
              <a:t>Neexistuje </a:t>
            </a:r>
            <a:r>
              <a:rPr lang="cs-CZ" altLang="cs-CZ" b="1" dirty="0"/>
              <a:t>shoda na jedné jediné definici</a:t>
            </a:r>
            <a:r>
              <a:rPr lang="cs-CZ" altLang="cs-CZ" dirty="0"/>
              <a:t>, přitom jejich podstata je </a:t>
            </a:r>
            <a:r>
              <a:rPr lang="cs-CZ" altLang="cs-CZ" dirty="0" smtClean="0"/>
              <a:t>propojuje podobné či stejné prvky: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48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Cílový segment/</a:t>
            </a:r>
            <a:r>
              <a:rPr lang="cs-CZ" altLang="cs-CZ" dirty="0" err="1"/>
              <a:t>target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pPr marL="469900" indent="-469900">
              <a:buNone/>
            </a:pPr>
            <a:r>
              <a:rPr lang="cs-CZ" altLang="cs-CZ" dirty="0" smtClean="0"/>
              <a:t>= představuje </a:t>
            </a:r>
            <a:r>
              <a:rPr lang="cs-CZ" altLang="cs-CZ" dirty="0"/>
              <a:t>tu část trhu, kterou si organizace vybrala z širšího trhu. Organizace tak činí na základě tzv. </a:t>
            </a:r>
            <a:r>
              <a:rPr lang="cs-CZ" altLang="cs-CZ" b="1" dirty="0"/>
              <a:t>segmentačních</a:t>
            </a:r>
            <a:r>
              <a:rPr lang="cs-CZ" altLang="cs-CZ" dirty="0"/>
              <a:t> </a:t>
            </a:r>
            <a:r>
              <a:rPr lang="cs-CZ" altLang="cs-CZ" b="1" dirty="0"/>
              <a:t>kritérií</a:t>
            </a:r>
            <a:r>
              <a:rPr lang="cs-CZ" altLang="cs-CZ" dirty="0"/>
              <a:t>: </a:t>
            </a:r>
          </a:p>
          <a:p>
            <a:pPr marL="469900" indent="-469900"/>
            <a:r>
              <a:rPr lang="cs-CZ" altLang="cs-CZ" dirty="0"/>
              <a:t>Geografická (země, kraj, město,…)</a:t>
            </a:r>
          </a:p>
          <a:p>
            <a:pPr marL="469900" indent="-469900"/>
            <a:r>
              <a:rPr lang="cs-CZ" altLang="cs-CZ" dirty="0"/>
              <a:t>Demografická (věk, pohlaví, stav,…)</a:t>
            </a:r>
          </a:p>
          <a:p>
            <a:pPr marL="469900" indent="-469900"/>
            <a:r>
              <a:rPr lang="cs-CZ" altLang="cs-CZ" dirty="0"/>
              <a:t>Socioekonomická (příjem, životní standard, …)</a:t>
            </a:r>
          </a:p>
          <a:p>
            <a:pPr marL="469900" indent="-469900"/>
            <a:r>
              <a:rPr lang="cs-CZ" altLang="cs-CZ" dirty="0" err="1"/>
              <a:t>Psychografická</a:t>
            </a:r>
            <a:r>
              <a:rPr lang="cs-CZ" altLang="cs-CZ" dirty="0"/>
              <a:t> (postoje, potřeby, </a:t>
            </a:r>
            <a:r>
              <a:rPr lang="cs-CZ" altLang="cs-CZ" dirty="0" err="1"/>
              <a:t>živ.hodnoty</a:t>
            </a:r>
            <a:r>
              <a:rPr lang="cs-CZ" altLang="cs-CZ" dirty="0"/>
              <a:t>,…)</a:t>
            </a:r>
          </a:p>
          <a:p>
            <a:pPr marL="469900" indent="-469900"/>
            <a:r>
              <a:rPr lang="cs-CZ" altLang="cs-CZ" dirty="0"/>
              <a:t>Motivy vedoucí ke koupi (zvyk, loajalita ke značce,…)</a:t>
            </a:r>
          </a:p>
          <a:p>
            <a:pPr marL="469900" indent="-469900"/>
            <a:r>
              <a:rPr lang="cs-CZ" altLang="cs-CZ" dirty="0"/>
              <a:t>Časové (víkendové nákupy, dovolené, …)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60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Cílený marketing – 3 kroky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pPr marL="971550" lvl="1" indent="-514350">
              <a:buFont typeface="Trebuchet MS" pitchFamily="34" charset="0"/>
              <a:buAutoNum type="arabicPeriod"/>
              <a:defRPr/>
            </a:pPr>
            <a:r>
              <a:rPr lang="cs-CZ" altLang="cs-CZ" dirty="0" smtClean="0"/>
              <a:t>Segmentace</a:t>
            </a:r>
            <a:r>
              <a:rPr lang="cs-CZ" altLang="cs-CZ" b="1" dirty="0" smtClean="0"/>
              <a:t> </a:t>
            </a:r>
            <a:r>
              <a:rPr lang="cs-CZ" altLang="cs-CZ" dirty="0"/>
              <a:t>– rozdělení trhu dle toho, co, komu nabízím, a to na relativně malé skupiny</a:t>
            </a:r>
          </a:p>
          <a:p>
            <a:pPr marL="971550" lvl="1" indent="-514350">
              <a:buFont typeface="Trebuchet MS" pitchFamily="34" charset="0"/>
              <a:buAutoNum type="arabicPeriod"/>
              <a:defRPr/>
            </a:pPr>
            <a:endParaRPr lang="cs-CZ" altLang="cs-CZ" dirty="0" smtClean="0"/>
          </a:p>
          <a:p>
            <a:pPr marL="971550" lvl="1" indent="-514350">
              <a:buFont typeface="Trebuchet MS" pitchFamily="34" charset="0"/>
              <a:buAutoNum type="arabicPeriod"/>
              <a:defRPr/>
            </a:pPr>
            <a:r>
              <a:rPr lang="cs-CZ" altLang="cs-CZ" dirty="0" err="1" smtClean="0"/>
              <a:t>Targeting</a:t>
            </a:r>
            <a:r>
              <a:rPr lang="cs-CZ" altLang="cs-CZ" dirty="0" smtClean="0"/>
              <a:t> </a:t>
            </a:r>
            <a:r>
              <a:rPr lang="cs-CZ" altLang="cs-CZ" dirty="0"/>
              <a:t>(tržní cílení)– vyhodnocení segmentu a výběr těch, které chci oslovovat, s cílem získat co nejvyšší tržní podíl</a:t>
            </a:r>
          </a:p>
          <a:p>
            <a:pPr marL="971550" lvl="1" indent="-514350">
              <a:buFont typeface="Trebuchet MS" pitchFamily="34" charset="0"/>
              <a:buAutoNum type="arabicPeriod"/>
              <a:defRPr/>
            </a:pPr>
            <a:endParaRPr lang="cs-CZ" altLang="cs-CZ" dirty="0" smtClean="0"/>
          </a:p>
          <a:p>
            <a:pPr marL="971550" lvl="1" indent="-514350">
              <a:buFont typeface="Trebuchet MS" pitchFamily="34" charset="0"/>
              <a:buAutoNum type="arabicPeriod"/>
              <a:defRPr/>
            </a:pPr>
            <a:r>
              <a:rPr lang="cs-CZ" altLang="cs-CZ" dirty="0" err="1" smtClean="0"/>
              <a:t>Positioning</a:t>
            </a:r>
            <a:r>
              <a:rPr lang="cs-CZ" altLang="cs-CZ" dirty="0" smtClean="0"/>
              <a:t> </a:t>
            </a:r>
            <a:r>
              <a:rPr lang="cs-CZ" altLang="cs-CZ" dirty="0"/>
              <a:t>(tržní umisťování, resp. tržní pozice) – umístnění produktu mezi konkurenční produkty a způsob, jakým organizace tento fakt tlumočí „svým“ cílovým skupinám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8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Výhody cíleného marketingu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Zvyšování tržeb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Pružnější </a:t>
            </a:r>
            <a:r>
              <a:rPr lang="cs-CZ" altLang="cs-CZ" dirty="0"/>
              <a:t>reakce na změny v poptávce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Snížení </a:t>
            </a:r>
            <a:r>
              <a:rPr lang="cs-CZ" altLang="cs-CZ" dirty="0"/>
              <a:t>nebezpeční konkurenčních válek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Účelnější </a:t>
            </a:r>
            <a:r>
              <a:rPr lang="cs-CZ" altLang="cs-CZ" dirty="0"/>
              <a:t>vynaložení finančních prostředků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Věrnost </a:t>
            </a:r>
            <a:r>
              <a:rPr lang="cs-CZ" altLang="cs-CZ" dirty="0"/>
              <a:t>(</a:t>
            </a:r>
            <a:r>
              <a:rPr lang="cs-CZ" altLang="cs-CZ" dirty="0" err="1"/>
              <a:t>Loyalty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42</a:t>
            </a:fld>
            <a:endParaRPr lang="cs-CZ" alt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310767"/>
            <a:ext cx="2938462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Co se neziskové organizace mohou naučit od </a:t>
            </a:r>
            <a:r>
              <a:rPr lang="cs-CZ" altLang="cs-CZ" dirty="0" err="1"/>
              <a:t>Coca</a:t>
            </a:r>
            <a:r>
              <a:rPr lang="cs-CZ" altLang="cs-CZ" dirty="0"/>
              <a:t> </a:t>
            </a:r>
            <a:r>
              <a:rPr lang="cs-CZ" altLang="cs-CZ" dirty="0" err="1"/>
              <a:t>Coly</a:t>
            </a:r>
            <a:r>
              <a:rPr lang="cs-CZ" altLang="cs-CZ" dirty="0"/>
              <a:t>?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/>
              <a:t>Podnětná přednáška Melindy Gates:</a:t>
            </a:r>
          </a:p>
          <a:p>
            <a:pPr lvl="1"/>
            <a:r>
              <a:rPr lang="cs-CZ" altLang="cs-CZ" u="sng" dirty="0">
                <a:hlinkClick r:id="rId2"/>
              </a:rPr>
              <a:t>http://www.ted.com/talks/melinda_french_gates_what_nonprofits_can_learn_from_coca_cola.html</a:t>
            </a:r>
            <a:endParaRPr lang="cs-CZ" altLang="cs-CZ" u="sng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18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Co byste si měli odnést z dnešní přednášky: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Definice </a:t>
            </a:r>
            <a:r>
              <a:rPr lang="cs-CZ" dirty="0"/>
              <a:t>marketingu</a:t>
            </a:r>
          </a:p>
          <a:p>
            <a:pPr>
              <a:defRPr/>
            </a:pPr>
            <a:r>
              <a:rPr lang="cs-CZ" dirty="0"/>
              <a:t>Historie marketingu</a:t>
            </a:r>
          </a:p>
          <a:p>
            <a:pPr>
              <a:defRPr/>
            </a:pPr>
            <a:r>
              <a:rPr lang="cs-CZ" dirty="0"/>
              <a:t>Marketing v neziskovém sektoru</a:t>
            </a:r>
          </a:p>
          <a:p>
            <a:pPr>
              <a:defRPr/>
            </a:pPr>
            <a:r>
              <a:rPr lang="cs-CZ" dirty="0"/>
              <a:t>Marketing-Mix a Tržní segmentace</a:t>
            </a:r>
          </a:p>
          <a:p>
            <a:pPr marL="0" indent="0">
              <a:buNone/>
              <a:defRPr/>
            </a:pPr>
            <a:endParaRPr lang="cs-CZ" dirty="0" smtClean="0">
              <a:solidFill>
                <a:srgbClr val="7D1E1E"/>
              </a:solidFill>
            </a:endParaRPr>
          </a:p>
          <a:p>
            <a:pPr marL="0" indent="0">
              <a:buNone/>
              <a:defRPr/>
            </a:pPr>
            <a:r>
              <a:rPr lang="cs-CZ" dirty="0" smtClean="0">
                <a:solidFill>
                  <a:srgbClr val="7D1E1E"/>
                </a:solidFill>
              </a:rPr>
              <a:t>Na </a:t>
            </a:r>
            <a:r>
              <a:rPr lang="cs-CZ" dirty="0">
                <a:solidFill>
                  <a:srgbClr val="7D1E1E"/>
                </a:solidFill>
              </a:rPr>
              <a:t>co se můžete těšit příště:</a:t>
            </a:r>
          </a:p>
          <a:p>
            <a:pPr lvl="1">
              <a:defRPr/>
            </a:pPr>
            <a:r>
              <a:rPr lang="cs-CZ" dirty="0"/>
              <a:t>Produktový mix – marketing nehmotného produktu, tj. služeb</a:t>
            </a:r>
          </a:p>
          <a:p>
            <a:pPr lvl="1">
              <a:defRPr/>
            </a:pPr>
            <a:r>
              <a:rPr lang="cs-CZ" dirty="0"/>
              <a:t>Analýzy vnějšího prostředí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3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Použitá literatura: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 err="1"/>
              <a:t>Bačuvčík</a:t>
            </a:r>
            <a:r>
              <a:rPr lang="cs-CZ" altLang="cs-CZ" dirty="0"/>
              <a:t>, Radim. </a:t>
            </a:r>
            <a:r>
              <a:rPr lang="cs-CZ" altLang="cs-CZ" i="1" dirty="0"/>
              <a:t>Marketing neziskových organizací. </a:t>
            </a:r>
            <a:r>
              <a:rPr lang="cs-CZ" altLang="cs-CZ" dirty="0"/>
              <a:t>1. vydání. Zlín: </a:t>
            </a:r>
            <a:r>
              <a:rPr lang="cs-CZ" altLang="cs-CZ" dirty="0" err="1"/>
              <a:t>VeRBuM</a:t>
            </a:r>
            <a:r>
              <a:rPr lang="cs-CZ" altLang="cs-CZ" dirty="0"/>
              <a:t>, 2011.190 s. ISBN 9788087500019.</a:t>
            </a:r>
          </a:p>
          <a:p>
            <a:r>
              <a:rPr lang="en-US" altLang="cs-CZ" dirty="0"/>
              <a:t>KOTLER, Philip a Alan R. ANDREASEN. </a:t>
            </a:r>
            <a:r>
              <a:rPr lang="en-US" altLang="cs-CZ" i="1" dirty="0"/>
              <a:t>Strategic marketing for nonprofit organizations</a:t>
            </a:r>
            <a:r>
              <a:rPr lang="en-US" altLang="cs-CZ" dirty="0"/>
              <a:t>. 6th ed. Upper Saddle River: Prentice-Hall, 2003. vii, 536 s. ISBN 0-13-041977-X. </a:t>
            </a:r>
            <a:endParaRPr lang="cs-CZ" altLang="cs-CZ" dirty="0"/>
          </a:p>
          <a:p>
            <a:r>
              <a:rPr lang="cs-CZ" altLang="cs-CZ" dirty="0" err="1"/>
              <a:t>Škarabelová</a:t>
            </a:r>
            <a:r>
              <a:rPr lang="cs-CZ" altLang="cs-CZ" dirty="0"/>
              <a:t>, Simona. </a:t>
            </a:r>
            <a:r>
              <a:rPr lang="cs-CZ" altLang="cs-CZ" i="1" dirty="0"/>
              <a:t>Marketing ve veřejném sektoru. </a:t>
            </a:r>
            <a:r>
              <a:rPr lang="cs-CZ" altLang="cs-CZ" dirty="0"/>
              <a:t>1. vydání. Brno : MU, 2007. 201 s. elektronické </a:t>
            </a:r>
            <a:r>
              <a:rPr lang="cs-CZ" altLang="cs-CZ" dirty="0" err="1"/>
              <a:t>skriptum</a:t>
            </a:r>
            <a:r>
              <a:rPr lang="cs-CZ" altLang="cs-CZ" dirty="0"/>
              <a:t>. ISBN 9788021042926. 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69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Dále k prostudování této tématiky viz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520111" cy="4114800"/>
          </a:xfrm>
        </p:spPr>
        <p:txBody>
          <a:bodyPr/>
          <a:lstStyle/>
          <a:p>
            <a:endParaRPr lang="cs-CZ" altLang="cs-CZ" dirty="0" smtClean="0"/>
          </a:p>
          <a:p>
            <a:pPr marL="0" indent="0">
              <a:buNone/>
              <a:defRPr/>
            </a:pPr>
            <a:r>
              <a:rPr lang="cs-CZ" altLang="cs-CZ" dirty="0"/>
              <a:t>Studijní texty v IS MUNI – studijní materiály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Definice_obsah_vyvoj_marketingu_a_jeho_specifika_ve_VS_a_NS_Marketing_Mix.pdf </a:t>
            </a:r>
          </a:p>
          <a:p>
            <a:pPr>
              <a:defRPr/>
            </a:pPr>
            <a:endParaRPr lang="cs-CZ" altLang="cs-CZ" dirty="0" smtClean="0"/>
          </a:p>
          <a:p>
            <a:pPr>
              <a:defRPr/>
            </a:pPr>
            <a:r>
              <a:rPr lang="cs-CZ" altLang="cs-CZ" dirty="0" smtClean="0"/>
              <a:t>Vztah_marketingu_a_verejne_spravy_odbornici.pdf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13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Peter </a:t>
            </a:r>
            <a:r>
              <a:rPr lang="cs-CZ" altLang="cs-CZ" dirty="0" err="1"/>
              <a:t>Drucker</a:t>
            </a:r>
            <a:r>
              <a:rPr lang="cs-CZ" altLang="cs-CZ" dirty="0"/>
              <a:t>: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6119" y="2017713"/>
            <a:ext cx="7825791" cy="923195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 smtClean="0"/>
              <a:t>„</a:t>
            </a:r>
            <a:r>
              <a:rPr lang="cs-CZ" altLang="cs-CZ" dirty="0"/>
              <a:t>Marketing je jako podnik, viděný z hlediska jeho konečného výsledku, tj. </a:t>
            </a:r>
            <a:r>
              <a:rPr lang="cs-CZ" altLang="cs-CZ" dirty="0">
                <a:solidFill>
                  <a:srgbClr val="FF0000"/>
                </a:solidFill>
              </a:rPr>
              <a:t>z hlediska zákazníků</a:t>
            </a:r>
            <a:r>
              <a:rPr lang="cs-CZ" altLang="cs-CZ" dirty="0"/>
              <a:t>.“ 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422694" y="2940908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dirty="0"/>
              <a:t>Miroslav </a:t>
            </a:r>
            <a:r>
              <a:rPr lang="cs-CZ" altLang="cs-CZ" dirty="0" err="1"/>
              <a:t>Foret</a:t>
            </a:r>
            <a:r>
              <a:rPr lang="cs-CZ" altLang="cs-CZ" kern="0" dirty="0" smtClean="0"/>
              <a:t>:</a:t>
            </a:r>
            <a:endParaRPr lang="cs-CZ" kern="0" dirty="0"/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 bwMode="auto">
          <a:xfrm>
            <a:off x="422693" y="3682227"/>
            <a:ext cx="8082321" cy="92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cs-CZ" altLang="cs-CZ" dirty="0" smtClean="0"/>
              <a:t>    „Systém </a:t>
            </a:r>
            <a:r>
              <a:rPr lang="cs-CZ" altLang="cs-CZ" dirty="0"/>
              <a:t>propracovaných principů a postupů, s </a:t>
            </a:r>
            <a:r>
              <a:rPr lang="cs-CZ" altLang="cs-CZ" dirty="0" smtClean="0"/>
              <a:t>jejichž pomocí </a:t>
            </a:r>
            <a:r>
              <a:rPr lang="cs-CZ" altLang="cs-CZ" dirty="0"/>
              <a:t>organizace prakticky </a:t>
            </a:r>
            <a:r>
              <a:rPr lang="cs-CZ" altLang="cs-CZ" dirty="0">
                <a:solidFill>
                  <a:srgbClr val="FF0000"/>
                </a:solidFill>
              </a:rPr>
              <a:t>poznávají přání a potřeby svých zákazníků </a:t>
            </a:r>
            <a:r>
              <a:rPr lang="cs-CZ" altLang="cs-CZ" dirty="0"/>
              <a:t>a následně na ně reagují.“ </a:t>
            </a:r>
          </a:p>
        </p:txBody>
      </p:sp>
    </p:spTree>
    <p:extLst>
      <p:ext uri="{BB962C8B-B14F-4D97-AF65-F5344CB8AC3E}">
        <p14:creationId xmlns:p14="http://schemas.microsoft.com/office/powerpoint/2010/main" val="22603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Philip </a:t>
            </a:r>
            <a:r>
              <a:rPr lang="cs-CZ" altLang="cs-CZ" dirty="0" err="1"/>
              <a:t>Kotler</a:t>
            </a:r>
            <a:r>
              <a:rPr lang="cs-CZ" altLang="cs-CZ" dirty="0"/>
              <a:t> – </a:t>
            </a:r>
            <a:r>
              <a:rPr lang="cs-CZ" altLang="cs-CZ" dirty="0" err="1"/>
              <a:t>Gary</a:t>
            </a:r>
            <a:r>
              <a:rPr lang="cs-CZ" altLang="cs-CZ" dirty="0"/>
              <a:t> </a:t>
            </a:r>
            <a:r>
              <a:rPr lang="cs-CZ" altLang="cs-CZ" dirty="0" err="1"/>
              <a:t>Amstrong</a:t>
            </a:r>
            <a:r>
              <a:rPr lang="cs-CZ" altLang="cs-CZ" dirty="0"/>
              <a:t>: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altLang="cs-CZ" i="1" dirty="0"/>
              <a:t>„ Marketing je společenský a řídící proces, kterým jednotlivci a skupiny získávají to, co potřebují a požadují, prostřednictvím tvorby, nabídky a směny hodnotných výrobků s ostatními.“ jinými slovy: </a:t>
            </a:r>
          </a:p>
          <a:p>
            <a:pPr>
              <a:buNone/>
            </a:pPr>
            <a:endParaRPr lang="cs-CZ" altLang="cs-CZ" sz="2000" i="1" dirty="0"/>
          </a:p>
          <a:p>
            <a:pPr>
              <a:buNone/>
            </a:pPr>
            <a:r>
              <a:rPr lang="cs-CZ" altLang="cs-CZ" i="1" dirty="0"/>
              <a:t>  „Marketing je </a:t>
            </a:r>
            <a:r>
              <a:rPr lang="cs-CZ" altLang="cs-CZ" i="1" dirty="0">
                <a:solidFill>
                  <a:srgbClr val="FF0000"/>
                </a:solidFill>
              </a:rPr>
              <a:t>hledání a uspokojování potřeb </a:t>
            </a:r>
            <a:r>
              <a:rPr lang="cs-CZ" altLang="cs-CZ" i="1" dirty="0"/>
              <a:t>způsobem, který přináší pozitivní hodnoty pro obě zúčastněné strany.“</a:t>
            </a:r>
          </a:p>
          <a:p>
            <a:pPr>
              <a:buNone/>
            </a:pPr>
            <a:r>
              <a:rPr lang="cs-CZ" altLang="cs-CZ" sz="2000" b="1" dirty="0"/>
              <a:t>	 </a:t>
            </a:r>
            <a:endParaRPr lang="cs-CZ" altLang="cs-CZ" sz="2000" b="1" dirty="0" smtClean="0"/>
          </a:p>
          <a:p>
            <a:pPr>
              <a:buNone/>
            </a:pPr>
            <a:endParaRPr lang="cs-CZ" altLang="cs-CZ" sz="2000" b="1" dirty="0"/>
          </a:p>
          <a:p>
            <a:pPr>
              <a:buNone/>
            </a:pPr>
            <a:r>
              <a:rPr lang="cs-CZ" altLang="cs-CZ" sz="2000" b="1" dirty="0" smtClean="0"/>
              <a:t>Navíc – už </a:t>
            </a:r>
            <a:r>
              <a:rPr lang="cs-CZ" altLang="cs-CZ" sz="2000" b="1" dirty="0"/>
              <a:t>u Adama Smithe lze dohledat: 	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36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Adam Smith: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cs-CZ" altLang="cs-CZ" i="1" dirty="0" smtClean="0"/>
          </a:p>
          <a:p>
            <a:pPr algn="ctr">
              <a:buNone/>
            </a:pPr>
            <a:endParaRPr lang="cs-CZ" altLang="cs-CZ" i="1" dirty="0"/>
          </a:p>
          <a:p>
            <a:pPr algn="ctr">
              <a:buNone/>
            </a:pPr>
            <a:r>
              <a:rPr lang="cs-CZ" altLang="cs-CZ" i="1" dirty="0" smtClean="0"/>
              <a:t>„</a:t>
            </a:r>
            <a:r>
              <a:rPr lang="cs-CZ" altLang="cs-CZ" i="1" dirty="0"/>
              <a:t>Jediným a konečným cílem veškeré výroby a služeb je spotřeba. Zájem výrobce se měl vzít v úvahu jen tehdy, podpoří-li také zájem zákazníka/spotřebitele.“ </a:t>
            </a:r>
          </a:p>
          <a:p>
            <a:pPr algn="ctr">
              <a:buNone/>
            </a:pPr>
            <a:r>
              <a:rPr lang="cs-CZ" altLang="cs-CZ" i="1" dirty="0"/>
              <a:t>	(1776) </a:t>
            </a:r>
          </a:p>
          <a:p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50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Základní předpoklady pro existenci marketingu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461416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altLang="cs-CZ" b="1" dirty="0">
                <a:solidFill>
                  <a:srgbClr val="FF0000"/>
                </a:solidFill>
              </a:rPr>
              <a:t>Existence trhu</a:t>
            </a:r>
          </a:p>
          <a:p>
            <a:pPr marL="457200" lvl="1" indent="0">
              <a:buNone/>
            </a:pPr>
            <a:r>
              <a:rPr lang="cs-CZ" altLang="cs-CZ" dirty="0"/>
              <a:t>Ekonomická síla nabídky a poptávky není v rovnovážném postavení – </a:t>
            </a:r>
            <a:r>
              <a:rPr lang="cs-CZ" altLang="cs-CZ" dirty="0" smtClean="0"/>
              <a:t>*úloha a role marketingu</a:t>
            </a:r>
            <a:endParaRPr lang="cs-CZ" altLang="cs-CZ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b="1" dirty="0" smtClean="0">
                <a:solidFill>
                  <a:srgbClr val="FF0000"/>
                </a:solidFill>
              </a:rPr>
              <a:t>Přítomnost </a:t>
            </a:r>
            <a:r>
              <a:rPr lang="cs-CZ" altLang="cs-CZ" b="1" dirty="0">
                <a:solidFill>
                  <a:srgbClr val="FF0000"/>
                </a:solidFill>
              </a:rPr>
              <a:t>potřeb a přání</a:t>
            </a:r>
          </a:p>
          <a:p>
            <a:pPr marL="457200" lvl="1" indent="0">
              <a:buNone/>
            </a:pPr>
            <a:r>
              <a:rPr lang="cs-CZ" altLang="cs-CZ" dirty="0"/>
              <a:t>Přání jako tužba po určitých konkrétních předmětech či službách, jimiž je uspokojena daná potřeba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b="1" dirty="0" smtClean="0">
                <a:solidFill>
                  <a:srgbClr val="FF0000"/>
                </a:solidFill>
              </a:rPr>
              <a:t>Existence </a:t>
            </a:r>
            <a:r>
              <a:rPr lang="cs-CZ" altLang="cs-CZ" b="1" dirty="0">
                <a:solidFill>
                  <a:srgbClr val="FF0000"/>
                </a:solidFill>
              </a:rPr>
              <a:t>směny a transakcí</a:t>
            </a:r>
          </a:p>
          <a:p>
            <a:pPr marL="457200" lvl="1" indent="0">
              <a:buNone/>
            </a:pPr>
            <a:r>
              <a:rPr lang="cs-CZ" altLang="cs-CZ" dirty="0"/>
              <a:t>Vede k zisku – hmotný, finanční, morální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62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MARKETINGOVÝ  PROCES zahrnuje</a:t>
            </a:r>
            <a:r>
              <a:rPr lang="cs-CZ" altLang="cs-CZ" dirty="0" smtClean="0"/>
              <a:t>: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494298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dirty="0" smtClean="0">
                <a:solidFill>
                  <a:srgbClr val="FF0000"/>
                </a:solidFill>
              </a:rPr>
              <a:t>ZJIŠTĚNÍ</a:t>
            </a:r>
            <a:r>
              <a:rPr lang="cs-CZ" altLang="cs-CZ" dirty="0" smtClean="0"/>
              <a:t>, </a:t>
            </a:r>
            <a:r>
              <a:rPr lang="cs-CZ" altLang="cs-CZ" dirty="0"/>
              <a:t>co zákazník </a:t>
            </a:r>
            <a:r>
              <a:rPr lang="cs-CZ" altLang="cs-CZ" dirty="0" smtClean="0"/>
              <a:t>potřebuje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dirty="0" smtClean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dirty="0" smtClean="0">
                <a:solidFill>
                  <a:srgbClr val="FF0000"/>
                </a:solidFill>
              </a:rPr>
              <a:t>VÝVOJ</a:t>
            </a:r>
            <a:r>
              <a:rPr lang="cs-CZ" altLang="cs-CZ" dirty="0" smtClean="0"/>
              <a:t> výrobku/služby </a:t>
            </a:r>
            <a:r>
              <a:rPr lang="cs-CZ" altLang="cs-CZ" dirty="0"/>
              <a:t>k uspokojení těchto </a:t>
            </a:r>
            <a:r>
              <a:rPr lang="cs-CZ" altLang="cs-CZ" dirty="0" smtClean="0"/>
              <a:t>potřeb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dirty="0" smtClean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dirty="0" smtClean="0">
                <a:solidFill>
                  <a:srgbClr val="FF0000"/>
                </a:solidFill>
              </a:rPr>
              <a:t>STANOVENÍ</a:t>
            </a:r>
            <a:r>
              <a:rPr lang="cs-CZ" altLang="cs-CZ" dirty="0" smtClean="0"/>
              <a:t> </a:t>
            </a:r>
            <a:r>
              <a:rPr lang="cs-CZ" altLang="cs-CZ" dirty="0"/>
              <a:t>ceny v souladu s požadavky dodavatele a představou </a:t>
            </a:r>
            <a:r>
              <a:rPr lang="cs-CZ" altLang="cs-CZ" dirty="0" smtClean="0"/>
              <a:t>zákazníka</a:t>
            </a:r>
            <a:endParaRPr lang="cs-CZ" altLang="cs-CZ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dirty="0" smtClean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dirty="0" smtClean="0">
                <a:solidFill>
                  <a:srgbClr val="FF0000"/>
                </a:solidFill>
              </a:rPr>
              <a:t>DISTRIBUCE</a:t>
            </a:r>
            <a:r>
              <a:rPr lang="cs-CZ" altLang="cs-CZ" dirty="0" smtClean="0"/>
              <a:t> </a:t>
            </a:r>
            <a:r>
              <a:rPr lang="cs-CZ" altLang="cs-CZ" dirty="0"/>
              <a:t>výrobků/služeb k zákazníkovi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dirty="0" smtClean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dirty="0" smtClean="0"/>
              <a:t>dohodnutí </a:t>
            </a:r>
            <a:r>
              <a:rPr lang="cs-CZ" altLang="cs-CZ" dirty="0"/>
              <a:t>směny = </a:t>
            </a:r>
            <a:r>
              <a:rPr lang="cs-CZ" altLang="cs-CZ" dirty="0">
                <a:solidFill>
                  <a:srgbClr val="FF0000"/>
                </a:solidFill>
              </a:rPr>
              <a:t>PRODEJ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6" name="Šipka dolů 5"/>
          <p:cNvSpPr/>
          <p:nvPr/>
        </p:nvSpPr>
        <p:spPr bwMode="auto">
          <a:xfrm>
            <a:off x="4102444" y="2421924"/>
            <a:ext cx="296562" cy="3336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 dolů 6"/>
          <p:cNvSpPr/>
          <p:nvPr/>
        </p:nvSpPr>
        <p:spPr bwMode="auto">
          <a:xfrm>
            <a:off x="4102444" y="3317834"/>
            <a:ext cx="296562" cy="3336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 dolů 7"/>
          <p:cNvSpPr/>
          <p:nvPr/>
        </p:nvSpPr>
        <p:spPr bwMode="auto">
          <a:xfrm>
            <a:off x="4102444" y="4256624"/>
            <a:ext cx="296562" cy="3336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lů 8"/>
          <p:cNvSpPr/>
          <p:nvPr/>
        </p:nvSpPr>
        <p:spPr bwMode="auto">
          <a:xfrm>
            <a:off x="4102444" y="5195414"/>
            <a:ext cx="296562" cy="3336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247</TotalTime>
  <Words>1913</Words>
  <Application>Microsoft Office PowerPoint</Application>
  <PresentationFormat>Předvádění na obrazovce (4:3)</PresentationFormat>
  <Paragraphs>371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Tahoma</vt:lpstr>
      <vt:lpstr>Times New Roman</vt:lpstr>
      <vt:lpstr>Trebuchet MS</vt:lpstr>
      <vt:lpstr>Wingdings</vt:lpstr>
      <vt:lpstr>Prezentace_MU_CZ</vt:lpstr>
      <vt:lpstr>Marketing, fundraising a komunikace v neziskovém sektoru  SIMONA ŠKARABELOVÁ FILIP HRŮZA       Jaro 2019</vt:lpstr>
      <vt:lpstr>Na úvod k organizaci a požadavkům kurzu:</vt:lpstr>
      <vt:lpstr>Dnešní program:</vt:lpstr>
      <vt:lpstr>Marketing dnes</vt:lpstr>
      <vt:lpstr>Peter Drucker:</vt:lpstr>
      <vt:lpstr>Philip Kotler – Gary Amstrong:</vt:lpstr>
      <vt:lpstr>Adam Smith: </vt:lpstr>
      <vt:lpstr>Základní předpoklady pro existenci marketingu</vt:lpstr>
      <vt:lpstr>MARKETINGOVÝ  PROCES zahrnuje:</vt:lpstr>
      <vt:lpstr>Jak lze chápat a uchopit marketing:</vt:lpstr>
      <vt:lpstr>Vývoj marketingového myšlení  – vývoj podnikatelských koncepcí:</vt:lpstr>
      <vt:lpstr>Orientace na výrobu (výrobní koncepce)</vt:lpstr>
      <vt:lpstr>Orientace na výrobek (výrobková koncepce)</vt:lpstr>
      <vt:lpstr>Orientace na prodej (prodejní koncepce)</vt:lpstr>
      <vt:lpstr>Orientace na trh a zákazníka (marketingová koncepce)</vt:lpstr>
      <vt:lpstr>Proč nás zajímá spokojený zákazník?  Proč nestačí mít jen dobrý výrobek?</vt:lpstr>
      <vt:lpstr>Spokojený zákazník </vt:lpstr>
      <vt:lpstr>Orientace na společnost (sociálně marketingová koncepce)</vt:lpstr>
      <vt:lpstr>Obě poslední zmíněné koncepce</vt:lpstr>
      <vt:lpstr>Prezentace aplikace PowerPoint</vt:lpstr>
      <vt:lpstr>Sociální marketing (Kotler, Roberto, Lee, 2002:5)</vt:lpstr>
      <vt:lpstr>Příklady sociálního marketingu</vt:lpstr>
      <vt:lpstr>Marketing v neziskovém/veřejném sektoru – specifika</vt:lpstr>
      <vt:lpstr>Marketing v neziskovém/veřejném sektoru – specifika</vt:lpstr>
      <vt:lpstr>Marketingové směnné transakce v ziskové organizaci:</vt:lpstr>
      <vt:lpstr>Marketingové prostřední komerčních firem  (Bačuvčík, 2011,str. 73)</vt:lpstr>
      <vt:lpstr>Marketingové směnné transakce v neziskové organizaci:</vt:lpstr>
      <vt:lpstr>Marketingové prostředí neziskových organizací  (Bačuvčík, 2011,str. 74)</vt:lpstr>
      <vt:lpstr>Přesto všechno  - společné rysy : „Both sectors are in the behavioral influence business and that is precisely what marketing is about.“ (Kotler, Andreasen, 2006, str. 6)</vt:lpstr>
      <vt:lpstr>Jinými slovy </vt:lpstr>
      <vt:lpstr>Obsahové složky marketingu:</vt:lpstr>
      <vt:lpstr>Marketingový mix = 4 P(roduct) = 4 C(lient)</vt:lpstr>
      <vt:lpstr>Agentura Ogilvy PR hovoří o 4 E:</vt:lpstr>
      <vt:lpstr>Rozšíření marketing mixu dle další přístupů:</vt:lpstr>
      <vt:lpstr>Marketing měst a obcí:</vt:lpstr>
      <vt:lpstr>Marketing neziskových organizací:</vt:lpstr>
      <vt:lpstr>Ve všech uvedených koncepcích marketing mixu</vt:lpstr>
      <vt:lpstr>Tržní segmentace</vt:lpstr>
      <vt:lpstr>Segment trhu/cílová skupina je</vt:lpstr>
      <vt:lpstr>Cílový segment/target</vt:lpstr>
      <vt:lpstr>Cílený marketing – 3 kroky</vt:lpstr>
      <vt:lpstr>Výhody cíleného marketingu</vt:lpstr>
      <vt:lpstr>Co se neziskové organizace mohou naučit od Coca Coly?</vt:lpstr>
      <vt:lpstr>Co byste si měli odnést z dnešní přednášky:</vt:lpstr>
      <vt:lpstr>Použitá literatura:</vt:lpstr>
      <vt:lpstr>Dále k prostudování této tématiky viz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Hrůza Filip</dc:creator>
  <cp:lastModifiedBy>Hrůza Filip</cp:lastModifiedBy>
  <cp:revision>43</cp:revision>
  <cp:lastPrinted>1601-01-01T00:00:00Z</cp:lastPrinted>
  <dcterms:created xsi:type="dcterms:W3CDTF">2015-11-23T07:04:47Z</dcterms:created>
  <dcterms:modified xsi:type="dcterms:W3CDTF">2019-02-27T10:34:57Z</dcterms:modified>
</cp:coreProperties>
</file>