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7" r:id="rId18"/>
    <p:sldId id="278" r:id="rId19"/>
    <p:sldId id="280" r:id="rId20"/>
    <p:sldId id="300" r:id="rId21"/>
    <p:sldId id="282" r:id="rId22"/>
    <p:sldId id="283" r:id="rId23"/>
    <p:sldId id="302" r:id="rId24"/>
    <p:sldId id="285" r:id="rId25"/>
    <p:sldId id="293" r:id="rId26"/>
    <p:sldId id="303" r:id="rId27"/>
    <p:sldId id="294" r:id="rId28"/>
    <p:sldId id="295" r:id="rId29"/>
    <p:sldId id="296" r:id="rId30"/>
    <p:sldId id="297" r:id="rId31"/>
    <p:sldId id="298" r:id="rId32"/>
    <p:sldId id="299" r:id="rId33"/>
    <p:sldId id="30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5" d="100"/>
          <a:sy n="105" d="100"/>
        </p:scale>
        <p:origin x="1278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AF645-70B0-44C7-99C8-5F842E4FACB9}" type="slidenum">
              <a:rPr lang="cs-CZ" altLang="cs-CZ" sz="1300" smtClean="0"/>
              <a:pPr>
                <a:spcBef>
                  <a:spcPct val="0"/>
                </a:spcBef>
              </a:pPr>
              <a:t>26</a:t>
            </a:fld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283746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5032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98525" y="1773238"/>
            <a:ext cx="7773988" cy="4357687"/>
          </a:xfrm>
        </p:spPr>
        <p:txBody>
          <a:bodyPr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7667-FB29-47B0-AEB0-88F786C5F4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31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2063263"/>
            <a:ext cx="7518400" cy="316596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Marketing nehmotného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produktu (služeb)</a:t>
            </a:r>
            <a:b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Cylus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marketingového plánování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b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altLang="cs-CZ" sz="2400" b="0" dirty="0" smtClean="0"/>
              <a:t>SIMONA </a:t>
            </a:r>
            <a:r>
              <a:rPr lang="cs-CZ" altLang="cs-CZ" sz="2400" b="0" dirty="0"/>
              <a:t>ŠKARABELOVÁ</a:t>
            </a:r>
            <a:br>
              <a:rPr lang="cs-CZ" altLang="cs-CZ" sz="2400" b="0" dirty="0"/>
            </a:br>
            <a:r>
              <a:rPr lang="cs-CZ" altLang="cs-CZ" sz="2400" b="0" dirty="0"/>
              <a:t>FILIP </a:t>
            </a:r>
            <a:r>
              <a:rPr lang="cs-CZ" altLang="cs-CZ" sz="2400" b="0" dirty="0" smtClean="0"/>
              <a:t>HRŮZA</a:t>
            </a:r>
            <a:br>
              <a:rPr lang="cs-CZ" altLang="cs-CZ" sz="2400" b="0" dirty="0" smtClean="0"/>
            </a:br>
            <a:r>
              <a:rPr lang="cs-CZ" altLang="cs-CZ" sz="2400" b="0" dirty="0"/>
              <a:t>	</a:t>
            </a:r>
            <a:r>
              <a:rPr lang="cs-CZ" altLang="cs-CZ" sz="2400" b="0" dirty="0" smtClean="0"/>
              <a:t>					jaro 2019</a:t>
            </a:r>
            <a:endParaRPr lang="cs-CZ" alt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Vlastnosti služeb: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4781" y="2017713"/>
            <a:ext cx="8447130" cy="4114800"/>
          </a:xfrm>
        </p:spPr>
        <p:txBody>
          <a:bodyPr/>
          <a:lstStyle/>
          <a:p>
            <a:r>
              <a:rPr lang="cs-CZ" altLang="cs-CZ" sz="3200" b="1" dirty="0"/>
              <a:t>Nehmotnost</a:t>
            </a:r>
          </a:p>
          <a:p>
            <a:r>
              <a:rPr lang="cs-CZ" altLang="cs-CZ" sz="3200" b="1" dirty="0"/>
              <a:t>Neoddělitelnost</a:t>
            </a:r>
          </a:p>
          <a:p>
            <a:r>
              <a:rPr lang="cs-CZ" altLang="cs-CZ" sz="3200" b="1" dirty="0"/>
              <a:t>Heterogenita, resp. proměnlivost</a:t>
            </a:r>
          </a:p>
          <a:p>
            <a:r>
              <a:rPr lang="cs-CZ" altLang="cs-CZ" sz="3200" b="1" dirty="0"/>
              <a:t>Zničitelnost</a:t>
            </a:r>
          </a:p>
          <a:p>
            <a:r>
              <a:rPr lang="cs-CZ" altLang="cs-CZ" sz="3200" b="1" dirty="0"/>
              <a:t>Nemožnost vlastnictví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8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Nehmotnost služeb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3569" y="2017713"/>
            <a:ext cx="8468342" cy="4114800"/>
          </a:xfrm>
        </p:spPr>
        <p:txBody>
          <a:bodyPr/>
          <a:lstStyle/>
          <a:p>
            <a:pPr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obtížně </a:t>
            </a:r>
            <a:r>
              <a:rPr lang="cs-CZ" altLang="cs-CZ" dirty="0"/>
              <a:t>hodnotí konkurující si služby,</a:t>
            </a:r>
          </a:p>
          <a:p>
            <a:r>
              <a:rPr lang="cs-CZ" altLang="cs-CZ" dirty="0"/>
              <a:t>obává se rizika při nákupu služby,</a:t>
            </a:r>
          </a:p>
          <a:p>
            <a:r>
              <a:rPr lang="cs-CZ" altLang="cs-CZ" dirty="0"/>
              <a:t>klade důraz na osobní zdroje informací,</a:t>
            </a:r>
          </a:p>
          <a:p>
            <a:r>
              <a:rPr lang="cs-CZ" altLang="cs-CZ" dirty="0"/>
              <a:t>jako základ pro hodnocení kvality služby používá cenu (v ziskovém prostředí).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Jak může management reagovat</a:t>
            </a:r>
            <a:r>
              <a:rPr lang="cs-CZ" altLang="cs-CZ" b="1" dirty="0" smtClean="0"/>
              <a:t>?</a:t>
            </a:r>
          </a:p>
          <a:p>
            <a:r>
              <a:rPr lang="cs-CZ" altLang="cs-CZ" b="1" dirty="0" smtClean="0"/>
              <a:t>Stanovuje procesy poskytování služby, plánuje, předvídá…</a:t>
            </a:r>
            <a:endParaRPr lang="cs-CZ" altLang="cs-CZ" dirty="0"/>
          </a:p>
          <a:p>
            <a:pPr lvl="1"/>
            <a:endParaRPr lang="cs-CZ" altLang="cs-CZ" sz="2200" dirty="0" smtClean="0"/>
          </a:p>
          <a:p>
            <a:pPr lvl="1"/>
            <a:endParaRPr lang="cs-CZ" altLang="cs-CZ" sz="2200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84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Neoddělitelnost služeb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je </a:t>
            </a:r>
            <a:r>
              <a:rPr lang="cs-CZ" altLang="cs-CZ" dirty="0" err="1"/>
              <a:t>spoluproducentem</a:t>
            </a:r>
            <a:r>
              <a:rPr lang="cs-CZ" altLang="cs-CZ" dirty="0"/>
              <a:t> služby,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často se podílí na vytváření služby spolu s ostatními zákazníky,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někdy musí cestovat na místo produkce služby.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65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752980"/>
            <a:ext cx="8086635" cy="647700"/>
          </a:xfrm>
        </p:spPr>
        <p:txBody>
          <a:bodyPr/>
          <a:lstStyle/>
          <a:p>
            <a:r>
              <a:rPr lang="cs-CZ" altLang="cs-CZ" dirty="0"/>
              <a:t>Heterogenita služby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133600"/>
            <a:ext cx="8082321" cy="4114800"/>
          </a:xfrm>
        </p:spPr>
        <p:txBody>
          <a:bodyPr/>
          <a:lstStyle/>
          <a:p>
            <a:pPr>
              <a:buNone/>
            </a:pPr>
            <a:r>
              <a:rPr lang="cs-CZ" altLang="cs-CZ" b="1" dirty="0"/>
              <a:t>- příčinou, že zákazník: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nemusí </a:t>
            </a:r>
            <a:r>
              <a:rPr lang="cs-CZ" altLang="cs-CZ" dirty="0"/>
              <a:t>vždy obdržet totožnou kvalitu služby,</a:t>
            </a:r>
          </a:p>
          <a:p>
            <a:r>
              <a:rPr lang="cs-CZ" altLang="cs-CZ" dirty="0"/>
              <a:t>obtížně si vybírá mezi konkurujícími se službami,</a:t>
            </a:r>
          </a:p>
          <a:p>
            <a:r>
              <a:rPr lang="cs-CZ" altLang="cs-CZ" dirty="0"/>
              <a:t>musí se často podrobit pravidlům pro poskytování služby tak, aby byla zachována konzistence její kvality.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8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Zničitelnost služby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cs-CZ" altLang="cs-CZ" dirty="0" smtClean="0"/>
          </a:p>
          <a:p>
            <a:pPr>
              <a:buNone/>
            </a:pPr>
            <a:r>
              <a:rPr lang="cs-CZ" altLang="cs-CZ" b="1" dirty="0"/>
              <a:t>Je příčinou, že zákazník:</a:t>
            </a:r>
          </a:p>
          <a:p>
            <a:r>
              <a:rPr lang="cs-CZ" altLang="cs-CZ" dirty="0"/>
              <a:t>obtížně reklamuje službu,</a:t>
            </a:r>
          </a:p>
          <a:p>
            <a:r>
              <a:rPr lang="cs-CZ" altLang="cs-CZ" dirty="0"/>
              <a:t>může být konfrontován jak s nadbytečnou, tak nenaplněnou kapacitou.</a:t>
            </a:r>
          </a:p>
          <a:p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49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205" y="1125539"/>
            <a:ext cx="8699157" cy="647700"/>
          </a:xfrm>
        </p:spPr>
        <p:txBody>
          <a:bodyPr/>
          <a:lstStyle/>
          <a:p>
            <a:r>
              <a:rPr lang="cs-CZ" altLang="cs-CZ" dirty="0"/>
              <a:t>Nemožnost vlastnictví služby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vlastní </a:t>
            </a:r>
            <a:r>
              <a:rPr lang="cs-CZ" altLang="cs-CZ" dirty="0"/>
              <a:t>pouze právo na poskytnutí služby,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službu mu přinášejí krátké (přímé) distribuční kanály.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8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Úspěch služby závisí na její: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819708"/>
            <a:ext cx="38100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3600" kern="0" dirty="0" smtClean="0"/>
              <a:t>dostupnosti</a:t>
            </a:r>
          </a:p>
          <a:p>
            <a:r>
              <a:rPr lang="cs-CZ" altLang="cs-CZ" sz="3600" kern="0" dirty="0" smtClean="0"/>
              <a:t>ceně</a:t>
            </a:r>
          </a:p>
          <a:p>
            <a:r>
              <a:rPr lang="cs-CZ" altLang="cs-CZ" sz="3600" kern="0" dirty="0" smtClean="0"/>
              <a:t>jedinečnosti</a:t>
            </a:r>
          </a:p>
          <a:p>
            <a:r>
              <a:rPr lang="cs-CZ" altLang="cs-CZ" sz="3600" kern="0" dirty="0" smtClean="0"/>
              <a:t>vlastní hodnotě</a:t>
            </a:r>
          </a:p>
          <a:p>
            <a:r>
              <a:rPr lang="cs-CZ" altLang="cs-CZ" sz="3600" kern="0" dirty="0" smtClean="0"/>
              <a:t>kvalitě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95936" y="1772816"/>
            <a:ext cx="4464496" cy="43576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3600" kern="0" smtClean="0"/>
              <a:t>pověsti</a:t>
            </a:r>
          </a:p>
          <a:p>
            <a:r>
              <a:rPr lang="cs-CZ" altLang="cs-CZ" sz="3600" kern="0" smtClean="0"/>
              <a:t>módnosti</a:t>
            </a:r>
          </a:p>
          <a:p>
            <a:r>
              <a:rPr lang="cs-CZ" altLang="cs-CZ" sz="3600" kern="0" smtClean="0"/>
              <a:t>spolehlivosti</a:t>
            </a:r>
          </a:p>
          <a:p>
            <a:r>
              <a:rPr lang="cs-CZ" altLang="cs-CZ" sz="3600" kern="0" smtClean="0"/>
              <a:t>výsledcích</a:t>
            </a:r>
          </a:p>
          <a:p>
            <a:r>
              <a:rPr lang="cs-CZ" altLang="cs-CZ" sz="3600" kern="0" smtClean="0"/>
              <a:t>dodávání</a:t>
            </a:r>
          </a:p>
          <a:p>
            <a:endParaRPr lang="cs-CZ" altLang="cs-CZ" sz="2000" kern="0" smtClean="0"/>
          </a:p>
          <a:p>
            <a:r>
              <a:rPr lang="cs-CZ" altLang="cs-CZ" sz="3600" kern="0" smtClean="0"/>
              <a:t>Lidech!... </a:t>
            </a:r>
            <a:r>
              <a:rPr lang="cs-CZ" altLang="cs-CZ" sz="2000" kern="0" smtClean="0"/>
              <a:t>Jací by měli být?</a:t>
            </a:r>
            <a:endParaRPr lang="cs-CZ" altLang="cs-CZ" kern="0" dirty="0" smtClean="0"/>
          </a:p>
        </p:txBody>
      </p:sp>
    </p:spTree>
    <p:extLst>
      <p:ext uri="{BB962C8B-B14F-4D97-AF65-F5344CB8AC3E}">
        <p14:creationId xmlns:p14="http://schemas.microsoft.com/office/powerpoint/2010/main" val="42159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Význam značky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Pomáhá </a:t>
            </a:r>
            <a:r>
              <a:rPr lang="cs-CZ" dirty="0"/>
              <a:t>rozlišit produkt/službu, odlišit ho </a:t>
            </a:r>
            <a:br>
              <a:rPr lang="cs-CZ" dirty="0"/>
            </a:br>
            <a:r>
              <a:rPr lang="cs-CZ" dirty="0"/>
              <a:t>od konkurence.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Vytváří </a:t>
            </a:r>
            <a:r>
              <a:rPr lang="cs-CZ" dirty="0"/>
              <a:t>image produktu/služby.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U </a:t>
            </a:r>
            <a:r>
              <a:rPr lang="cs-CZ" dirty="0"/>
              <a:t>služeb napomáhá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zhmotnit službu</a:t>
            </a:r>
            <a:r>
              <a:rPr lang="cs-CZ" dirty="0"/>
              <a:t> a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vytvořit představu o službě</a:t>
            </a:r>
            <a:r>
              <a:rPr lang="cs-CZ" dirty="0"/>
              <a:t> v mysli zákazníků.</a:t>
            </a:r>
          </a:p>
          <a:p>
            <a:pPr marL="457200" lvl="1" indent="0">
              <a:buNone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12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vt_logo_cz_6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68" y="3668102"/>
            <a:ext cx="2619241" cy="28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38" y="199840"/>
            <a:ext cx="3943643" cy="2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rno_m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473" y="1209839"/>
            <a:ext cx="202562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50" y="4152289"/>
            <a:ext cx="5903831" cy="18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ivadlo_logo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2270" y="1355893"/>
            <a:ext cx="2709660" cy="2585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Cyklus marketingového plánování (</a:t>
            </a:r>
            <a:r>
              <a:rPr lang="cs-CZ" dirty="0" err="1" smtClean="0"/>
              <a:t>Kotler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5761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97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949694"/>
            <a:ext cx="8086635" cy="647700"/>
          </a:xfrm>
        </p:spPr>
        <p:txBody>
          <a:bodyPr/>
          <a:lstStyle/>
          <a:p>
            <a:r>
              <a:rPr lang="cs-CZ" altLang="cs-CZ" dirty="0"/>
              <a:t>Předpoklad: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1841868"/>
            <a:ext cx="8082321" cy="4114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cs-CZ" altLang="cs-CZ" sz="2800" dirty="0"/>
              <a:t>Marketing z pohledu produktového mixu můžeme chápat jako nástroj realizace výměny toho, co máme a co je hodnotné, za něco, co </a:t>
            </a:r>
            <a:r>
              <a:rPr lang="cs-CZ" altLang="cs-CZ" sz="2800" dirty="0" smtClean="0"/>
              <a:t>potřebujeme.</a:t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Proto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musíme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znát:</a:t>
            </a:r>
          </a:p>
          <a:p>
            <a:pPr lvl="3"/>
            <a:r>
              <a:rPr lang="cs-CZ" altLang="cs-CZ" dirty="0"/>
              <a:t>Jaké jsou naše cíle – co chceme…  </a:t>
            </a:r>
          </a:p>
          <a:p>
            <a:pPr lvl="3"/>
            <a:r>
              <a:rPr lang="cs-CZ" altLang="cs-CZ" dirty="0"/>
              <a:t>Jaké jsou charakteristiky našeho produktu…</a:t>
            </a:r>
          </a:p>
          <a:p>
            <a:pPr lvl="3"/>
            <a:r>
              <a:rPr lang="cs-CZ" altLang="cs-CZ" dirty="0"/>
              <a:t>Jaké jsou naše charakteristiky ..</a:t>
            </a:r>
          </a:p>
          <a:p>
            <a:pPr lvl="3"/>
            <a:r>
              <a:rPr lang="cs-CZ" altLang="cs-CZ" dirty="0"/>
              <a:t>Jaké je naše postavení a faktory, které mohou naši organizaci ovlivnit…</a:t>
            </a:r>
          </a:p>
          <a:p>
            <a:pPr marL="457200" lvl="1" indent="0"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zápatí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t>Zápatí prezentace</a:t>
            </a:r>
          </a:p>
        </p:txBody>
      </p:sp>
      <p:sp>
        <p:nvSpPr>
          <p:cNvPr id="5734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E69F-7DC6-451F-9DC9-5A61FD2D14BF}" type="slidenum">
              <a:rPr lang="cs-CZ" altLang="cs-CZ" sz="11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1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 SWOT analýza – výsledek analýz makro a mikro prostředí</a:t>
            </a:r>
          </a:p>
        </p:txBody>
      </p:sp>
      <p:graphicFrame>
        <p:nvGraphicFramePr>
          <p:cNvPr id="443408" name="Group 16"/>
          <p:cNvGraphicFramePr>
            <a:graphicFrameLocks noGrp="1"/>
          </p:cNvGraphicFramePr>
          <p:nvPr>
            <p:ph type="tbl" idx="1"/>
          </p:nvPr>
        </p:nvGraphicFramePr>
        <p:xfrm>
          <a:off x="323850" y="1844675"/>
          <a:ext cx="7773988" cy="4114800"/>
        </p:xfrm>
        <a:graphic>
          <a:graphicData uri="http://schemas.openxmlformats.org/drawingml/2006/table">
            <a:tbl>
              <a:tblPr/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STRENGHTS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Silné stránky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WEAKNESSES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OPPORTUNITIES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THREATS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Hrozby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Analýzy vnějšího prostředí (více viz Cvičení č.1)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725"/>
            <a:ext cx="7354888" cy="51323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PEST/STEP analýza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Zkoumá vlivy prostředí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dirty="0" smtClean="0"/>
              <a:t>Politického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dirty="0" smtClean="0"/>
              <a:t>Ekonomického </a:t>
            </a:r>
            <a:r>
              <a:rPr lang="cs-CZ" dirty="0"/>
              <a:t>(vč. legislativy) </a:t>
            </a:r>
            <a:endParaRPr lang="cs-CZ" dirty="0" smtClean="0"/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dirty="0"/>
              <a:t>S</a:t>
            </a:r>
            <a:r>
              <a:rPr lang="cs-CZ" dirty="0" smtClean="0"/>
              <a:t>ociálního (vč. demografie a kultury)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dirty="0"/>
              <a:t>T</a:t>
            </a:r>
            <a:r>
              <a:rPr lang="cs-CZ" dirty="0" smtClean="0"/>
              <a:t>echnologického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Porterova</a:t>
            </a:r>
            <a:r>
              <a:rPr lang="cs-CZ" dirty="0" smtClean="0"/>
              <a:t> analýza pěti sil 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patří k základním a zároveň nejvýznamnějším nástrojům pro analýzu konkurenčního prostředí firmy a jejího strategického řízení.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Jejím tvůrcem je profesor Michael Eugene Porter (Harvard Business </a:t>
            </a:r>
            <a:r>
              <a:rPr lang="cs-CZ" dirty="0" err="1">
                <a:solidFill>
                  <a:schemeClr val="tx1">
                    <a:tint val="85000"/>
                  </a:schemeClr>
                </a:solidFill>
              </a:rPr>
              <a:t>School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).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Model se snaží odvodit </a:t>
            </a:r>
            <a:r>
              <a:rPr lang="cs-CZ" b="1" dirty="0">
                <a:solidFill>
                  <a:schemeClr val="tx1"/>
                </a:solidFill>
              </a:rPr>
              <a:t>sílu konkurence 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v analyzovaném odvětví a tím pádem také </a:t>
            </a:r>
            <a:r>
              <a:rPr lang="cs-CZ" b="1" dirty="0">
                <a:solidFill>
                  <a:schemeClr val="tx1"/>
                </a:solidFill>
              </a:rPr>
              <a:t>ziskovost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 daného sektoru trhu.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K dosažení tohoto cíle rozebírá pět klíčových vlivů, které konkurenceschopnost firmy přímo či nepřímo ovlivňují.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cs-CZ" dirty="0">
              <a:solidFill>
                <a:schemeClr val="tx1">
                  <a:tint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6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cs typeface="Times New Roman" pitchFamily="18" charset="0"/>
              </a:rPr>
              <a:t> </a:t>
            </a:r>
            <a:r>
              <a:rPr lang="cs-CZ" altLang="cs-CZ" sz="3600" i="1" smtClean="0">
                <a:solidFill>
                  <a:schemeClr val="tx1"/>
                </a:solidFill>
                <a:cs typeface="Times New Roman" pitchFamily="18" charset="0"/>
              </a:rPr>
              <a:t>Porterova analýza konkurence</a:t>
            </a:r>
            <a:r>
              <a:rPr lang="cs-CZ" altLang="cs-CZ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PORTER postavil model fungování trhu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na těchto 5 faktorech: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a) rivalita mezi konkurenty;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b) vyjednávací síla dodavatelů;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c) vyjednávací síla odběratelů;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d) ohrožení ze strany nových konkurentů;</a:t>
            </a:r>
            <a:endParaRPr lang="cs-CZ" altLang="cs-CZ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e) ohrožení ze strany nových substitutů.</a:t>
            </a:r>
          </a:p>
          <a:p>
            <a:pPr eaLnBrk="1" hangingPunct="1"/>
            <a:endParaRPr lang="cs-CZ" altLang="cs-CZ" sz="2400" dirty="0" smtClean="0">
              <a:latin typeface="TimesNewRoman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Literatura: </a:t>
            </a:r>
            <a:r>
              <a:rPr lang="cs-CZ" altLang="cs-CZ" sz="2400" dirty="0" err="1" smtClean="0">
                <a:latin typeface="TimesNewRoman"/>
                <a:cs typeface="Times New Roman" panose="02020603050405020304" pitchFamily="18" charset="0"/>
              </a:rPr>
              <a:t>Kotler</a:t>
            </a:r>
            <a:r>
              <a:rPr lang="cs-CZ" altLang="cs-CZ" sz="2400" dirty="0" smtClean="0">
                <a:latin typeface="TimesNewRoman"/>
                <a:cs typeface="Times New Roman" panose="02020603050405020304" pitchFamily="18" charset="0"/>
              </a:rPr>
              <a:t> (2000, 10. vydání, str. 219)</a:t>
            </a:r>
          </a:p>
          <a:p>
            <a:pPr eaLnBrk="1" hangingPunct="1"/>
            <a:r>
              <a:rPr lang="cs-CZ" altLang="cs-CZ" dirty="0" smtClean="0">
                <a:latin typeface="TimesNewRoman"/>
                <a:cs typeface="Times New Roman" panose="02020603050405020304" pitchFamily="18" charset="0"/>
              </a:rPr>
              <a:t>Aplikace do </a:t>
            </a:r>
            <a:r>
              <a:rPr lang="cs-CZ" altLang="cs-CZ" dirty="0" err="1" smtClean="0">
                <a:latin typeface="TimesNewRoman"/>
                <a:cs typeface="Times New Roman" panose="02020603050405020304" pitchFamily="18" charset="0"/>
              </a:rPr>
              <a:t>nezisku</a:t>
            </a:r>
            <a:r>
              <a:rPr lang="cs-CZ" altLang="cs-CZ" dirty="0" smtClean="0">
                <a:latin typeface="TimesNewRoman"/>
                <a:cs typeface="Times New Roman" panose="02020603050405020304" pitchFamily="18" charset="0"/>
              </a:rPr>
              <a:t> – Kaiser, </a:t>
            </a:r>
            <a:r>
              <a:rPr lang="cs-CZ" altLang="cs-CZ" dirty="0" err="1" smtClean="0">
                <a:latin typeface="TimesNewRoman"/>
                <a:cs typeface="Times New Roman" panose="02020603050405020304" pitchFamily="18" charset="0"/>
              </a:rPr>
              <a:t>Joyce</a:t>
            </a:r>
            <a:r>
              <a:rPr lang="cs-CZ" altLang="cs-CZ" dirty="0" smtClean="0">
                <a:latin typeface="TimesNewRoman"/>
                <a:cs typeface="Times New Roman" panose="02020603050405020304" pitchFamily="18" charset="0"/>
              </a:rPr>
              <a:t> viz cvičení 1</a:t>
            </a:r>
            <a:endParaRPr lang="cs-CZ" altLang="cs-CZ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2909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Analýzy vnitřního prostředí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MIKROPROSTŘEDÍ </a:t>
            </a:r>
            <a:r>
              <a:rPr lang="cs-CZ" altLang="cs-CZ" dirty="0" smtClean="0"/>
              <a:t>je tvořeno:</a:t>
            </a:r>
            <a:endParaRPr lang="cs-CZ" altLang="cs-CZ" dirty="0"/>
          </a:p>
          <a:p>
            <a:r>
              <a:rPr lang="cs-CZ" altLang="cs-CZ" dirty="0" smtClean="0"/>
              <a:t>Naším </a:t>
            </a:r>
            <a:r>
              <a:rPr lang="cs-CZ" altLang="cs-CZ" dirty="0"/>
              <a:t>trhem 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• </a:t>
            </a:r>
            <a:r>
              <a:rPr lang="cs-CZ" altLang="cs-CZ" dirty="0"/>
              <a:t>Personál firmy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• </a:t>
            </a:r>
            <a:r>
              <a:rPr lang="cs-CZ" altLang="cs-CZ" dirty="0"/>
              <a:t>Financování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• </a:t>
            </a:r>
            <a:r>
              <a:rPr lang="cs-CZ" altLang="cs-CZ" dirty="0"/>
              <a:t>Oblast techniky a </a:t>
            </a:r>
            <a:r>
              <a:rPr lang="cs-CZ" altLang="cs-CZ" dirty="0" smtClean="0"/>
              <a:t>technologie  </a:t>
            </a:r>
          </a:p>
          <a:p>
            <a:pPr marL="0" indent="0"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• </a:t>
            </a:r>
            <a:r>
              <a:rPr lang="cs-CZ" altLang="cs-CZ" dirty="0"/>
              <a:t>Využívání informačního systému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• </a:t>
            </a:r>
            <a:r>
              <a:rPr lang="cs-CZ" altLang="cs-CZ" dirty="0"/>
              <a:t>Marketingový audit/ mix </a:t>
            </a:r>
            <a:endParaRPr lang="cs-CZ" altLang="cs-CZ" dirty="0" smtClean="0"/>
          </a:p>
          <a:p>
            <a:r>
              <a:rPr lang="cs-CZ" altLang="cs-CZ" dirty="0" smtClean="0"/>
              <a:t>Zákazníky </a:t>
            </a:r>
          </a:p>
          <a:p>
            <a:r>
              <a:rPr lang="cs-CZ" altLang="cs-CZ" dirty="0" smtClean="0"/>
              <a:t>Konkurencí </a:t>
            </a:r>
          </a:p>
          <a:p>
            <a:r>
              <a:rPr lang="cs-CZ" altLang="cs-CZ" dirty="0" smtClean="0"/>
              <a:t>Našimi </a:t>
            </a:r>
            <a:r>
              <a:rPr lang="cs-CZ" altLang="cs-CZ" dirty="0"/>
              <a:t>dodavateli 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Analýzy vnitřního prostředí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7239000" cy="48466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Analýza postavení na trhu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Postavení </a:t>
            </a:r>
            <a:r>
              <a:rPr lang="cs-CZ" altLang="cs-CZ" sz="2000" dirty="0" smtClean="0"/>
              <a:t>v odvětví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P</a:t>
            </a:r>
            <a:r>
              <a:rPr lang="cs-CZ" altLang="cs-CZ" sz="2000" dirty="0" smtClean="0"/>
              <a:t>orovnání </a:t>
            </a:r>
            <a:r>
              <a:rPr lang="cs-CZ" altLang="cs-CZ" sz="2000" dirty="0" smtClean="0"/>
              <a:t>s nejvýznamnějším konkurentem – tj. Poziční strategie – vymezení svého postavení mezi konkurencí</a:t>
            </a:r>
          </a:p>
          <a:p>
            <a:pPr eaLnBrk="1" hangingPunct="1">
              <a:defRPr/>
            </a:pPr>
            <a:r>
              <a:rPr lang="cs-CZ" altLang="cs-CZ" sz="2400" dirty="0" smtClean="0"/>
              <a:t>Analýza portfolia - produkty a zákazníci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Matice šíře sortimentu </a:t>
            </a:r>
          </a:p>
          <a:p>
            <a:pPr eaLnBrk="1" hangingPunct="1">
              <a:defRPr/>
            </a:pPr>
            <a:r>
              <a:rPr lang="cs-CZ" altLang="cs-CZ" sz="2400" dirty="0" smtClean="0"/>
              <a:t>Analýza strategie (je/není)</a:t>
            </a:r>
          </a:p>
          <a:p>
            <a:pPr eaLnBrk="1" hangingPunct="1">
              <a:defRPr/>
            </a:pPr>
            <a:r>
              <a:rPr lang="cs-CZ" altLang="cs-CZ" sz="2400" dirty="0" smtClean="0"/>
              <a:t>Analýza zdrojů - lidé, procesy, technologie, know-how, značka, apod.</a:t>
            </a:r>
          </a:p>
          <a:p>
            <a:pPr eaLnBrk="1" hangingPunct="1">
              <a:defRPr/>
            </a:pPr>
            <a:r>
              <a:rPr lang="cs-CZ" altLang="cs-CZ" sz="2400" dirty="0" smtClean="0"/>
              <a:t>Finanční analýza (podklad pro </a:t>
            </a:r>
            <a:r>
              <a:rPr lang="cs-CZ" altLang="cs-CZ" sz="2400" dirty="0" err="1" smtClean="0"/>
              <a:t>fundraising</a:t>
            </a:r>
            <a:r>
              <a:rPr lang="cs-CZ" altLang="cs-CZ" sz="2400" dirty="0" smtClean="0"/>
              <a:t>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873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Analýza postavení na trhu – postavení v odvětví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dirty="0" smtClean="0"/>
              <a:t>Odvětví </a:t>
            </a:r>
            <a:r>
              <a:rPr lang="cs-CZ" altLang="cs-CZ" dirty="0"/>
              <a:t>– skupina organizací/firem, nabízející výrobky/služby, které jsou schopny se navzájem nahrazovat 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Monopol </a:t>
            </a:r>
            <a:r>
              <a:rPr lang="cs-CZ" altLang="cs-CZ" dirty="0"/>
              <a:t>– </a:t>
            </a:r>
            <a:r>
              <a:rPr lang="cs-CZ" altLang="cs-CZ" sz="2000" dirty="0"/>
              <a:t>jedna firma jeden produkt v jedné zemi (pošta, dráhy) </a:t>
            </a:r>
            <a:endParaRPr lang="cs-CZ" altLang="cs-CZ" sz="2000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Oligopol </a:t>
            </a:r>
            <a:r>
              <a:rPr lang="cs-CZ" altLang="cs-CZ" dirty="0"/>
              <a:t>– </a:t>
            </a:r>
            <a:r>
              <a:rPr lang="cs-CZ" altLang="cs-CZ" sz="2000" dirty="0"/>
              <a:t>několik větších firem nabízí značně diferencované i standardizované výrobky (nafta, </a:t>
            </a:r>
            <a:r>
              <a:rPr lang="cs-CZ" altLang="cs-CZ" sz="2000" dirty="0" smtClean="0"/>
              <a:t>energie)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Monopolistická </a:t>
            </a:r>
            <a:r>
              <a:rPr lang="cs-CZ" altLang="cs-CZ" dirty="0"/>
              <a:t>konkurence – </a:t>
            </a:r>
            <a:r>
              <a:rPr lang="cs-CZ" altLang="cs-CZ" sz="2000" dirty="0"/>
              <a:t>mnoho konkurentů, každý je schopný odlišit své nabídky od ostatních zcela nebo částečně (často ve službách) </a:t>
            </a:r>
            <a:endParaRPr lang="cs-CZ" altLang="cs-CZ" sz="2000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Dokonalá </a:t>
            </a:r>
            <a:r>
              <a:rPr lang="cs-CZ" altLang="cs-CZ" dirty="0"/>
              <a:t>konkurence- </a:t>
            </a:r>
            <a:r>
              <a:rPr lang="cs-CZ" altLang="cs-CZ" sz="2000" dirty="0"/>
              <a:t>mnoho konkurentů nabízí stejné výrobky a služby (kapitálový či komoditní trh) 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5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/>
              <a:t>Poziční mapy  - </a:t>
            </a:r>
            <a:r>
              <a:rPr lang="cs-CZ" altLang="cs-CZ" sz="3200" dirty="0" err="1" smtClean="0"/>
              <a:t>př.organizace</a:t>
            </a:r>
            <a:r>
              <a:rPr lang="cs-CZ" altLang="cs-CZ" sz="3200" dirty="0" smtClean="0"/>
              <a:t> Na Zemi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2" y="2188110"/>
            <a:ext cx="3873500" cy="2672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Dvě </a:t>
            </a:r>
            <a:r>
              <a:rPr lang="cs-CZ" dirty="0" err="1" smtClean="0"/>
              <a:t>osy,různá</a:t>
            </a:r>
            <a:r>
              <a:rPr lang="cs-CZ" dirty="0" smtClean="0"/>
              <a:t> kritéria: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bussinesu</a:t>
            </a:r>
            <a:r>
              <a:rPr lang="cs-CZ" dirty="0" smtClean="0"/>
              <a:t> Cena vs. Kvalita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nezisku</a:t>
            </a:r>
            <a:r>
              <a:rPr lang="cs-CZ" dirty="0"/>
              <a:t> </a:t>
            </a:r>
            <a:r>
              <a:rPr lang="cs-CZ" dirty="0" smtClean="0"/>
              <a:t>to, co je vhodné a měřitelné:</a:t>
            </a:r>
            <a:r>
              <a:rPr lang="cs-CZ" dirty="0"/>
              <a:t> </a:t>
            </a:r>
            <a:r>
              <a:rPr lang="cs-CZ" dirty="0" smtClean="0"/>
              <a:t>např. počet dárců/klientů/rozpočet vs. </a:t>
            </a:r>
            <a:r>
              <a:rPr lang="cs-CZ" dirty="0"/>
              <a:t>n</a:t>
            </a:r>
            <a:r>
              <a:rPr lang="cs-CZ" dirty="0" smtClean="0"/>
              <a:t>abídka služeb</a:t>
            </a:r>
          </a:p>
        </p:txBody>
      </p:sp>
    </p:spTree>
    <p:extLst>
      <p:ext uri="{BB962C8B-B14F-4D97-AF65-F5344CB8AC3E}">
        <p14:creationId xmlns:p14="http://schemas.microsoft.com/office/powerpoint/2010/main" val="4233742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205" y="1125539"/>
            <a:ext cx="8699157" cy="647700"/>
          </a:xfrm>
        </p:spPr>
        <p:txBody>
          <a:bodyPr/>
          <a:lstStyle/>
          <a:p>
            <a:r>
              <a:rPr lang="it-IT" altLang="cs-CZ" dirty="0"/>
              <a:t>Analýza portfolia </a:t>
            </a:r>
            <a:r>
              <a:rPr lang="cs-CZ" altLang="cs-CZ" dirty="0" smtClean="0"/>
              <a:t>-</a:t>
            </a:r>
            <a:r>
              <a:rPr lang="it-IT" altLang="cs-CZ" dirty="0" smtClean="0"/>
              <a:t> </a:t>
            </a:r>
            <a:r>
              <a:rPr lang="it-IT" altLang="cs-CZ" dirty="0"/>
              <a:t>Matice šíře sortimentu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pomáhá </a:t>
            </a:r>
            <a:r>
              <a:rPr lang="cs-CZ" altLang="cs-CZ" dirty="0"/>
              <a:t>zpřehlednit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jaké </a:t>
            </a:r>
            <a:r>
              <a:rPr lang="cs-CZ" altLang="cs-CZ" dirty="0"/>
              <a:t>výrobky/služby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komu/jakým </a:t>
            </a:r>
            <a:r>
              <a:rPr lang="cs-CZ" altLang="cs-CZ" dirty="0"/>
              <a:t>tržním segmentům/cílovým skupinám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…</a:t>
            </a:r>
            <a:r>
              <a:rPr lang="cs-CZ" altLang="cs-CZ" dirty="0"/>
              <a:t>jako organizace nabízím 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viz</a:t>
            </a:r>
            <a:r>
              <a:rPr lang="cs-CZ" altLang="cs-CZ" dirty="0"/>
              <a:t>. příklad dále – Volnočasové centrum mládeže nebo Muzeum města Brna na Špilberku 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9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</a:rPr>
              <a:t>Cíl =&gt; vytvoření optimálního portfolia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438468" cy="4114800"/>
          </a:xfrm>
        </p:spPr>
        <p:txBody>
          <a:bodyPr/>
          <a:lstStyle/>
          <a:p>
            <a:endParaRPr lang="cs-CZ" altLang="cs-CZ" i="1" dirty="0" smtClean="0"/>
          </a:p>
          <a:p>
            <a:r>
              <a:rPr lang="cs-CZ" altLang="cs-CZ" i="1" dirty="0" smtClean="0"/>
              <a:t>Vybrat </a:t>
            </a:r>
            <a:r>
              <a:rPr lang="cs-CZ" altLang="cs-CZ" i="1" dirty="0"/>
              <a:t>vhodné služby do produkčního mixu. </a:t>
            </a:r>
            <a:endParaRPr lang="cs-CZ" altLang="cs-CZ" i="1" dirty="0" smtClean="0"/>
          </a:p>
          <a:p>
            <a:endParaRPr lang="cs-CZ" altLang="cs-CZ" i="1" dirty="0" smtClean="0"/>
          </a:p>
          <a:p>
            <a:r>
              <a:rPr lang="cs-CZ" altLang="cs-CZ" i="1" dirty="0" smtClean="0"/>
              <a:t>Stanovit </a:t>
            </a:r>
            <a:r>
              <a:rPr lang="cs-CZ" altLang="cs-CZ" i="1" dirty="0"/>
              <a:t>optimální rozsah nabízeného </a:t>
            </a:r>
            <a:r>
              <a:rPr lang="cs-CZ" altLang="cs-CZ" i="1" dirty="0" smtClean="0"/>
              <a:t>sortimentu </a:t>
            </a:r>
          </a:p>
          <a:p>
            <a:endParaRPr lang="cs-CZ" altLang="cs-CZ" i="1" dirty="0" smtClean="0"/>
          </a:p>
          <a:p>
            <a:r>
              <a:rPr lang="cs-CZ" altLang="cs-CZ" i="1" dirty="0" smtClean="0"/>
              <a:t>Poznat </a:t>
            </a:r>
            <a:r>
              <a:rPr lang="cs-CZ" altLang="cs-CZ" i="1" dirty="0"/>
              <a:t>služby, přinášející co největší </a:t>
            </a:r>
            <a:r>
              <a:rPr lang="cs-CZ" altLang="cs-CZ" i="1" dirty="0" smtClean="0"/>
              <a:t>zisk (ohlas apod.) </a:t>
            </a:r>
          </a:p>
          <a:p>
            <a:endParaRPr lang="cs-CZ" altLang="cs-CZ" i="1" dirty="0" smtClean="0"/>
          </a:p>
          <a:p>
            <a:r>
              <a:rPr lang="cs-CZ" altLang="cs-CZ" i="1" dirty="0" smtClean="0"/>
              <a:t>Vytvořit </a:t>
            </a:r>
            <a:r>
              <a:rPr lang="cs-CZ" altLang="cs-CZ" i="1" dirty="0"/>
              <a:t>pro svou nabídku co nejlepší pozici na trhu, tzn. představit </a:t>
            </a:r>
            <a:r>
              <a:rPr lang="cs-CZ" altLang="cs-CZ" i="1" dirty="0" smtClean="0"/>
              <a:t>zákazníkům </a:t>
            </a:r>
            <a:r>
              <a:rPr lang="cs-CZ" altLang="cs-CZ" i="1" dirty="0"/>
              <a:t>co nejlépe ve vztahu ke konkurenční </a:t>
            </a:r>
            <a:r>
              <a:rPr lang="cs-CZ" altLang="cs-CZ" i="1" dirty="0" smtClean="0"/>
              <a:t>nabídce (ideální propojení </a:t>
            </a:r>
            <a:r>
              <a:rPr lang="cs-CZ" altLang="cs-CZ" b="1" i="1" dirty="0" smtClean="0"/>
              <a:t>služba/produkt </a:t>
            </a:r>
            <a:r>
              <a:rPr lang="cs-CZ" altLang="cs-CZ" b="1" i="1" dirty="0" smtClean="0">
                <a:sym typeface="Wingdings" panose="05000000000000000000" pitchFamily="2" charset="2"/>
              </a:rPr>
              <a:t> segment</a:t>
            </a:r>
            <a:r>
              <a:rPr lang="cs-CZ" altLang="cs-CZ" i="1" dirty="0" smtClean="0">
                <a:sym typeface="Wingdings" panose="05000000000000000000" pitchFamily="2" charset="2"/>
              </a:rPr>
              <a:t>)</a:t>
            </a:r>
            <a:r>
              <a:rPr lang="cs-CZ" altLang="cs-CZ" i="1" dirty="0" smtClean="0"/>
              <a:t> 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48184"/>
            <a:ext cx="8086635" cy="647700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Jaké jsou charakteristiky našeho produktu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 (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AUDIT)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3903" y="1778498"/>
            <a:ext cx="8082321" cy="4114800"/>
          </a:xfrm>
        </p:spPr>
        <p:txBody>
          <a:bodyPr/>
          <a:lstStyle/>
          <a:p>
            <a:r>
              <a:rPr lang="cs-CZ" altLang="cs-CZ" sz="2000" dirty="0"/>
              <a:t>Co vlastně nabízíme – výrobky, služby, myšlenky (tzv. cause </a:t>
            </a:r>
            <a:r>
              <a:rPr lang="cs-CZ" altLang="cs-CZ" sz="2000" dirty="0" smtClean="0"/>
              <a:t>marketing) ???</a:t>
            </a:r>
            <a:endParaRPr lang="cs-CZ" altLang="cs-CZ" sz="2000" dirty="0"/>
          </a:p>
          <a:p>
            <a:r>
              <a:rPr lang="cs-CZ" altLang="cs-CZ" sz="2000" dirty="0"/>
              <a:t>Komu je naše nabídky určená – kdo je naší cílovou skupinou, naším klientem???</a:t>
            </a:r>
          </a:p>
          <a:p>
            <a:r>
              <a:rPr lang="cs-CZ" altLang="cs-CZ" sz="2000" dirty="0"/>
              <a:t>Jakou potřebu uspokojujeme???</a:t>
            </a:r>
          </a:p>
          <a:p>
            <a:pPr>
              <a:defRPr/>
            </a:pPr>
            <a:r>
              <a:rPr lang="cs-CZ" altLang="cs-CZ" sz="2000" dirty="0"/>
              <a:t>Lze tuto potřebu uspokojit i jiným způsobem, jinými prostředky, s pomocí jiných subjektů??? </a:t>
            </a:r>
          </a:p>
          <a:p>
            <a:pPr>
              <a:defRPr/>
            </a:pPr>
            <a:r>
              <a:rPr lang="cs-CZ" altLang="cs-CZ" sz="2000" dirty="0"/>
              <a:t>Nakolik je důležité uspokojení dané potřeby pro naši cílovou skupinu?</a:t>
            </a:r>
          </a:p>
          <a:p>
            <a:pPr>
              <a:defRPr/>
            </a:pPr>
            <a:r>
              <a:rPr lang="cs-CZ" altLang="cs-CZ" sz="2000" dirty="0"/>
              <a:t>Pokud nabízíme více aktivit pro více cílových skupin, která cílová skupina je největší a která aktivita přináší největší užitek?</a:t>
            </a:r>
          </a:p>
          <a:p>
            <a:pPr>
              <a:defRPr/>
            </a:pPr>
            <a:r>
              <a:rPr lang="cs-CZ" altLang="cs-CZ" sz="2000" dirty="0"/>
              <a:t>S kým vstupujeme do styku v procesu výměny našeho produktu za něco, co potřebujeme?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48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Analýzy zdrojů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243" y="2017713"/>
            <a:ext cx="8507186" cy="4114800"/>
          </a:xfrm>
        </p:spPr>
        <p:txBody>
          <a:bodyPr/>
          <a:lstStyle/>
          <a:p>
            <a:r>
              <a:rPr lang="cs-CZ" altLang="cs-CZ" dirty="0" smtClean="0"/>
              <a:t>LIDÉ (HR - zaměstnanci</a:t>
            </a:r>
            <a:r>
              <a:rPr lang="cs-CZ" altLang="cs-CZ" dirty="0"/>
              <a:t>, členové, </a:t>
            </a:r>
            <a:r>
              <a:rPr lang="cs-CZ" altLang="cs-CZ" dirty="0" smtClean="0"/>
              <a:t>dobrovolníci)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PROCESY (způsoby </a:t>
            </a:r>
            <a:r>
              <a:rPr lang="cs-CZ" altLang="cs-CZ" dirty="0"/>
              <a:t>poskytnutí </a:t>
            </a:r>
            <a:r>
              <a:rPr lang="cs-CZ" altLang="cs-CZ" dirty="0" smtClean="0"/>
              <a:t>služby, způsoby komunikace, apod. - jsou vhodně nastavené</a:t>
            </a:r>
            <a:r>
              <a:rPr lang="cs-CZ" altLang="cs-CZ" dirty="0"/>
              <a:t>?) 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KNOW-HOW (Např</a:t>
            </a:r>
            <a:r>
              <a:rPr lang="cs-CZ" altLang="cs-CZ" dirty="0"/>
              <a:t>. ISO </a:t>
            </a:r>
            <a:r>
              <a:rPr lang="cs-CZ" altLang="cs-CZ" dirty="0" smtClean="0"/>
              <a:t>normy)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ZNAČKA (jak </a:t>
            </a:r>
            <a:r>
              <a:rPr lang="cs-CZ" altLang="cs-CZ" dirty="0"/>
              <a:t>je silná, </a:t>
            </a:r>
            <a:r>
              <a:rPr lang="cs-CZ" altLang="cs-CZ" dirty="0" smtClean="0"/>
              <a:t>jak je vnímaná, co </a:t>
            </a:r>
            <a:r>
              <a:rPr lang="cs-CZ" altLang="cs-CZ" dirty="0"/>
              <a:t>zosobňuje, apod</a:t>
            </a:r>
            <a:r>
              <a:rPr lang="cs-CZ" altLang="cs-CZ" dirty="0" smtClean="0"/>
              <a:t>.)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FINANČNÍ ANALÝZA (roční uzávěrka, stav majetku, finanční plány apod.)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105" y="771843"/>
            <a:ext cx="8086635" cy="647700"/>
          </a:xfrm>
        </p:spPr>
        <p:txBody>
          <a:bodyPr/>
          <a:lstStyle/>
          <a:p>
            <a:r>
              <a:rPr lang="cs-CZ" altLang="cs-CZ" dirty="0"/>
              <a:t>Možnost zpracování analýzy mikroprostředí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9" y="1495653"/>
            <a:ext cx="7506746" cy="52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Možnost zpracování analýzy mikroprostředí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520111" cy="4114800"/>
          </a:xfrm>
        </p:spPr>
        <p:txBody>
          <a:bodyPr/>
          <a:lstStyle/>
          <a:p>
            <a:r>
              <a:rPr lang="cs-CZ" altLang="cs-CZ" dirty="0" err="1" smtClean="0"/>
              <a:t>Víceúhelník</a:t>
            </a:r>
            <a:r>
              <a:rPr lang="cs-CZ" altLang="cs-CZ" dirty="0" smtClean="0"/>
              <a:t> – např. magický pětiúhelník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7" y="2987065"/>
            <a:ext cx="4267200" cy="24574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52" y="2490299"/>
            <a:ext cx="3751385" cy="28135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027" y="4655527"/>
            <a:ext cx="3363712" cy="20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příští hodiny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práce se SWOT analýzou</a:t>
            </a:r>
          </a:p>
          <a:p>
            <a:r>
              <a:rPr lang="cs-CZ" dirty="0" smtClean="0"/>
              <a:t>Strategie – různé druhy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5CD6F-6F72-494C-9F75-EA7F2E402090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948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653074"/>
            <a:ext cx="8086635" cy="6477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 v neziskovém sektoru 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SLUŽBA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pic>
        <p:nvPicPr>
          <p:cNvPr id="8" name="Picture 5" descr="C:\Users\simona\Pictures\senioř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085247"/>
            <a:ext cx="89027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služby I.: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altLang="cs-CZ" dirty="0"/>
              <a:t>„Statky, které neprodukují žádnou hodnotu“</a:t>
            </a:r>
          </a:p>
          <a:p>
            <a:pPr algn="r">
              <a:buNone/>
            </a:pPr>
            <a:r>
              <a:rPr lang="cs-CZ" altLang="cs-CZ" i="1" dirty="0"/>
              <a:t>(Adam Smith, 1776)</a:t>
            </a:r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Na to navazuje i Marx a následně i centrálně plánované ekonomiky. </a:t>
            </a:r>
          </a:p>
          <a:p>
            <a:pPr>
              <a:buNone/>
            </a:pPr>
            <a:endParaRPr lang="cs-CZ" altLang="cs-CZ" dirty="0" smtClean="0"/>
          </a:p>
          <a:p>
            <a:pPr>
              <a:buNone/>
            </a:pPr>
            <a:r>
              <a:rPr lang="cs-CZ" altLang="cs-CZ" dirty="0" smtClean="0"/>
              <a:t>Důsledek </a:t>
            </a:r>
            <a:r>
              <a:rPr lang="cs-CZ" altLang="cs-CZ" dirty="0"/>
              <a:t>= podcenění celého sektoru.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6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služby II.: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altLang="cs-CZ" i="1" dirty="0" smtClean="0"/>
          </a:p>
          <a:p>
            <a:pPr>
              <a:buNone/>
            </a:pPr>
            <a:r>
              <a:rPr lang="cs-CZ" altLang="cs-CZ" dirty="0" smtClean="0"/>
              <a:t>„</a:t>
            </a:r>
            <a:r>
              <a:rPr lang="cs-CZ" altLang="cs-CZ" dirty="0"/>
              <a:t>Služba je jakákoliv činnost nebo výhoda, kterou jedna strana může nabídnout druhé straně, je </a:t>
            </a:r>
            <a:br>
              <a:rPr lang="cs-CZ" altLang="cs-CZ" dirty="0"/>
            </a:br>
            <a:r>
              <a:rPr lang="cs-CZ" altLang="cs-CZ" dirty="0"/>
              <a:t>v zásadě nehmotná a jejím výsledkem není vlastnictví. Produkce služby může, ale nemusí být spojena s hmotným produktem“</a:t>
            </a:r>
          </a:p>
          <a:p>
            <a:pPr algn="ctr">
              <a:buNone/>
            </a:pPr>
            <a:endParaRPr lang="cs-CZ" altLang="cs-CZ" dirty="0"/>
          </a:p>
          <a:p>
            <a:pPr algn="r">
              <a:buNone/>
            </a:pPr>
            <a:r>
              <a:rPr lang="cs-CZ" altLang="cs-CZ" i="1" dirty="0"/>
              <a:t>(</a:t>
            </a:r>
            <a:r>
              <a:rPr lang="cs-CZ" altLang="cs-CZ" i="1" dirty="0" err="1"/>
              <a:t>Kotler</a:t>
            </a:r>
            <a:r>
              <a:rPr lang="cs-CZ" altLang="cs-CZ" i="1" dirty="0"/>
              <a:t> - Armstrong 1997)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50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služby III: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461416" cy="4114800"/>
          </a:xfrm>
        </p:spPr>
        <p:txBody>
          <a:bodyPr/>
          <a:lstStyle/>
          <a:p>
            <a:pPr>
              <a:buNone/>
            </a:pPr>
            <a:endParaRPr lang="cs-CZ" altLang="cs-CZ" dirty="0" smtClean="0"/>
          </a:p>
          <a:p>
            <a:pPr>
              <a:buNone/>
            </a:pPr>
            <a:r>
              <a:rPr lang="cs-CZ" altLang="cs-CZ" dirty="0" smtClean="0"/>
              <a:t>„…</a:t>
            </a:r>
            <a:r>
              <a:rPr lang="cs-CZ" altLang="cs-CZ" dirty="0"/>
              <a:t>soubor hmotných a nehmotných prvků obsahujících funkční, sociální a psychologické užitky nebo výhody. Produktem může být myšlenka, služba nebo zboží nebo kombinace všech tří výstupů“</a:t>
            </a:r>
          </a:p>
          <a:p>
            <a:pPr algn="r">
              <a:buNone/>
            </a:pPr>
            <a:endParaRPr lang="cs-CZ" altLang="cs-CZ" i="1" dirty="0"/>
          </a:p>
          <a:p>
            <a:pPr algn="r">
              <a:buNone/>
            </a:pPr>
            <a:r>
              <a:rPr lang="cs-CZ" altLang="cs-CZ" i="1" dirty="0"/>
              <a:t>(</a:t>
            </a:r>
            <a:r>
              <a:rPr lang="cs-CZ" altLang="cs-CZ" i="1" dirty="0" err="1"/>
              <a:t>Pride</a:t>
            </a:r>
            <a:r>
              <a:rPr lang="cs-CZ" altLang="cs-CZ" i="1" dirty="0"/>
              <a:t> – </a:t>
            </a:r>
            <a:r>
              <a:rPr lang="cs-CZ" altLang="cs-CZ" i="1" dirty="0" err="1"/>
              <a:t>Ferrell</a:t>
            </a:r>
            <a:r>
              <a:rPr lang="cs-CZ" altLang="cs-CZ" i="1" dirty="0"/>
              <a:t>, 1991)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2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obsahu služby: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494298"/>
          </a:xfrm>
        </p:spPr>
        <p:txBody>
          <a:bodyPr/>
          <a:lstStyle/>
          <a:p>
            <a:pPr>
              <a:defRPr/>
            </a:pPr>
            <a:endParaRPr lang="cs-CZ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Materiální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prvky</a:t>
            </a:r>
            <a:r>
              <a:rPr lang="cs-CZ" dirty="0"/>
              <a:t>- hmotné složky služby, které službu doplňují nebo umožňují její poskytnutí (stacionář – pomůcky pro handicapované)</a:t>
            </a:r>
          </a:p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Smyslové požitky</a:t>
            </a:r>
            <a:r>
              <a:rPr lang="cs-CZ" dirty="0"/>
              <a:t> – rozpoznáváme smysly (hluk, ticho, vůně, apod.)</a:t>
            </a:r>
          </a:p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Psychologické  výhody nabídky</a:t>
            </a:r>
            <a:r>
              <a:rPr lang="cs-CZ" dirty="0"/>
              <a:t> – subjektivní, pro každého zákazníka jiné, obtížné je vymezit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/>
          </a:p>
          <a:p>
            <a:pPr algn="r">
              <a:buNone/>
              <a:defRPr/>
            </a:pPr>
            <a:r>
              <a:rPr lang="cs-CZ" i="1" dirty="0"/>
              <a:t>(</a:t>
            </a:r>
            <a:r>
              <a:rPr lang="cs-CZ" i="1" dirty="0" err="1"/>
              <a:t>Sasser</a:t>
            </a:r>
            <a:r>
              <a:rPr lang="cs-CZ" i="1" dirty="0"/>
              <a:t>, 1978)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33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altLang="cs-CZ" b="1" dirty="0" smtClean="0"/>
          </a:p>
          <a:p>
            <a:pPr algn="ctr">
              <a:buNone/>
            </a:pPr>
            <a:endParaRPr lang="cs-CZ" altLang="cs-CZ" b="1" dirty="0"/>
          </a:p>
          <a:p>
            <a:pPr algn="ctr">
              <a:buNone/>
            </a:pPr>
            <a:endParaRPr lang="cs-CZ" altLang="cs-CZ" b="1" dirty="0" smtClean="0"/>
          </a:p>
          <a:p>
            <a:pPr algn="ctr">
              <a:buNone/>
            </a:pPr>
            <a:r>
              <a:rPr lang="cs-CZ" altLang="cs-CZ" sz="7200" b="1" dirty="0" smtClean="0"/>
              <a:t>???</a:t>
            </a:r>
            <a:r>
              <a:rPr lang="cs-CZ" altLang="cs-CZ" sz="7200" b="1" dirty="0"/>
              <a:t>PROČ???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Marketing služeb je složitější!!!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3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274</TotalTime>
  <Words>1100</Words>
  <Application>Microsoft Office PowerPoint</Application>
  <PresentationFormat>Předvádění na obrazovce (4:3)</PresentationFormat>
  <Paragraphs>245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Tahoma</vt:lpstr>
      <vt:lpstr>Times New Roman</vt:lpstr>
      <vt:lpstr>TimesNewRoman</vt:lpstr>
      <vt:lpstr>Trebuchet MS</vt:lpstr>
      <vt:lpstr>Wingdings</vt:lpstr>
      <vt:lpstr>Wingdings 2</vt:lpstr>
      <vt:lpstr>Prezentace_MU_CZ</vt:lpstr>
      <vt:lpstr>Marketing nehmotného produktu (služeb) Cylus marketingového plánování   SIMONA ŠKARABELOVÁ FILIP HRŮZA       jaro 2019</vt:lpstr>
      <vt:lpstr>Předpoklad:</vt:lpstr>
      <vt:lpstr>Jaké jsou charakteristiky našeho produktu… (AUDIT)</vt:lpstr>
      <vt:lpstr>Produkt v neziskovém sektoru = SLUŽBA</vt:lpstr>
      <vt:lpstr>Definice služby I.:</vt:lpstr>
      <vt:lpstr>Definice služby II.:</vt:lpstr>
      <vt:lpstr>Definice služby III:</vt:lpstr>
      <vt:lpstr>Definice obsahu služby: </vt:lpstr>
      <vt:lpstr> Marketing služeb je složitější!!!</vt:lpstr>
      <vt:lpstr>Vlastnosti služeb:</vt:lpstr>
      <vt:lpstr>Nehmotnost služeb </vt:lpstr>
      <vt:lpstr>Neoddělitelnost služeb</vt:lpstr>
      <vt:lpstr>Heterogenita služby</vt:lpstr>
      <vt:lpstr>Zničitelnost služby</vt:lpstr>
      <vt:lpstr>Nemožnost vlastnictví služby</vt:lpstr>
      <vt:lpstr>Úspěch služby závisí na její:</vt:lpstr>
      <vt:lpstr>Význam značky</vt:lpstr>
      <vt:lpstr>Prezentace aplikace PowerPoint</vt:lpstr>
      <vt:lpstr>Cyklus marketingového plánování (Kotler)</vt:lpstr>
      <vt:lpstr> SWOT analýza – výsledek analýz makro a mikro prostředí</vt:lpstr>
      <vt:lpstr>Analýzy vnějšího prostředí (více viz Cvičení č.1)</vt:lpstr>
      <vt:lpstr> Porterova analýza konkurence </vt:lpstr>
      <vt:lpstr>Analýzy vnitřního prostředí </vt:lpstr>
      <vt:lpstr>Analýzy vnitřního prostředí</vt:lpstr>
      <vt:lpstr>Analýza postavení na trhu – postavení v odvětví </vt:lpstr>
      <vt:lpstr>Poziční mapy  - př.organizace Na Zemi</vt:lpstr>
      <vt:lpstr>Analýza portfolia - Matice šíře sortimentu </vt:lpstr>
      <vt:lpstr>Prezentace aplikace PowerPoint</vt:lpstr>
      <vt:lpstr>Cíl =&gt; vytvoření optimálního portfolia služeb</vt:lpstr>
      <vt:lpstr>Analýzy zdrojů</vt:lpstr>
      <vt:lpstr>Možnost zpracování analýzy mikroprostředí </vt:lpstr>
      <vt:lpstr>Možnost zpracování analýzy mikroprostředí </vt:lpstr>
      <vt:lpstr>Téma příští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Skarabelova Simona</cp:lastModifiedBy>
  <cp:revision>50</cp:revision>
  <cp:lastPrinted>1601-01-01T00:00:00Z</cp:lastPrinted>
  <dcterms:created xsi:type="dcterms:W3CDTF">2015-11-23T07:04:47Z</dcterms:created>
  <dcterms:modified xsi:type="dcterms:W3CDTF">2019-03-13T13:59:03Z</dcterms:modified>
</cp:coreProperties>
</file>