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77" r:id="rId9"/>
    <p:sldId id="279" r:id="rId10"/>
    <p:sldId id="278" r:id="rId11"/>
    <p:sldId id="275" r:id="rId12"/>
    <p:sldId id="276" r:id="rId13"/>
    <p:sldId id="280" r:id="rId14"/>
    <p:sldId id="281" r:id="rId15"/>
    <p:sldId id="269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66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1283AE-4F29-4C60-9C44-52AF6A39E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5D8286B-FCB4-4C26-ABF5-DB8247340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A172E5-0827-4426-A3D5-B9DBDDC3E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BFD2-8B5F-4F02-A368-67AAB898A2EF}" type="datetimeFigureOut">
              <a:rPr lang="cs-CZ" smtClean="0"/>
              <a:t>9. 4. 2019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740D7F-18F0-467A-BE20-27B4077C7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B48C44-0082-4CAB-AB88-E3D3537E0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3EF5-6CFD-4DE4-8575-F72C56B85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440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EF5E57-1C22-412C-B649-0B82F9687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6198714-3168-4DBB-A076-5687A8641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113950-1A5E-41D2-B66D-350E730F2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BFD2-8B5F-4F02-A368-67AAB898A2EF}" type="datetimeFigureOut">
              <a:rPr lang="cs-CZ" smtClean="0"/>
              <a:t>9. 4. 2019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586BD09-12A6-47CB-B73B-174D98F15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3A4E39-F785-4A89-A165-7BD7E626F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3EF5-6CFD-4DE4-8575-F72C56B85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7293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B07175B-EF46-42FD-887B-8BEAF03C5C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678520B-282B-4AAD-95A4-0F6B2088A8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5FD5AF-8BD1-4453-8B02-E50493D7D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BFD2-8B5F-4F02-A368-67AAB898A2EF}" type="datetimeFigureOut">
              <a:rPr lang="cs-CZ" smtClean="0"/>
              <a:t>9. 4. 2019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E3AEDF-4EFF-43E7-9DF2-1F0069797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DAF040-D86E-4757-8F8C-626B450F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3EF5-6CFD-4DE4-8575-F72C56B85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310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BAF091-3C03-4DBB-8EA7-7A3E0FE00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2E296AB-473C-45F8-9916-CD32A29C2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3C3F90-3825-43D5-AB2D-9DE0E4BD2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BFD2-8B5F-4F02-A368-67AAB898A2EF}" type="datetimeFigureOut">
              <a:rPr lang="cs-CZ" smtClean="0"/>
              <a:t>9. 4. 2019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5BBE69-AE1C-4070-8D0C-683055B4E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D77D1A-B068-4043-AA04-F8749AD91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3EF5-6CFD-4DE4-8575-F72C56B85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530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BA20B1-2D84-49DC-A019-BBAC087C3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4E1DD5E-590A-446F-B705-B6C4D9555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B6BE89-8C38-4A73-8DE5-C4E415C62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BFD2-8B5F-4F02-A368-67AAB898A2EF}" type="datetimeFigureOut">
              <a:rPr lang="cs-CZ" smtClean="0"/>
              <a:t>9. 4. 2019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8D46FA-4BB8-4ABE-9C8C-F68778011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453F16-8128-4E53-9E80-2AAAD274F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3EF5-6CFD-4DE4-8575-F72C56B85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665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68CA17-3B0E-4545-B102-D3A7264CD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2FE81D-63D5-4FE7-817A-FA45E59329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5BD8734-46C2-467D-BB19-1944ECB5C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14118AB-CB4E-45AF-AA52-803ACD591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BFD2-8B5F-4F02-A368-67AAB898A2EF}" type="datetimeFigureOut">
              <a:rPr lang="cs-CZ" smtClean="0"/>
              <a:t>9. 4. 2019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E2F7974-BF61-4D48-A68F-72D433C8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DBB6E08-4C7A-4B3C-B8E1-60C95873F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3EF5-6CFD-4DE4-8575-F72C56B85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556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2BD867-2917-42B9-836C-E10BAA3F5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BB767BE-A679-4A9F-B82C-773B8B421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CCA091B-5780-4E9F-B1E0-B88EC7040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CD43DD3A-A45A-4EFC-AB37-2F49D7621F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48304E3-C43E-4C3B-9BE3-10CD50E9E6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24C777E-8262-4416-B21A-138CCF6FE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BFD2-8B5F-4F02-A368-67AAB898A2EF}" type="datetimeFigureOut">
              <a:rPr lang="cs-CZ" smtClean="0"/>
              <a:t>9. 4. 2019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5C739CB-FCEC-428B-BC58-41486365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1689763-8A9A-4025-8B48-6921AF920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3EF5-6CFD-4DE4-8575-F72C56B85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59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66BE98-FEB9-47C7-AD49-F375966B9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AE2AD72-369B-4740-8365-B4AF119E3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BFD2-8B5F-4F02-A368-67AAB898A2EF}" type="datetimeFigureOut">
              <a:rPr lang="cs-CZ" smtClean="0"/>
              <a:t>9. 4. 2019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64C00F2-A8D3-47AA-A6FD-CBB2259A9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31BBFC8-31B0-4913-B587-44A35695E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3EF5-6CFD-4DE4-8575-F72C56B85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280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4179B17-CF31-415B-8DBE-5400E116A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BFD2-8B5F-4F02-A368-67AAB898A2EF}" type="datetimeFigureOut">
              <a:rPr lang="cs-CZ" smtClean="0"/>
              <a:t>9. 4. 2019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A4EF25-F85F-4090-AA94-99377D23A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C2A5811-FB46-4AB2-8815-B1C6073FD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3EF5-6CFD-4DE4-8575-F72C56B85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299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A459BA-EF07-40DE-8858-DC521B714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6E8DC9-C959-443A-B69D-7F7EF766C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3466F78-41C3-4D2C-84D8-BC555AE391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47F7862-B250-46BD-8A6C-DEC1F0A3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BFD2-8B5F-4F02-A368-67AAB898A2EF}" type="datetimeFigureOut">
              <a:rPr lang="cs-CZ" smtClean="0"/>
              <a:t>9. 4. 2019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02AB1B1-4DD4-4CF9-ABE2-7259B249C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FA9D7FA-D6C0-4BD6-934A-E703DA6F4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3EF5-6CFD-4DE4-8575-F72C56B85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767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4B6BF8-7195-43E0-927B-660231881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2F97E7D-9BDD-43E4-A796-B3F1CB048B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211BE26-5A6F-4E39-8798-1EBAE82D9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96CF613-C866-435A-8523-1235D6D5D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BFD2-8B5F-4F02-A368-67AAB898A2EF}" type="datetimeFigureOut">
              <a:rPr lang="cs-CZ" smtClean="0"/>
              <a:t>9. 4. 2019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B252E33-9456-455F-80D0-23C550EF1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ACD4D0C-1EEA-403E-B9FC-B455BFA48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3EF5-6CFD-4DE4-8575-F72C56B85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3293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CC7F54C-247F-496F-A0EC-F9EA422D9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98DD7B1-99FB-4DB0-8198-98654E17D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5C3548-BA8F-451B-A301-2D024C354F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7BFD2-8B5F-4F02-A368-67AAB898A2EF}" type="datetimeFigureOut">
              <a:rPr lang="cs-CZ" smtClean="0"/>
              <a:t>9. 4. 2019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CB2BD6-0320-4356-9F50-D3E4D99D08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E716B8-897B-4F18-B016-FB9F99CAB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23EF5-6CFD-4DE4-8575-F72C56B85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1224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7AzRVxhEXA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consoc.mpifg.de/" TargetMode="External"/><Relationship Id="rId2" Type="http://schemas.openxmlformats.org/officeDocument/2006/relationships/hyperlink" Target="https://economicsociology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480BF1-2D54-4528-BC38-B401A3081C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Sítě a ekonomický život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7CE5EC-6F7B-49F7-BCC9-2919E1CAE4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BPV_SOPE Ekonomická sociologie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5037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406A1F-A0B0-40E4-94B5-C71B251BA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příklady aplikace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705DDFF-55C9-4608-8493-918E8BE42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Analýza vnitřního chodu organizací (mezilidské vztahy)</a:t>
            </a:r>
          </a:p>
          <a:p>
            <a:r>
              <a:rPr lang="cs-CZ" dirty="0"/>
              <a:t>Analýza mezi-organizačních vztahů (konkurence, spolupráce)</a:t>
            </a:r>
          </a:p>
          <a:p>
            <a:r>
              <a:rPr lang="cs-CZ" dirty="0"/>
              <a:t>Role sociálního kapitálu (ekonomické nerovnosti)</a:t>
            </a:r>
          </a:p>
          <a:p>
            <a:r>
              <a:rPr lang="cs-CZ" dirty="0"/>
              <a:t>Fungování různých „trhů“ (monopolizace, kontrola)</a:t>
            </a:r>
          </a:p>
          <a:p>
            <a:r>
              <a:rPr lang="cs-CZ" dirty="0"/>
              <a:t>Distribuce zdrojů</a:t>
            </a:r>
          </a:p>
          <a:p>
            <a:r>
              <a:rPr lang="cs-CZ" dirty="0"/>
              <a:t>Šíření inovací (pravidel, technologií</a:t>
            </a:r>
            <a:r>
              <a:rPr lang="cs-CZ"/>
              <a:t>, idejí)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9781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B6BD49-ED4B-4DE8-B8E8-5586EB13F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Síla slabých vazeb (M. </a:t>
            </a:r>
            <a:r>
              <a:rPr lang="cs-CZ" dirty="0" err="1"/>
              <a:t>Granovetter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5C562D-D190-4CBD-84DF-14054B504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„</a:t>
            </a:r>
            <a:r>
              <a:rPr lang="en-US" dirty="0"/>
              <a:t>the strength of a tie is a (probably</a:t>
            </a:r>
            <a:r>
              <a:rPr lang="cs-CZ" dirty="0"/>
              <a:t> </a:t>
            </a:r>
            <a:r>
              <a:rPr lang="en-US" dirty="0"/>
              <a:t>linear) combination of the amount of time, the emotional intensity, the</a:t>
            </a:r>
            <a:r>
              <a:rPr lang="cs-CZ" dirty="0"/>
              <a:t> </a:t>
            </a:r>
            <a:r>
              <a:rPr lang="en-US" dirty="0"/>
              <a:t>intimacy (mutual confiding), and the reciprocal services which characterize</a:t>
            </a:r>
            <a:r>
              <a:rPr lang="cs-CZ" dirty="0"/>
              <a:t> </a:t>
            </a:r>
            <a:r>
              <a:rPr lang="en-US" dirty="0"/>
              <a:t>the tie</a:t>
            </a:r>
            <a:r>
              <a:rPr lang="cs-CZ" dirty="0"/>
              <a:t>“</a:t>
            </a:r>
          </a:p>
          <a:p>
            <a:r>
              <a:rPr lang="cs-CZ" dirty="0"/>
              <a:t>„w</a:t>
            </a:r>
            <a:r>
              <a:rPr lang="en-US" dirty="0" err="1"/>
              <a:t>eak</a:t>
            </a:r>
            <a:r>
              <a:rPr lang="en-US" dirty="0"/>
              <a:t> ties are more likely to link members</a:t>
            </a:r>
            <a:r>
              <a:rPr lang="cs-CZ" dirty="0"/>
              <a:t> </a:t>
            </a:r>
            <a:r>
              <a:rPr lang="en-US" dirty="0"/>
              <a:t>of different small groups than are strong ones, which tend to be</a:t>
            </a:r>
            <a:r>
              <a:rPr lang="cs-CZ" dirty="0"/>
              <a:t> </a:t>
            </a:r>
            <a:r>
              <a:rPr lang="en-US" dirty="0"/>
              <a:t>concentrated within particular groups</a:t>
            </a:r>
            <a:r>
              <a:rPr lang="cs-CZ" dirty="0"/>
              <a:t>“</a:t>
            </a:r>
          </a:p>
          <a:p>
            <a:r>
              <a:rPr lang="cs-CZ" dirty="0"/>
              <a:t>„</a:t>
            </a:r>
            <a:r>
              <a:rPr lang="en-US" dirty="0"/>
              <a:t>The smallest total number of people were reached through the networks</a:t>
            </a:r>
            <a:r>
              <a:rPr lang="cs-CZ" dirty="0"/>
              <a:t> </a:t>
            </a:r>
            <a:r>
              <a:rPr lang="en-US" dirty="0"/>
              <a:t>generated by first and second choices-presumably the strongest ties-and</a:t>
            </a:r>
            <a:r>
              <a:rPr lang="cs-CZ" dirty="0"/>
              <a:t> </a:t>
            </a:r>
            <a:r>
              <a:rPr lang="en-US" dirty="0"/>
              <a:t>the largest number through seventh and eighth choices. This corresponds</a:t>
            </a:r>
            <a:r>
              <a:rPr lang="cs-CZ" dirty="0"/>
              <a:t> </a:t>
            </a:r>
            <a:r>
              <a:rPr lang="en-US" dirty="0"/>
              <a:t>to my assertion that more people can be reached through weak ties.</a:t>
            </a:r>
            <a:r>
              <a:rPr lang="cs-CZ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331124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C5E414-073B-4535-B8AA-525FE477D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Síla slabých vazeb (M. </a:t>
            </a:r>
            <a:r>
              <a:rPr lang="cs-CZ" dirty="0" err="1"/>
              <a:t>Granovetter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80617ED-BBD6-4EF6-BE01-A39B25519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Proč lidé často získávají práci pomocí vzdálenějších kontaktů? Jak se velké skupiny koordinují tak, aby to mělo efekt?</a:t>
            </a:r>
          </a:p>
          <a:p>
            <a:r>
              <a:rPr lang="cs-CZ" dirty="0"/>
              <a:t>Silné vazby – homogenita, kognitivní disonance</a:t>
            </a:r>
          </a:p>
          <a:p>
            <a:r>
              <a:rPr lang="cs-CZ" dirty="0"/>
              <a:t>Slabé vazby – překračují lokální silné vazby, redukují vzdálenosti, urychlují šíření inovací</a:t>
            </a:r>
          </a:p>
          <a:p>
            <a:r>
              <a:rPr lang="cs-CZ" dirty="0"/>
              <a:t>Sítě s více slabými vazbami mají kratší vzdálenosti – rychlejší změna, schopnost koordinace</a:t>
            </a:r>
          </a:p>
          <a:p>
            <a:r>
              <a:rPr lang="cs-CZ" dirty="0"/>
              <a:t>Jedinci s hodně slabými vazbami jsou blíž novým příležitostem a přístupu ke zdrojům</a:t>
            </a:r>
          </a:p>
        </p:txBody>
      </p:sp>
    </p:spTree>
    <p:extLst>
      <p:ext uri="{BB962C8B-B14F-4D97-AF65-F5344CB8AC3E}">
        <p14:creationId xmlns:p14="http://schemas.microsoft.com/office/powerpoint/2010/main" val="4245243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D76033-E332-40FD-93CE-2BC1DB02C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Importance of Weak Ties (Not Strong Ties) in the Workplace</a:t>
            </a:r>
            <a:endParaRPr lang="cs-CZ" dirty="0"/>
          </a:p>
        </p:txBody>
      </p:sp>
      <p:pic>
        <p:nvPicPr>
          <p:cNvPr id="4" name="Online médium 3">
            <a:hlinkClick r:id="" action="ppaction://media"/>
            <a:extLst>
              <a:ext uri="{FF2B5EF4-FFF2-40B4-BE49-F238E27FC236}">
                <a16:creationId xmlns:a16="http://schemas.microsoft.com/office/drawing/2014/main" id="{8BA4EBE1-60E2-48BB-B096-A0486A5604F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54306" y="1952065"/>
            <a:ext cx="8072552" cy="454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37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Strukturální mezery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R. </a:t>
            </a:r>
            <a:r>
              <a:rPr lang="cs-CZ" dirty="0" err="1" smtClean="0"/>
              <a:t>Burt</a:t>
            </a:r>
            <a:endParaRPr lang="cs-CZ" dirty="0" smtClean="0"/>
          </a:p>
          <a:p>
            <a:r>
              <a:rPr lang="cs-CZ" dirty="0" smtClean="0"/>
              <a:t>Jak vysvětlit původ rozdílů v sociálním kapitálu jedinců?</a:t>
            </a:r>
          </a:p>
          <a:p>
            <a:r>
              <a:rPr lang="cs-CZ" dirty="0" smtClean="0"/>
              <a:t>Každý jedinec má ne/výhodu vyplývající z jeho situovanosti v sociálních sítích</a:t>
            </a:r>
          </a:p>
          <a:p>
            <a:r>
              <a:rPr lang="cs-CZ" dirty="0" smtClean="0"/>
              <a:t>Strukturální mezera je mezera mezi dvěma jednotlivci, kteří mají vzájemně komplementární zdroje informace</a:t>
            </a:r>
          </a:p>
          <a:p>
            <a:r>
              <a:rPr lang="cs-CZ" dirty="0" smtClean="0"/>
              <a:t>Většina sítí se skládá se shluků vzájemně slabě propojených</a:t>
            </a:r>
          </a:p>
          <a:p>
            <a:r>
              <a:rPr lang="cs-CZ" dirty="0" smtClean="0"/>
              <a:t>Ti, kdo jsou umístěni na těchto spojích jsou „brokeři“, kteří propojují ne-redundantní zdroje</a:t>
            </a:r>
          </a:p>
          <a:p>
            <a:r>
              <a:rPr lang="cs-CZ" dirty="0" smtClean="0"/>
              <a:t>Rozdíl oproti teorii slabých vazeb: broker není tvořen </a:t>
            </a:r>
            <a:r>
              <a:rPr lang="cs-CZ" smtClean="0"/>
              <a:t>silou vazby, </a:t>
            </a:r>
            <a:r>
              <a:rPr lang="cs-CZ" dirty="0" smtClean="0"/>
              <a:t>ale naopak její délkou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9113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D1537C-A645-4CD3-8D89-CF4AEA73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E3219F-4DA4-486C-9ACB-D0FF55740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Smelser</a:t>
            </a:r>
            <a:r>
              <a:rPr lang="cs-CZ" dirty="0"/>
              <a:t>, N a R. </a:t>
            </a:r>
            <a:r>
              <a:rPr lang="cs-CZ" dirty="0" err="1"/>
              <a:t>Swedberg</a:t>
            </a:r>
            <a:r>
              <a:rPr lang="cs-CZ" dirty="0"/>
              <a:t>: </a:t>
            </a:r>
            <a:r>
              <a:rPr lang="cs-CZ" dirty="0" err="1"/>
              <a:t>Introducing</a:t>
            </a:r>
            <a:r>
              <a:rPr lang="cs-CZ" dirty="0"/>
              <a:t> </a:t>
            </a:r>
            <a:r>
              <a:rPr lang="cs-CZ" dirty="0" err="1"/>
              <a:t>Economic</a:t>
            </a:r>
            <a:r>
              <a:rPr lang="cs-CZ" dirty="0"/>
              <a:t> Sociology, pp. 3-25 in N. </a:t>
            </a:r>
            <a:r>
              <a:rPr lang="cs-CZ" dirty="0" err="1"/>
              <a:t>Smelser</a:t>
            </a:r>
            <a:r>
              <a:rPr lang="cs-CZ" dirty="0"/>
              <a:t> a R. </a:t>
            </a:r>
            <a:r>
              <a:rPr lang="cs-CZ" dirty="0" err="1"/>
              <a:t>Swedberg</a:t>
            </a:r>
            <a:r>
              <a:rPr lang="cs-CZ" dirty="0"/>
              <a:t> (</a:t>
            </a:r>
            <a:r>
              <a:rPr lang="cs-CZ" dirty="0" err="1"/>
              <a:t>eds</a:t>
            </a:r>
            <a:r>
              <a:rPr lang="cs-CZ" dirty="0"/>
              <a:t>.) </a:t>
            </a:r>
            <a:r>
              <a:rPr lang="cs-CZ" dirty="0" err="1"/>
              <a:t>The</a:t>
            </a:r>
            <a:r>
              <a:rPr lang="cs-CZ" dirty="0"/>
              <a:t> Handbook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Economic</a:t>
            </a:r>
            <a:r>
              <a:rPr lang="cs-CZ" dirty="0"/>
              <a:t> Sociology. </a:t>
            </a:r>
            <a:r>
              <a:rPr lang="cs-CZ" dirty="0" err="1"/>
              <a:t>Princeton</a:t>
            </a:r>
            <a:r>
              <a:rPr lang="cs-CZ" dirty="0"/>
              <a:t>: </a:t>
            </a:r>
            <a:r>
              <a:rPr lang="cs-CZ" dirty="0" err="1"/>
              <a:t>Princeton</a:t>
            </a:r>
            <a:r>
              <a:rPr lang="cs-CZ" dirty="0"/>
              <a:t> University </a:t>
            </a:r>
            <a:r>
              <a:rPr lang="cs-CZ" dirty="0" err="1"/>
              <a:t>Press</a:t>
            </a:r>
            <a:r>
              <a:rPr lang="cs-CZ" dirty="0"/>
              <a:t>.</a:t>
            </a:r>
          </a:p>
          <a:p>
            <a:r>
              <a:rPr lang="en-US" dirty="0" err="1"/>
              <a:t>Granovetter</a:t>
            </a:r>
            <a:r>
              <a:rPr lang="en-US" dirty="0"/>
              <a:t>, Mark. 1973. “The Strength of Weak Ties.” American Journal of</a:t>
            </a:r>
            <a:r>
              <a:rPr lang="cs-CZ" dirty="0"/>
              <a:t> Sociology 78:1360–80. </a:t>
            </a:r>
          </a:p>
          <a:p>
            <a:r>
              <a:rPr lang="cs-CZ" dirty="0">
                <a:hlinkClick r:id="rId2"/>
              </a:rPr>
              <a:t>https://economicsociology.org/</a:t>
            </a:r>
            <a:endParaRPr lang="cs-CZ" dirty="0"/>
          </a:p>
          <a:p>
            <a:r>
              <a:rPr lang="cs-CZ" dirty="0">
                <a:hlinkClick r:id="rId3"/>
              </a:rPr>
              <a:t>http://econsoc.mpifg.de/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9543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A52F65-2F08-4DF6-87E3-F4CC8E464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sítě – metafora, teorie, metoda?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333B1F8-429C-4710-95B7-42ED7C403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Sítě jakožto výhoda</a:t>
            </a:r>
          </a:p>
          <a:p>
            <a:pPr>
              <a:buFontTx/>
              <a:buChar char="-"/>
            </a:pPr>
            <a:r>
              <a:rPr lang="cs-CZ" dirty="0"/>
              <a:t>Přístup</a:t>
            </a:r>
          </a:p>
          <a:p>
            <a:pPr>
              <a:buFontTx/>
              <a:buChar char="-"/>
            </a:pPr>
            <a:r>
              <a:rPr lang="cs-CZ" dirty="0"/>
              <a:t>Načasování</a:t>
            </a:r>
          </a:p>
          <a:p>
            <a:pPr>
              <a:buFontTx/>
              <a:buChar char="-"/>
            </a:pPr>
            <a:r>
              <a:rPr lang="cs-CZ" dirty="0"/>
              <a:t>Reputace</a:t>
            </a:r>
          </a:p>
        </p:txBody>
      </p:sp>
      <p:pic>
        <p:nvPicPr>
          <p:cNvPr id="8" name="Obrázek 7" descr="Obsah obrázku strom, rostlina&#10;&#10;Popis vygenerován s vysokou mírou spolehlivosti">
            <a:extLst>
              <a:ext uri="{FF2B5EF4-FFF2-40B4-BE49-F238E27FC236}">
                <a16:creationId xmlns:a16="http://schemas.microsoft.com/office/drawing/2014/main" id="{E1AE1966-B9DB-4887-942F-B29A005F6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100" y="1825625"/>
            <a:ext cx="636225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26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D9EAB2-528E-47BE-A025-5F99B0CD3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Role sítí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77FF53-03CC-43E9-BE50-CC3DFD796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Oblast mezi flexibilitou trhu a autoritou organizací</a:t>
            </a:r>
          </a:p>
          <a:p>
            <a:r>
              <a:rPr lang="cs-CZ" dirty="0"/>
              <a:t>Pomáhají vysvětlit vznik, aktivaci a trvání různých ekonomických a společenských vztahů</a:t>
            </a:r>
          </a:p>
          <a:p>
            <a:r>
              <a:rPr lang="cs-CZ" dirty="0"/>
              <a:t>„Skutečnost je vztahová“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 descr="Obsah obrázku obloha, exteriér&#10;&#10;Popis vygenerován s vysokou mírou spolehlivosti">
            <a:extLst>
              <a:ext uri="{FF2B5EF4-FFF2-40B4-BE49-F238E27FC236}">
                <a16:creationId xmlns:a16="http://schemas.microsoft.com/office/drawing/2014/main" id="{6F5E4561-EA26-4AB9-BC37-6DF98E8C8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670" y="3248025"/>
            <a:ext cx="5148129" cy="343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12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A09A43-4015-403F-B1DA-942C24803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Role sítí v ekonomii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AE33DF-246F-4FA6-B5ED-98E00D3F5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Empirické příklady:</a:t>
            </a:r>
          </a:p>
          <a:p>
            <a:pPr>
              <a:buFontTx/>
              <a:buChar char="-"/>
            </a:pPr>
            <a:r>
              <a:rPr lang="cs-CZ" dirty="0"/>
              <a:t>Neformální vztahy na pracovišti (přátelství, reputace, důvěra)</a:t>
            </a:r>
          </a:p>
          <a:p>
            <a:pPr>
              <a:buFontTx/>
              <a:buChar char="-"/>
            </a:pPr>
            <a:r>
              <a:rPr lang="cs-CZ" dirty="0"/>
              <a:t>Formální směna zdrojů, informací, hodnot</a:t>
            </a:r>
          </a:p>
          <a:p>
            <a:pPr>
              <a:buFontTx/>
              <a:buChar char="-"/>
            </a:pPr>
            <a:r>
              <a:rPr lang="cs-CZ" dirty="0"/>
              <a:t>Vztahová forma kontroly a vládnutí (rozptýlení autority, flexibilita)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r>
              <a:rPr lang="cs-CZ" dirty="0"/>
              <a:t>Dopady na analýzu?</a:t>
            </a:r>
          </a:p>
          <a:p>
            <a:pPr>
              <a:buFontTx/>
              <a:buChar char="-"/>
            </a:pPr>
            <a:r>
              <a:rPr lang="cs-CZ" dirty="0"/>
              <a:t>Důraz na vztahy spíše než na atributy aktérů</a:t>
            </a:r>
          </a:p>
          <a:p>
            <a:pPr>
              <a:buFontTx/>
              <a:buChar char="-"/>
            </a:pPr>
            <a:r>
              <a:rPr lang="cs-CZ" dirty="0"/>
              <a:t>Důraz na lokalizaci fenoménů v kontextu dalších vztahů</a:t>
            </a:r>
          </a:p>
          <a:p>
            <a:pPr>
              <a:buFontTx/>
              <a:buChar char="-"/>
            </a:pPr>
            <a:r>
              <a:rPr lang="cs-CZ" dirty="0"/>
              <a:t>Důraz na analýzu „investic“ do vztahů a pozic</a:t>
            </a:r>
          </a:p>
        </p:txBody>
      </p:sp>
    </p:spTree>
    <p:extLst>
      <p:ext uri="{BB962C8B-B14F-4D97-AF65-F5344CB8AC3E}">
        <p14:creationId xmlns:p14="http://schemas.microsoft.com/office/powerpoint/2010/main" val="168615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D0D6AA-6913-4AAA-BE28-FBB4CC3E4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koncepty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001A20C-5C8D-4C93-BBFB-FA1479423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Nody, vztahy, pozice, hustota, moc, tok informací</a:t>
            </a:r>
          </a:p>
          <a:p>
            <a:r>
              <a:rPr lang="cs-CZ" i="1" dirty="0" err="1"/>
              <a:t>Tertius</a:t>
            </a:r>
            <a:r>
              <a:rPr lang="cs-CZ" i="1" dirty="0"/>
              <a:t> </a:t>
            </a:r>
            <a:r>
              <a:rPr lang="cs-CZ" i="1" dirty="0" err="1"/>
              <a:t>gaudens</a:t>
            </a:r>
            <a:endParaRPr lang="cs-CZ" i="1" dirty="0"/>
          </a:p>
          <a:p>
            <a:r>
              <a:rPr lang="cs-CZ" i="1" dirty="0" err="1"/>
              <a:t>Structural</a:t>
            </a:r>
            <a:r>
              <a:rPr lang="cs-CZ" i="1" dirty="0"/>
              <a:t> </a:t>
            </a:r>
            <a:r>
              <a:rPr lang="cs-CZ" i="1" dirty="0" err="1"/>
              <a:t>holes</a:t>
            </a:r>
            <a:endParaRPr lang="cs-CZ" i="1" dirty="0"/>
          </a:p>
          <a:p>
            <a:r>
              <a:rPr lang="cs-CZ" i="1" dirty="0" err="1"/>
              <a:t>Structural</a:t>
            </a:r>
            <a:r>
              <a:rPr lang="cs-CZ" i="1" dirty="0"/>
              <a:t> </a:t>
            </a:r>
            <a:r>
              <a:rPr lang="cs-CZ" i="1" dirty="0" err="1"/>
              <a:t>equivalence</a:t>
            </a:r>
            <a:endParaRPr lang="cs-CZ" i="1" dirty="0"/>
          </a:p>
        </p:txBody>
      </p:sp>
      <p:pic>
        <p:nvPicPr>
          <p:cNvPr id="5" name="Obrázek 4" descr="Obsah obrázku text&#10;&#10;Popis vygenerován s velmi vysokou mírou spolehlivosti">
            <a:extLst>
              <a:ext uri="{FF2B5EF4-FFF2-40B4-BE49-F238E27FC236}">
                <a16:creationId xmlns:a16="http://schemas.microsoft.com/office/drawing/2014/main" id="{3A945EBB-BDA3-494D-B1D4-5613A6D65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564" y="3248025"/>
            <a:ext cx="4535510" cy="340518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0CCD88D-C2ED-413E-AC6C-F86EFB99C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25" y="3779584"/>
            <a:ext cx="3600449" cy="253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39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A59791C-ECD5-4B1B-8DF4-48D89F8FC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286" y="1390650"/>
            <a:ext cx="6915057" cy="5029200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C835C92E-6374-4E39-BBCF-0F4B7DE6B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/>
              <a:t>Základní koncepty teorie sítí</a:t>
            </a:r>
          </a:p>
        </p:txBody>
      </p:sp>
    </p:spTree>
    <p:extLst>
      <p:ext uri="{BB962C8B-B14F-4D97-AF65-F5344CB8AC3E}">
        <p14:creationId xmlns:p14="http://schemas.microsoft.com/office/powerpoint/2010/main" val="1798088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56D98C3-9A37-4176-8095-FF49B12F6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925" y="1447800"/>
            <a:ext cx="6068073" cy="5247962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FB4465E8-31AD-4DB7-83DC-49359600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/>
              <a:t>Základní koncepty teorie sítí</a:t>
            </a:r>
          </a:p>
        </p:txBody>
      </p:sp>
    </p:spTree>
    <p:extLst>
      <p:ext uri="{BB962C8B-B14F-4D97-AF65-F5344CB8AC3E}">
        <p14:creationId xmlns:p14="http://schemas.microsoft.com/office/powerpoint/2010/main" val="1413687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AD3707-9CD7-4171-9165-305481CA9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aplikace: analýza českých NNO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8CD193C-6FEB-4CAA-8200-667B941DC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30691"/>
            <a:ext cx="4645410" cy="285569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9AB68A8-5347-416F-AAFD-E79F79135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671" y="1951630"/>
            <a:ext cx="5815606" cy="379061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D24F904-3D1D-475D-AEB0-7A16A7BE3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767" y="4486390"/>
            <a:ext cx="3645317" cy="221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46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AC019E-414F-4549-AF6A-86E30F2F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aplikace: analýza projektů CPF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1DB7C0-C8EA-4ACF-8523-7C69ACBD1E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16200000">
            <a:off x="1585913" y="1203456"/>
            <a:ext cx="3152775" cy="4648200"/>
          </a:xfrm>
          <a:prstGeom prst="rect">
            <a:avLst/>
          </a:prstGeom>
        </p:spPr>
      </p:pic>
      <p:pic>
        <p:nvPicPr>
          <p:cNvPr id="5" name="Grafik 8" descr="SI_CZ_colink_off_page_3_3_colour">
            <a:extLst>
              <a:ext uri="{FF2B5EF4-FFF2-40B4-BE49-F238E27FC236}">
                <a16:creationId xmlns:a16="http://schemas.microsoft.com/office/drawing/2014/main" id="{EAE81BD9-60AB-4AB8-A2E6-07D1B43007F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1951169"/>
            <a:ext cx="5762625" cy="315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7">
            <a:extLst>
              <a:ext uri="{FF2B5EF4-FFF2-40B4-BE49-F238E27FC236}">
                <a16:creationId xmlns:a16="http://schemas.microsoft.com/office/drawing/2014/main" id="{38612893-FE8B-41AC-94D3-B7EBE51AE36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932" y="5364424"/>
            <a:ext cx="2476502" cy="1493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40054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557</Words>
  <Application>Microsoft Office PowerPoint</Application>
  <PresentationFormat>Širokoúhlá obrazovka</PresentationFormat>
  <Paragraphs>61</Paragraphs>
  <Slides>15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Sítě a ekonomický život </vt:lpstr>
      <vt:lpstr>Sociální sítě – metafora, teorie, metoda?</vt:lpstr>
      <vt:lpstr>Role sítí</vt:lpstr>
      <vt:lpstr>Role sítí v ekonomii</vt:lpstr>
      <vt:lpstr>Klíčové koncepty</vt:lpstr>
      <vt:lpstr>Základní koncepty teorie sítí</vt:lpstr>
      <vt:lpstr>Základní koncepty teorie sítí</vt:lpstr>
      <vt:lpstr>Příklad aplikace: analýza českých NNO</vt:lpstr>
      <vt:lpstr>Příklad aplikace: analýza projektů CPF</vt:lpstr>
      <vt:lpstr>Další příklady aplikace</vt:lpstr>
      <vt:lpstr>Síla slabých vazeb (M. Granovetter)</vt:lpstr>
      <vt:lpstr>Síla slabých vazeb (M. Granovetter)</vt:lpstr>
      <vt:lpstr>The Importance of Weak Ties (Not Strong Ties) in the Workplace</vt:lpstr>
      <vt:lpstr>Strukturální mezery 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ekonomické sociologie  </dc:title>
  <dc:creator>Navrátil Jiří</dc:creator>
  <cp:lastModifiedBy>Navrátil Jiří</cp:lastModifiedBy>
  <cp:revision>57</cp:revision>
  <dcterms:created xsi:type="dcterms:W3CDTF">2018-02-27T20:21:13Z</dcterms:created>
  <dcterms:modified xsi:type="dcterms:W3CDTF">2019-04-09T22:00:40Z</dcterms:modified>
</cp:coreProperties>
</file>