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0" r:id="rId5"/>
    <p:sldId id="271" r:id="rId6"/>
    <p:sldId id="281" r:id="rId7"/>
    <p:sldId id="276" r:id="rId8"/>
    <p:sldId id="282" r:id="rId9"/>
    <p:sldId id="272" r:id="rId10"/>
    <p:sldId id="275" r:id="rId11"/>
    <p:sldId id="278" r:id="rId12"/>
    <p:sldId id="277" r:id="rId13"/>
    <p:sldId id="274" r:id="rId14"/>
    <p:sldId id="279" r:id="rId15"/>
    <p:sldId id="280" r:id="rId16"/>
    <p:sldId id="283" r:id="rId17"/>
    <p:sldId id="284" r:id="rId18"/>
    <p:sldId id="26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283AE-4F29-4C60-9C44-52AF6A39E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D8286B-FCB4-4C26-ABF5-DB8247340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A172E5-0827-4426-A3D5-B9DBDDC3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740D7F-18F0-467A-BE20-27B4077C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B48C44-0082-4CAB-AB88-E3D3537E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40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F5E57-1C22-412C-B649-0B82F968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198714-3168-4DBB-A076-5687A8641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113950-1A5E-41D2-B66D-350E730F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86BD09-12A6-47CB-B73B-174D98F1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3A4E39-F785-4A89-A165-7BD7E626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29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07175B-EF46-42FD-887B-8BEAF03C5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78520B-282B-4AAD-95A4-0F6B2088A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5FD5AF-8BD1-4453-8B02-E50493D7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E3AEDF-4EFF-43E7-9DF2-1F006979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DAF040-D86E-4757-8F8C-626B450F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0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AF091-3C03-4DBB-8EA7-7A3E0FE0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E296AB-473C-45F8-9916-CD32A29C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3C3F90-3825-43D5-AB2D-9DE0E4BD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5BBE69-AE1C-4070-8D0C-683055B4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D77D1A-B068-4043-AA04-F8749AD9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A20B1-2D84-49DC-A019-BBAC087C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E1DD5E-590A-446F-B705-B6C4D9555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B6BE89-8C38-4A73-8DE5-C4E415C6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8D46FA-4BB8-4ABE-9C8C-F6877801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453F16-8128-4E53-9E80-2AAAD274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65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8CA17-3B0E-4545-B102-D3A7264C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2FE81D-63D5-4FE7-817A-FA45E5932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5BD8734-46C2-467D-BB19-1944ECB5C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4118AB-CB4E-45AF-AA52-803ACD59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2F7974-BF61-4D48-A68F-72D433C8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BB6E08-4C7A-4B3C-B8E1-60C95873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5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BD867-2917-42B9-836C-E10BAA3F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B767BE-A679-4A9F-B82C-773B8B421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CCA091B-5780-4E9F-B1E0-B88EC704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D43DD3A-A45A-4EFC-AB37-2F49D7621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8304E3-C43E-4C3B-9BE3-10CD50E9E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24C777E-8262-4416-B21A-138CCF6F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5C739CB-FCEC-428B-BC58-4148636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1689763-8A9A-4025-8B48-6921AF92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59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6BE98-FEB9-47C7-AD49-F375966B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E2AD72-369B-4740-8365-B4AF119E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4C00F2-A8D3-47AA-A6FD-CBB2259A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1BBFC8-31B0-4913-B587-44A35695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8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4179B17-CF31-415B-8DBE-5400E116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A4EF25-F85F-4090-AA94-99377D23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2A5811-FB46-4AB2-8815-B1C6073F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99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459BA-EF07-40DE-8858-DC521B71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6E8DC9-C959-443A-B69D-7F7EF766C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3466F78-41C3-4D2C-84D8-BC555AE39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7F7862-B250-46BD-8A6C-DEC1F0A3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2AB1B1-4DD4-4CF9-ABE2-7259B249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A9D7FA-D6C0-4BD6-934A-E703DA6F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6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B6BF8-7195-43E0-927B-66023188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F97E7D-9BDD-43E4-A796-B3F1CB048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211BE26-5A6F-4E39-8798-1EBAE82D9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6CF613-C866-435A-8523-1235D6D5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252E33-9456-455F-80D0-23C550EF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CD4D0C-1EEA-403E-B9FC-B455BFA4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29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CC7F54C-247F-496F-A0EC-F9EA422D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8DD7B1-99FB-4DB0-8198-98654E17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5C3548-BA8F-451B-A301-2D024C354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7BFD2-8B5F-4F02-A368-67AAB898A2EF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CB2BD6-0320-4356-9F50-D3E4D99D0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E716B8-897B-4F18-B016-FB9F99CAB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22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onsoc.mpifg.de/" TargetMode="External"/><Relationship Id="rId2" Type="http://schemas.openxmlformats.org/officeDocument/2006/relationships/hyperlink" Target="https://economicsociology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80BF1-2D54-4528-BC38-B401A3081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Sociální kapitál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CE5EC-6F7B-49F7-BCC9-2919E1CAE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BPV_SOPE Ekonomická sociologie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03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ociální kapitál na mikroúrovni (</a:t>
            </a:r>
            <a:r>
              <a:rPr lang="cs-CZ" dirty="0" err="1" smtClean="0"/>
              <a:t>Bourdieu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Skutečnost je vztahová</a:t>
            </a:r>
          </a:p>
          <a:p>
            <a:r>
              <a:rPr lang="cs-CZ" dirty="0" smtClean="0"/>
              <a:t>Analýza nerovností ve společnosti, analýza aktérů a jejich sociálních pozic</a:t>
            </a:r>
          </a:p>
          <a:p>
            <a:r>
              <a:rPr lang="cs-CZ" dirty="0" smtClean="0"/>
              <a:t>Sociální pozice není měnitelná snadno ani rychle</a:t>
            </a:r>
          </a:p>
          <a:p>
            <a:r>
              <a:rPr lang="cs-CZ" dirty="0" smtClean="0"/>
              <a:t>Sociální svět se skládá z různých sociálních polí</a:t>
            </a:r>
          </a:p>
          <a:p>
            <a:r>
              <a:rPr lang="cs-CZ" dirty="0" smtClean="0"/>
              <a:t>Pozice každého jedince v každém takovém poli je dána různým množství různých forem kapitálu – ekonomického, kulturního a sociálního)</a:t>
            </a:r>
          </a:p>
          <a:p>
            <a:r>
              <a:rPr lang="cs-CZ" dirty="0" smtClean="0"/>
              <a:t>Symbolická kapitál – uznání (např. čest)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31" y="5061181"/>
            <a:ext cx="2545069" cy="17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78" y="0"/>
            <a:ext cx="5329801" cy="68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6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kapitál na mikroúrovni (</a:t>
            </a:r>
            <a:r>
              <a:rPr lang="cs-CZ" dirty="0" err="1"/>
              <a:t>Bourdieu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Sociální kapitál je vždy závislý na jiných formách kapitálu</a:t>
            </a:r>
          </a:p>
          <a:p>
            <a:pPr algn="just"/>
            <a:r>
              <a:rPr lang="cs-CZ" dirty="0" smtClean="0"/>
              <a:t>„Model </a:t>
            </a:r>
            <a:r>
              <a:rPr lang="cs-CZ" dirty="0"/>
              <a:t>stanoví vzdálenosti</a:t>
            </a:r>
            <a:r>
              <a:rPr lang="cs-CZ" dirty="0" smtClean="0"/>
              <a:t>, předurčující pravděpodobnost setkání, příbuzností</a:t>
            </a:r>
            <a:r>
              <a:rPr lang="cs-CZ" dirty="0"/>
              <a:t>, sympatií nebo i touhy: konkrétně řečeno, pro </a:t>
            </a:r>
            <a:r>
              <a:rPr lang="cs-CZ" dirty="0" smtClean="0"/>
              <a:t>lidi situované </a:t>
            </a:r>
            <a:r>
              <a:rPr lang="cs-CZ" dirty="0"/>
              <a:t>v prostoru nahoře je velmi nepravděpodobné </a:t>
            </a:r>
            <a:r>
              <a:rPr lang="cs-CZ" dirty="0" smtClean="0"/>
              <a:t>manželské spojení </a:t>
            </a:r>
            <a:r>
              <a:rPr lang="cs-CZ" dirty="0"/>
              <a:t>s lidmi situovanými dole, protože za prvé mají malou </a:t>
            </a:r>
            <a:r>
              <a:rPr lang="cs-CZ" dirty="0" smtClean="0"/>
              <a:t>naději se </a:t>
            </a:r>
            <a:r>
              <a:rPr lang="cs-CZ" dirty="0"/>
              <a:t>s nimi fyzicky setkat (leda na takzvaných "podezřelých místech</a:t>
            </a:r>
            <a:r>
              <a:rPr lang="cs-CZ" dirty="0" smtClean="0"/>
              <a:t>", čili </a:t>
            </a:r>
            <a:r>
              <a:rPr lang="cs-CZ" dirty="0"/>
              <a:t>za cenu </a:t>
            </a:r>
            <a:r>
              <a:rPr lang="cs-CZ" dirty="0" smtClean="0"/>
              <a:t>překročení sociálních </a:t>
            </a:r>
            <a:r>
              <a:rPr lang="cs-CZ" dirty="0"/>
              <a:t>hranic, jež jsou vedle </a:t>
            </a:r>
            <a:r>
              <a:rPr lang="cs-CZ" dirty="0" smtClean="0"/>
              <a:t>prostorové vzdálenosti </a:t>
            </a:r>
            <a:r>
              <a:rPr lang="cs-CZ" dirty="0"/>
              <a:t>ještě další překážkou), a za druhé, i kdyby </a:t>
            </a:r>
            <a:r>
              <a:rPr lang="cs-CZ" dirty="0" smtClean="0"/>
              <a:t>se s </a:t>
            </a:r>
            <a:r>
              <a:rPr lang="cs-CZ" dirty="0"/>
              <a:t>nimi při nějaké příležitosti letmo a </a:t>
            </a:r>
            <a:r>
              <a:rPr lang="cs-CZ" dirty="0" smtClean="0"/>
              <a:t>takříkajíc </a:t>
            </a:r>
            <a:r>
              <a:rPr lang="cs-CZ" dirty="0"/>
              <a:t>náhodou </a:t>
            </a:r>
            <a:r>
              <a:rPr lang="cs-CZ" dirty="0" smtClean="0"/>
              <a:t>setkali, nebudou </a:t>
            </a:r>
            <a:r>
              <a:rPr lang="cs-CZ" dirty="0"/>
              <a:t>"na sebe </a:t>
            </a:r>
            <a:r>
              <a:rPr lang="cs-CZ" dirty="0" smtClean="0"/>
              <a:t>slyšet“, navzájem </a:t>
            </a:r>
            <a:r>
              <a:rPr lang="cs-CZ" dirty="0"/>
              <a:t>si doopravdy rozumět a </a:t>
            </a:r>
            <a:r>
              <a:rPr lang="cs-CZ" dirty="0" smtClean="0"/>
              <a:t>jedni druhým </a:t>
            </a:r>
            <a:r>
              <a:rPr lang="cs-CZ" dirty="0"/>
              <a:t>se líbit. Blízkost v sociálním prostoru naopak ke </a:t>
            </a:r>
            <a:r>
              <a:rPr lang="cs-CZ" dirty="0" smtClean="0"/>
              <a:t>sblížení předem </a:t>
            </a:r>
            <a:r>
              <a:rPr lang="cs-CZ" dirty="0"/>
              <a:t>disponuje: lidé zaujímající postavení v jedné </a:t>
            </a:r>
            <a:r>
              <a:rPr lang="cs-CZ" dirty="0" smtClean="0"/>
              <a:t>určité omezené čísti prostoru si budou jednak bližší a jednak ke sblížení ochotnější“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32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kapitál na mikroúrovni (</a:t>
            </a:r>
            <a:r>
              <a:rPr lang="cs-CZ" dirty="0" err="1"/>
              <a:t>Bourdieu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Každé sociální pole – umění, vzdělávání, právo, politika, ekonomie – různý profil s různou důležitostí různých forem kapitálu</a:t>
            </a:r>
          </a:p>
          <a:p>
            <a:r>
              <a:rPr lang="cs-CZ" dirty="0" smtClean="0"/>
              <a:t>Formy kapitálu – produkce a certifikace – je zajišťována různými aktéry kteří definují šance ostatních získat dobrou pozici na daném poli</a:t>
            </a:r>
          </a:p>
          <a:p>
            <a:r>
              <a:rPr lang="cs-CZ" dirty="0" smtClean="0"/>
              <a:t>Sociální kapitál: množství vazeb, které daný jedince má a může mobilizovat a na množství kapitálu, který vlastní ti, ke kterým je tento jedinec připojen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422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měřit?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35" y="1690688"/>
            <a:ext cx="9248930" cy="32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62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611" y="488095"/>
            <a:ext cx="6168578" cy="59437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6" y="488095"/>
            <a:ext cx="4050600" cy="11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31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55" y="604189"/>
            <a:ext cx="10022821" cy="57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8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93" y="975731"/>
            <a:ext cx="9851755" cy="5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2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1537C-A645-4CD3-8D89-CF4AEA73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E3219F-4DA4-486C-9ACB-D0FF55740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Edwards</a:t>
            </a:r>
            <a:r>
              <a:rPr lang="en-GB" dirty="0"/>
              <a:t>, Bob a Michael W. Foley. 2001. „Civil Society and Social Capital: A Primer.“ Pp. 1-14 in B. Edwards, M. W. Foley a M. </a:t>
            </a:r>
            <a:r>
              <a:rPr lang="en-GB" dirty="0" err="1"/>
              <a:t>Diani</a:t>
            </a:r>
            <a:r>
              <a:rPr lang="en-GB" dirty="0"/>
              <a:t> (eds.), </a:t>
            </a:r>
            <a:r>
              <a:rPr lang="en-GB" i="1" dirty="0"/>
              <a:t>Beyond Tocqueville. Civil Society and the Social Capital Debate in Comparative Perspective</a:t>
            </a:r>
            <a:r>
              <a:rPr lang="en-GB" dirty="0"/>
              <a:t>. London: University Press of New </a:t>
            </a:r>
            <a:r>
              <a:rPr lang="en-GB" dirty="0" smtClean="0"/>
              <a:t>England.</a:t>
            </a:r>
            <a:endParaRPr lang="cs-CZ" dirty="0"/>
          </a:p>
          <a:p>
            <a:r>
              <a:rPr lang="en-GB" dirty="0" smtClean="0"/>
              <a:t>Van </a:t>
            </a:r>
            <a:r>
              <a:rPr lang="en-GB" dirty="0" err="1"/>
              <a:t>Oorschot,W</a:t>
            </a:r>
            <a:r>
              <a:rPr lang="en-GB" dirty="0"/>
              <a:t>., </a:t>
            </a:r>
            <a:r>
              <a:rPr lang="en-GB" dirty="0" err="1"/>
              <a:t>Arts,W</a:t>
            </a:r>
            <a:r>
              <a:rPr lang="en-GB" dirty="0"/>
              <a:t>., &amp; </a:t>
            </a:r>
            <a:r>
              <a:rPr lang="en-GB" dirty="0" err="1"/>
              <a:t>Gelissen</a:t>
            </a:r>
            <a:r>
              <a:rPr lang="en-GB" dirty="0"/>
              <a:t>, J. (2006). „Social capital in Europe: Measurement and social and regional distribution of a multifaceted phenomenon.“ </a:t>
            </a:r>
            <a:r>
              <a:rPr lang="en-GB" i="1" dirty="0" err="1"/>
              <a:t>Acta</a:t>
            </a:r>
            <a:r>
              <a:rPr lang="en-GB" i="1" dirty="0"/>
              <a:t> </a:t>
            </a:r>
            <a:r>
              <a:rPr lang="en-GB" i="1" dirty="0" err="1"/>
              <a:t>Sociologica</a:t>
            </a:r>
            <a:r>
              <a:rPr lang="en-GB" dirty="0"/>
              <a:t> 49: 149–167.</a:t>
            </a:r>
            <a:endParaRPr lang="cs-CZ" dirty="0"/>
          </a:p>
          <a:p>
            <a:r>
              <a:rPr lang="en-GB" dirty="0"/>
              <a:t> </a:t>
            </a:r>
            <a:r>
              <a:rPr lang="en-GB" dirty="0" smtClean="0"/>
              <a:t>Farr</a:t>
            </a:r>
            <a:r>
              <a:rPr lang="en-GB" dirty="0"/>
              <a:t>, James. 2004. “Social Capital. A Conceptual History.” </a:t>
            </a:r>
            <a:r>
              <a:rPr lang="en-GB" i="1" dirty="0"/>
              <a:t>Political Theory</a:t>
            </a:r>
            <a:r>
              <a:rPr lang="en-GB" dirty="0"/>
              <a:t> 32: 6-33.</a:t>
            </a:r>
            <a:endParaRPr lang="cs-CZ" dirty="0"/>
          </a:p>
          <a:p>
            <a:r>
              <a:rPr lang="en-GB" dirty="0" err="1" smtClean="0"/>
              <a:t>Teorell</a:t>
            </a:r>
            <a:r>
              <a:rPr lang="en-GB" dirty="0"/>
              <a:t>, Jan. 2003. “Linking Social Capital to Political Participation: Voluntary Associations and Network of Recruitment in Sweden.” </a:t>
            </a:r>
            <a:r>
              <a:rPr lang="en-GB" i="1" dirty="0"/>
              <a:t>Scandinavian Political Studies</a:t>
            </a:r>
            <a:r>
              <a:rPr lang="en-GB" dirty="0"/>
              <a:t> 26: 49-66.</a:t>
            </a:r>
            <a:endParaRPr lang="cs-CZ" dirty="0"/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://economicsociology.org/</a:t>
            </a:r>
            <a:endParaRPr lang="cs-CZ" dirty="0"/>
          </a:p>
          <a:p>
            <a:r>
              <a:rPr lang="cs-CZ" dirty="0">
                <a:hlinkClick r:id="rId3"/>
              </a:rPr>
              <a:t>http://econsoc.mpifg.de/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54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52F65-2F08-4DF6-87E3-F4CC8E46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</a:t>
            </a:r>
            <a:r>
              <a:rPr lang="cs-CZ" dirty="0" smtClean="0"/>
              <a:t>kapitál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33B1F8-429C-4710-95B7-42ED7C403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 smtClean="0"/>
              <a:t>- Koncept využívaný ve studiu ekonomie, organizací, politologii</a:t>
            </a:r>
          </a:p>
          <a:p>
            <a:pPr marL="0" indent="0">
              <a:buNone/>
            </a:pPr>
            <a:r>
              <a:rPr lang="cs-CZ" sz="4000" dirty="0" smtClean="0"/>
              <a:t>- Existují různé typy nerovností – ekonomické, sociální, kulturní</a:t>
            </a:r>
          </a:p>
          <a:p>
            <a:pPr>
              <a:buFontTx/>
              <a:buChar char="-"/>
            </a:pPr>
            <a:r>
              <a:rPr lang="cs-CZ" sz="4000" dirty="0" smtClean="0"/>
              <a:t>Tyto nerovnosti se projevují jak na individuální, tak na skupinové úrovni</a:t>
            </a:r>
          </a:p>
          <a:p>
            <a:pPr>
              <a:buFontTx/>
              <a:buChar char="-"/>
            </a:pPr>
            <a:r>
              <a:rPr lang="cs-CZ" sz="4000" dirty="0" smtClean="0"/>
              <a:t>Jak se tyto nerovnosti dají vysvětlit?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8" y="490451"/>
            <a:ext cx="2394064" cy="179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2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kapitál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Nezbytná podmínka pro úspěšný lokální rozvoj, sociální integraci a politickou participaci</a:t>
            </a:r>
          </a:p>
          <a:p>
            <a:r>
              <a:rPr lang="cs-CZ" sz="3600" dirty="0" smtClean="0"/>
              <a:t>Zdůraznění důležitosti sociálních vazeb a kulturních podmínek místního rozvoje</a:t>
            </a:r>
          </a:p>
          <a:p>
            <a:r>
              <a:rPr lang="cs-CZ" sz="3600" dirty="0" smtClean="0"/>
              <a:t>Jde spíše o perspektivu než o koncept</a:t>
            </a:r>
          </a:p>
          <a:p>
            <a:r>
              <a:rPr lang="cs-CZ" sz="3600" dirty="0" smtClean="0"/>
              <a:t>Propojení sociality, sociability a sociální zakořeněnosti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4402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EAB2-528E-47BE-A025-5F99B0CD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77FF53-03CC-43E9-BE50-CC3DFD796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3600" dirty="0" smtClean="0"/>
              <a:t>Makroúroveň vs. mikroúroveň</a:t>
            </a:r>
          </a:p>
          <a:p>
            <a:pPr>
              <a:buFontTx/>
              <a:buChar char="-"/>
            </a:pPr>
            <a:r>
              <a:rPr lang="cs-CZ" sz="3600" dirty="0" smtClean="0"/>
              <a:t>Nevyčerpává se používáním</a:t>
            </a:r>
            <a:endParaRPr lang="cs-CZ" sz="3600" dirty="0"/>
          </a:p>
          <a:p>
            <a:pPr marL="514350" indent="-514350">
              <a:buAutoNum type="arabicParenR"/>
            </a:pPr>
            <a:r>
              <a:rPr lang="cs-CZ" sz="3600" dirty="0" smtClean="0"/>
              <a:t>zdroje, ke kterým má jedinec přístup díky kontaktům s druhými lidmi a díky svému členství v různých skupinách („známosti“), jde o soukromý statek</a:t>
            </a:r>
          </a:p>
          <a:p>
            <a:pPr marL="514350" indent="-514350">
              <a:buAutoNum type="arabicParenR"/>
            </a:pPr>
            <a:r>
              <a:rPr lang="cs-CZ" sz="3600" dirty="0" smtClean="0"/>
              <a:t>Zdroje uložené ve vztazích mezi lidmi, které mohou pomoci vyřešit dilemata kolektivního jednání, jde o veřejný statek</a:t>
            </a:r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3831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ociální kapitál na makroúrovni (</a:t>
            </a:r>
            <a:r>
              <a:rPr lang="cs-CZ" dirty="0" err="1" smtClean="0"/>
              <a:t>Putnam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/>
              <a:t>„</a:t>
            </a:r>
            <a:r>
              <a:rPr lang="en-US" sz="3600" dirty="0" smtClean="0"/>
              <a:t>connections </a:t>
            </a:r>
            <a:r>
              <a:rPr lang="en-US" sz="3600" dirty="0"/>
              <a:t>among individuals – social networks and the norms of </a:t>
            </a:r>
            <a:r>
              <a:rPr lang="en-US" sz="3600" dirty="0" smtClean="0"/>
              <a:t>reciprocity </a:t>
            </a:r>
            <a:r>
              <a:rPr lang="en-US" sz="3600" dirty="0"/>
              <a:t>and trustworthiness that arise from </a:t>
            </a:r>
            <a:r>
              <a:rPr lang="en-US" sz="3600" dirty="0" smtClean="0"/>
              <a:t>them</a:t>
            </a:r>
            <a:r>
              <a:rPr lang="cs-CZ" sz="3600" dirty="0" smtClean="0"/>
              <a:t>“</a:t>
            </a:r>
          </a:p>
          <a:p>
            <a:r>
              <a:rPr lang="cs-CZ" sz="3600" dirty="0" smtClean="0"/>
              <a:t>Svazující vs. Přemosťující</a:t>
            </a:r>
          </a:p>
          <a:p>
            <a:r>
              <a:rPr lang="cs-CZ" sz="3600" dirty="0" smtClean="0"/>
              <a:t>Svazující: generuje důvěru dovnitř komunity, souvisí především s primárními vztahy</a:t>
            </a:r>
          </a:p>
          <a:p>
            <a:r>
              <a:rPr lang="cs-CZ" sz="3600" dirty="0" smtClean="0"/>
              <a:t>Přemosťující: souvisí s občanskostí, usnadňuje organizaci skrze slabé vazby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45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ociální kapitál na makroúrovni (</a:t>
            </a:r>
            <a:r>
              <a:rPr lang="cs-CZ" dirty="0" err="1" smtClean="0"/>
              <a:t>Putnam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Celkově spíše klesá</a:t>
            </a:r>
          </a:p>
          <a:p>
            <a:r>
              <a:rPr lang="cs-CZ" sz="3600" dirty="0" smtClean="0"/>
              <a:t>Sociální vztahy klíčové pro demokracii i </a:t>
            </a:r>
            <a:r>
              <a:rPr lang="cs-CZ" sz="3600" dirty="0" err="1" smtClean="0"/>
              <a:t>socio</a:t>
            </a:r>
            <a:r>
              <a:rPr lang="cs-CZ" sz="3600" dirty="0" smtClean="0"/>
              <a:t>-ekonomickou modernizaci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46" y="3380354"/>
            <a:ext cx="3396254" cy="34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0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kapitál na makroúrovni (</a:t>
            </a:r>
            <a:r>
              <a:rPr lang="cs-CZ" dirty="0" err="1"/>
              <a:t>Putnam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Tři hlavní komponenty: důvěra, sociální normy a povinnosti, sociální sítě a sdružení</a:t>
            </a:r>
          </a:p>
          <a:p>
            <a:r>
              <a:rPr lang="cs-CZ" dirty="0" smtClean="0"/>
              <a:t>Sítě občanské angažovanosti 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odporují vznik norem obecné reciprocity a podporují nárůst důvěry</a:t>
            </a:r>
          </a:p>
          <a:p>
            <a:pPr>
              <a:buFontTx/>
              <a:buChar char="-"/>
            </a:pPr>
            <a:r>
              <a:rPr lang="cs-CZ" dirty="0"/>
              <a:t>U</a:t>
            </a:r>
            <a:r>
              <a:rPr lang="cs-CZ" dirty="0" smtClean="0"/>
              <a:t>možňují koordinaci a komunikaci, umožňují překonávat dilemata kolektivního jednání</a:t>
            </a:r>
          </a:p>
          <a:p>
            <a:pPr>
              <a:buFontTx/>
              <a:buChar char="-"/>
            </a:pPr>
            <a:r>
              <a:rPr lang="cs-CZ" dirty="0" smtClean="0"/>
              <a:t>Snižují pobídky pro oportunismus</a:t>
            </a:r>
          </a:p>
          <a:p>
            <a:pPr>
              <a:buFontTx/>
              <a:buChar char="-"/>
            </a:pPr>
            <a:r>
              <a:rPr lang="cs-CZ" dirty="0" smtClean="0"/>
              <a:t>Jsou zakořeněny v tradicích spolupráce</a:t>
            </a:r>
          </a:p>
          <a:p>
            <a:pPr>
              <a:buFontTx/>
              <a:buChar char="-"/>
            </a:pPr>
            <a:r>
              <a:rPr lang="cs-CZ" dirty="0" smtClean="0"/>
              <a:t>Rozšiřují u aktérů pocit „jáství“</a:t>
            </a:r>
          </a:p>
        </p:txBody>
      </p:sp>
    </p:spTree>
    <p:extLst>
      <p:ext uri="{BB962C8B-B14F-4D97-AF65-F5344CB8AC3E}">
        <p14:creationId xmlns:p14="http://schemas.microsoft.com/office/powerpoint/2010/main" val="1331986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Bowling </a:t>
            </a:r>
            <a:r>
              <a:rPr lang="cs-CZ" dirty="0" err="1" smtClean="0"/>
              <a:t>Alone</a:t>
            </a:r>
            <a:r>
              <a:rPr lang="cs-CZ" dirty="0" smtClean="0"/>
              <a:t> (</a:t>
            </a:r>
            <a:r>
              <a:rPr lang="cs-CZ" dirty="0" err="1" smtClean="0"/>
              <a:t>Putnam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Američané se postupně přestávají politicky angažovat (nechodí k volbám, na veřejné shromáždění, atd.), roste nedůvěra ve vládu. </a:t>
            </a:r>
          </a:p>
          <a:p>
            <a:r>
              <a:rPr lang="cs-CZ" dirty="0" smtClean="0"/>
              <a:t>Celkové klesá členství v různých spolcích a organizacích, vč. těch náboženských, odborových, dobrovolnických, vč. Bowlingových asociací: individuální počet hráčů roste, ale počet lidí hrajících v ligách klesá</a:t>
            </a:r>
          </a:p>
          <a:p>
            <a:r>
              <a:rPr lang="cs-CZ" dirty="0" smtClean="0"/>
              <a:t>Když lidé hrají sami, nepodílejí se na sociálních interakcích, debatách, atd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 smtClean="0"/>
              <a:t>Proč tedy klesá sociální kapitál v USA?</a:t>
            </a:r>
          </a:p>
          <a:p>
            <a:r>
              <a:rPr lang="cs-CZ" dirty="0" smtClean="0"/>
              <a:t>Nejde o demografické změny, časté stěhování nebo návrat žen do práce. Hlavní příčinou jsou technologie které individualizují volnočasové aktivity – televize, internet, sociální sítě…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27" y="149196"/>
            <a:ext cx="2740429" cy="1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0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kapitál na mikroúrovni (</a:t>
            </a:r>
            <a:r>
              <a:rPr lang="cs-CZ" dirty="0" err="1" smtClean="0"/>
              <a:t>Coleman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Racionální jednání v analýze sociálních systémů – sociální kapitál umožňuje sociální jednání</a:t>
            </a:r>
          </a:p>
          <a:p>
            <a:r>
              <a:rPr lang="cs-CZ" dirty="0" smtClean="0"/>
              <a:t>Sociální kapitál spočívá ve struktuře vztahů mezi aktéry (vč. Organizací)</a:t>
            </a:r>
          </a:p>
          <a:p>
            <a:r>
              <a:rPr lang="cs-CZ" dirty="0" smtClean="0"/>
              <a:t>Může nabývat </a:t>
            </a:r>
            <a:r>
              <a:rPr lang="cs-CZ" dirty="0" err="1" smtClean="0"/>
              <a:t>růtné</a:t>
            </a:r>
            <a:r>
              <a:rPr lang="cs-CZ" dirty="0" smtClean="0"/>
              <a:t> podoby, klíčové je, že umožňuje sociální jednání (kulturní vazby, organizační vztahy, občanská kultura)</a:t>
            </a:r>
          </a:p>
          <a:p>
            <a:r>
              <a:rPr lang="cs-CZ" dirty="0" smtClean="0"/>
              <a:t>Zahrnuje povinnosti a očekávání, informační kanály, normy a sankce</a:t>
            </a:r>
          </a:p>
          <a:p>
            <a:r>
              <a:rPr lang="cs-CZ" dirty="0" smtClean="0"/>
              <a:t>Je závislá na určitém stupni uzavřenosti sociální struktury, často se dovíjí z organizací, které „přežijí“ svůj původní účel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3683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865</Words>
  <Application>Microsoft Office PowerPoint</Application>
  <PresentationFormat>Širokoúhlá obrazovka</PresentationFormat>
  <Paragraphs>67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Sociální kapitál </vt:lpstr>
      <vt:lpstr>Sociální kapitál</vt:lpstr>
      <vt:lpstr>Sociální kapitál</vt:lpstr>
      <vt:lpstr>Definice</vt:lpstr>
      <vt:lpstr>Sociální kapitál na makroúrovni (Putnam)</vt:lpstr>
      <vt:lpstr>Sociální kapitál na makroúrovni (Putnam)</vt:lpstr>
      <vt:lpstr>Sociální kapitál na makroúrovni (Putnam)</vt:lpstr>
      <vt:lpstr>Bowling Alone (Putnam)</vt:lpstr>
      <vt:lpstr>Sociální kapitál na mikroúrovni (Coleman)</vt:lpstr>
      <vt:lpstr>Sociální kapitál na mikroúrovni (Bourdieu)</vt:lpstr>
      <vt:lpstr>Prezentace aplikace PowerPoint</vt:lpstr>
      <vt:lpstr>Sociální kapitál na mikroúrovni (Bourdieu)</vt:lpstr>
      <vt:lpstr>Sociální kapitál na mikroúrovni (Bourdieu)</vt:lpstr>
      <vt:lpstr>Jak měřit?</vt:lpstr>
      <vt:lpstr>Prezentace aplikace PowerPoint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ekonomické sociologie</dc:title>
  <dc:creator>Navrátil Jiří</dc:creator>
  <cp:lastModifiedBy>Navrátil Jiří</cp:lastModifiedBy>
  <cp:revision>88</cp:revision>
  <dcterms:created xsi:type="dcterms:W3CDTF">2018-02-27T20:21:13Z</dcterms:created>
  <dcterms:modified xsi:type="dcterms:W3CDTF">2019-04-23T22:13:01Z</dcterms:modified>
</cp:coreProperties>
</file>