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3" r:id="rId4"/>
    <p:sldId id="284" r:id="rId5"/>
    <p:sldId id="282" r:id="rId6"/>
    <p:sldId id="289" r:id="rId7"/>
    <p:sldId id="285" r:id="rId8"/>
    <p:sldId id="286" r:id="rId9"/>
    <p:sldId id="290" r:id="rId10"/>
    <p:sldId id="291" r:id="rId11"/>
    <p:sldId id="287" r:id="rId12"/>
    <p:sldId id="288" r:id="rId13"/>
    <p:sldId id="269" r:id="rId14"/>
  </p:sldIdLst>
  <p:sldSz cx="12192000" cy="6858000"/>
  <p:notesSz cx="6735763" cy="9869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283AE-4F29-4C60-9C44-52AF6A39EC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5D8286B-FCB4-4C26-ABF5-DB82473409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A172E5-0827-4426-A3D5-B9DBDDC3E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BFD2-8B5F-4F02-A368-67AAB898A2EF}" type="datetimeFigureOut">
              <a:rPr lang="cs-CZ" smtClean="0"/>
              <a:t>14. 5. 2019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740D7F-18F0-467A-BE20-27B4077C7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B48C44-0082-4CAB-AB88-E3D3537E0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3EF5-6CFD-4DE4-8575-F72C56B85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407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F5E57-1C22-412C-B649-0B82F9687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6198714-3168-4DBB-A076-5687A86419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113950-1A5E-41D2-B66D-350E730F2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BFD2-8B5F-4F02-A368-67AAB898A2EF}" type="datetimeFigureOut">
              <a:rPr lang="cs-CZ" smtClean="0"/>
              <a:t>14. 5. 2019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86BD09-12A6-47CB-B73B-174D98F15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3A4E39-F785-4A89-A165-7BD7E626F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3EF5-6CFD-4DE4-8575-F72C56B85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293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B07175B-EF46-42FD-887B-8BEAF03C5C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678520B-282B-4AAD-95A4-0F6B2088A8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5FD5AF-8BD1-4453-8B02-E50493D7D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BFD2-8B5F-4F02-A368-67AAB898A2EF}" type="datetimeFigureOut">
              <a:rPr lang="cs-CZ" smtClean="0"/>
              <a:t>14. 5. 2019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E3AEDF-4EFF-43E7-9DF2-1F0069797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DAF040-D86E-4757-8F8C-626B450FA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3EF5-6CFD-4DE4-8575-F72C56B85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102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BAF091-3C03-4DBB-8EA7-7A3E0FE00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E296AB-473C-45F8-9916-CD32A29C2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3C3F90-3825-43D5-AB2D-9DE0E4BD2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BFD2-8B5F-4F02-A368-67AAB898A2EF}" type="datetimeFigureOut">
              <a:rPr lang="cs-CZ" smtClean="0"/>
              <a:t>14. 5. 2019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5BBE69-AE1C-4070-8D0C-683055B4E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D77D1A-B068-4043-AA04-F8749AD91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3EF5-6CFD-4DE4-8575-F72C56B85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530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BA20B1-2D84-49DC-A019-BBAC087C3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E1DD5E-590A-446F-B705-B6C4D9555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B6BE89-8C38-4A73-8DE5-C4E415C62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BFD2-8B5F-4F02-A368-67AAB898A2EF}" type="datetimeFigureOut">
              <a:rPr lang="cs-CZ" smtClean="0"/>
              <a:t>14. 5. 2019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8D46FA-4BB8-4ABE-9C8C-F68778011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453F16-8128-4E53-9E80-2AAAD274F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3EF5-6CFD-4DE4-8575-F72C56B85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651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68CA17-3B0E-4545-B102-D3A7264CD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2FE81D-63D5-4FE7-817A-FA45E59329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5BD8734-46C2-467D-BB19-1944ECB5C3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4118AB-CB4E-45AF-AA52-803ACD591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BFD2-8B5F-4F02-A368-67AAB898A2EF}" type="datetimeFigureOut">
              <a:rPr lang="cs-CZ" smtClean="0"/>
              <a:t>14. 5. 2019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E2F7974-BF61-4D48-A68F-72D433C82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DBB6E08-4C7A-4B3C-B8E1-60C95873F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3EF5-6CFD-4DE4-8575-F72C56B85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56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2BD867-2917-42B9-836C-E10BAA3F5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BB767BE-A679-4A9F-B82C-773B8B4211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CCA091B-5780-4E9F-B1E0-B88EC70407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D43DD3A-A45A-4EFC-AB37-2F49D7621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48304E3-C43E-4C3B-9BE3-10CD50E9E6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24C777E-8262-4416-B21A-138CCF6FE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BFD2-8B5F-4F02-A368-67AAB898A2EF}" type="datetimeFigureOut">
              <a:rPr lang="cs-CZ" smtClean="0"/>
              <a:t>14. 5. 2019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5C739CB-FCEC-428B-BC58-41486365E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1689763-8A9A-4025-8B48-6921AF920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3EF5-6CFD-4DE4-8575-F72C56B85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592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6BE98-FEB9-47C7-AD49-F375966B9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AE2AD72-369B-4740-8365-B4AF119E3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BFD2-8B5F-4F02-A368-67AAB898A2EF}" type="datetimeFigureOut">
              <a:rPr lang="cs-CZ" smtClean="0"/>
              <a:t>14. 5. 2019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64C00F2-A8D3-47AA-A6FD-CBB2259A9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1BBFC8-31B0-4913-B587-44A35695E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3EF5-6CFD-4DE4-8575-F72C56B85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280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4179B17-CF31-415B-8DBE-5400E116A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BFD2-8B5F-4F02-A368-67AAB898A2EF}" type="datetimeFigureOut">
              <a:rPr lang="cs-CZ" smtClean="0"/>
              <a:t>14. 5. 2019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A4EF25-F85F-4090-AA94-99377D23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C2A5811-FB46-4AB2-8815-B1C6073FD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3EF5-6CFD-4DE4-8575-F72C56B85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994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A459BA-EF07-40DE-8858-DC521B714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6E8DC9-C959-443A-B69D-7F7EF766C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3466F78-41C3-4D2C-84D8-BC555AE391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7F7862-B250-46BD-8A6C-DEC1F0A36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BFD2-8B5F-4F02-A368-67AAB898A2EF}" type="datetimeFigureOut">
              <a:rPr lang="cs-CZ" smtClean="0"/>
              <a:t>14. 5. 2019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2AB1B1-4DD4-4CF9-ABE2-7259B249C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FA9D7FA-D6C0-4BD6-934A-E703DA6F4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3EF5-6CFD-4DE4-8575-F72C56B85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67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4B6BF8-7195-43E0-927B-660231881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2F97E7D-9BDD-43E4-A796-B3F1CB048B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211BE26-5A6F-4E39-8798-1EBAE82D9E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96CF613-C866-435A-8523-1235D6D5D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BFD2-8B5F-4F02-A368-67AAB898A2EF}" type="datetimeFigureOut">
              <a:rPr lang="cs-CZ" smtClean="0"/>
              <a:t>14. 5. 2019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B252E33-9456-455F-80D0-23C550EF1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CD4D0C-1EEA-403E-B9FC-B455BFA48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23EF5-6CFD-4DE4-8575-F72C56B85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293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CC7F54C-247F-496F-A0EC-F9EA422D9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98DD7B1-99FB-4DB0-8198-98654E17D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5C3548-BA8F-451B-A301-2D024C354F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7BFD2-8B5F-4F02-A368-67AAB898A2EF}" type="datetimeFigureOut">
              <a:rPr lang="cs-CZ" smtClean="0"/>
              <a:t>14. 5. 2019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CB2BD6-0320-4356-9F50-D3E4D99D08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E716B8-897B-4F18-B016-FB9F99CAB9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23EF5-6CFD-4DE4-8575-F72C56B85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224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consoc.mpifg.de/" TargetMode="External"/><Relationship Id="rId2" Type="http://schemas.openxmlformats.org/officeDocument/2006/relationships/hyperlink" Target="https://economicsociology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480BF1-2D54-4528-BC38-B401A3081C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Homo anti-</a:t>
            </a:r>
            <a:r>
              <a:rPr lang="cs-CZ" b="1" dirty="0" err="1"/>
              <a:t>economicus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CE5EC-6F7B-49F7-BCC9-2919E1CAE4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BPV_SOPE Ekonomická sociologie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037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funguje (sociální) svět?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Praktický vztah aktérů k jejich okolí dává dojem vědomé </a:t>
            </a:r>
            <a:r>
              <a:rPr lang="cs-CZ" dirty="0" err="1" smtClean="0"/>
              <a:t>utilitarity</a:t>
            </a:r>
            <a:r>
              <a:rPr lang="cs-CZ" dirty="0" smtClean="0"/>
              <a:t> – redukuje se „zápal“ pro konkrétní sociální pole</a:t>
            </a:r>
          </a:p>
          <a:p>
            <a:r>
              <a:rPr lang="cs-CZ" dirty="0" smtClean="0"/>
              <a:t>Veškerá možná motivace aktérů se redukuje na ekonomický zájem, na peněžní zisk - že principem jednání je </a:t>
            </a:r>
            <a:r>
              <a:rPr lang="cs-CZ" dirty="0"/>
              <a:t>j</a:t>
            </a:r>
            <a:r>
              <a:rPr lang="cs-CZ" dirty="0" smtClean="0"/>
              <a:t>asně pochopený ekonomický zájem a jeho cílem racionálně propočtený hmotný zisk</a:t>
            </a:r>
          </a:p>
          <a:p>
            <a:r>
              <a:rPr lang="cs-CZ" dirty="0" err="1" smtClean="0"/>
              <a:t>Bourdieu</a:t>
            </a:r>
            <a:r>
              <a:rPr lang="cs-CZ" dirty="0" smtClean="0"/>
              <a:t>: vztah ontologické souhry mezi </a:t>
            </a:r>
            <a:r>
              <a:rPr lang="cs-CZ" i="1" dirty="0" err="1" smtClean="0"/>
              <a:t>habitusem</a:t>
            </a:r>
            <a:r>
              <a:rPr lang="cs-CZ" dirty="0" smtClean="0"/>
              <a:t> a polem – podvědomá souhra mezi aktérem a světem; lidé pojímají praktická schémata vnímání a hodnocení; do svého zapojení zapojují teze, které si ovšem nekladou</a:t>
            </a:r>
          </a:p>
          <a:p>
            <a:r>
              <a:rPr lang="cs-CZ" dirty="0" smtClean="0"/>
              <a:t>Sociální aktéři užívají „strategií“, které jen velice zřídka spočívají na principu skutečné strategické intence – Nejde o logiku teorie her!!!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0639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38B07C-C85B-4385-B6B2-E325D8DAA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 anti-</a:t>
            </a:r>
            <a:r>
              <a:rPr lang="cs-CZ" dirty="0" err="1"/>
              <a:t>economicus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F77CA1-81B9-4723-ADBB-058CD1FDF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 možný nezištný čin?</a:t>
            </a:r>
          </a:p>
          <a:p>
            <a:r>
              <a:rPr lang="cs-CZ" dirty="0"/>
              <a:t>Jednání lidí řídí rozum – to ale nutně není racionální jednání, vždy ale je nadané smyslem</a:t>
            </a:r>
          </a:p>
          <a:p>
            <a:r>
              <a:rPr lang="cs-CZ" dirty="0"/>
              <a:t>Zájem – rozlišování - vsazení – </a:t>
            </a:r>
            <a:r>
              <a:rPr lang="cs-CZ" b="1" dirty="0" err="1"/>
              <a:t>illusio</a:t>
            </a:r>
            <a:r>
              <a:rPr lang="cs-CZ" dirty="0"/>
              <a:t> – vztah mezi aktérem a polem</a:t>
            </a:r>
          </a:p>
          <a:p>
            <a:r>
              <a:rPr lang="cs-CZ" b="1" dirty="0" err="1" smtClean="0"/>
              <a:t>Illusio</a:t>
            </a:r>
            <a:r>
              <a:rPr lang="cs-CZ" dirty="0" smtClean="0"/>
              <a:t> </a:t>
            </a:r>
            <a:r>
              <a:rPr lang="cs-CZ" dirty="0"/>
              <a:t>nerovná se utilitární zájem! (stanovení cíle a zvyšování účinnosti, peněžní zisk)</a:t>
            </a:r>
          </a:p>
          <a:p>
            <a:r>
              <a:rPr lang="cs-CZ" dirty="0"/>
              <a:t>Cílem lidského snažení není vždy jeho výsledek! Účel jednání není vždy kladen jako jeho cíl, jde o vztah zaujetí do přítomnosti či nastávající budoucnosti</a:t>
            </a:r>
          </a:p>
          <a:p>
            <a:r>
              <a:rPr lang="cs-CZ" dirty="0"/>
              <a:t>Příklady: akademická kariéra, politická kariéra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043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1B031-B44F-44AC-A318-FFDBAEF51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 anti-</a:t>
            </a:r>
            <a:r>
              <a:rPr lang="cs-CZ" dirty="0" err="1"/>
              <a:t>economicus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714283-C52A-4131-9CE3-03EA8C78D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Symbolický kapitál – jakýkoliv druh kapitálu, který je nahlížen a vnímán (a tedy i uznáván) v daném </a:t>
            </a:r>
            <a:r>
              <a:rPr lang="cs-CZ" dirty="0" smtClean="0"/>
              <a:t>poli</a:t>
            </a:r>
          </a:p>
          <a:p>
            <a:r>
              <a:rPr lang="cs-CZ" dirty="0" smtClean="0"/>
              <a:t>Nezištné, anti-ekonomické </a:t>
            </a:r>
            <a:r>
              <a:rPr lang="cs-CZ" dirty="0" err="1" smtClean="0"/>
              <a:t>habitusy</a:t>
            </a:r>
            <a:r>
              <a:rPr lang="cs-CZ" dirty="0" smtClean="0"/>
              <a:t> – odmítání zájmu v ekonomickém slova smyslu</a:t>
            </a:r>
            <a:endParaRPr lang="cs-CZ" dirty="0"/>
          </a:p>
          <a:p>
            <a:r>
              <a:rPr lang="cs-CZ" dirty="0"/>
              <a:t>Nezištné jednání – aristokracie, předmoderní </a:t>
            </a:r>
            <a:r>
              <a:rPr lang="cs-CZ" dirty="0" smtClean="0"/>
              <a:t>společnosti – nezištnost zde </a:t>
            </a:r>
            <a:r>
              <a:rPr lang="cs-CZ" b="1" dirty="0" smtClean="0"/>
              <a:t>není kalkulací</a:t>
            </a:r>
            <a:endParaRPr lang="cs-CZ" b="1" dirty="0"/>
          </a:p>
          <a:p>
            <a:r>
              <a:rPr lang="cs-CZ" dirty="0"/>
              <a:t>Nezištnost je možná tehdy, když jsou dispozice k nezištnému jednání v daném poli rozeznávány a odměňovány</a:t>
            </a:r>
          </a:p>
          <a:p>
            <a:r>
              <a:rPr lang="cs-CZ" dirty="0"/>
              <a:t>Rodina, kultura, věda</a:t>
            </a:r>
          </a:p>
          <a:p>
            <a:r>
              <a:rPr lang="cs-CZ" dirty="0"/>
              <a:t>Dar jako symbolická směna – zákaz explicitnosti, podvojnost subjektivní pravdy a objektivní skutečnosti</a:t>
            </a:r>
          </a:p>
          <a:p>
            <a:r>
              <a:rPr lang="cs-CZ" dirty="0"/>
              <a:t>Směna darů jako paradigma ekonomie symbolických statků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2654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D1537C-A645-4CD3-8D89-CF4AEA736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E3219F-4DA4-486C-9ACB-D0FF55740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Bourdieu</a:t>
            </a:r>
            <a:r>
              <a:rPr lang="cs-CZ" dirty="0"/>
              <a:t>, P. 1998. </a:t>
            </a:r>
            <a:r>
              <a:rPr lang="cs-CZ" i="1" dirty="0"/>
              <a:t>Teorie jednání</a:t>
            </a:r>
            <a:r>
              <a:rPr lang="cs-CZ" dirty="0"/>
              <a:t>, Praha: Karolinum.</a:t>
            </a:r>
          </a:p>
          <a:p>
            <a:r>
              <a:rPr lang="fr-CA" altLang="cs-CZ" dirty="0">
                <a:ea typeface="ＭＳ Ｐゴシック" panose="020B0600070205080204" pitchFamily="34" charset="-128"/>
                <a:cs typeface="Times New Roman" panose="02020603050405020304" pitchFamily="18" charset="0"/>
              </a:rPr>
              <a:t>Bourdieu, P. (1984). </a:t>
            </a:r>
            <a:r>
              <a:rPr lang="fr-CA" altLang="cs-CZ" i="1" dirty="0">
                <a:ea typeface="ＭＳ Ｐゴシック" panose="020B0600070205080204" pitchFamily="34" charset="-128"/>
                <a:cs typeface="Times New Roman" panose="02020603050405020304" pitchFamily="18" charset="0"/>
              </a:rPr>
              <a:t>Distinction : A Social critique of the ju</a:t>
            </a:r>
            <a:r>
              <a:rPr lang="cs-CZ" altLang="cs-CZ" i="1" dirty="0">
                <a:ea typeface="ＭＳ Ｐゴシック" panose="020B0600070205080204" pitchFamily="34" charset="-128"/>
                <a:cs typeface="Times New Roman" panose="02020603050405020304" pitchFamily="18" charset="0"/>
              </a:rPr>
              <a:t>d</a:t>
            </a:r>
            <a:r>
              <a:rPr lang="fr-CA" altLang="cs-CZ" i="1" dirty="0">
                <a:ea typeface="ＭＳ Ｐゴシック" panose="020B0600070205080204" pitchFamily="34" charset="-128"/>
                <a:cs typeface="Times New Roman" panose="02020603050405020304" pitchFamily="18" charset="0"/>
              </a:rPr>
              <a:t>gement of taste</a:t>
            </a:r>
            <a:r>
              <a:rPr lang="fr-CA" altLang="cs-CZ" dirty="0">
                <a:ea typeface="ＭＳ Ｐゴシック" panose="020B0600070205080204" pitchFamily="34" charset="-128"/>
                <a:cs typeface="Times New Roman" panose="02020603050405020304" pitchFamily="18" charset="0"/>
              </a:rPr>
              <a:t>. (</a:t>
            </a:r>
            <a:r>
              <a:rPr lang="en-US" altLang="cs-CZ" dirty="0">
                <a:ea typeface="ＭＳ Ｐゴシック" panose="020B0600070205080204" pitchFamily="34" charset="-128"/>
                <a:cs typeface="Times New Roman" panose="02020603050405020304" pitchFamily="18" charset="0"/>
              </a:rPr>
              <a:t>R. Nice, Trans.) Cambridge, MA: Harvard University Press</a:t>
            </a:r>
            <a:endParaRPr lang="cs-CZ" dirty="0"/>
          </a:p>
          <a:p>
            <a:r>
              <a:rPr lang="cs-CZ" dirty="0">
                <a:hlinkClick r:id="rId2"/>
              </a:rPr>
              <a:t>https://economicsociology.org/</a:t>
            </a:r>
            <a:endParaRPr lang="cs-CZ" dirty="0"/>
          </a:p>
          <a:p>
            <a:r>
              <a:rPr lang="cs-CZ" dirty="0">
                <a:hlinkClick r:id="rId3"/>
              </a:rPr>
              <a:t>http://econsoc.mpifg.de/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9543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F9A1DB-D263-4798-9943-A23EC8A9F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 </a:t>
            </a:r>
            <a:r>
              <a:rPr lang="cs-CZ" dirty="0" err="1"/>
              <a:t>economicus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88709B-710B-4681-ACA4-5E8045A10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Homo </a:t>
            </a:r>
            <a:r>
              <a:rPr lang="cs-CZ" dirty="0" err="1"/>
              <a:t>economicus</a:t>
            </a:r>
            <a:r>
              <a:rPr lang="cs-CZ" dirty="0"/>
              <a:t>, nebo ekonomický člověk, je pojetí lidí v některých ekonomických teorií jako rozumných, dokonale informovaných a sobeckých aktérů.</a:t>
            </a:r>
          </a:p>
          <a:p>
            <a:r>
              <a:rPr lang="cs-CZ" dirty="0"/>
              <a:t>člověk racionálně a systémově kalkuluje a plánovitě hospodaří, zaměřený je primárně např. na zisk, užitek, blaho, bohatství, spotřebu a usiluje přitom o minimální náklady</a:t>
            </a:r>
          </a:p>
          <a:p>
            <a:pPr lvl="1"/>
            <a:r>
              <a:rPr lang="cs-CZ" dirty="0"/>
              <a:t>Ačkoli se termín nezačal používat dříve než od 19. století, je často spojován s myšlenkami na 18. století a myslitele jako Adam Smith a David Ricardo. </a:t>
            </a:r>
          </a:p>
          <a:p>
            <a:pPr lvl="1"/>
            <a:r>
              <a:rPr lang="cs-CZ" dirty="0"/>
              <a:t>V Bohatství národů, Smith psal: “To není od shovívavosti řezníka, sládka nebo pekaře, že my očekáváme naši večeři, ale od jejich pozornosti pro jejich vlastní zájem.“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0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D3CAFB-242A-464C-AEA7-E7A1B0C70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 </a:t>
            </a:r>
            <a:r>
              <a:rPr lang="cs-CZ" dirty="0" err="1"/>
              <a:t>economicus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F5FB93-F0CA-437E-BB78-2A9EC3D33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Max Weber</a:t>
            </a:r>
            <a:r>
              <a:rPr lang="cs-CZ" dirty="0"/>
              <a:t>: typy racionality; racionalita je kalkulace určující nejlepší a nejvýhodnější strategii konání</a:t>
            </a:r>
          </a:p>
          <a:p>
            <a:r>
              <a:rPr lang="cs-CZ" b="1" dirty="0"/>
              <a:t>Adam Smith</a:t>
            </a:r>
            <a:r>
              <a:rPr lang="cs-CZ" dirty="0"/>
              <a:t>: „svoboda jedince, ani volný trh nejsou možné bez tří základních zásad, totiž bez stability vlastnictví, dobrovolnosti převodu a stability slibu.“</a:t>
            </a:r>
          </a:p>
          <a:p>
            <a:r>
              <a:rPr lang="cs-CZ" b="1" dirty="0"/>
              <a:t>David Ricardo</a:t>
            </a:r>
            <a:r>
              <a:rPr lang="cs-CZ" dirty="0"/>
              <a:t>: vytvořil klasickou politickou ekonomii na bázi deduktivně abstraktní, nepoužíval žádné empirické důkazy, neuchyloval se k historii. Byl prvním ekonomem, který takto pracoval.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486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09072A-2CF8-4FEE-B84D-8535099C3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 </a:t>
            </a:r>
            <a:r>
              <a:rPr lang="cs-CZ" dirty="0" err="1"/>
              <a:t>economicus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F8F38A-BE3A-411A-BD5D-7702B47C6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Model homo </a:t>
            </a:r>
            <a:r>
              <a:rPr lang="cs-CZ" dirty="0" err="1"/>
              <a:t>economicus</a:t>
            </a:r>
            <a:r>
              <a:rPr lang="cs-CZ" dirty="0"/>
              <a:t> maximalizuje vlastní zájem a rozhodnutí je výsledkem racionálního jednání, ale také: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i="1" dirty="0"/>
              <a:t>Jednání směřuje k maximalizaci zisku</a:t>
            </a:r>
          </a:p>
          <a:p>
            <a:r>
              <a:rPr lang="cs-CZ" i="1" dirty="0"/>
              <a:t>Důležité informace k rozhodování jsou k dispozici</a:t>
            </a:r>
          </a:p>
          <a:p>
            <a:r>
              <a:rPr lang="cs-CZ" i="1" dirty="0"/>
              <a:t>Lidské jednání dokážeme ovládnout a odhadnout (naplánovat)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2985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30E74-1011-4FFC-9CDC-35448850F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 </a:t>
            </a:r>
            <a:r>
              <a:rPr lang="cs-CZ" dirty="0" err="1"/>
              <a:t>economicus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827349-6A01-42B3-A80D-EF06C771E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Racionalita</a:t>
            </a:r>
            <a:r>
              <a:rPr lang="cs-CZ" dirty="0"/>
              <a:t> (z lat. ratio = rozum) je schopnost člověka myslet a konat na základě </a:t>
            </a:r>
            <a:r>
              <a:rPr lang="cs-CZ" b="1" dirty="0"/>
              <a:t>rozumných</a:t>
            </a:r>
            <a:r>
              <a:rPr lang="cs-CZ" dirty="0"/>
              <a:t> norem. </a:t>
            </a:r>
          </a:p>
          <a:p>
            <a:r>
              <a:rPr lang="cs-CZ" dirty="0"/>
              <a:t>Soulad mezi činností a rozumovými pravidly, jejichž zachovávání je předpokladem k dosáhnutí cíle. </a:t>
            </a:r>
          </a:p>
          <a:p>
            <a:r>
              <a:rPr lang="cs-CZ" dirty="0"/>
              <a:t>Racionalitu chápejme jako relativní stabilní souhrn pravidel, norem, standardů a etalonů duchovní a materiální činnosti, stejně jako hodnot, které všeobecně přijímají a jednoznačně chápou všichni členové daného společenství (sociální, profesní či etnické skupiny, třídy, vrstvy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7768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owchart: Document 8">
            <a:extLst>
              <a:ext uri="{FF2B5EF4-FFF2-40B4-BE49-F238E27FC236}">
                <a16:creationId xmlns:a16="http://schemas.microsoft.com/office/drawing/2014/main" id="{D12DDE76-C203-4047-9998-63900085B5E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5" descr="graph">
            <a:extLst>
              <a:ext uri="{FF2B5EF4-FFF2-40B4-BE49-F238E27FC236}">
                <a16:creationId xmlns:a16="http://schemas.microsoft.com/office/drawing/2014/main" id="{272D57FA-63A7-4857-A196-1ED2C4556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-14941"/>
            <a:ext cx="5257800" cy="6872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E49348D-65B9-47D2-98DB-A4AB04FFF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Typy kapitálu</a:t>
            </a:r>
            <a:endParaRPr lang="en-US" sz="3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63159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B4080C-EFE5-43F4-8B02-E4ECF7C85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funguje (sociální) svět?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D91E3F-D3A8-413E-A575-50E07CE6B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 fungování sociálního světa nestačí pojem ekonomického kapitálu</a:t>
            </a:r>
          </a:p>
          <a:p>
            <a:r>
              <a:rPr lang="cs-CZ" b="1" dirty="0"/>
              <a:t>Ekonomický</a:t>
            </a:r>
            <a:r>
              <a:rPr lang="cs-CZ" dirty="0"/>
              <a:t> kapitál</a:t>
            </a:r>
            <a:r>
              <a:rPr lang="en-US" dirty="0"/>
              <a:t>: </a:t>
            </a:r>
            <a:r>
              <a:rPr lang="cs-CZ" dirty="0"/>
              <a:t>peníze, majetek, akcie atd., je ihned proměnitelný do peněz</a:t>
            </a:r>
          </a:p>
          <a:p>
            <a:r>
              <a:rPr lang="cs-CZ" b="1" dirty="0"/>
              <a:t>Sociální</a:t>
            </a:r>
            <a:r>
              <a:rPr lang="en-US" dirty="0"/>
              <a:t>:</a:t>
            </a:r>
            <a:r>
              <a:rPr lang="cs-CZ" dirty="0"/>
              <a:t> sociální povinnosti, známosti, sítě, které jsou za určitých podmínek směnitelné do peněz</a:t>
            </a:r>
            <a:r>
              <a:rPr lang="en-US" dirty="0"/>
              <a:t> </a:t>
            </a:r>
            <a:endParaRPr lang="cs-CZ" dirty="0"/>
          </a:p>
          <a:p>
            <a:r>
              <a:rPr lang="cs-CZ" b="1" dirty="0"/>
              <a:t>Kulturní</a:t>
            </a:r>
            <a:r>
              <a:rPr lang="en-US" dirty="0"/>
              <a:t>:</a:t>
            </a:r>
            <a:r>
              <a:rPr lang="cs-CZ" dirty="0"/>
              <a:t> vzdělání, kultura, zvyky (znalost dominantní kultury ve společnosti, schopnost rozumět a používat „vzdělaný“ jazyk) – za určitých podmínek </a:t>
            </a:r>
            <a:r>
              <a:rPr lang="cs-CZ" dirty="0" smtClean="0"/>
              <a:t>směnitelné </a:t>
            </a:r>
            <a:r>
              <a:rPr lang="cs-CZ" dirty="0"/>
              <a:t>do ekonomického kapitálu</a:t>
            </a:r>
          </a:p>
          <a:p>
            <a:endParaRPr lang="cs-CZ" dirty="0"/>
          </a:p>
          <a:p>
            <a:r>
              <a:rPr lang="cs-CZ" dirty="0"/>
              <a:t>Existují třídy?</a:t>
            </a:r>
          </a:p>
        </p:txBody>
      </p:sp>
    </p:spTree>
    <p:extLst>
      <p:ext uri="{BB962C8B-B14F-4D97-AF65-F5344CB8AC3E}">
        <p14:creationId xmlns:p14="http://schemas.microsoft.com/office/powerpoint/2010/main" val="3234157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F7A25-2A18-4507-955B-50CCADEA3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funguje (sociální) svět?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FE7589-3026-410F-9249-70B1889B0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Sociální aktéři nejsou ani produktem vnějších sil, ani racionální subjekty</a:t>
            </a:r>
          </a:p>
          <a:p>
            <a:r>
              <a:rPr lang="cs-CZ" dirty="0"/>
              <a:t>Sociální svět je vztahový</a:t>
            </a:r>
          </a:p>
          <a:p>
            <a:r>
              <a:rPr lang="cs-CZ" dirty="0"/>
              <a:t>Jsou to vědoucí a jednající </a:t>
            </a:r>
            <a:r>
              <a:rPr lang="cs-CZ" b="1" dirty="0"/>
              <a:t>aktéři</a:t>
            </a:r>
            <a:r>
              <a:rPr lang="cs-CZ" dirty="0"/>
              <a:t> obdaření </a:t>
            </a:r>
            <a:r>
              <a:rPr lang="cs-CZ" b="1" dirty="0"/>
              <a:t>praktickým smyslem</a:t>
            </a:r>
            <a:r>
              <a:rPr lang="cs-CZ" dirty="0"/>
              <a:t>, přejatým </a:t>
            </a:r>
            <a:r>
              <a:rPr lang="cs-CZ" b="1" dirty="0"/>
              <a:t>systémem preferencí</a:t>
            </a:r>
            <a:r>
              <a:rPr lang="cs-CZ" dirty="0"/>
              <a:t>, </a:t>
            </a:r>
            <a:r>
              <a:rPr lang="cs-CZ" b="1" dirty="0"/>
              <a:t>principů vidění a třídění </a:t>
            </a:r>
            <a:r>
              <a:rPr lang="cs-CZ" dirty="0"/>
              <a:t>(vkus), </a:t>
            </a:r>
            <a:r>
              <a:rPr lang="cs-CZ" b="1" dirty="0"/>
              <a:t>poznávacích struktur </a:t>
            </a:r>
            <a:r>
              <a:rPr lang="cs-CZ" dirty="0"/>
              <a:t>a </a:t>
            </a:r>
            <a:r>
              <a:rPr lang="cs-CZ" b="1" dirty="0"/>
              <a:t>schémat jednání</a:t>
            </a:r>
            <a:r>
              <a:rPr lang="cs-CZ" dirty="0"/>
              <a:t>, podle nichž se orientuje </a:t>
            </a:r>
            <a:r>
              <a:rPr lang="cs-CZ" b="1" dirty="0"/>
              <a:t>vnímání situace </a:t>
            </a:r>
            <a:r>
              <a:rPr lang="cs-CZ" dirty="0"/>
              <a:t>a příslušná </a:t>
            </a:r>
            <a:r>
              <a:rPr lang="cs-CZ" b="1" dirty="0"/>
              <a:t>odpověď</a:t>
            </a:r>
          </a:p>
          <a:p>
            <a:r>
              <a:rPr lang="cs-CZ" dirty="0"/>
              <a:t>Tímto praktickým smyslem pro to, co je v dané situaci třeba udělat je </a:t>
            </a:r>
            <a:r>
              <a:rPr lang="cs-CZ" b="1" dirty="0"/>
              <a:t>habitus</a:t>
            </a:r>
          </a:p>
        </p:txBody>
      </p:sp>
    </p:spTree>
    <p:extLst>
      <p:ext uri="{BB962C8B-B14F-4D97-AF65-F5344CB8AC3E}">
        <p14:creationId xmlns:p14="http://schemas.microsoft.com/office/powerpoint/2010/main" val="1316825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CA47AA-D6E1-4BF7-894C-4929F1655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funguje (sociální) svět?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5B4663-1E8D-489D-A50B-645628EFB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Habitus – vytvářený sociálními podmínkami, je regulovaný ale neklade na aktéry přesné podmínky jednání, nevyžaduje kolektivní koordinaci</a:t>
            </a:r>
          </a:p>
          <a:p>
            <a:r>
              <a:rPr lang="cs-CZ" dirty="0"/>
              <a:t>Není vědomý, může být doprovázen vědomou strategickou kalkulací, jež se od </a:t>
            </a:r>
            <a:r>
              <a:rPr lang="cs-CZ" dirty="0" err="1"/>
              <a:t>habitusu</a:t>
            </a:r>
            <a:r>
              <a:rPr lang="cs-CZ" dirty="0"/>
              <a:t> liší, např. šancí předcházející proměnu minulého účinku do očekávaného cíle</a:t>
            </a:r>
          </a:p>
          <a:p>
            <a:r>
              <a:rPr lang="cs-CZ" dirty="0"/>
              <a:t>Reakce na prostředí jsou definovány bez jakékoliv kalkulace a vztahují se k objektivním možnostem vepsaným ve struktuře přítomnosti</a:t>
            </a:r>
          </a:p>
          <a:p>
            <a:r>
              <a:rPr lang="cs-CZ" dirty="0"/>
              <a:t>Habitus je vytvářen předchozí zkušeností, která ovlivňuje chování jedince, je produktem třídy objektivních pravidelností</a:t>
            </a:r>
          </a:p>
          <a:p>
            <a:r>
              <a:rPr lang="cs-CZ" dirty="0"/>
              <a:t>Habitus produkuje praktické jednání lidí, generuje rozumné, „logické“ chování které je možné a je pozitivně odměňováno, naopak vylučuje chování, které je sankcionováno</a:t>
            </a:r>
          </a:p>
        </p:txBody>
      </p:sp>
    </p:spTree>
    <p:extLst>
      <p:ext uri="{BB962C8B-B14F-4D97-AF65-F5344CB8AC3E}">
        <p14:creationId xmlns:p14="http://schemas.microsoft.com/office/powerpoint/2010/main" val="10510060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899</Words>
  <Application>Microsoft Office PowerPoint</Application>
  <PresentationFormat>Širokoúhlá obrazovka</PresentationFormat>
  <Paragraphs>65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ＭＳ Ｐゴシック</vt:lpstr>
      <vt:lpstr>Arial</vt:lpstr>
      <vt:lpstr>Calibri</vt:lpstr>
      <vt:lpstr>Calibri Light</vt:lpstr>
      <vt:lpstr>Times New Roman</vt:lpstr>
      <vt:lpstr>Motiv Office</vt:lpstr>
      <vt:lpstr>Homo anti-economicus </vt:lpstr>
      <vt:lpstr>Homo economicus</vt:lpstr>
      <vt:lpstr>Homo economicus</vt:lpstr>
      <vt:lpstr>Homo economicus</vt:lpstr>
      <vt:lpstr>Homo economicus</vt:lpstr>
      <vt:lpstr>Typy kapitálu</vt:lpstr>
      <vt:lpstr>Jak funguje (sociální) svět?</vt:lpstr>
      <vt:lpstr>Jak funguje (sociální) svět?</vt:lpstr>
      <vt:lpstr>Jak funguje (sociální) svět?</vt:lpstr>
      <vt:lpstr>Jak funguje (sociální) svět?</vt:lpstr>
      <vt:lpstr>Homo anti-economicus</vt:lpstr>
      <vt:lpstr>Homo anti-economicus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ekonomické sociologie  </dc:title>
  <dc:creator>Navrátil Jiří</dc:creator>
  <cp:lastModifiedBy>Jiří Navrátil</cp:lastModifiedBy>
  <cp:revision>91</cp:revision>
  <cp:lastPrinted>2018-04-25T07:14:29Z</cp:lastPrinted>
  <dcterms:created xsi:type="dcterms:W3CDTF">2018-02-27T20:21:13Z</dcterms:created>
  <dcterms:modified xsi:type="dcterms:W3CDTF">2019-05-14T21:48:24Z</dcterms:modified>
</cp:coreProperties>
</file>