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70" r:id="rId6"/>
    <p:sldId id="259" r:id="rId7"/>
    <p:sldId id="261" r:id="rId8"/>
    <p:sldId id="263" r:id="rId9"/>
    <p:sldId id="262" r:id="rId10"/>
    <p:sldId id="264" r:id="rId11"/>
    <p:sldId id="265" r:id="rId12"/>
    <p:sldId id="266" r:id="rId13"/>
    <p:sldId id="267" r:id="rId14"/>
    <p:sldId id="268" r:id="rId15"/>
    <p:sldId id="269" r:id="rId1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138"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1283AE-4F29-4C60-9C44-52AF6A39EC9C}"/>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B5D8286B-FCB4-4C26-ABF5-DB82473409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14A172E5-0827-4426-A3D5-B9DBDDC3EBE5}"/>
              </a:ext>
            </a:extLst>
          </p:cNvPr>
          <p:cNvSpPr>
            <a:spLocks noGrp="1"/>
          </p:cNvSpPr>
          <p:nvPr>
            <p:ph type="dt" sz="half" idx="10"/>
          </p:nvPr>
        </p:nvSpPr>
        <p:spPr/>
        <p:txBody>
          <a:bodyPr/>
          <a:lstStyle/>
          <a:p>
            <a:fld id="{CBC7BFD2-8B5F-4F02-A368-67AAB898A2EF}" type="datetimeFigureOut">
              <a:rPr lang="cs-CZ" smtClean="0"/>
              <a:t>27.2.2019</a:t>
            </a:fld>
            <a:endParaRPr lang="cs-CZ"/>
          </a:p>
        </p:txBody>
      </p:sp>
      <p:sp>
        <p:nvSpPr>
          <p:cNvPr id="5" name="Zástupný symbol pro zápatí 4">
            <a:extLst>
              <a:ext uri="{FF2B5EF4-FFF2-40B4-BE49-F238E27FC236}">
                <a16:creationId xmlns:a16="http://schemas.microsoft.com/office/drawing/2014/main" id="{CA740D7F-18F0-467A-BE20-27B4077C7F3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8B48C44-0082-4CAB-AB88-E3D3537E0B4E}"/>
              </a:ext>
            </a:extLst>
          </p:cNvPr>
          <p:cNvSpPr>
            <a:spLocks noGrp="1"/>
          </p:cNvSpPr>
          <p:nvPr>
            <p:ph type="sldNum" sz="quarter" idx="12"/>
          </p:nvPr>
        </p:nvSpPr>
        <p:spPr/>
        <p:txBody>
          <a:bodyPr/>
          <a:lstStyle/>
          <a:p>
            <a:fld id="{C5F23EF5-6CFD-4DE4-8575-F72C56B85370}" type="slidenum">
              <a:rPr lang="cs-CZ" smtClean="0"/>
              <a:t>‹#›</a:t>
            </a:fld>
            <a:endParaRPr lang="cs-CZ"/>
          </a:p>
        </p:txBody>
      </p:sp>
    </p:spTree>
    <p:extLst>
      <p:ext uri="{BB962C8B-B14F-4D97-AF65-F5344CB8AC3E}">
        <p14:creationId xmlns:p14="http://schemas.microsoft.com/office/powerpoint/2010/main" val="544407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EF5E57-1C22-412C-B649-0B82F9687DF9}"/>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E6198714-3168-4DBB-A076-5687A8641983}"/>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B113950-1A5E-41D2-B66D-350E730F293C}"/>
              </a:ext>
            </a:extLst>
          </p:cNvPr>
          <p:cNvSpPr>
            <a:spLocks noGrp="1"/>
          </p:cNvSpPr>
          <p:nvPr>
            <p:ph type="dt" sz="half" idx="10"/>
          </p:nvPr>
        </p:nvSpPr>
        <p:spPr/>
        <p:txBody>
          <a:bodyPr/>
          <a:lstStyle/>
          <a:p>
            <a:fld id="{CBC7BFD2-8B5F-4F02-A368-67AAB898A2EF}" type="datetimeFigureOut">
              <a:rPr lang="cs-CZ" smtClean="0"/>
              <a:t>27.2.2019</a:t>
            </a:fld>
            <a:endParaRPr lang="cs-CZ"/>
          </a:p>
        </p:txBody>
      </p:sp>
      <p:sp>
        <p:nvSpPr>
          <p:cNvPr id="5" name="Zástupný symbol pro zápatí 4">
            <a:extLst>
              <a:ext uri="{FF2B5EF4-FFF2-40B4-BE49-F238E27FC236}">
                <a16:creationId xmlns:a16="http://schemas.microsoft.com/office/drawing/2014/main" id="{D586BD09-12A6-47CB-B73B-174D98F1501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F3A4E39-F785-4A89-A165-7BD7E626F2F5}"/>
              </a:ext>
            </a:extLst>
          </p:cNvPr>
          <p:cNvSpPr>
            <a:spLocks noGrp="1"/>
          </p:cNvSpPr>
          <p:nvPr>
            <p:ph type="sldNum" sz="quarter" idx="12"/>
          </p:nvPr>
        </p:nvSpPr>
        <p:spPr/>
        <p:txBody>
          <a:bodyPr/>
          <a:lstStyle/>
          <a:p>
            <a:fld id="{C5F23EF5-6CFD-4DE4-8575-F72C56B85370}" type="slidenum">
              <a:rPr lang="cs-CZ" smtClean="0"/>
              <a:t>‹#›</a:t>
            </a:fld>
            <a:endParaRPr lang="cs-CZ"/>
          </a:p>
        </p:txBody>
      </p:sp>
    </p:spTree>
    <p:extLst>
      <p:ext uri="{BB962C8B-B14F-4D97-AF65-F5344CB8AC3E}">
        <p14:creationId xmlns:p14="http://schemas.microsoft.com/office/powerpoint/2010/main" val="1197293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6B07175B-EF46-42FD-887B-8BEAF03C5CDB}"/>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7678520B-282B-4AAD-95A4-0F6B2088A8C1}"/>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C5FD5AF-8BD1-4453-8B02-E50493D7D4D8}"/>
              </a:ext>
            </a:extLst>
          </p:cNvPr>
          <p:cNvSpPr>
            <a:spLocks noGrp="1"/>
          </p:cNvSpPr>
          <p:nvPr>
            <p:ph type="dt" sz="half" idx="10"/>
          </p:nvPr>
        </p:nvSpPr>
        <p:spPr/>
        <p:txBody>
          <a:bodyPr/>
          <a:lstStyle/>
          <a:p>
            <a:fld id="{CBC7BFD2-8B5F-4F02-A368-67AAB898A2EF}" type="datetimeFigureOut">
              <a:rPr lang="cs-CZ" smtClean="0"/>
              <a:t>27.2.2019</a:t>
            </a:fld>
            <a:endParaRPr lang="cs-CZ"/>
          </a:p>
        </p:txBody>
      </p:sp>
      <p:sp>
        <p:nvSpPr>
          <p:cNvPr id="5" name="Zástupný symbol pro zápatí 4">
            <a:extLst>
              <a:ext uri="{FF2B5EF4-FFF2-40B4-BE49-F238E27FC236}">
                <a16:creationId xmlns:a16="http://schemas.microsoft.com/office/drawing/2014/main" id="{0EE3AEDF-4EFF-43E7-9DF2-1F006979772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9DAF040-D86E-4757-8F8C-626B450FAA3C}"/>
              </a:ext>
            </a:extLst>
          </p:cNvPr>
          <p:cNvSpPr>
            <a:spLocks noGrp="1"/>
          </p:cNvSpPr>
          <p:nvPr>
            <p:ph type="sldNum" sz="quarter" idx="12"/>
          </p:nvPr>
        </p:nvSpPr>
        <p:spPr/>
        <p:txBody>
          <a:bodyPr/>
          <a:lstStyle/>
          <a:p>
            <a:fld id="{C5F23EF5-6CFD-4DE4-8575-F72C56B85370}" type="slidenum">
              <a:rPr lang="cs-CZ" smtClean="0"/>
              <a:t>‹#›</a:t>
            </a:fld>
            <a:endParaRPr lang="cs-CZ"/>
          </a:p>
        </p:txBody>
      </p:sp>
    </p:spTree>
    <p:extLst>
      <p:ext uri="{BB962C8B-B14F-4D97-AF65-F5344CB8AC3E}">
        <p14:creationId xmlns:p14="http://schemas.microsoft.com/office/powerpoint/2010/main" val="3323102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BAF091-3C03-4DBB-8EA7-7A3E0FE00EAB}"/>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C2E296AB-473C-45F8-9916-CD32A29C24A4}"/>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63C3F90-3825-43D5-AB2D-9DE0E4BD2A8F}"/>
              </a:ext>
            </a:extLst>
          </p:cNvPr>
          <p:cNvSpPr>
            <a:spLocks noGrp="1"/>
          </p:cNvSpPr>
          <p:nvPr>
            <p:ph type="dt" sz="half" idx="10"/>
          </p:nvPr>
        </p:nvSpPr>
        <p:spPr/>
        <p:txBody>
          <a:bodyPr/>
          <a:lstStyle/>
          <a:p>
            <a:fld id="{CBC7BFD2-8B5F-4F02-A368-67AAB898A2EF}" type="datetimeFigureOut">
              <a:rPr lang="cs-CZ" smtClean="0"/>
              <a:t>27.2.2019</a:t>
            </a:fld>
            <a:endParaRPr lang="cs-CZ"/>
          </a:p>
        </p:txBody>
      </p:sp>
      <p:sp>
        <p:nvSpPr>
          <p:cNvPr id="5" name="Zástupný symbol pro zápatí 4">
            <a:extLst>
              <a:ext uri="{FF2B5EF4-FFF2-40B4-BE49-F238E27FC236}">
                <a16:creationId xmlns:a16="http://schemas.microsoft.com/office/drawing/2014/main" id="{275BBE69-AE1C-4070-8D0C-683055B4E5D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FD77D1A-B068-4043-AA04-F8749AD91C74}"/>
              </a:ext>
            </a:extLst>
          </p:cNvPr>
          <p:cNvSpPr>
            <a:spLocks noGrp="1"/>
          </p:cNvSpPr>
          <p:nvPr>
            <p:ph type="sldNum" sz="quarter" idx="12"/>
          </p:nvPr>
        </p:nvSpPr>
        <p:spPr/>
        <p:txBody>
          <a:bodyPr/>
          <a:lstStyle/>
          <a:p>
            <a:fld id="{C5F23EF5-6CFD-4DE4-8575-F72C56B85370}" type="slidenum">
              <a:rPr lang="cs-CZ" smtClean="0"/>
              <a:t>‹#›</a:t>
            </a:fld>
            <a:endParaRPr lang="cs-CZ"/>
          </a:p>
        </p:txBody>
      </p:sp>
    </p:spTree>
    <p:extLst>
      <p:ext uri="{BB962C8B-B14F-4D97-AF65-F5344CB8AC3E}">
        <p14:creationId xmlns:p14="http://schemas.microsoft.com/office/powerpoint/2010/main" val="3437530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BA20B1-2D84-49DC-A019-BBAC087C3A63}"/>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64E1DD5E-590A-446F-B705-B6C4D9555E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19B6BE89-8C38-4A73-8DE5-C4E415C62DDB}"/>
              </a:ext>
            </a:extLst>
          </p:cNvPr>
          <p:cNvSpPr>
            <a:spLocks noGrp="1"/>
          </p:cNvSpPr>
          <p:nvPr>
            <p:ph type="dt" sz="half" idx="10"/>
          </p:nvPr>
        </p:nvSpPr>
        <p:spPr/>
        <p:txBody>
          <a:bodyPr/>
          <a:lstStyle/>
          <a:p>
            <a:fld id="{CBC7BFD2-8B5F-4F02-A368-67AAB898A2EF}" type="datetimeFigureOut">
              <a:rPr lang="cs-CZ" smtClean="0"/>
              <a:t>27.2.2019</a:t>
            </a:fld>
            <a:endParaRPr lang="cs-CZ"/>
          </a:p>
        </p:txBody>
      </p:sp>
      <p:sp>
        <p:nvSpPr>
          <p:cNvPr id="5" name="Zástupný symbol pro zápatí 4">
            <a:extLst>
              <a:ext uri="{FF2B5EF4-FFF2-40B4-BE49-F238E27FC236}">
                <a16:creationId xmlns:a16="http://schemas.microsoft.com/office/drawing/2014/main" id="{6B8D46FA-4BB8-4ABE-9C8C-F68778011C0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B453F16-8128-4E53-9E80-2AAAD274F452}"/>
              </a:ext>
            </a:extLst>
          </p:cNvPr>
          <p:cNvSpPr>
            <a:spLocks noGrp="1"/>
          </p:cNvSpPr>
          <p:nvPr>
            <p:ph type="sldNum" sz="quarter" idx="12"/>
          </p:nvPr>
        </p:nvSpPr>
        <p:spPr/>
        <p:txBody>
          <a:bodyPr/>
          <a:lstStyle/>
          <a:p>
            <a:fld id="{C5F23EF5-6CFD-4DE4-8575-F72C56B85370}" type="slidenum">
              <a:rPr lang="cs-CZ" smtClean="0"/>
              <a:t>‹#›</a:t>
            </a:fld>
            <a:endParaRPr lang="cs-CZ"/>
          </a:p>
        </p:txBody>
      </p:sp>
    </p:spTree>
    <p:extLst>
      <p:ext uri="{BB962C8B-B14F-4D97-AF65-F5344CB8AC3E}">
        <p14:creationId xmlns:p14="http://schemas.microsoft.com/office/powerpoint/2010/main" val="4076651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68CA17-3B0E-4545-B102-D3A7264CD1E4}"/>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262FE81D-63D5-4FE7-817A-FA45E59329B6}"/>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C5BD8734-46C2-467D-BB19-1944ECB5C321}"/>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014118AB-CB4E-45AF-AA52-803ACD591A59}"/>
              </a:ext>
            </a:extLst>
          </p:cNvPr>
          <p:cNvSpPr>
            <a:spLocks noGrp="1"/>
          </p:cNvSpPr>
          <p:nvPr>
            <p:ph type="dt" sz="half" idx="10"/>
          </p:nvPr>
        </p:nvSpPr>
        <p:spPr/>
        <p:txBody>
          <a:bodyPr/>
          <a:lstStyle/>
          <a:p>
            <a:fld id="{CBC7BFD2-8B5F-4F02-A368-67AAB898A2EF}" type="datetimeFigureOut">
              <a:rPr lang="cs-CZ" smtClean="0"/>
              <a:t>27.2.2019</a:t>
            </a:fld>
            <a:endParaRPr lang="cs-CZ"/>
          </a:p>
        </p:txBody>
      </p:sp>
      <p:sp>
        <p:nvSpPr>
          <p:cNvPr id="6" name="Zástupný symbol pro zápatí 5">
            <a:extLst>
              <a:ext uri="{FF2B5EF4-FFF2-40B4-BE49-F238E27FC236}">
                <a16:creationId xmlns:a16="http://schemas.microsoft.com/office/drawing/2014/main" id="{AE2F7974-BF61-4D48-A68F-72D433C825B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DBB6E08-4C7A-4B3C-B8E1-60C95873FFE8}"/>
              </a:ext>
            </a:extLst>
          </p:cNvPr>
          <p:cNvSpPr>
            <a:spLocks noGrp="1"/>
          </p:cNvSpPr>
          <p:nvPr>
            <p:ph type="sldNum" sz="quarter" idx="12"/>
          </p:nvPr>
        </p:nvSpPr>
        <p:spPr/>
        <p:txBody>
          <a:bodyPr/>
          <a:lstStyle/>
          <a:p>
            <a:fld id="{C5F23EF5-6CFD-4DE4-8575-F72C56B85370}" type="slidenum">
              <a:rPr lang="cs-CZ" smtClean="0"/>
              <a:t>‹#›</a:t>
            </a:fld>
            <a:endParaRPr lang="cs-CZ"/>
          </a:p>
        </p:txBody>
      </p:sp>
    </p:spTree>
    <p:extLst>
      <p:ext uri="{BB962C8B-B14F-4D97-AF65-F5344CB8AC3E}">
        <p14:creationId xmlns:p14="http://schemas.microsoft.com/office/powerpoint/2010/main" val="805560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2BD867-2917-42B9-836C-E10BAA3F5BED}"/>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9BB767BE-A679-4A9F-B82C-773B8B4211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CCCA091B-5780-4E9F-B1E0-B88EC70407C9}"/>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CD43DD3A-A45A-4EFC-AB37-2F49D7621F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048304E3-C43E-4C3B-9BE3-10CD50E9E672}"/>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424C777E-8262-4416-B21A-138CCF6FEA94}"/>
              </a:ext>
            </a:extLst>
          </p:cNvPr>
          <p:cNvSpPr>
            <a:spLocks noGrp="1"/>
          </p:cNvSpPr>
          <p:nvPr>
            <p:ph type="dt" sz="half" idx="10"/>
          </p:nvPr>
        </p:nvSpPr>
        <p:spPr/>
        <p:txBody>
          <a:bodyPr/>
          <a:lstStyle/>
          <a:p>
            <a:fld id="{CBC7BFD2-8B5F-4F02-A368-67AAB898A2EF}" type="datetimeFigureOut">
              <a:rPr lang="cs-CZ" smtClean="0"/>
              <a:t>27.2.2019</a:t>
            </a:fld>
            <a:endParaRPr lang="cs-CZ"/>
          </a:p>
        </p:txBody>
      </p:sp>
      <p:sp>
        <p:nvSpPr>
          <p:cNvPr id="8" name="Zástupný symbol pro zápatí 7">
            <a:extLst>
              <a:ext uri="{FF2B5EF4-FFF2-40B4-BE49-F238E27FC236}">
                <a16:creationId xmlns:a16="http://schemas.microsoft.com/office/drawing/2014/main" id="{B5C739CB-FCEC-428B-BC58-41486365E8B3}"/>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F1689763-8A9A-4025-8B48-6921AF920633}"/>
              </a:ext>
            </a:extLst>
          </p:cNvPr>
          <p:cNvSpPr>
            <a:spLocks noGrp="1"/>
          </p:cNvSpPr>
          <p:nvPr>
            <p:ph type="sldNum" sz="quarter" idx="12"/>
          </p:nvPr>
        </p:nvSpPr>
        <p:spPr/>
        <p:txBody>
          <a:bodyPr/>
          <a:lstStyle/>
          <a:p>
            <a:fld id="{C5F23EF5-6CFD-4DE4-8575-F72C56B85370}" type="slidenum">
              <a:rPr lang="cs-CZ" smtClean="0"/>
              <a:t>‹#›</a:t>
            </a:fld>
            <a:endParaRPr lang="cs-CZ"/>
          </a:p>
        </p:txBody>
      </p:sp>
    </p:spTree>
    <p:extLst>
      <p:ext uri="{BB962C8B-B14F-4D97-AF65-F5344CB8AC3E}">
        <p14:creationId xmlns:p14="http://schemas.microsoft.com/office/powerpoint/2010/main" val="3812592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66BE98-FEB9-47C7-AD49-F375966B9F62}"/>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5AE2AD72-369B-4740-8365-B4AF119E3DF4}"/>
              </a:ext>
            </a:extLst>
          </p:cNvPr>
          <p:cNvSpPr>
            <a:spLocks noGrp="1"/>
          </p:cNvSpPr>
          <p:nvPr>
            <p:ph type="dt" sz="half" idx="10"/>
          </p:nvPr>
        </p:nvSpPr>
        <p:spPr/>
        <p:txBody>
          <a:bodyPr/>
          <a:lstStyle/>
          <a:p>
            <a:fld id="{CBC7BFD2-8B5F-4F02-A368-67AAB898A2EF}" type="datetimeFigureOut">
              <a:rPr lang="cs-CZ" smtClean="0"/>
              <a:t>27.2.2019</a:t>
            </a:fld>
            <a:endParaRPr lang="cs-CZ"/>
          </a:p>
        </p:txBody>
      </p:sp>
      <p:sp>
        <p:nvSpPr>
          <p:cNvPr id="4" name="Zástupný symbol pro zápatí 3">
            <a:extLst>
              <a:ext uri="{FF2B5EF4-FFF2-40B4-BE49-F238E27FC236}">
                <a16:creationId xmlns:a16="http://schemas.microsoft.com/office/drawing/2014/main" id="{364C00F2-A8D3-47AA-A6FD-CBB2259A9C42}"/>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831BBFC8-31B0-4913-B587-44A35695E720}"/>
              </a:ext>
            </a:extLst>
          </p:cNvPr>
          <p:cNvSpPr>
            <a:spLocks noGrp="1"/>
          </p:cNvSpPr>
          <p:nvPr>
            <p:ph type="sldNum" sz="quarter" idx="12"/>
          </p:nvPr>
        </p:nvSpPr>
        <p:spPr/>
        <p:txBody>
          <a:bodyPr/>
          <a:lstStyle/>
          <a:p>
            <a:fld id="{C5F23EF5-6CFD-4DE4-8575-F72C56B85370}" type="slidenum">
              <a:rPr lang="cs-CZ" smtClean="0"/>
              <a:t>‹#›</a:t>
            </a:fld>
            <a:endParaRPr lang="cs-CZ"/>
          </a:p>
        </p:txBody>
      </p:sp>
    </p:spTree>
    <p:extLst>
      <p:ext uri="{BB962C8B-B14F-4D97-AF65-F5344CB8AC3E}">
        <p14:creationId xmlns:p14="http://schemas.microsoft.com/office/powerpoint/2010/main" val="1350280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24179B17-CF31-415B-8DBE-5400E116ADA2}"/>
              </a:ext>
            </a:extLst>
          </p:cNvPr>
          <p:cNvSpPr>
            <a:spLocks noGrp="1"/>
          </p:cNvSpPr>
          <p:nvPr>
            <p:ph type="dt" sz="half" idx="10"/>
          </p:nvPr>
        </p:nvSpPr>
        <p:spPr/>
        <p:txBody>
          <a:bodyPr/>
          <a:lstStyle/>
          <a:p>
            <a:fld id="{CBC7BFD2-8B5F-4F02-A368-67AAB898A2EF}" type="datetimeFigureOut">
              <a:rPr lang="cs-CZ" smtClean="0"/>
              <a:t>27.2.2019</a:t>
            </a:fld>
            <a:endParaRPr lang="cs-CZ"/>
          </a:p>
        </p:txBody>
      </p:sp>
      <p:sp>
        <p:nvSpPr>
          <p:cNvPr id="3" name="Zástupný symbol pro zápatí 2">
            <a:extLst>
              <a:ext uri="{FF2B5EF4-FFF2-40B4-BE49-F238E27FC236}">
                <a16:creationId xmlns:a16="http://schemas.microsoft.com/office/drawing/2014/main" id="{1EA4EF25-F85F-4090-AA94-99377D23AD02}"/>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2C2A5811-FB46-4AB2-8815-B1C6073FD7A1}"/>
              </a:ext>
            </a:extLst>
          </p:cNvPr>
          <p:cNvSpPr>
            <a:spLocks noGrp="1"/>
          </p:cNvSpPr>
          <p:nvPr>
            <p:ph type="sldNum" sz="quarter" idx="12"/>
          </p:nvPr>
        </p:nvSpPr>
        <p:spPr/>
        <p:txBody>
          <a:bodyPr/>
          <a:lstStyle/>
          <a:p>
            <a:fld id="{C5F23EF5-6CFD-4DE4-8575-F72C56B85370}" type="slidenum">
              <a:rPr lang="cs-CZ" smtClean="0"/>
              <a:t>‹#›</a:t>
            </a:fld>
            <a:endParaRPr lang="cs-CZ"/>
          </a:p>
        </p:txBody>
      </p:sp>
    </p:spTree>
    <p:extLst>
      <p:ext uri="{BB962C8B-B14F-4D97-AF65-F5344CB8AC3E}">
        <p14:creationId xmlns:p14="http://schemas.microsoft.com/office/powerpoint/2010/main" val="542994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A459BA-EF07-40DE-8858-DC521B7147D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1E6E8DC9-C959-443A-B69D-7F7EF766CC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03466F78-41C3-4D2C-84D8-BC555AE391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E47F7862-B250-46BD-8A6C-DEC1F0A36CCF}"/>
              </a:ext>
            </a:extLst>
          </p:cNvPr>
          <p:cNvSpPr>
            <a:spLocks noGrp="1"/>
          </p:cNvSpPr>
          <p:nvPr>
            <p:ph type="dt" sz="half" idx="10"/>
          </p:nvPr>
        </p:nvSpPr>
        <p:spPr/>
        <p:txBody>
          <a:bodyPr/>
          <a:lstStyle/>
          <a:p>
            <a:fld id="{CBC7BFD2-8B5F-4F02-A368-67AAB898A2EF}" type="datetimeFigureOut">
              <a:rPr lang="cs-CZ" smtClean="0"/>
              <a:t>27.2.2019</a:t>
            </a:fld>
            <a:endParaRPr lang="cs-CZ"/>
          </a:p>
        </p:txBody>
      </p:sp>
      <p:sp>
        <p:nvSpPr>
          <p:cNvPr id="6" name="Zástupný symbol pro zápatí 5">
            <a:extLst>
              <a:ext uri="{FF2B5EF4-FFF2-40B4-BE49-F238E27FC236}">
                <a16:creationId xmlns:a16="http://schemas.microsoft.com/office/drawing/2014/main" id="{B02AB1B1-4DD4-4CF9-ABE2-7259B249C26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FA9D7FA-D6C0-4BD6-934A-E703DA6F45D7}"/>
              </a:ext>
            </a:extLst>
          </p:cNvPr>
          <p:cNvSpPr>
            <a:spLocks noGrp="1"/>
          </p:cNvSpPr>
          <p:nvPr>
            <p:ph type="sldNum" sz="quarter" idx="12"/>
          </p:nvPr>
        </p:nvSpPr>
        <p:spPr/>
        <p:txBody>
          <a:bodyPr/>
          <a:lstStyle/>
          <a:p>
            <a:fld id="{C5F23EF5-6CFD-4DE4-8575-F72C56B85370}" type="slidenum">
              <a:rPr lang="cs-CZ" smtClean="0"/>
              <a:t>‹#›</a:t>
            </a:fld>
            <a:endParaRPr lang="cs-CZ"/>
          </a:p>
        </p:txBody>
      </p:sp>
    </p:spTree>
    <p:extLst>
      <p:ext uri="{BB962C8B-B14F-4D97-AF65-F5344CB8AC3E}">
        <p14:creationId xmlns:p14="http://schemas.microsoft.com/office/powerpoint/2010/main" val="87767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4B6BF8-7195-43E0-927B-6602318819C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B2F97E7D-9BDD-43E4-A796-B3F1CB048B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E211BE26-5A6F-4E39-8798-1EBAE82D9E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696CF613-C866-435A-8523-1235D6D5DE45}"/>
              </a:ext>
            </a:extLst>
          </p:cNvPr>
          <p:cNvSpPr>
            <a:spLocks noGrp="1"/>
          </p:cNvSpPr>
          <p:nvPr>
            <p:ph type="dt" sz="half" idx="10"/>
          </p:nvPr>
        </p:nvSpPr>
        <p:spPr/>
        <p:txBody>
          <a:bodyPr/>
          <a:lstStyle/>
          <a:p>
            <a:fld id="{CBC7BFD2-8B5F-4F02-A368-67AAB898A2EF}" type="datetimeFigureOut">
              <a:rPr lang="cs-CZ" smtClean="0"/>
              <a:t>27.2.2019</a:t>
            </a:fld>
            <a:endParaRPr lang="cs-CZ"/>
          </a:p>
        </p:txBody>
      </p:sp>
      <p:sp>
        <p:nvSpPr>
          <p:cNvPr id="6" name="Zástupný symbol pro zápatí 5">
            <a:extLst>
              <a:ext uri="{FF2B5EF4-FFF2-40B4-BE49-F238E27FC236}">
                <a16:creationId xmlns:a16="http://schemas.microsoft.com/office/drawing/2014/main" id="{DB252E33-9456-455F-80D0-23C550EF12D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ACD4D0C-1EEA-403E-B9FC-B455BFA489C1}"/>
              </a:ext>
            </a:extLst>
          </p:cNvPr>
          <p:cNvSpPr>
            <a:spLocks noGrp="1"/>
          </p:cNvSpPr>
          <p:nvPr>
            <p:ph type="sldNum" sz="quarter" idx="12"/>
          </p:nvPr>
        </p:nvSpPr>
        <p:spPr/>
        <p:txBody>
          <a:bodyPr/>
          <a:lstStyle/>
          <a:p>
            <a:fld id="{C5F23EF5-6CFD-4DE4-8575-F72C56B85370}" type="slidenum">
              <a:rPr lang="cs-CZ" smtClean="0"/>
              <a:t>‹#›</a:t>
            </a:fld>
            <a:endParaRPr lang="cs-CZ"/>
          </a:p>
        </p:txBody>
      </p:sp>
    </p:spTree>
    <p:extLst>
      <p:ext uri="{BB962C8B-B14F-4D97-AF65-F5344CB8AC3E}">
        <p14:creationId xmlns:p14="http://schemas.microsoft.com/office/powerpoint/2010/main" val="683293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BCC7F54C-247F-496F-A0EC-F9EA422D9F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B98DD7B1-99FB-4DB0-8198-98654E17D2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A5C3548-BA8F-451B-A301-2D024C354F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C7BFD2-8B5F-4F02-A368-67AAB898A2EF}" type="datetimeFigureOut">
              <a:rPr lang="cs-CZ" smtClean="0"/>
              <a:t>27.2.2019</a:t>
            </a:fld>
            <a:endParaRPr lang="cs-CZ"/>
          </a:p>
        </p:txBody>
      </p:sp>
      <p:sp>
        <p:nvSpPr>
          <p:cNvPr id="5" name="Zástupný symbol pro zápatí 4">
            <a:extLst>
              <a:ext uri="{FF2B5EF4-FFF2-40B4-BE49-F238E27FC236}">
                <a16:creationId xmlns:a16="http://schemas.microsoft.com/office/drawing/2014/main" id="{8DCB2BD6-0320-4356-9F50-D3E4D99D08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5AE716B8-897B-4F18-B016-FB9F99CAB9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23EF5-6CFD-4DE4-8575-F72C56B85370}" type="slidenum">
              <a:rPr lang="cs-CZ" smtClean="0"/>
              <a:t>‹#›</a:t>
            </a:fld>
            <a:endParaRPr lang="cs-CZ"/>
          </a:p>
        </p:txBody>
      </p:sp>
    </p:spTree>
    <p:extLst>
      <p:ext uri="{BB962C8B-B14F-4D97-AF65-F5344CB8AC3E}">
        <p14:creationId xmlns:p14="http://schemas.microsoft.com/office/powerpoint/2010/main" val="3121224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480BF1-2D54-4528-BC38-B401A3081C1B}"/>
              </a:ext>
            </a:extLst>
          </p:cNvPr>
          <p:cNvSpPr>
            <a:spLocks noGrp="1"/>
          </p:cNvSpPr>
          <p:nvPr>
            <p:ph type="ctrTitle"/>
          </p:nvPr>
        </p:nvSpPr>
        <p:spPr/>
        <p:txBody>
          <a:bodyPr>
            <a:normAutofit fontScale="90000"/>
          </a:bodyPr>
          <a:lstStyle/>
          <a:p>
            <a:r>
              <a:rPr lang="cs-CZ" b="1" dirty="0"/>
              <a:t>Úvod do ekonomické sociologie</a:t>
            </a:r>
            <a:r>
              <a:rPr lang="cs-CZ" dirty="0"/>
              <a:t> </a:t>
            </a:r>
            <a:br>
              <a:rPr lang="cs-CZ" b="1" dirty="0"/>
            </a:br>
            <a:endParaRPr lang="cs-CZ" dirty="0"/>
          </a:p>
        </p:txBody>
      </p:sp>
      <p:sp>
        <p:nvSpPr>
          <p:cNvPr id="3" name="Podnadpis 2">
            <a:extLst>
              <a:ext uri="{FF2B5EF4-FFF2-40B4-BE49-F238E27FC236}">
                <a16:creationId xmlns:a16="http://schemas.microsoft.com/office/drawing/2014/main" id="{5F7CE5EC-6F7B-49F7-BCC9-2919E1CAE421}"/>
              </a:ext>
            </a:extLst>
          </p:cNvPr>
          <p:cNvSpPr>
            <a:spLocks noGrp="1"/>
          </p:cNvSpPr>
          <p:nvPr>
            <p:ph type="subTitle" idx="1"/>
          </p:nvPr>
        </p:nvSpPr>
        <p:spPr/>
        <p:txBody>
          <a:bodyPr/>
          <a:lstStyle/>
          <a:p>
            <a:r>
              <a:rPr lang="cs-CZ" b="1" dirty="0"/>
              <a:t>BPV_SOPE Ekonomická sociologie</a:t>
            </a:r>
          </a:p>
          <a:p>
            <a:endParaRPr lang="cs-CZ" dirty="0"/>
          </a:p>
        </p:txBody>
      </p:sp>
    </p:spTree>
    <p:extLst>
      <p:ext uri="{BB962C8B-B14F-4D97-AF65-F5344CB8AC3E}">
        <p14:creationId xmlns:p14="http://schemas.microsoft.com/office/powerpoint/2010/main" val="2465037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1F1F4E-2CCC-47B4-AE47-4AAED93E706E}"/>
              </a:ext>
            </a:extLst>
          </p:cNvPr>
          <p:cNvSpPr>
            <a:spLocks noGrp="1"/>
          </p:cNvSpPr>
          <p:nvPr>
            <p:ph type="title"/>
          </p:nvPr>
        </p:nvSpPr>
        <p:spPr/>
        <p:txBody>
          <a:bodyPr/>
          <a:lstStyle/>
          <a:p>
            <a:r>
              <a:rPr lang="cs-CZ" dirty="0"/>
              <a:t>Vztah sociologie a ekonomie</a:t>
            </a:r>
          </a:p>
        </p:txBody>
      </p:sp>
      <p:sp>
        <p:nvSpPr>
          <p:cNvPr id="3" name="Zástupný symbol pro obsah 2">
            <a:extLst>
              <a:ext uri="{FF2B5EF4-FFF2-40B4-BE49-F238E27FC236}">
                <a16:creationId xmlns:a16="http://schemas.microsoft.com/office/drawing/2014/main" id="{AEF8B44F-F255-4532-9055-EDC3FEA0FC52}"/>
              </a:ext>
            </a:extLst>
          </p:cNvPr>
          <p:cNvSpPr>
            <a:spLocks noGrp="1"/>
          </p:cNvSpPr>
          <p:nvPr>
            <p:ph idx="1"/>
          </p:nvPr>
        </p:nvSpPr>
        <p:spPr>
          <a:xfrm>
            <a:off x="838200" y="1825624"/>
            <a:ext cx="6629400" cy="4422775"/>
          </a:xfrm>
        </p:spPr>
        <p:txBody>
          <a:bodyPr>
            <a:normAutofit/>
          </a:bodyPr>
          <a:lstStyle/>
          <a:p>
            <a:r>
              <a:rPr lang="cs-CZ" dirty="0"/>
              <a:t>Vztah ekonomie ke společnosti: hlavní téma ekonomie je směna, trh a ekonomie, častý předpoklad stabilních sociálních parametrů (vs. Institucionální teorie a teorie her) vs. Ekonomický proces jako organická součást společnosti – analýza ekonomických procesů, analýza propojení a interakcí mezi ekonomikou a zbytkem společnosti, a studium institucionálních kontextů, které představují společenský kontext ekonomiky</a:t>
            </a:r>
          </a:p>
        </p:txBody>
      </p:sp>
      <p:pic>
        <p:nvPicPr>
          <p:cNvPr id="5" name="Obrázek 4" descr="Obsah obrázku text&#10;&#10;Popis vygenerován s velmi vysokou mírou spolehlivosti">
            <a:extLst>
              <a:ext uri="{FF2B5EF4-FFF2-40B4-BE49-F238E27FC236}">
                <a16:creationId xmlns:a16="http://schemas.microsoft.com/office/drawing/2014/main" id="{8F26DAAE-4AE0-48F2-A4A6-046322492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1488" y="1395219"/>
            <a:ext cx="4251437" cy="4996056"/>
          </a:xfrm>
          <a:prstGeom prst="rect">
            <a:avLst/>
          </a:prstGeom>
        </p:spPr>
      </p:pic>
    </p:spTree>
    <p:extLst>
      <p:ext uri="{BB962C8B-B14F-4D97-AF65-F5344CB8AC3E}">
        <p14:creationId xmlns:p14="http://schemas.microsoft.com/office/powerpoint/2010/main" val="1941859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2F7006-E485-42F3-8A95-94C6D9743A5A}"/>
              </a:ext>
            </a:extLst>
          </p:cNvPr>
          <p:cNvSpPr>
            <a:spLocks noGrp="1"/>
          </p:cNvSpPr>
          <p:nvPr>
            <p:ph type="title"/>
          </p:nvPr>
        </p:nvSpPr>
        <p:spPr/>
        <p:txBody>
          <a:bodyPr/>
          <a:lstStyle/>
          <a:p>
            <a:r>
              <a:rPr lang="cs-CZ" dirty="0"/>
              <a:t>Vztah sociologie a ekonomie</a:t>
            </a:r>
          </a:p>
        </p:txBody>
      </p:sp>
      <p:sp>
        <p:nvSpPr>
          <p:cNvPr id="3" name="Zástupný symbol pro obsah 2">
            <a:extLst>
              <a:ext uri="{FF2B5EF4-FFF2-40B4-BE49-F238E27FC236}">
                <a16:creationId xmlns:a16="http://schemas.microsoft.com/office/drawing/2014/main" id="{2F14BE74-47B2-418B-BC32-F4D49843F598}"/>
              </a:ext>
            </a:extLst>
          </p:cNvPr>
          <p:cNvSpPr>
            <a:spLocks noGrp="1"/>
          </p:cNvSpPr>
          <p:nvPr>
            <p:ph idx="1"/>
          </p:nvPr>
        </p:nvSpPr>
        <p:spPr/>
        <p:txBody>
          <a:bodyPr/>
          <a:lstStyle/>
          <a:p>
            <a:r>
              <a:rPr lang="cs-CZ" dirty="0"/>
              <a:t>Cíle analýzy: odmítání popisu, cílem je predikce na základě teorie (formální modely) vs. Snaha o citlivý popis a porozumění než dojde k vysvětlení, spoléhání se na empirická data</a:t>
            </a:r>
          </a:p>
          <a:p>
            <a:endParaRPr lang="cs-CZ" dirty="0"/>
          </a:p>
        </p:txBody>
      </p:sp>
      <p:pic>
        <p:nvPicPr>
          <p:cNvPr id="5" name="Obrázek 4" descr="Obsah obrázku text&#10;&#10;Popis vygenerován s velmi vysokou mírou spolehlivosti">
            <a:extLst>
              <a:ext uri="{FF2B5EF4-FFF2-40B4-BE49-F238E27FC236}">
                <a16:creationId xmlns:a16="http://schemas.microsoft.com/office/drawing/2014/main" id="{FC836B8A-BEB0-454B-B114-51DB15709D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517" y="3386138"/>
            <a:ext cx="8572500" cy="2790825"/>
          </a:xfrm>
          <a:prstGeom prst="rect">
            <a:avLst/>
          </a:prstGeom>
        </p:spPr>
      </p:pic>
    </p:spTree>
    <p:extLst>
      <p:ext uri="{BB962C8B-B14F-4D97-AF65-F5344CB8AC3E}">
        <p14:creationId xmlns:p14="http://schemas.microsoft.com/office/powerpoint/2010/main" val="2768017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A4EE32-7EFF-45D5-B4F3-FDF7F9437B23}"/>
              </a:ext>
            </a:extLst>
          </p:cNvPr>
          <p:cNvSpPr>
            <a:spLocks noGrp="1"/>
          </p:cNvSpPr>
          <p:nvPr>
            <p:ph type="title"/>
          </p:nvPr>
        </p:nvSpPr>
        <p:spPr/>
        <p:txBody>
          <a:bodyPr/>
          <a:lstStyle/>
          <a:p>
            <a:r>
              <a:rPr lang="cs-CZ" dirty="0"/>
              <a:t>Vztah sociologie a ekonomie</a:t>
            </a:r>
          </a:p>
        </p:txBody>
      </p:sp>
      <p:sp>
        <p:nvSpPr>
          <p:cNvPr id="3" name="Zástupný symbol pro obsah 2">
            <a:extLst>
              <a:ext uri="{FF2B5EF4-FFF2-40B4-BE49-F238E27FC236}">
                <a16:creationId xmlns:a16="http://schemas.microsoft.com/office/drawing/2014/main" id="{DA66D15E-F19D-4800-9932-3F31460EE109}"/>
              </a:ext>
            </a:extLst>
          </p:cNvPr>
          <p:cNvSpPr>
            <a:spLocks noGrp="1"/>
          </p:cNvSpPr>
          <p:nvPr>
            <p:ph idx="1"/>
          </p:nvPr>
        </p:nvSpPr>
        <p:spPr>
          <a:xfrm>
            <a:off x="838199" y="1825625"/>
            <a:ext cx="10163175" cy="4351338"/>
          </a:xfrm>
        </p:spPr>
        <p:txBody>
          <a:bodyPr/>
          <a:lstStyle/>
          <a:p>
            <a:r>
              <a:rPr lang="cs-CZ" dirty="0"/>
              <a:t>Typ využívaných dat: spoléhání se na data generovaná samotnými ekonomickými procesy (tržní chování, obchody na burze, oficiální ekonomické statistiky) vs. Výběrová šetření, dotazníky, zúčastněné pozorování, rozhovory, terénní pozorování, historická data.</a:t>
            </a:r>
          </a:p>
        </p:txBody>
      </p:sp>
      <p:pic>
        <p:nvPicPr>
          <p:cNvPr id="7" name="Obrázek 6" descr="Obsah obrázku text&#10;&#10;Popis vygenerován s vysokou mírou spolehlivosti">
            <a:extLst>
              <a:ext uri="{FF2B5EF4-FFF2-40B4-BE49-F238E27FC236}">
                <a16:creationId xmlns:a16="http://schemas.microsoft.com/office/drawing/2014/main" id="{0D875E06-845A-40AB-AA69-2A4B4A63C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3536" y="3825875"/>
            <a:ext cx="8572500" cy="2667000"/>
          </a:xfrm>
          <a:prstGeom prst="rect">
            <a:avLst/>
          </a:prstGeom>
        </p:spPr>
      </p:pic>
    </p:spTree>
    <p:extLst>
      <p:ext uri="{BB962C8B-B14F-4D97-AF65-F5344CB8AC3E}">
        <p14:creationId xmlns:p14="http://schemas.microsoft.com/office/powerpoint/2010/main" val="2044878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C4CCF3-535B-4D7E-962B-7B1A0FC2C836}"/>
              </a:ext>
            </a:extLst>
          </p:cNvPr>
          <p:cNvSpPr>
            <a:spLocks noGrp="1"/>
          </p:cNvSpPr>
          <p:nvPr>
            <p:ph type="title"/>
          </p:nvPr>
        </p:nvSpPr>
        <p:spPr/>
        <p:txBody>
          <a:bodyPr/>
          <a:lstStyle/>
          <a:p>
            <a:r>
              <a:rPr lang="cs-CZ" dirty="0"/>
              <a:t>Tradice ekonomické sociologie</a:t>
            </a:r>
          </a:p>
        </p:txBody>
      </p:sp>
      <p:sp>
        <p:nvSpPr>
          <p:cNvPr id="3" name="Zástupný symbol pro obsah 2">
            <a:extLst>
              <a:ext uri="{FF2B5EF4-FFF2-40B4-BE49-F238E27FC236}">
                <a16:creationId xmlns:a16="http://schemas.microsoft.com/office/drawing/2014/main" id="{A5013B94-0C37-4025-B913-825F132C3032}"/>
              </a:ext>
            </a:extLst>
          </p:cNvPr>
          <p:cNvSpPr>
            <a:spLocks noGrp="1"/>
          </p:cNvSpPr>
          <p:nvPr>
            <p:ph idx="1"/>
          </p:nvPr>
        </p:nvSpPr>
        <p:spPr/>
        <p:txBody>
          <a:bodyPr>
            <a:normAutofit fontScale="92500" lnSpcReduction="20000"/>
          </a:bodyPr>
          <a:lstStyle/>
          <a:p>
            <a:r>
              <a:rPr lang="cs-CZ" dirty="0"/>
              <a:t>K. Marx: role ekonomiky ve společnosti, ekonomika (materiální zájmy, materiální základna) jako vysvětlení vývoje společnosti; proti ekonomickému individualismu – teorie tříd</a:t>
            </a:r>
          </a:p>
          <a:p>
            <a:r>
              <a:rPr lang="cs-CZ" dirty="0"/>
              <a:t>M. Weber: popis počátků moderního kapitalismu (protestantská etika); zájmy jako subjektivní kategorie; ekonomický vztah jako ekonomické jednání dvou aktérů orientovaných na sebe</a:t>
            </a:r>
          </a:p>
          <a:p>
            <a:r>
              <a:rPr lang="cs-CZ" dirty="0"/>
              <a:t>E. </a:t>
            </a:r>
            <a:r>
              <a:rPr lang="cs-CZ" dirty="0" err="1"/>
              <a:t>Durkheim</a:t>
            </a:r>
            <a:r>
              <a:rPr lang="cs-CZ" dirty="0"/>
              <a:t>: dělba práce jako diferenciace společnosti a prvek její integrace; vs. </a:t>
            </a:r>
            <a:r>
              <a:rPr lang="cs-CZ" i="1" dirty="0"/>
              <a:t>homo </a:t>
            </a:r>
            <a:r>
              <a:rPr lang="cs-CZ" i="1" dirty="0" err="1"/>
              <a:t>economicus</a:t>
            </a:r>
            <a:r>
              <a:rPr lang="cs-CZ" dirty="0"/>
              <a:t> – není možné oddělit ekonomické a sociální elementy lidského jednání</a:t>
            </a:r>
          </a:p>
          <a:p>
            <a:r>
              <a:rPr lang="cs-CZ" dirty="0"/>
              <a:t>G. </a:t>
            </a:r>
            <a:r>
              <a:rPr lang="cs-CZ" dirty="0" err="1"/>
              <a:t>Simmel</a:t>
            </a:r>
            <a:r>
              <a:rPr lang="cs-CZ" dirty="0"/>
              <a:t>: konkurence jako něco co ovlivňuje i ostatní mimo konkurenty, konkurence vs. Konflikt, role důvěry pro ekonomiku</a:t>
            </a:r>
          </a:p>
          <a:p>
            <a:r>
              <a:rPr lang="cs-CZ" dirty="0"/>
              <a:t>K. </a:t>
            </a:r>
            <a:r>
              <a:rPr lang="cs-CZ" dirty="0" err="1"/>
              <a:t>Polanyi</a:t>
            </a:r>
            <a:r>
              <a:rPr lang="cs-CZ" dirty="0"/>
              <a:t>: technologický pokrok si vynutil nový ekonomický řád a následně i </a:t>
            </a:r>
            <a:r>
              <a:rPr lang="cs-CZ"/>
              <a:t>politický řád</a:t>
            </a:r>
            <a:endParaRPr lang="cs-CZ" dirty="0"/>
          </a:p>
          <a:p>
            <a:endParaRPr lang="cs-CZ" dirty="0"/>
          </a:p>
        </p:txBody>
      </p:sp>
    </p:spTree>
    <p:extLst>
      <p:ext uri="{BB962C8B-B14F-4D97-AF65-F5344CB8AC3E}">
        <p14:creationId xmlns:p14="http://schemas.microsoft.com/office/powerpoint/2010/main" val="1277119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82CF29-BE5F-4056-AB3D-CD0974F71F09}"/>
              </a:ext>
            </a:extLst>
          </p:cNvPr>
          <p:cNvSpPr>
            <a:spLocks noGrp="1"/>
          </p:cNvSpPr>
          <p:nvPr>
            <p:ph type="title"/>
          </p:nvPr>
        </p:nvSpPr>
        <p:spPr/>
        <p:txBody>
          <a:bodyPr/>
          <a:lstStyle/>
          <a:p>
            <a:r>
              <a:rPr lang="cs-CZ" dirty="0"/>
              <a:t>Současné koncepty a témata ekonomické sociologie</a:t>
            </a:r>
          </a:p>
        </p:txBody>
      </p:sp>
      <p:sp>
        <p:nvSpPr>
          <p:cNvPr id="3" name="Zástupný symbol pro obsah 2">
            <a:extLst>
              <a:ext uri="{FF2B5EF4-FFF2-40B4-BE49-F238E27FC236}">
                <a16:creationId xmlns:a16="http://schemas.microsoft.com/office/drawing/2014/main" id="{28F177C9-AD93-4940-8ECD-47C8786782EB}"/>
              </a:ext>
            </a:extLst>
          </p:cNvPr>
          <p:cNvSpPr>
            <a:spLocks noGrp="1"/>
          </p:cNvSpPr>
          <p:nvPr>
            <p:ph idx="1"/>
          </p:nvPr>
        </p:nvSpPr>
        <p:spPr/>
        <p:txBody>
          <a:bodyPr/>
          <a:lstStyle/>
          <a:p>
            <a:r>
              <a:rPr lang="cs-CZ" dirty="0"/>
              <a:t>Teorie organizací (</a:t>
            </a:r>
            <a:r>
              <a:rPr lang="cs-CZ" dirty="0" err="1"/>
              <a:t>DiMaggio</a:t>
            </a:r>
            <a:r>
              <a:rPr lang="cs-CZ" dirty="0"/>
              <a:t>, institucionální isomorfismus)</a:t>
            </a:r>
          </a:p>
          <a:p>
            <a:r>
              <a:rPr lang="cs-CZ" dirty="0"/>
              <a:t>Teorie sítí (</a:t>
            </a:r>
            <a:r>
              <a:rPr lang="cs-CZ" dirty="0" err="1"/>
              <a:t>Burt</a:t>
            </a:r>
            <a:r>
              <a:rPr lang="cs-CZ" dirty="0"/>
              <a:t>, strukturální díry; </a:t>
            </a:r>
            <a:r>
              <a:rPr lang="cs-CZ" dirty="0" err="1"/>
              <a:t>Granovetter</a:t>
            </a:r>
            <a:r>
              <a:rPr lang="cs-CZ" dirty="0"/>
              <a:t>, důležitost „vzdálených“ vazeb)</a:t>
            </a:r>
          </a:p>
          <a:p>
            <a:r>
              <a:rPr lang="cs-CZ" dirty="0"/>
              <a:t>Kulturní sociologie (</a:t>
            </a:r>
            <a:r>
              <a:rPr lang="cs-CZ" dirty="0" err="1"/>
              <a:t>Boltanski</a:t>
            </a:r>
            <a:r>
              <a:rPr lang="cs-CZ" dirty="0"/>
              <a:t>, </a:t>
            </a:r>
            <a:r>
              <a:rPr lang="cs-CZ" dirty="0" err="1"/>
              <a:t>Thévenot</a:t>
            </a:r>
            <a:r>
              <a:rPr lang="cs-CZ" dirty="0"/>
              <a:t>, ospravedlnění a řády hodnot)</a:t>
            </a:r>
          </a:p>
          <a:p>
            <a:r>
              <a:rPr lang="cs-CZ" dirty="0"/>
              <a:t>„Zakořeněnost“ ekonomiky v sociálních vztazích (</a:t>
            </a:r>
            <a:r>
              <a:rPr lang="cs-CZ" dirty="0" err="1"/>
              <a:t>Granovetter</a:t>
            </a:r>
            <a:r>
              <a:rPr lang="cs-CZ" dirty="0"/>
              <a:t>, vlivy prostředí na vztah jednotlivců a firem)</a:t>
            </a:r>
          </a:p>
        </p:txBody>
      </p:sp>
    </p:spTree>
    <p:extLst>
      <p:ext uri="{BB962C8B-B14F-4D97-AF65-F5344CB8AC3E}">
        <p14:creationId xmlns:p14="http://schemas.microsoft.com/office/powerpoint/2010/main" val="1483474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D1537C-A645-4CD3-8D89-CF4AEA736BE6}"/>
              </a:ext>
            </a:extLst>
          </p:cNvPr>
          <p:cNvSpPr>
            <a:spLocks noGrp="1"/>
          </p:cNvSpPr>
          <p:nvPr>
            <p:ph type="title"/>
          </p:nvPr>
        </p:nvSpPr>
        <p:spPr/>
        <p:txBody>
          <a:bodyPr/>
          <a:lstStyle/>
          <a:p>
            <a:r>
              <a:rPr lang="cs-CZ" dirty="0"/>
              <a:t>Zdroje</a:t>
            </a:r>
          </a:p>
        </p:txBody>
      </p:sp>
      <p:sp>
        <p:nvSpPr>
          <p:cNvPr id="3" name="Zástupný symbol pro obsah 2">
            <a:extLst>
              <a:ext uri="{FF2B5EF4-FFF2-40B4-BE49-F238E27FC236}">
                <a16:creationId xmlns:a16="http://schemas.microsoft.com/office/drawing/2014/main" id="{93E3219F-4DA4-486C-9ACB-D0FF55740C9B}"/>
              </a:ext>
            </a:extLst>
          </p:cNvPr>
          <p:cNvSpPr>
            <a:spLocks noGrp="1"/>
          </p:cNvSpPr>
          <p:nvPr>
            <p:ph idx="1"/>
          </p:nvPr>
        </p:nvSpPr>
        <p:spPr/>
        <p:txBody>
          <a:bodyPr>
            <a:normAutofit fontScale="62500" lnSpcReduction="20000"/>
          </a:bodyPr>
          <a:lstStyle/>
          <a:p>
            <a:r>
              <a:rPr lang="cs-CZ" dirty="0" err="1"/>
              <a:t>Smelser</a:t>
            </a:r>
            <a:r>
              <a:rPr lang="cs-CZ" dirty="0"/>
              <a:t>, N a R. </a:t>
            </a:r>
            <a:r>
              <a:rPr lang="cs-CZ" dirty="0" err="1"/>
              <a:t>Swedberg</a:t>
            </a:r>
            <a:r>
              <a:rPr lang="cs-CZ" dirty="0"/>
              <a:t>: </a:t>
            </a:r>
            <a:r>
              <a:rPr lang="cs-CZ" dirty="0" err="1"/>
              <a:t>Introducing</a:t>
            </a:r>
            <a:r>
              <a:rPr lang="cs-CZ" dirty="0"/>
              <a:t> </a:t>
            </a:r>
            <a:r>
              <a:rPr lang="cs-CZ" dirty="0" err="1"/>
              <a:t>Economic</a:t>
            </a:r>
            <a:r>
              <a:rPr lang="cs-CZ" dirty="0"/>
              <a:t> Sociology, pp. 3-25 in N. </a:t>
            </a:r>
            <a:r>
              <a:rPr lang="cs-CZ" dirty="0" err="1"/>
              <a:t>Smelser</a:t>
            </a:r>
            <a:r>
              <a:rPr lang="cs-CZ" dirty="0"/>
              <a:t> a R. </a:t>
            </a:r>
            <a:r>
              <a:rPr lang="cs-CZ" dirty="0" err="1"/>
              <a:t>Swedberg</a:t>
            </a:r>
            <a:r>
              <a:rPr lang="cs-CZ" dirty="0"/>
              <a:t> (</a:t>
            </a:r>
            <a:r>
              <a:rPr lang="cs-CZ" dirty="0" err="1"/>
              <a:t>eds</a:t>
            </a:r>
            <a:r>
              <a:rPr lang="cs-CZ" dirty="0"/>
              <a:t>.) </a:t>
            </a:r>
            <a:r>
              <a:rPr lang="cs-CZ" dirty="0" err="1"/>
              <a:t>The</a:t>
            </a:r>
            <a:r>
              <a:rPr lang="cs-CZ" dirty="0"/>
              <a:t> Handbook </a:t>
            </a:r>
            <a:r>
              <a:rPr lang="cs-CZ" dirty="0" err="1"/>
              <a:t>of</a:t>
            </a:r>
            <a:r>
              <a:rPr lang="cs-CZ" dirty="0"/>
              <a:t> </a:t>
            </a:r>
            <a:r>
              <a:rPr lang="cs-CZ" dirty="0" err="1"/>
              <a:t>Economic</a:t>
            </a:r>
            <a:r>
              <a:rPr lang="cs-CZ" dirty="0"/>
              <a:t> Sociology. </a:t>
            </a:r>
            <a:r>
              <a:rPr lang="cs-CZ" dirty="0" err="1"/>
              <a:t>Princeton</a:t>
            </a:r>
            <a:r>
              <a:rPr lang="cs-CZ" dirty="0"/>
              <a:t>: </a:t>
            </a:r>
            <a:r>
              <a:rPr lang="cs-CZ" dirty="0" err="1"/>
              <a:t>Princeton</a:t>
            </a:r>
            <a:r>
              <a:rPr lang="cs-CZ" dirty="0"/>
              <a:t> University </a:t>
            </a:r>
            <a:r>
              <a:rPr lang="cs-CZ" dirty="0" err="1"/>
              <a:t>Press</a:t>
            </a:r>
            <a:r>
              <a:rPr lang="cs-CZ" dirty="0"/>
              <a:t>. </a:t>
            </a:r>
            <a:endParaRPr lang="en-US" dirty="0"/>
          </a:p>
          <a:p>
            <a:r>
              <a:rPr lang="en-US" dirty="0"/>
              <a:t>    </a:t>
            </a:r>
            <a:r>
              <a:rPr lang="en-US" dirty="0" err="1"/>
              <a:t>Beckert</a:t>
            </a:r>
            <a:r>
              <a:rPr lang="en-US" dirty="0"/>
              <a:t>, Jens and Wolfgang </a:t>
            </a:r>
            <a:r>
              <a:rPr lang="en-US" dirty="0" err="1"/>
              <a:t>Streeck</a:t>
            </a:r>
            <a:r>
              <a:rPr lang="en-US" dirty="0"/>
              <a:t>. 2008. “Economic Sociology and Political Economy: A Programmatic Perspective.” </a:t>
            </a:r>
            <a:r>
              <a:rPr lang="en-US" dirty="0" err="1"/>
              <a:t>MPIfG</a:t>
            </a:r>
            <a:r>
              <a:rPr lang="en-US" dirty="0"/>
              <a:t> Working Paper 08/4. Max Planck Institute for the Study of Societies, Cologne.</a:t>
            </a:r>
          </a:p>
          <a:p>
            <a:r>
              <a:rPr lang="en-US" dirty="0"/>
              <a:t>    Convert, Bernard  and  Johan </a:t>
            </a:r>
            <a:r>
              <a:rPr lang="en-US" dirty="0" err="1"/>
              <a:t>Heilbron</a:t>
            </a:r>
            <a:r>
              <a:rPr lang="en-US" dirty="0"/>
              <a:t>. 2007. “Where Did the New Economic Sociology Come From?”  Theory and Society 36(1): 31-54.</a:t>
            </a:r>
          </a:p>
          <a:p>
            <a:r>
              <a:rPr lang="en-US" dirty="0"/>
              <a:t>    Dobbin, Frank. 2004. “The Sociological View of the Economy.” Pp. 1-46 in The New Economic Sociology: A Reader, edited by Frank Dobbin. Princeton University Press.</a:t>
            </a:r>
          </a:p>
          <a:p>
            <a:r>
              <a:rPr lang="en-US" dirty="0"/>
              <a:t>    </a:t>
            </a:r>
            <a:r>
              <a:rPr lang="en-US" dirty="0" err="1"/>
              <a:t>Granovetter</a:t>
            </a:r>
            <a:r>
              <a:rPr lang="en-US" dirty="0"/>
              <a:t>, Mark. 2002. “A Theoretical Agenda for Economic Sociology“. Pp. 35-59 in The New Economic Sociology: Developments in an Emerging Field, edited by Mauro Guillen, Randall Collins, Paula England and Marshall Meyer. Russell Sage Foundation.</a:t>
            </a:r>
          </a:p>
          <a:p>
            <a:r>
              <a:rPr lang="en-US" dirty="0"/>
              <a:t>    Guillen, Mauro, Randall Collins, Paula England and Marshall Meyer. 2002. “The Revival of Economic Sociology.” Pp. 1-32 in The New Economic Sociology: Developments in an Emerging Field, edited by Mauro Guillen, Randall Collins, Paula England and Marshall Meyer. Russell Sage Foundation.</a:t>
            </a:r>
          </a:p>
          <a:p>
            <a:r>
              <a:rPr lang="en-US" dirty="0" err="1"/>
              <a:t>Swedberg</a:t>
            </a:r>
            <a:r>
              <a:rPr lang="en-US" dirty="0"/>
              <a:t>, Richard. 1991. “Major Traditions of Economic Sociology.” Annual Review of Sociology 17: 251-276.</a:t>
            </a:r>
          </a:p>
          <a:p>
            <a:r>
              <a:rPr lang="en-US" dirty="0"/>
              <a:t>    </a:t>
            </a:r>
            <a:r>
              <a:rPr lang="en-US" dirty="0" err="1"/>
              <a:t>Swedberg</a:t>
            </a:r>
            <a:r>
              <a:rPr lang="en-US" dirty="0"/>
              <a:t>, Richard. 2003. “The Classics in Economic Sociology.” Pp. 1-31 in Principles of Economic Sociology. Princeton University Press.</a:t>
            </a:r>
          </a:p>
        </p:txBody>
      </p:sp>
    </p:spTree>
    <p:extLst>
      <p:ext uri="{BB962C8B-B14F-4D97-AF65-F5344CB8AC3E}">
        <p14:creationId xmlns:p14="http://schemas.microsoft.com/office/powerpoint/2010/main" val="3259543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A52F65-2F08-4DF6-87E3-F4CC8E4644F5}"/>
              </a:ext>
            </a:extLst>
          </p:cNvPr>
          <p:cNvSpPr>
            <a:spLocks noGrp="1"/>
          </p:cNvSpPr>
          <p:nvPr>
            <p:ph type="title"/>
          </p:nvPr>
        </p:nvSpPr>
        <p:spPr/>
        <p:txBody>
          <a:bodyPr/>
          <a:lstStyle/>
          <a:p>
            <a:r>
              <a:rPr lang="cs-CZ" dirty="0"/>
              <a:t>Co je to ekonomická sociologie?</a:t>
            </a:r>
          </a:p>
        </p:txBody>
      </p:sp>
      <p:sp>
        <p:nvSpPr>
          <p:cNvPr id="3" name="Zástupný symbol pro obsah 2">
            <a:extLst>
              <a:ext uri="{FF2B5EF4-FFF2-40B4-BE49-F238E27FC236}">
                <a16:creationId xmlns:a16="http://schemas.microsoft.com/office/drawing/2014/main" id="{7333B1F8-429C-4710-95B7-42ED7C4036B1}"/>
              </a:ext>
            </a:extLst>
          </p:cNvPr>
          <p:cNvSpPr>
            <a:spLocks noGrp="1"/>
          </p:cNvSpPr>
          <p:nvPr>
            <p:ph idx="1"/>
          </p:nvPr>
        </p:nvSpPr>
        <p:spPr/>
        <p:txBody>
          <a:bodyPr>
            <a:normAutofit fontScale="70000" lnSpcReduction="20000"/>
          </a:bodyPr>
          <a:lstStyle/>
          <a:p>
            <a:pPr marL="0" indent="0">
              <a:buNone/>
            </a:pPr>
            <a:r>
              <a:rPr lang="en-US" b="1" dirty="0"/>
              <a:t>The Goose and the Common / Anonymous</a:t>
            </a:r>
            <a:endParaRPr lang="cs-CZ" i="1" dirty="0"/>
          </a:p>
          <a:p>
            <a:pPr marL="0" indent="0">
              <a:buNone/>
            </a:pPr>
            <a:r>
              <a:rPr lang="en-US" i="1" dirty="0"/>
              <a:t>The law locks up the man or woman</a:t>
            </a:r>
            <a:br>
              <a:rPr lang="en-US" dirty="0">
                <a:effectLst/>
              </a:rPr>
            </a:br>
            <a:r>
              <a:rPr lang="en-US" i="1" dirty="0"/>
              <a:t>Who steals the goose off the common</a:t>
            </a:r>
            <a:br>
              <a:rPr lang="en-US" dirty="0">
                <a:effectLst/>
              </a:rPr>
            </a:br>
            <a:r>
              <a:rPr lang="en-US" i="1" dirty="0"/>
              <a:t>But leaves the greater villain loose</a:t>
            </a:r>
            <a:br>
              <a:rPr lang="en-US" dirty="0">
                <a:effectLst/>
              </a:rPr>
            </a:br>
            <a:r>
              <a:rPr lang="en-US" i="1" dirty="0"/>
              <a:t>Who steals the common from the goose.</a:t>
            </a:r>
            <a:endParaRPr lang="en-US" dirty="0">
              <a:effectLst/>
            </a:endParaRPr>
          </a:p>
          <a:p>
            <a:pPr marL="0" indent="0">
              <a:buNone/>
            </a:pPr>
            <a:r>
              <a:rPr lang="en-US" i="1" dirty="0"/>
              <a:t>The law demands that we atone</a:t>
            </a:r>
            <a:br>
              <a:rPr lang="en-US" dirty="0">
                <a:effectLst/>
              </a:rPr>
            </a:br>
            <a:r>
              <a:rPr lang="en-US" i="1" dirty="0"/>
              <a:t>When we take things we do not own</a:t>
            </a:r>
            <a:br>
              <a:rPr lang="en-US" dirty="0">
                <a:effectLst/>
              </a:rPr>
            </a:br>
            <a:r>
              <a:rPr lang="en-US" i="1" dirty="0"/>
              <a:t>But leaves the lords and ladies fine</a:t>
            </a:r>
            <a:br>
              <a:rPr lang="en-US" dirty="0">
                <a:effectLst/>
              </a:rPr>
            </a:br>
            <a:r>
              <a:rPr lang="en-US" i="1" dirty="0"/>
              <a:t>Who takes things that are yours and mine.</a:t>
            </a:r>
            <a:endParaRPr lang="en-US" dirty="0">
              <a:effectLst/>
            </a:endParaRPr>
          </a:p>
          <a:p>
            <a:pPr marL="0" indent="0">
              <a:buNone/>
            </a:pPr>
            <a:r>
              <a:rPr lang="en-US" i="1" dirty="0"/>
              <a:t>The poor and wretched don’t escape</a:t>
            </a:r>
            <a:br>
              <a:rPr lang="en-US" dirty="0">
                <a:effectLst/>
              </a:rPr>
            </a:br>
            <a:r>
              <a:rPr lang="en-US" i="1" dirty="0"/>
              <a:t>If they conspire the law to break;</a:t>
            </a:r>
            <a:br>
              <a:rPr lang="en-US" dirty="0">
                <a:effectLst/>
              </a:rPr>
            </a:br>
            <a:r>
              <a:rPr lang="en-US" i="1" dirty="0"/>
              <a:t>This must be so but they endure</a:t>
            </a:r>
            <a:br>
              <a:rPr lang="en-US" dirty="0">
                <a:effectLst/>
              </a:rPr>
            </a:br>
            <a:r>
              <a:rPr lang="en-US" i="1" dirty="0"/>
              <a:t>Those who conspire to make the law.</a:t>
            </a:r>
            <a:endParaRPr lang="en-US" dirty="0">
              <a:effectLst/>
            </a:endParaRPr>
          </a:p>
          <a:p>
            <a:pPr marL="0" indent="0">
              <a:buNone/>
            </a:pPr>
            <a:r>
              <a:rPr lang="en-US" i="1" dirty="0"/>
              <a:t>The law locks up the man or woman</a:t>
            </a:r>
            <a:br>
              <a:rPr lang="en-US" dirty="0">
                <a:effectLst/>
              </a:rPr>
            </a:br>
            <a:r>
              <a:rPr lang="en-US" i="1" dirty="0"/>
              <a:t>Who steals the goose from off the common</a:t>
            </a:r>
            <a:br>
              <a:rPr lang="en-US" dirty="0">
                <a:effectLst/>
              </a:rPr>
            </a:br>
            <a:r>
              <a:rPr lang="en-US" i="1" dirty="0"/>
              <a:t>And geese will still a common lack</a:t>
            </a:r>
            <a:br>
              <a:rPr lang="en-US" dirty="0">
                <a:effectLst/>
              </a:rPr>
            </a:br>
            <a:r>
              <a:rPr lang="en-US" i="1" dirty="0"/>
              <a:t>Till they go and steal it back.</a:t>
            </a:r>
            <a:endParaRPr lang="en-US" dirty="0">
              <a:effectLst/>
            </a:endParaRPr>
          </a:p>
          <a:p>
            <a:endParaRPr lang="cs-CZ" dirty="0"/>
          </a:p>
        </p:txBody>
      </p:sp>
      <p:pic>
        <p:nvPicPr>
          <p:cNvPr id="6" name="Obrázek 5" descr="Obsah obrázku text, mapa&#10;&#10;Popis vygenerován s velmi vysokou mírou spolehlivosti">
            <a:extLst>
              <a:ext uri="{FF2B5EF4-FFF2-40B4-BE49-F238E27FC236}">
                <a16:creationId xmlns:a16="http://schemas.microsoft.com/office/drawing/2014/main" id="{5EDE1667-486D-4DFC-9D93-7CF72311FD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410576" y="868490"/>
            <a:ext cx="3986090" cy="5900359"/>
          </a:xfrm>
          <a:prstGeom prst="rect">
            <a:avLst/>
          </a:prstGeom>
        </p:spPr>
      </p:pic>
    </p:spTree>
    <p:extLst>
      <p:ext uri="{BB962C8B-B14F-4D97-AF65-F5344CB8AC3E}">
        <p14:creationId xmlns:p14="http://schemas.microsoft.com/office/powerpoint/2010/main" val="4100026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5DF2BF-349B-43C3-AEE9-86BAB8CE0CED}"/>
              </a:ext>
            </a:extLst>
          </p:cNvPr>
          <p:cNvSpPr>
            <a:spLocks noGrp="1"/>
          </p:cNvSpPr>
          <p:nvPr>
            <p:ph type="title"/>
          </p:nvPr>
        </p:nvSpPr>
        <p:spPr/>
        <p:txBody>
          <a:bodyPr/>
          <a:lstStyle/>
          <a:p>
            <a:r>
              <a:rPr lang="cs-CZ" dirty="0"/>
              <a:t>Co je to ekonomická sociologie?</a:t>
            </a:r>
          </a:p>
        </p:txBody>
      </p:sp>
      <p:pic>
        <p:nvPicPr>
          <p:cNvPr id="5" name="Zástupný symbol pro obsah 4" descr="Obsah obrázku text&#10;&#10;Popis vygenerován s velmi vysokou mírou spolehlivosti">
            <a:extLst>
              <a:ext uri="{FF2B5EF4-FFF2-40B4-BE49-F238E27FC236}">
                <a16:creationId xmlns:a16="http://schemas.microsoft.com/office/drawing/2014/main" id="{5C606E8E-4023-498B-B104-6E84E34139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99459" y="1948696"/>
            <a:ext cx="4097216" cy="3328988"/>
          </a:xfrm>
        </p:spPr>
      </p:pic>
      <p:sp>
        <p:nvSpPr>
          <p:cNvPr id="6" name="Obdélník 5">
            <a:extLst>
              <a:ext uri="{FF2B5EF4-FFF2-40B4-BE49-F238E27FC236}">
                <a16:creationId xmlns:a16="http://schemas.microsoft.com/office/drawing/2014/main" id="{11FADE00-FABB-401E-ADC8-07995A474D3C}"/>
              </a:ext>
            </a:extLst>
          </p:cNvPr>
          <p:cNvSpPr/>
          <p:nvPr/>
        </p:nvSpPr>
        <p:spPr>
          <a:xfrm>
            <a:off x="771525" y="1948696"/>
            <a:ext cx="6724650" cy="4247317"/>
          </a:xfrm>
          <a:prstGeom prst="rect">
            <a:avLst/>
          </a:prstGeom>
        </p:spPr>
        <p:txBody>
          <a:bodyPr wrap="square">
            <a:spAutoFit/>
          </a:bodyPr>
          <a:lstStyle/>
          <a:p>
            <a:r>
              <a:rPr lang="en-US" b="1" dirty="0"/>
              <a:t>Is Fertility a Leading Economic Indicator?</a:t>
            </a:r>
          </a:p>
          <a:p>
            <a:r>
              <a:rPr lang="en-US" dirty="0"/>
              <a:t>Kasey Buckles, Daniel </a:t>
            </a:r>
            <a:r>
              <a:rPr lang="en-US" dirty="0" err="1"/>
              <a:t>Hungerman</a:t>
            </a:r>
            <a:r>
              <a:rPr lang="en-US" dirty="0"/>
              <a:t>, Steven </a:t>
            </a:r>
            <a:r>
              <a:rPr lang="en-US" dirty="0" err="1"/>
              <a:t>Lugauer</a:t>
            </a:r>
            <a:endParaRPr lang="en-US" dirty="0"/>
          </a:p>
          <a:p>
            <a:endParaRPr lang="en-US" dirty="0"/>
          </a:p>
          <a:p>
            <a:r>
              <a:rPr lang="en-US" dirty="0"/>
              <a:t>NBER Working Paper No. 24355</a:t>
            </a:r>
          </a:p>
          <a:p>
            <a:r>
              <a:rPr lang="en-US" dirty="0"/>
              <a:t>Issued in February 2018</a:t>
            </a:r>
          </a:p>
          <a:p>
            <a:r>
              <a:rPr lang="en-US" dirty="0"/>
              <a:t>NBER Program(s):Children, Economic Fluctuations and Growth</a:t>
            </a:r>
          </a:p>
          <a:p>
            <a:endParaRPr lang="en-US" dirty="0"/>
          </a:p>
          <a:p>
            <a:r>
              <a:rPr lang="en-US" i="1" dirty="0"/>
              <a:t>Many papers show that aggregate fertility is pro-cyclical over the business cycle. In this paper we do something else: using data on more than 100 million births and focusing on within-year changes in fertility, we show that for recent recessions in the United States, the growth rate for conceptions begins to fall several quarters prior to economic decline. Our findings suggest that fertility behavior is more forward-looking and sensitive to changes in short-run expectations about the economy than previously thought. </a:t>
            </a:r>
            <a:endParaRPr lang="cs-CZ" i="1" dirty="0"/>
          </a:p>
        </p:txBody>
      </p:sp>
    </p:spTree>
    <p:extLst>
      <p:ext uri="{BB962C8B-B14F-4D97-AF65-F5344CB8AC3E}">
        <p14:creationId xmlns:p14="http://schemas.microsoft.com/office/powerpoint/2010/main" val="1767102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8647B3-7135-4EE9-A9DB-C6AC90C81842}"/>
              </a:ext>
            </a:extLst>
          </p:cNvPr>
          <p:cNvSpPr>
            <a:spLocks noGrp="1"/>
          </p:cNvSpPr>
          <p:nvPr>
            <p:ph type="title"/>
          </p:nvPr>
        </p:nvSpPr>
        <p:spPr/>
        <p:txBody>
          <a:bodyPr/>
          <a:lstStyle/>
          <a:p>
            <a:r>
              <a:rPr lang="cs-CZ" dirty="0"/>
              <a:t>Definice</a:t>
            </a:r>
          </a:p>
        </p:txBody>
      </p:sp>
      <p:sp>
        <p:nvSpPr>
          <p:cNvPr id="3" name="Zástupný symbol pro obsah 2">
            <a:extLst>
              <a:ext uri="{FF2B5EF4-FFF2-40B4-BE49-F238E27FC236}">
                <a16:creationId xmlns:a16="http://schemas.microsoft.com/office/drawing/2014/main" id="{F962681B-E693-47E9-A087-8633A3B76B85}"/>
              </a:ext>
            </a:extLst>
          </p:cNvPr>
          <p:cNvSpPr>
            <a:spLocks noGrp="1"/>
          </p:cNvSpPr>
          <p:nvPr>
            <p:ph idx="1"/>
          </p:nvPr>
        </p:nvSpPr>
        <p:spPr/>
        <p:txBody>
          <a:bodyPr>
            <a:normAutofit fontScale="92500" lnSpcReduction="20000"/>
          </a:bodyPr>
          <a:lstStyle/>
          <a:p>
            <a:pPr marL="0" indent="0">
              <a:buNone/>
            </a:pPr>
            <a:r>
              <a:rPr lang="cs-CZ" b="1" dirty="0"/>
              <a:t>Jak vznikly ekonomiky a odkud se vzaly trhy? Co je to zakořeněnost jevů ve společnosti? Jak politika, sítě a kultura ovlivňují ekonomiku? Proč se kapitalismus v různých zemích tak liší? </a:t>
            </a:r>
          </a:p>
          <a:p>
            <a:pPr marL="0" indent="0">
              <a:buNone/>
            </a:pPr>
            <a:r>
              <a:rPr lang="cs-CZ" i="1" dirty="0"/>
              <a:t>Ekonomická sociologie je „sociologická perspektiva aplikovaná na ekonomické jevy</a:t>
            </a:r>
            <a:r>
              <a:rPr lang="en-US" i="1" dirty="0"/>
              <a:t> </a:t>
            </a:r>
            <a:r>
              <a:rPr lang="cs-CZ" i="1" dirty="0"/>
              <a:t>“</a:t>
            </a:r>
          </a:p>
          <a:p>
            <a:pPr marL="0" indent="0">
              <a:buNone/>
            </a:pPr>
            <a:r>
              <a:rPr lang="cs-CZ" i="1" dirty="0"/>
              <a:t>„jde o aplikaci teorií, proměnných a vysvětlujících modelů sociologie na ty komplexní činnosti, které souvisejí s produkcí, distribucí, směnou a spotřebou vzácných zboží a služeb“</a:t>
            </a:r>
          </a:p>
          <a:p>
            <a:pPr marL="0" indent="0">
              <a:buNone/>
            </a:pPr>
            <a:r>
              <a:rPr lang="cs-CZ" i="1" dirty="0"/>
              <a:t>Sociologické perspektivy se týkají zejména osobních vztahů, skupin, sociálních struktur (institucí), sociálních kontrol (sankce, normy, hodnoty).</a:t>
            </a:r>
            <a:r>
              <a:rPr lang="en-US" dirty="0"/>
              <a:t> </a:t>
            </a:r>
            <a:endParaRPr lang="cs-CZ" dirty="0"/>
          </a:p>
          <a:p>
            <a:pPr marL="0" indent="0">
              <a:buNone/>
            </a:pPr>
            <a:r>
              <a:rPr lang="cs-CZ" dirty="0"/>
              <a:t>Perspektivy sociálních sítí, genderu a kulturních kontextů se v ekonomické sociologii rovněž staly klíčovými.</a:t>
            </a:r>
            <a:r>
              <a:rPr lang="en-US" dirty="0"/>
              <a:t> </a:t>
            </a:r>
            <a:endParaRPr lang="cs-CZ" dirty="0"/>
          </a:p>
        </p:txBody>
      </p:sp>
    </p:spTree>
    <p:extLst>
      <p:ext uri="{BB962C8B-B14F-4D97-AF65-F5344CB8AC3E}">
        <p14:creationId xmlns:p14="http://schemas.microsoft.com/office/powerpoint/2010/main" val="3644743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Příklad: dopad kultury na ekonomické chování</a:t>
            </a:r>
          </a:p>
        </p:txBody>
      </p:sp>
      <p:sp>
        <p:nvSpPr>
          <p:cNvPr id="3" name="Zástupný symbol pro obsah 2"/>
          <p:cNvSpPr>
            <a:spLocks noGrp="1"/>
          </p:cNvSpPr>
          <p:nvPr>
            <p:ph idx="1"/>
          </p:nvPr>
        </p:nvSpPr>
        <p:spPr/>
        <p:txBody>
          <a:bodyPr>
            <a:normAutofit fontScale="92500" lnSpcReduction="20000"/>
          </a:bodyPr>
          <a:lstStyle/>
          <a:p>
            <a:r>
              <a:rPr lang="en-US" dirty="0" err="1"/>
              <a:t>Salamon</a:t>
            </a:r>
            <a:r>
              <a:rPr lang="en-US" dirty="0"/>
              <a:t> (1992) documents that in southern Illinois, in</a:t>
            </a:r>
            <a:r>
              <a:rPr lang="cs-CZ" dirty="0"/>
              <a:t> </a:t>
            </a:r>
            <a:r>
              <a:rPr lang="en-US" dirty="0"/>
              <a:t>spite of the similarity of environmental conditions, towns inhabited by descendants</a:t>
            </a:r>
            <a:r>
              <a:rPr lang="cs-CZ" dirty="0"/>
              <a:t> </a:t>
            </a:r>
            <a:r>
              <a:rPr lang="en-US" dirty="0"/>
              <a:t>of </a:t>
            </a:r>
            <a:r>
              <a:rPr lang="en-US" b="1" dirty="0"/>
              <a:t>German-Catholics</a:t>
            </a:r>
            <a:r>
              <a:rPr lang="en-US" dirty="0"/>
              <a:t> who settled in the 1840s and towns inhabited by descendants</a:t>
            </a:r>
            <a:r>
              <a:rPr lang="cs-CZ" dirty="0"/>
              <a:t> </a:t>
            </a:r>
            <a:r>
              <a:rPr lang="en-US" dirty="0"/>
              <a:t>of </a:t>
            </a:r>
            <a:r>
              <a:rPr lang="en-US" b="1" dirty="0"/>
              <a:t>Yankee</a:t>
            </a:r>
            <a:r>
              <a:rPr lang="en-US" dirty="0"/>
              <a:t> settlers from other parts of the United States (mainly Kentucky, Ohio</a:t>
            </a:r>
            <a:r>
              <a:rPr lang="cs-CZ" dirty="0"/>
              <a:t> </a:t>
            </a:r>
            <a:r>
              <a:rPr lang="en-US" dirty="0"/>
              <a:t>and Indiana) showed substantial differences in the structure of </a:t>
            </a:r>
            <a:r>
              <a:rPr lang="en-US" b="1" dirty="0"/>
              <a:t>land ownership,</a:t>
            </a:r>
            <a:r>
              <a:rPr lang="cs-CZ" b="1" dirty="0"/>
              <a:t> </a:t>
            </a:r>
            <a:r>
              <a:rPr lang="en-US" b="1" dirty="0"/>
              <a:t>farming practices, choice of crops and female fertility</a:t>
            </a:r>
            <a:r>
              <a:rPr lang="en-US" dirty="0"/>
              <a:t>. German-Catholics almost</a:t>
            </a:r>
            <a:r>
              <a:rPr lang="cs-CZ" dirty="0"/>
              <a:t> </a:t>
            </a:r>
            <a:r>
              <a:rPr lang="en-US" dirty="0"/>
              <a:t>never sold their land and had on average more children, and thus tend to grow</a:t>
            </a:r>
            <a:r>
              <a:rPr lang="cs-CZ" dirty="0"/>
              <a:t> </a:t>
            </a:r>
            <a:r>
              <a:rPr lang="en-US" dirty="0"/>
              <a:t>crops that are more labor-intensive to employ their children. Yankees saw farming</a:t>
            </a:r>
            <a:r>
              <a:rPr lang="cs-CZ" dirty="0"/>
              <a:t> </a:t>
            </a:r>
            <a:r>
              <a:rPr lang="en-US" dirty="0"/>
              <a:t>as a business, bought and sold land more often, grew less labor-intensive crops such</a:t>
            </a:r>
            <a:r>
              <a:rPr lang="cs-CZ" dirty="0"/>
              <a:t> </a:t>
            </a:r>
            <a:r>
              <a:rPr lang="en-US" dirty="0"/>
              <a:t>as corn, and had fewer children. Interestingly, while Yankees were generally more</a:t>
            </a:r>
            <a:r>
              <a:rPr lang="cs-CZ" dirty="0"/>
              <a:t> </a:t>
            </a:r>
            <a:r>
              <a:rPr lang="en-US" dirty="0"/>
              <a:t>profitable, the German-Catholic model did not become less prevalent after </a:t>
            </a:r>
            <a:r>
              <a:rPr lang="en-US" b="1" dirty="0"/>
              <a:t>more</a:t>
            </a:r>
            <a:r>
              <a:rPr lang="cs-CZ" b="1" dirty="0"/>
              <a:t> </a:t>
            </a:r>
            <a:r>
              <a:rPr lang="en-US" b="1" dirty="0"/>
              <a:t>than a century</a:t>
            </a:r>
            <a:r>
              <a:rPr lang="en-US" dirty="0"/>
              <a:t>, because of the higher fertility of German Catholics. Not only did</a:t>
            </a:r>
            <a:r>
              <a:rPr lang="cs-CZ" dirty="0"/>
              <a:t> </a:t>
            </a:r>
            <a:r>
              <a:rPr lang="en-US" dirty="0"/>
              <a:t>culture have an effect, but this effect persisted over time in spite of its lower</a:t>
            </a:r>
            <a:r>
              <a:rPr lang="cs-CZ" dirty="0"/>
              <a:t> </a:t>
            </a:r>
            <a:r>
              <a:rPr lang="en-US" dirty="0"/>
              <a:t>profitability.</a:t>
            </a:r>
            <a:r>
              <a:rPr lang="cs-CZ" dirty="0"/>
              <a:t> </a:t>
            </a:r>
          </a:p>
        </p:txBody>
      </p:sp>
    </p:spTree>
    <p:extLst>
      <p:ext uri="{BB962C8B-B14F-4D97-AF65-F5344CB8AC3E}">
        <p14:creationId xmlns:p14="http://schemas.microsoft.com/office/powerpoint/2010/main" val="1485110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79B38A-E5C9-4A12-B864-9B537DFF576F}"/>
              </a:ext>
            </a:extLst>
          </p:cNvPr>
          <p:cNvSpPr>
            <a:spLocks noGrp="1"/>
          </p:cNvSpPr>
          <p:nvPr>
            <p:ph type="title"/>
          </p:nvPr>
        </p:nvSpPr>
        <p:spPr/>
        <p:txBody>
          <a:bodyPr/>
          <a:lstStyle/>
          <a:p>
            <a:r>
              <a:rPr lang="cs-CZ" dirty="0"/>
              <a:t>Vztah sociologie a ekonomie</a:t>
            </a:r>
          </a:p>
        </p:txBody>
      </p:sp>
      <p:sp>
        <p:nvSpPr>
          <p:cNvPr id="3" name="Zástupný symbol pro obsah 2">
            <a:extLst>
              <a:ext uri="{FF2B5EF4-FFF2-40B4-BE49-F238E27FC236}">
                <a16:creationId xmlns:a16="http://schemas.microsoft.com/office/drawing/2014/main" id="{3272197F-5C07-47F0-B4BE-9E6733B7A754}"/>
              </a:ext>
            </a:extLst>
          </p:cNvPr>
          <p:cNvSpPr>
            <a:spLocks noGrp="1"/>
          </p:cNvSpPr>
          <p:nvPr>
            <p:ph idx="1"/>
          </p:nvPr>
        </p:nvSpPr>
        <p:spPr>
          <a:xfrm>
            <a:off x="838200" y="1825624"/>
            <a:ext cx="5734050" cy="3635375"/>
          </a:xfrm>
        </p:spPr>
        <p:txBody>
          <a:bodyPr>
            <a:normAutofit lnSpcReduction="10000"/>
          </a:bodyPr>
          <a:lstStyle/>
          <a:p>
            <a:r>
              <a:rPr lang="cs-CZ" dirty="0"/>
              <a:t>Ekonomie – klasické a neoklasické tradice dominují (aktéři mají kompletní informace, a tyto informace jsou zdarma) byť jsou korigovány (riziko, nejistota, omezená racionalita, psychologie)</a:t>
            </a:r>
          </a:p>
          <a:p>
            <a:r>
              <a:rPr lang="cs-CZ" dirty="0"/>
              <a:t>Sociologie – bez dominantní teoretické tradice (sociální systém vs. Teorie jednání vs. Vztahová sociologie …) </a:t>
            </a:r>
          </a:p>
        </p:txBody>
      </p:sp>
      <p:pic>
        <p:nvPicPr>
          <p:cNvPr id="6" name="Obrázek 5">
            <a:extLst>
              <a:ext uri="{FF2B5EF4-FFF2-40B4-BE49-F238E27FC236}">
                <a16:creationId xmlns:a16="http://schemas.microsoft.com/office/drawing/2014/main" id="{D324F23E-DFC1-4AFE-8844-FD5FF7719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4975" y="1965856"/>
            <a:ext cx="4654550" cy="3495144"/>
          </a:xfrm>
          <a:prstGeom prst="rect">
            <a:avLst/>
          </a:prstGeom>
        </p:spPr>
      </p:pic>
    </p:spTree>
    <p:extLst>
      <p:ext uri="{BB962C8B-B14F-4D97-AF65-F5344CB8AC3E}">
        <p14:creationId xmlns:p14="http://schemas.microsoft.com/office/powerpoint/2010/main" val="772342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79B38A-E5C9-4A12-B864-9B537DFF576F}"/>
              </a:ext>
            </a:extLst>
          </p:cNvPr>
          <p:cNvSpPr>
            <a:spLocks noGrp="1"/>
          </p:cNvSpPr>
          <p:nvPr>
            <p:ph type="title"/>
          </p:nvPr>
        </p:nvSpPr>
        <p:spPr/>
        <p:txBody>
          <a:bodyPr/>
          <a:lstStyle/>
          <a:p>
            <a:r>
              <a:rPr lang="cs-CZ" dirty="0"/>
              <a:t>Vztah sociologie a ekonomie</a:t>
            </a:r>
          </a:p>
        </p:txBody>
      </p:sp>
      <p:sp>
        <p:nvSpPr>
          <p:cNvPr id="3" name="Zástupný symbol pro obsah 2">
            <a:extLst>
              <a:ext uri="{FF2B5EF4-FFF2-40B4-BE49-F238E27FC236}">
                <a16:creationId xmlns:a16="http://schemas.microsoft.com/office/drawing/2014/main" id="{3272197F-5C07-47F0-B4BE-9E6733B7A754}"/>
              </a:ext>
            </a:extLst>
          </p:cNvPr>
          <p:cNvSpPr>
            <a:spLocks noGrp="1"/>
          </p:cNvSpPr>
          <p:nvPr>
            <p:ph idx="1"/>
          </p:nvPr>
        </p:nvSpPr>
        <p:spPr>
          <a:xfrm>
            <a:off x="838200" y="1876425"/>
            <a:ext cx="6515100" cy="4300538"/>
          </a:xfrm>
        </p:spPr>
        <p:txBody>
          <a:bodyPr/>
          <a:lstStyle/>
          <a:p>
            <a:r>
              <a:rPr lang="cs-CZ" dirty="0"/>
              <a:t>Koncept aktéra: metodologický individualismus vs. Interagující individuum a skupiny (individuální jednání je sociální - vždy orientované na ostatní)</a:t>
            </a:r>
          </a:p>
        </p:txBody>
      </p:sp>
      <p:pic>
        <p:nvPicPr>
          <p:cNvPr id="8" name="Obrázek 7" descr="Obsah obrázku text&#10;&#10;Popis vygenerován s vysokou mírou spolehlivosti">
            <a:extLst>
              <a:ext uri="{FF2B5EF4-FFF2-40B4-BE49-F238E27FC236}">
                <a16:creationId xmlns:a16="http://schemas.microsoft.com/office/drawing/2014/main" id="{EB2502A1-0DBB-4AB5-87E9-F275787A9C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25" y="1342231"/>
            <a:ext cx="4252614" cy="5368925"/>
          </a:xfrm>
          <a:prstGeom prst="rect">
            <a:avLst/>
          </a:prstGeom>
        </p:spPr>
      </p:pic>
    </p:spTree>
    <p:extLst>
      <p:ext uri="{BB962C8B-B14F-4D97-AF65-F5344CB8AC3E}">
        <p14:creationId xmlns:p14="http://schemas.microsoft.com/office/powerpoint/2010/main" val="629740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79B38A-E5C9-4A12-B864-9B537DFF576F}"/>
              </a:ext>
            </a:extLst>
          </p:cNvPr>
          <p:cNvSpPr>
            <a:spLocks noGrp="1"/>
          </p:cNvSpPr>
          <p:nvPr>
            <p:ph type="title"/>
          </p:nvPr>
        </p:nvSpPr>
        <p:spPr/>
        <p:txBody>
          <a:bodyPr/>
          <a:lstStyle/>
          <a:p>
            <a:r>
              <a:rPr lang="cs-CZ" dirty="0"/>
              <a:t>Vztah sociologie a ekonomie</a:t>
            </a:r>
          </a:p>
        </p:txBody>
      </p:sp>
      <p:sp>
        <p:nvSpPr>
          <p:cNvPr id="3" name="Zástupný symbol pro obsah 2">
            <a:extLst>
              <a:ext uri="{FF2B5EF4-FFF2-40B4-BE49-F238E27FC236}">
                <a16:creationId xmlns:a16="http://schemas.microsoft.com/office/drawing/2014/main" id="{3272197F-5C07-47F0-B4BE-9E6733B7A754}"/>
              </a:ext>
            </a:extLst>
          </p:cNvPr>
          <p:cNvSpPr>
            <a:spLocks noGrp="1"/>
          </p:cNvSpPr>
          <p:nvPr>
            <p:ph idx="1"/>
          </p:nvPr>
        </p:nvSpPr>
        <p:spPr>
          <a:xfrm>
            <a:off x="838200" y="1825625"/>
            <a:ext cx="6943725" cy="4351338"/>
          </a:xfrm>
        </p:spPr>
        <p:txBody>
          <a:bodyPr/>
          <a:lstStyle/>
          <a:p>
            <a:r>
              <a:rPr lang="cs-CZ" dirty="0"/>
              <a:t>Koncept ekonomického jednání: stabilní set preferencí a maximalizace užitku vs. Různé typy ekonomického jednání (tradiční, afektivní, racionální); formální vs. Substantivní racionalita; racionalita jako předpoklad vs. Racionalita jako proměnná; význam ekonomického jednání – vztah mezi vkusem a cenou/množstvím vs. Historicky a sociálně podmíněný význam pro lidské jednání; vztah mezi sobě rovnými individui vs. Perspektiva moci</a:t>
            </a:r>
          </a:p>
        </p:txBody>
      </p:sp>
      <p:pic>
        <p:nvPicPr>
          <p:cNvPr id="5" name="Obrázek 4" descr="Obsah obrázku text&#10;&#10;Popis vygenerován s velmi vysokou mírou spolehlivosti">
            <a:extLst>
              <a:ext uri="{FF2B5EF4-FFF2-40B4-BE49-F238E27FC236}">
                <a16:creationId xmlns:a16="http://schemas.microsoft.com/office/drawing/2014/main" id="{0883BB43-B0B4-4656-A059-E6938A96A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0517" y="76200"/>
            <a:ext cx="3894815" cy="6715125"/>
          </a:xfrm>
          <a:prstGeom prst="rect">
            <a:avLst/>
          </a:prstGeom>
        </p:spPr>
      </p:pic>
    </p:spTree>
    <p:extLst>
      <p:ext uri="{BB962C8B-B14F-4D97-AF65-F5344CB8AC3E}">
        <p14:creationId xmlns:p14="http://schemas.microsoft.com/office/powerpoint/2010/main" val="2881756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79B38A-E5C9-4A12-B864-9B537DFF576F}"/>
              </a:ext>
            </a:extLst>
          </p:cNvPr>
          <p:cNvSpPr>
            <a:spLocks noGrp="1"/>
          </p:cNvSpPr>
          <p:nvPr>
            <p:ph type="title"/>
          </p:nvPr>
        </p:nvSpPr>
        <p:spPr/>
        <p:txBody>
          <a:bodyPr/>
          <a:lstStyle/>
          <a:p>
            <a:r>
              <a:rPr lang="cs-CZ" dirty="0"/>
              <a:t>Vztah sociologie a ekonomie</a:t>
            </a:r>
          </a:p>
        </p:txBody>
      </p:sp>
      <p:sp>
        <p:nvSpPr>
          <p:cNvPr id="3" name="Zástupný symbol pro obsah 2">
            <a:extLst>
              <a:ext uri="{FF2B5EF4-FFF2-40B4-BE49-F238E27FC236}">
                <a16:creationId xmlns:a16="http://schemas.microsoft.com/office/drawing/2014/main" id="{3272197F-5C07-47F0-B4BE-9E6733B7A754}"/>
              </a:ext>
            </a:extLst>
          </p:cNvPr>
          <p:cNvSpPr>
            <a:spLocks noGrp="1"/>
          </p:cNvSpPr>
          <p:nvPr>
            <p:ph idx="1"/>
          </p:nvPr>
        </p:nvSpPr>
        <p:spPr>
          <a:xfrm>
            <a:off x="838200" y="1825625"/>
            <a:ext cx="4972050" cy="4351338"/>
          </a:xfrm>
        </p:spPr>
        <p:txBody>
          <a:bodyPr/>
          <a:lstStyle/>
          <a:p>
            <a:r>
              <a:rPr lang="cs-CZ" dirty="0"/>
              <a:t>Omezení ekonomického jednání – vkus a nedostatek zdrojů vs. Množství sociálních, kulturních či politických faktorů </a:t>
            </a:r>
          </a:p>
        </p:txBody>
      </p:sp>
      <p:pic>
        <p:nvPicPr>
          <p:cNvPr id="5" name="Obrázek 4" descr="Obsah obrázku osoba, pózování, fotka, zeď&#10;&#10;Popis vygenerován s velmi vysokou mírou spolehlivosti">
            <a:extLst>
              <a:ext uri="{FF2B5EF4-FFF2-40B4-BE49-F238E27FC236}">
                <a16:creationId xmlns:a16="http://schemas.microsoft.com/office/drawing/2014/main" id="{13BC7A73-5D42-4F2D-834A-181B62DAEB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6450" y="1747301"/>
            <a:ext cx="6143625" cy="4507985"/>
          </a:xfrm>
          <a:prstGeom prst="rect">
            <a:avLst/>
          </a:prstGeom>
        </p:spPr>
      </p:pic>
    </p:spTree>
    <p:extLst>
      <p:ext uri="{BB962C8B-B14F-4D97-AF65-F5344CB8AC3E}">
        <p14:creationId xmlns:p14="http://schemas.microsoft.com/office/powerpoint/2010/main" val="45496324"/>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1264</Words>
  <Application>Microsoft Office PowerPoint</Application>
  <PresentationFormat>Širokoúhlá obrazovka</PresentationFormat>
  <Paragraphs>60</Paragraphs>
  <Slides>15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15</vt:i4>
      </vt:variant>
    </vt:vector>
  </HeadingPairs>
  <TitlesOfParts>
    <vt:vector size="19" baseType="lpstr">
      <vt:lpstr>Arial</vt:lpstr>
      <vt:lpstr>Calibri</vt:lpstr>
      <vt:lpstr>Calibri Light</vt:lpstr>
      <vt:lpstr>Motiv Office</vt:lpstr>
      <vt:lpstr>Úvod do ekonomické sociologie  </vt:lpstr>
      <vt:lpstr>Co je to ekonomická sociologie?</vt:lpstr>
      <vt:lpstr>Co je to ekonomická sociologie?</vt:lpstr>
      <vt:lpstr>Definice</vt:lpstr>
      <vt:lpstr>Příklad: dopad kultury na ekonomické chování</vt:lpstr>
      <vt:lpstr>Vztah sociologie a ekonomie</vt:lpstr>
      <vt:lpstr>Vztah sociologie a ekonomie</vt:lpstr>
      <vt:lpstr>Vztah sociologie a ekonomie</vt:lpstr>
      <vt:lpstr>Vztah sociologie a ekonomie</vt:lpstr>
      <vt:lpstr>Vztah sociologie a ekonomie</vt:lpstr>
      <vt:lpstr>Vztah sociologie a ekonomie</vt:lpstr>
      <vt:lpstr>Vztah sociologie a ekonomie</vt:lpstr>
      <vt:lpstr>Tradice ekonomické sociologie</vt:lpstr>
      <vt:lpstr>Současné koncepty a témata ekonomické sociologie</vt:lpstr>
      <vt:lpstr>Zdroje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ekonomické sociologie  </dc:title>
  <dc:creator>Navrátil Jiří</dc:creator>
  <cp:lastModifiedBy>Navrátil Jiří</cp:lastModifiedBy>
  <cp:revision>40</cp:revision>
  <dcterms:created xsi:type="dcterms:W3CDTF">2018-02-27T20:21:13Z</dcterms:created>
  <dcterms:modified xsi:type="dcterms:W3CDTF">2019-02-27T06:47:30Z</dcterms:modified>
</cp:coreProperties>
</file>