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4" r:id="rId1"/>
    <p:sldMasterId id="2147484016" r:id="rId2"/>
  </p:sldMasterIdLst>
  <p:notesMasterIdLst>
    <p:notesMasterId r:id="rId19"/>
  </p:notesMasterIdLst>
  <p:sldIdLst>
    <p:sldId id="256" r:id="rId3"/>
    <p:sldId id="267" r:id="rId4"/>
    <p:sldId id="269" r:id="rId5"/>
    <p:sldId id="257" r:id="rId6"/>
    <p:sldId id="274" r:id="rId7"/>
    <p:sldId id="271" r:id="rId8"/>
    <p:sldId id="260" r:id="rId9"/>
    <p:sldId id="273" r:id="rId10"/>
    <p:sldId id="263" r:id="rId11"/>
    <p:sldId id="266" r:id="rId12"/>
    <p:sldId id="264" r:id="rId13"/>
    <p:sldId id="277" r:id="rId14"/>
    <p:sldId id="258" r:id="rId15"/>
    <p:sldId id="275" r:id="rId16"/>
    <p:sldId id="280" r:id="rId17"/>
    <p:sldId id="27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0" autoAdjust="0"/>
    <p:restoredTop sz="82685" autoAdjust="0"/>
  </p:normalViewPr>
  <p:slideViewPr>
    <p:cSldViewPr snapToGrid="0">
      <p:cViewPr varScale="1">
        <p:scale>
          <a:sx n="71" d="100"/>
          <a:sy n="71" d="100"/>
        </p:scale>
        <p:origin x="226" y="53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ervi\Downloads\gov_10a_exp(1)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2128" b="1" i="0" u="none" strike="noStrike" baseline="0" dirty="0"/>
              <a:t>Vládní výdaje v oblasti sociálních věcí na HDP</a:t>
            </a:r>
            <a:endParaRPr lang="cs-CZ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Data!$A$13</c:f>
              <c:strCache>
                <c:ptCount val="1"/>
                <c:pt idx="0">
                  <c:v>European Union - 28 countries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Data!$B$12:$O$12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Data!$B$13:$O$13</c:f>
              <c:numCache>
                <c:formatCode>#,##0.0</c:formatCode>
                <c:ptCount val="14"/>
                <c:pt idx="0">
                  <c:v>17.7</c:v>
                </c:pt>
                <c:pt idx="1">
                  <c:v>17.600000000000001</c:v>
                </c:pt>
                <c:pt idx="2">
                  <c:v>17.3</c:v>
                </c:pt>
                <c:pt idx="3">
                  <c:v>17</c:v>
                </c:pt>
                <c:pt idx="4">
                  <c:v>17.399999999999999</c:v>
                </c:pt>
                <c:pt idx="5">
                  <c:v>19.399999999999999</c:v>
                </c:pt>
                <c:pt idx="6">
                  <c:v>19.3</c:v>
                </c:pt>
                <c:pt idx="7">
                  <c:v>19</c:v>
                </c:pt>
                <c:pt idx="8">
                  <c:v>19.3</c:v>
                </c:pt>
                <c:pt idx="9">
                  <c:v>19.5</c:v>
                </c:pt>
                <c:pt idx="10">
                  <c:v>19.3</c:v>
                </c:pt>
                <c:pt idx="11">
                  <c:v>19.100000000000001</c:v>
                </c:pt>
                <c:pt idx="12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FA-4D72-B921-76E780FE0A15}"/>
            </c:ext>
          </c:extLst>
        </c:ser>
        <c:ser>
          <c:idx val="1"/>
          <c:order val="1"/>
          <c:tx>
            <c:strRef>
              <c:f>Data!$A$14</c:f>
              <c:strCache>
                <c:ptCount val="1"/>
                <c:pt idx="0">
                  <c:v>Belgium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Data!$B$12:$O$12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Data!$B$14:$O$14</c:f>
              <c:numCache>
                <c:formatCode>#,##0.0</c:formatCode>
                <c:ptCount val="14"/>
                <c:pt idx="0">
                  <c:v>17.2</c:v>
                </c:pt>
                <c:pt idx="1">
                  <c:v>17</c:v>
                </c:pt>
                <c:pt idx="2">
                  <c:v>17</c:v>
                </c:pt>
                <c:pt idx="3">
                  <c:v>16.7</c:v>
                </c:pt>
                <c:pt idx="4">
                  <c:v>17.399999999999999</c:v>
                </c:pt>
                <c:pt idx="5">
                  <c:v>19.100000000000001</c:v>
                </c:pt>
                <c:pt idx="6">
                  <c:v>18.8</c:v>
                </c:pt>
                <c:pt idx="7">
                  <c:v>19</c:v>
                </c:pt>
                <c:pt idx="8">
                  <c:v>19.5</c:v>
                </c:pt>
                <c:pt idx="9">
                  <c:v>20</c:v>
                </c:pt>
                <c:pt idx="10">
                  <c:v>19.899999999999999</c:v>
                </c:pt>
                <c:pt idx="11">
                  <c:v>19.7</c:v>
                </c:pt>
                <c:pt idx="12">
                  <c:v>19.600000000000001</c:v>
                </c:pt>
                <c:pt idx="13">
                  <c:v>19.600000000000001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FA-4D72-B921-76E780FE0A15}"/>
            </c:ext>
          </c:extLst>
        </c:ser>
        <c:ser>
          <c:idx val="2"/>
          <c:order val="2"/>
          <c:tx>
            <c:strRef>
              <c:f>Data!$A$15</c:f>
              <c:strCache>
                <c:ptCount val="1"/>
                <c:pt idx="0">
                  <c:v>Czechia</c:v>
                </c:pt>
              </c:strCache>
            </c:strRef>
          </c:tx>
          <c:spPr>
            <a:ln w="31750" cap="rnd">
              <a:solidFill>
                <a:srgbClr val="FF0000">
                  <a:alpha val="60000"/>
                </a:srgbClr>
              </a:solidFill>
              <a:round/>
            </a:ln>
            <a:effectLst/>
          </c:spPr>
          <c:marker>
            <c:symbol val="none"/>
          </c:marker>
          <c:cat>
            <c:strRef>
              <c:f>Data!$B$12:$O$12</c:f>
              <c:strCach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strCache>
            </c:strRef>
          </c:cat>
          <c:val>
            <c:numRef>
              <c:f>Data!$B$15:$O$15</c:f>
              <c:numCache>
                <c:formatCode>#,##0.0</c:formatCode>
                <c:ptCount val="14"/>
                <c:pt idx="0">
                  <c:v>12</c:v>
                </c:pt>
                <c:pt idx="1">
                  <c:v>11.7</c:v>
                </c:pt>
                <c:pt idx="2">
                  <c:v>11.7</c:v>
                </c:pt>
                <c:pt idx="3">
                  <c:v>11.9</c:v>
                </c:pt>
                <c:pt idx="4">
                  <c:v>11.9</c:v>
                </c:pt>
                <c:pt idx="5">
                  <c:v>13.1</c:v>
                </c:pt>
                <c:pt idx="6">
                  <c:v>13.2</c:v>
                </c:pt>
                <c:pt idx="7">
                  <c:v>13.2</c:v>
                </c:pt>
                <c:pt idx="8">
                  <c:v>13.3</c:v>
                </c:pt>
                <c:pt idx="9">
                  <c:v>13.5</c:v>
                </c:pt>
                <c:pt idx="10">
                  <c:v>13.1</c:v>
                </c:pt>
                <c:pt idx="11">
                  <c:v>12.5</c:v>
                </c:pt>
                <c:pt idx="12">
                  <c:v>12.3</c:v>
                </c:pt>
                <c:pt idx="13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FA-4D72-B921-76E780FE0A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56512568"/>
        <c:axId val="656505680"/>
      </c:lineChart>
      <c:catAx>
        <c:axId val="656512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56505680"/>
        <c:crosses val="autoZero"/>
        <c:auto val="1"/>
        <c:lblAlgn val="ctr"/>
        <c:lblOffset val="100"/>
        <c:noMultiLvlLbl val="0"/>
      </c:catAx>
      <c:valAx>
        <c:axId val="656505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56512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8F971-22DD-4007-869E-D679E393D0D7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98D94-654B-4904-8265-F321F2D15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483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98D94-654B-4904-8265-F321F2D15195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7628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https://ec.europa.eu/social/main.jsp?catId=1102&amp;langId=en&amp;intPageId=4414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98D94-654B-4904-8265-F321F2D1519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4558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https://ec.europa.eu/social/main.jsp?catId=1102&amp;langId=en&amp;intPageId=4423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98D94-654B-4904-8265-F321F2D1519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842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2016: EU28: 19,0%; Belgie</a:t>
            </a:r>
            <a:r>
              <a:rPr lang="cs-CZ" dirty="0"/>
              <a:t> 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19,6%; CZ</a:t>
            </a:r>
            <a:r>
              <a:rPr lang="cs-CZ" dirty="0"/>
              <a:t> 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12,3%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98D94-654B-4904-8265-F321F2D15195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2359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98D94-654B-4904-8265-F321F2D1519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88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Oba to jsou členové EU, NATO, OSN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98D94-654B-4904-8265-F321F2D1519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653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https://www.alzheimer-europe.org/Policy-in-Practice2/Country-comparisons/2007-Social-support-systems/Belgium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98D94-654B-4904-8265-F321F2D1519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057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https://www.socialsecurity.be/citizen/de/uber-die-soziale-sicherheit/die-soziale-sicherheit-belgien/allgemeine-struktur-3-systeme-und-7-aufgaben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98D94-654B-4904-8265-F321F2D1519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472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https://socialsecurity.belgium.be/fr/octroi-des-droits-sociaux</a:t>
            </a:r>
          </a:p>
          <a:p>
            <a:endParaRPr lang="cs-CZ" dirty="0"/>
          </a:p>
          <a:p>
            <a:r>
              <a:rPr lang="cs-CZ" dirty="0"/>
              <a:t>https://translate.googleusercontent.com/translate_c?depth=1&amp;rurl=translate.google.cz&amp;sl=fr&amp;sp=nmt4&amp;tl=en&amp;u=https://socialsecurity.belgium.be/fr/octroi-des-droits-sociaux/la-lutte-contre-la-pauvrete-en-belgique-en-6-questions&amp;xid=17259,15700023,15700186,15700191,15700248,15700253&amp;usg=ALkJrhiABOXmTdZnlDTVOpV99Adq5XqZ5A</a:t>
            </a:r>
          </a:p>
          <a:p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>
                <a:solidFill>
                  <a:schemeClr val="tx2"/>
                </a:solidFill>
              </a:rPr>
              <a:t>Práh příjmové chudoby je </a:t>
            </a:r>
            <a:r>
              <a:rPr lang="cs-CZ" sz="1200" dirty="0">
                <a:solidFill>
                  <a:schemeClr val="tx2"/>
                </a:solidFill>
                <a:effectLst/>
              </a:rPr>
              <a:t>60% hodnota mediánu ekvivalentního čistého příjmu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98D94-654B-4904-8265-F321F2D1519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754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https://socialsecurity.belgium.be/fr/octroi-des-droits-sociaux</a:t>
            </a:r>
          </a:p>
          <a:p>
            <a:endParaRPr lang="cs-CZ" dirty="0"/>
          </a:p>
          <a:p>
            <a:r>
              <a:rPr lang="cs-CZ" dirty="0"/>
              <a:t>https://translate.googleusercontent.com/translate_c?depth=1&amp;rurl=translate.google.cz&amp;sl=fr&amp;sp=nmt4&amp;tl=en&amp;u=https://socialsecurity.belgium.be/fr/octroi-des-droits-sociaux/la-lutte-contre-la-pauvrete-en-belgique-en-6-questions&amp;xid=17259,15700023,15700186,15700191,15700248,15700253&amp;usg=ALkJrhiABOXmTdZnlDTVOpV99Adq5XqZ5A</a:t>
            </a:r>
          </a:p>
          <a:p>
            <a:endParaRPr lang="cs-CZ" dirty="0"/>
          </a:p>
          <a:p>
            <a:r>
              <a:rPr lang="cs-CZ" dirty="0"/>
              <a:t>https://ec.europa.eu/eurostat/tgm/graphDownload.do?tab=graph&amp;language=en&amp;plugin=1&amp;pcode=tespm030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98D94-654B-4904-8265-F321F2D1519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972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https://ec.europa.eu/eurostat/en/web/products-statistical-books/-/KS-DZ-18-001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98D94-654B-4904-8265-F321F2D1519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486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98D94-654B-4904-8265-F321F2D1519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062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https://ec.europa.eu/eurostat/statistics-explained/index.php?title=Living_conditions_in_Europe_-_material_deprivation_and_economic_strain#Policy_context</a:t>
            </a:r>
          </a:p>
          <a:p>
            <a:r>
              <a:rPr lang="cs-CZ" dirty="0"/>
              <a:t>https://ec.europa.eu/social/main.jsp?catId=1102&amp;langId=en&amp;intPageId=4425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98D94-654B-4904-8265-F321F2D1519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295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01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066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39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50FA1-0807-4C56-8229-B1B07F0D3C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D6F79D-8AA6-43D0-84E1-9391F25B7A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1DF761-2705-4B0E-8E59-9D8955764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B15409-7FDD-4843-9680-1EDBFCE62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A88854-DCC7-4E1F-B124-B64958852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0197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99CAB9-2ACC-4030-BA60-A688C9585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361D1E-30CA-4330-AB82-4F4992323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9B5E23-2D6A-4696-A80F-9F3C7F6BD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BBD273-9B48-449F-BEEA-FEB16507A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31DB17-64C1-44A8-B2F0-3589ABB16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380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CEC412-C3A5-4915-9602-7A2BB652D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F9EC67D-6DBE-44EB-AF90-C08EA1674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7A0B28-E98B-40A6-ACBA-63AFBAD10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E27E52-4DEB-4AEF-AF0E-091D2F9B5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3E64FD-AFFE-49A5-AC39-729E96B1A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688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5E086-73E2-4548-8C5B-B2BB3A37A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E5E5A2-A73C-44C9-82F5-B31A90B6B9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1E5FA1D-C57C-4864-8F48-4D2359F7F4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24156B-6B16-414B-ADD1-0E20D557F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0E295B-7040-43EA-A757-DA29229AB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F45791D-40A3-433C-ACC6-E581884C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811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E25F81-BF91-4271-ACBB-AAEEB99E5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E7EDEBF-E806-4914-BEB0-B743A9746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C427B58-9C09-4BAA-BD97-9845AA76AD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FF3B080-5A22-4ABE-BFA5-9B9010BBE9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AE2BDDD-40B3-4A1B-A918-EF25EFA864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7CBB184-17E7-4FE1-AA19-212551C67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0C67C46-2010-4292-8328-B44A991F0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27E16C2-4EB4-4C25-B63C-3BCED7462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127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EB7CD3-1A4B-4F6A-BEEF-058C9B38F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70B9B2A-64D6-46C9-A385-E83B86039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D65C1A4-9739-46F8-88EC-B7D5C1EEF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1D7F57C-5A06-4B9C-9EF6-5BDF2BE26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5283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2D007B8-37EE-43B0-AC8D-CE0A52F45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403DE7F-BF50-487B-9C45-4C1013E8B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06A3BE-D8A4-49D5-AFE2-1666060BA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0723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CB94F6-41D5-492C-ADEF-49169B929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3BF57A-B55E-4E3F-9978-1B6930BAC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093F0DD-5870-4B36-B365-86019B16BA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CAE5AA6-F5AF-4A5C-AA38-E0BA0278A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8D59D28-BD3B-4CEF-9C2B-9870B7CB9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CEE5CD-32D6-4DCB-A61D-B83412760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07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5492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072C47-BC75-40CB-BAEF-005264A14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FFD41F9-2979-4097-8995-EEDA963786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26233DA-0120-4FA3-BB8C-4EE346FBBB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C5C777-BA79-4E11-9541-513947868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5E14BF-07A0-4AF0-8597-7A5400E79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2CD0FDB-9CC4-4086-8FC5-4F96EF327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0298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F639D2-FC00-4D6D-81E3-44F4D2FD3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D9524D3-E008-4A78-B574-BF805356E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D59891-E4D4-4F5E-97B8-97E2860DC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010633-E50D-4A24-A801-D82DAA025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E39EC6-6073-40EF-A18E-C5E090CDE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4719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997D89F-DBA7-40BC-BDBF-4565CE3AAD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3D3E6E0-75D7-46FD-83AE-ED8E29D93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2321F3-5E83-4E83-B0D2-9852DC3F0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A0FC5F-A59B-4157-9C8A-B006247A7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6B993F-0F9E-40E1-8513-6CF6DD69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06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77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125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671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72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630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82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514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200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A03A77D-651C-42EB-9BCE-8A3A67C50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16C6F3-3D72-4F97-856A-6C07DC7FDD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AF3EA0-2580-426E-BD43-169DFBEBFC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E0C4F-91EA-4831-BB29-9B483E50CDC4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95583F-C3E0-4E00-92A7-22342CE170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800C3-FC10-4E3F-9D9F-4236BF67AE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B7DA8-C6D5-4990-A544-20509C076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612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social/main.jsp?catId=1102&amp;langId=en&amp;intPageId=441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4B3A732-BD30-43B3-B22F-86F9419075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5978F0-8D3C-4B12-B071-F1254173E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71600"/>
            <a:ext cx="12192000" cy="411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91A311A-1483-40B9-81E4-65F8AF2566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759" y="1693334"/>
            <a:ext cx="8821199" cy="3471334"/>
          </a:xfrm>
        </p:spPr>
        <p:txBody>
          <a:bodyPr anchor="ctr">
            <a:normAutofit/>
          </a:bodyPr>
          <a:lstStyle/>
          <a:p>
            <a:pPr algn="l"/>
            <a:r>
              <a:rPr lang="cs-CZ" sz="8000" dirty="0"/>
              <a:t>Belgické království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721D27-9325-4E2D-849C-DA3F6F28BB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759" y="5790882"/>
            <a:ext cx="9144000" cy="762635"/>
          </a:xfrm>
        </p:spPr>
        <p:txBody>
          <a:bodyPr>
            <a:normAutofit/>
          </a:bodyPr>
          <a:lstStyle/>
          <a:p>
            <a:pPr algn="l"/>
            <a:r>
              <a:rPr lang="cs-CZ" sz="2800" dirty="0"/>
              <a:t>Systém zabezpečení  v hmotné nouzi </a:t>
            </a:r>
          </a:p>
        </p:txBody>
      </p:sp>
      <p:sp>
        <p:nvSpPr>
          <p:cNvPr id="18" name="Podnadpis 2">
            <a:extLst>
              <a:ext uri="{FF2B5EF4-FFF2-40B4-BE49-F238E27FC236}">
                <a16:creationId xmlns:a16="http://schemas.microsoft.com/office/drawing/2014/main" id="{3FE37025-BE00-47E4-B6A7-D3FDF28AA3DB}"/>
              </a:ext>
            </a:extLst>
          </p:cNvPr>
          <p:cNvSpPr txBox="1">
            <a:spLocks/>
          </p:cNvSpPr>
          <p:nvPr/>
        </p:nvSpPr>
        <p:spPr>
          <a:xfrm>
            <a:off x="7884512" y="5561806"/>
            <a:ext cx="3821935" cy="129619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2400" dirty="0"/>
              <a:t>Jan Adamec, 456058</a:t>
            </a:r>
          </a:p>
          <a:p>
            <a:pPr algn="r"/>
            <a:r>
              <a:rPr lang="cs-CZ" sz="2400" dirty="0"/>
              <a:t>Filip Červinka, 455655</a:t>
            </a:r>
          </a:p>
          <a:p>
            <a:pPr algn="r"/>
            <a:r>
              <a:rPr lang="cs-CZ" sz="2400" dirty="0"/>
              <a:t>Anežka Hlávková, 467806</a:t>
            </a:r>
          </a:p>
          <a:p>
            <a:pPr algn="r"/>
            <a:r>
              <a:rPr lang="cs-CZ" sz="2400" dirty="0"/>
              <a:t>Vojtěch Půček, 455939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668E908-4CB9-4A29-961E-DE56822830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1865" y="2381693"/>
            <a:ext cx="2415788" cy="2094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589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95E1712-A4AE-4049-BF6C-B7C05C3DE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5880"/>
            <a:ext cx="3089437" cy="4206240"/>
          </a:xfrm>
        </p:spPr>
        <p:txBody>
          <a:bodyPr>
            <a:normAutofit/>
          </a:bodyPr>
          <a:lstStyle/>
          <a:p>
            <a:pPr algn="r"/>
            <a:r>
              <a:rPr lang="cs-CZ" sz="3200" dirty="0">
                <a:solidFill>
                  <a:schemeClr val="tx2"/>
                </a:solidFill>
              </a:rPr>
              <a:t>Řešení chudoby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C404A4-8622-406C-95C3-62676E9E0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668" y="1126067"/>
            <a:ext cx="6605331" cy="4605866"/>
          </a:xfrm>
        </p:spPr>
        <p:txBody>
          <a:bodyPr anchor="ctr">
            <a:normAutofit/>
          </a:bodyPr>
          <a:lstStyle/>
          <a:p>
            <a:r>
              <a:rPr lang="cs-CZ" sz="1800" dirty="0"/>
              <a:t>Mnoho aktérů (organizace výrobců, nevládní organizace atd.) </a:t>
            </a:r>
          </a:p>
          <a:p>
            <a:r>
              <a:rPr lang="cs-CZ" sz="1800" dirty="0"/>
              <a:t>Institucionální boj založen na Dohodě o spolupráci uzavřené v roce 1998 mezi federálním státem, regiony a společenstvími ohledně koordinace dílčích politik</a:t>
            </a:r>
          </a:p>
          <a:p>
            <a:r>
              <a:rPr lang="cs-CZ" sz="1800" dirty="0"/>
              <a:t>Dohoda o spolupráci z roku 1998 vytvořila Službu pro boj proti chudobě, nejistým životním podmínkám a sociálnímu vyloučení</a:t>
            </a:r>
            <a:br>
              <a:rPr lang="cs-CZ" sz="1800" dirty="0"/>
            </a:br>
            <a:endParaRPr lang="cs-CZ" sz="1800" dirty="0">
              <a:solidFill>
                <a:schemeClr val="tx2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65481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BE9E71E-093C-4331-A4FE-D0917B1F0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9501" y="1325880"/>
            <a:ext cx="3812406" cy="4206240"/>
          </a:xfrm>
        </p:spPr>
        <p:txBody>
          <a:bodyPr>
            <a:normAutofit/>
          </a:bodyPr>
          <a:lstStyle/>
          <a:p>
            <a:pPr algn="r"/>
            <a:r>
              <a:rPr lang="cs-CZ" sz="3000" dirty="0">
                <a:solidFill>
                  <a:schemeClr val="tx2"/>
                </a:solidFill>
              </a:rPr>
              <a:t>Podpora </a:t>
            </a:r>
            <a:br>
              <a:rPr lang="cs-CZ" sz="3000" dirty="0">
                <a:solidFill>
                  <a:schemeClr val="tx2"/>
                </a:solidFill>
              </a:rPr>
            </a:br>
            <a:r>
              <a:rPr lang="cs-CZ" sz="3000" dirty="0">
                <a:solidFill>
                  <a:schemeClr val="tx2"/>
                </a:solidFill>
              </a:rPr>
              <a:t>v nezaměstnanosti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473025-4993-4E17-9E12-9B2DF9918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668" y="1126067"/>
            <a:ext cx="6605331" cy="460586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1800" dirty="0"/>
              <a:t>Výše dávky závisí na:</a:t>
            </a:r>
          </a:p>
          <a:p>
            <a:r>
              <a:rPr lang="cs-CZ" sz="1800" dirty="0"/>
              <a:t>Výši poslední mzdy (s horní hranicí 2 619,09 EUR měsíčně);</a:t>
            </a:r>
          </a:p>
          <a:p>
            <a:r>
              <a:rPr lang="cs-CZ" sz="1800" dirty="0"/>
              <a:t>Rodinná situace</a:t>
            </a:r>
          </a:p>
          <a:p>
            <a:r>
              <a:rPr lang="cs-CZ" sz="1800" dirty="0"/>
              <a:t>Délka odborné činnosti před ztrátou zaměstnání</a:t>
            </a:r>
          </a:p>
          <a:p>
            <a:r>
              <a:rPr lang="cs-CZ" sz="1800" dirty="0"/>
              <a:t>Doba bez zaměstnání</a:t>
            </a:r>
            <a:br>
              <a:rPr lang="cs-CZ" sz="1800" dirty="0"/>
            </a:br>
            <a:endParaRPr lang="cs-CZ" sz="1800" dirty="0"/>
          </a:p>
          <a:p>
            <a:pPr marL="0" indent="0">
              <a:buNone/>
            </a:pPr>
            <a:r>
              <a:rPr lang="cs-CZ" sz="1800" dirty="0"/>
              <a:t>Výpočet z poslední přijaté mzdy</a:t>
            </a:r>
          </a:p>
          <a:p>
            <a:r>
              <a:rPr lang="cs-CZ" sz="1800" dirty="0"/>
              <a:t>první tři měsíce nezaměstnanosti 65 %</a:t>
            </a:r>
          </a:p>
          <a:p>
            <a:r>
              <a:rPr lang="cs-CZ" sz="1800" dirty="0"/>
              <a:t>další 3 měsíce 60 %</a:t>
            </a:r>
          </a:p>
          <a:p>
            <a:r>
              <a:rPr lang="cs-CZ" sz="1800" dirty="0"/>
              <a:t>po 6 měsících 60 %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2"/>
                </a:solidFill>
              </a:rPr>
              <a:t>     (maximum tedy 1571,4 EUR)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751640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8BC7D4B-1E77-414C-8A8F-352CA27E2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5880"/>
            <a:ext cx="3089437" cy="4206240"/>
          </a:xfrm>
        </p:spPr>
        <p:txBody>
          <a:bodyPr>
            <a:normAutofit/>
          </a:bodyPr>
          <a:lstStyle/>
          <a:p>
            <a:pPr algn="r"/>
            <a:r>
              <a:rPr lang="cs-CZ" sz="3200" dirty="0">
                <a:solidFill>
                  <a:schemeClr val="tx2"/>
                </a:solidFill>
              </a:rPr>
              <a:t>Rodinné přídavky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2204C2-04D6-423B-AD1C-47B56FF25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668" y="1126067"/>
            <a:ext cx="6605331" cy="4605866"/>
          </a:xfrm>
        </p:spPr>
        <p:txBody>
          <a:bodyPr anchor="ctr">
            <a:normAutofit/>
          </a:bodyPr>
          <a:lstStyle/>
          <a:p>
            <a:r>
              <a:rPr lang="cs-CZ" sz="1800" dirty="0">
                <a:solidFill>
                  <a:schemeClr val="tx2"/>
                </a:solidFill>
              </a:rPr>
              <a:t>Obstarává FAMIFED – Federální agentura pro rodinné příspěvky</a:t>
            </a:r>
          </a:p>
          <a:p>
            <a:r>
              <a:rPr lang="cs-CZ" sz="1800" dirty="0">
                <a:solidFill>
                  <a:schemeClr val="tx2"/>
                </a:solidFill>
              </a:rPr>
              <a:t>Liší se podle regionu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2"/>
                </a:solidFill>
              </a:rPr>
              <a:t>Základní typy</a:t>
            </a:r>
          </a:p>
          <a:p>
            <a:r>
              <a:rPr lang="cs-CZ" sz="1800" dirty="0"/>
              <a:t>rodinné příspěvky</a:t>
            </a:r>
          </a:p>
          <a:p>
            <a:r>
              <a:rPr lang="cs-CZ" sz="1800" dirty="0"/>
              <a:t>dodatečný příspěvek související s věkem</a:t>
            </a:r>
          </a:p>
          <a:p>
            <a:r>
              <a:rPr lang="cs-CZ" sz="1800" dirty="0"/>
              <a:t>příspěvek při narození (popř. osvojení)</a:t>
            </a:r>
          </a:p>
          <a:p>
            <a:r>
              <a:rPr lang="cs-CZ" sz="1800" dirty="0"/>
              <a:t>roční příspěvky</a:t>
            </a:r>
            <a:endParaRPr lang="cs-CZ" sz="1800" dirty="0">
              <a:solidFill>
                <a:schemeClr val="tx2"/>
              </a:solidFill>
            </a:endParaRPr>
          </a:p>
          <a:p>
            <a:endParaRPr lang="cs-CZ" sz="1800" dirty="0">
              <a:solidFill>
                <a:schemeClr val="tx2"/>
              </a:solidFill>
            </a:endParaRPr>
          </a:p>
          <a:p>
            <a:endParaRPr lang="cs-CZ" sz="1800" dirty="0">
              <a:solidFill>
                <a:schemeClr val="tx2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909967F1-9E39-491C-BF89-7A0B881E3B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861755"/>
              </p:ext>
            </p:extLst>
          </p:nvPr>
        </p:nvGraphicFramePr>
        <p:xfrm>
          <a:off x="2313928" y="5104695"/>
          <a:ext cx="7564143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45475">
                  <a:extLst>
                    <a:ext uri="{9D8B030D-6E8A-4147-A177-3AD203B41FA5}">
                      <a16:colId xmlns:a16="http://schemas.microsoft.com/office/drawing/2014/main" val="237365779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51779759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9792369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0260073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7527696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Příspěvky na 1. dítě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 6 let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6-11 let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12-18 let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Nad 18 let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4179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Vlámsko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€ 138.97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/>
                        <a:t>€ 170.96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/>
                        <a:t>€ 187.85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€ 201.12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7446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Valonsko a Brusel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€ 141.74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/>
                        <a:t>€ 174.37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/>
                        <a:t>€ 191.60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€ 205.14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6954476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130903D0-41BD-42F0-8183-22A26555EA0C}"/>
              </a:ext>
            </a:extLst>
          </p:cNvPr>
          <p:cNvSpPr txBox="1"/>
          <p:nvPr/>
        </p:nvSpPr>
        <p:spPr>
          <a:xfrm>
            <a:off x="10543923" y="5926976"/>
            <a:ext cx="1241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3"/>
              </a:rPr>
              <a:t>odkaz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4666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8BC7D4B-1E77-414C-8A8F-352CA27E2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5880"/>
            <a:ext cx="3089437" cy="4206240"/>
          </a:xfrm>
        </p:spPr>
        <p:txBody>
          <a:bodyPr>
            <a:normAutofit/>
          </a:bodyPr>
          <a:lstStyle/>
          <a:p>
            <a:pPr algn="r"/>
            <a:r>
              <a:rPr lang="cs-CZ" sz="3200" dirty="0" err="1">
                <a:solidFill>
                  <a:schemeClr val="tx2"/>
                </a:solidFill>
              </a:rPr>
              <a:t>Integration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r>
              <a:rPr lang="cs-CZ" sz="3200" dirty="0" err="1">
                <a:solidFill>
                  <a:schemeClr val="tx2"/>
                </a:solidFill>
              </a:rPr>
              <a:t>income</a:t>
            </a:r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2204C2-04D6-423B-AD1C-47B56FF25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668" y="1126067"/>
            <a:ext cx="6605331" cy="4605866"/>
          </a:xfrm>
        </p:spPr>
        <p:txBody>
          <a:bodyPr anchor="ctr">
            <a:normAutofit/>
          </a:bodyPr>
          <a:lstStyle/>
          <a:p>
            <a:r>
              <a:rPr lang="cs-CZ" sz="1800" dirty="0">
                <a:solidFill>
                  <a:schemeClr val="tx2"/>
                </a:solidFill>
              </a:rPr>
              <a:t>Pokud má jednotlivec nedostatečné příjmy, má nárok na integrační příjem</a:t>
            </a:r>
          </a:p>
          <a:p>
            <a:r>
              <a:rPr lang="cs-CZ" sz="1800" dirty="0">
                <a:solidFill>
                  <a:schemeClr val="tx2"/>
                </a:solidFill>
              </a:rPr>
              <a:t>Obstarává </a:t>
            </a:r>
            <a:r>
              <a:rPr lang="fr-FR" sz="1800" dirty="0">
                <a:solidFill>
                  <a:schemeClr val="tx2"/>
                </a:solidFill>
              </a:rPr>
              <a:t>CPAS (Centre public d'action sociale - Public Centre for Social Assistance</a:t>
            </a:r>
            <a:r>
              <a:rPr lang="cs-CZ" sz="1800" dirty="0">
                <a:solidFill>
                  <a:schemeClr val="tx2"/>
                </a:solidFill>
              </a:rPr>
              <a:t>, Veřejné centrum pro sociální pomoc)</a:t>
            </a:r>
          </a:p>
          <a:p>
            <a:r>
              <a:rPr lang="cs-CZ" sz="1800" dirty="0">
                <a:solidFill>
                  <a:schemeClr val="tx2"/>
                </a:solidFill>
              </a:rPr>
              <a:t>Nárok např. pokud nemá jednotlivec přístup na trh práce ze zdravotních důvodů nebo z důvodů spravedlnosti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2"/>
                </a:solidFill>
              </a:rPr>
              <a:t>Částky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Sdílená domácnost (sdílené nájemné, energie atd) – až 578,27 € měsíčně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Samostatná domácnost – až 867,40 € měsíčně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Alespoň jedno dítě ve vlastní péči – až 1 156,53 € měsíčně</a:t>
            </a:r>
          </a:p>
          <a:p>
            <a:endParaRPr lang="cs-CZ" sz="1800" dirty="0">
              <a:solidFill>
                <a:schemeClr val="tx2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253915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Graf 20">
            <a:extLst>
              <a:ext uri="{FF2B5EF4-FFF2-40B4-BE49-F238E27FC236}">
                <a16:creationId xmlns:a16="http://schemas.microsoft.com/office/drawing/2014/main" id="{34048A80-DDE7-4B1B-B414-CC2175549F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8326720"/>
              </p:ext>
            </p:extLst>
          </p:nvPr>
        </p:nvGraphicFramePr>
        <p:xfrm>
          <a:off x="2469874" y="805069"/>
          <a:ext cx="7252252" cy="5247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ovéPole 1">
            <a:extLst>
              <a:ext uri="{FF2B5EF4-FFF2-40B4-BE49-F238E27FC236}">
                <a16:creationId xmlns:a16="http://schemas.microsoft.com/office/drawing/2014/main" id="{6647D6EE-4575-4FC6-927D-00AC977F5095}"/>
              </a:ext>
            </a:extLst>
          </p:cNvPr>
          <p:cNvSpPr txBox="1"/>
          <p:nvPr/>
        </p:nvSpPr>
        <p:spPr>
          <a:xfrm>
            <a:off x="2469874" y="6314303"/>
            <a:ext cx="6833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Eurostat (gov_10a_exp)</a:t>
            </a:r>
          </a:p>
        </p:txBody>
      </p:sp>
    </p:spTree>
    <p:extLst>
      <p:ext uri="{BB962C8B-B14F-4D97-AF65-F5344CB8AC3E}">
        <p14:creationId xmlns:p14="http://schemas.microsoft.com/office/powerpoint/2010/main" val="3286924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8F34C5B-24C2-4F03-9CA0-19B24372E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5880"/>
            <a:ext cx="3089437" cy="4206240"/>
          </a:xfrm>
        </p:spPr>
        <p:txBody>
          <a:bodyPr>
            <a:normAutofit/>
          </a:bodyPr>
          <a:lstStyle/>
          <a:p>
            <a:pPr algn="r"/>
            <a:r>
              <a:rPr lang="cs-CZ" sz="3200">
                <a:solidFill>
                  <a:schemeClr val="tx2"/>
                </a:solidFill>
              </a:rPr>
              <a:t>Zdroje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2F1DCC-4B54-4331-934E-C918EF2A3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668" y="1126067"/>
            <a:ext cx="6605331" cy="4605866"/>
          </a:xfrm>
        </p:spPr>
        <p:txBody>
          <a:bodyPr anchor="ctr">
            <a:normAutofit/>
          </a:bodyPr>
          <a:lstStyle/>
          <a:p>
            <a:r>
              <a:rPr lang="cs-CZ" sz="1800" dirty="0" err="1">
                <a:solidFill>
                  <a:schemeClr val="tx2"/>
                </a:solidFill>
              </a:rPr>
              <a:t>be.brussels</a:t>
            </a:r>
            <a:endParaRPr lang="cs-CZ" sz="1800" dirty="0">
              <a:solidFill>
                <a:schemeClr val="tx2"/>
              </a:solidFill>
            </a:endParaRPr>
          </a:p>
          <a:p>
            <a:r>
              <a:rPr lang="cs-CZ" sz="1800" dirty="0">
                <a:solidFill>
                  <a:schemeClr val="tx2"/>
                </a:solidFill>
              </a:rPr>
              <a:t>czso.cz</a:t>
            </a:r>
          </a:p>
          <a:p>
            <a:r>
              <a:rPr lang="cs-CZ" sz="1800" dirty="0">
                <a:solidFill>
                  <a:schemeClr val="tx2"/>
                </a:solidFill>
              </a:rPr>
              <a:t>ec.europa.eu/</a:t>
            </a:r>
            <a:r>
              <a:rPr lang="cs-CZ" sz="1800" dirty="0" err="1">
                <a:solidFill>
                  <a:schemeClr val="tx2"/>
                </a:solidFill>
              </a:rPr>
              <a:t>eurostat</a:t>
            </a:r>
            <a:endParaRPr lang="cs-CZ" sz="1800" dirty="0">
              <a:solidFill>
                <a:schemeClr val="tx2"/>
              </a:solidFill>
            </a:endParaRPr>
          </a:p>
          <a:p>
            <a:r>
              <a:rPr lang="cs-CZ" sz="1800" dirty="0">
                <a:solidFill>
                  <a:schemeClr val="tx2"/>
                </a:solidFill>
              </a:rPr>
              <a:t>ec.europa.eu/</a:t>
            </a:r>
            <a:r>
              <a:rPr lang="cs-CZ" sz="1800" dirty="0" err="1">
                <a:solidFill>
                  <a:schemeClr val="tx2"/>
                </a:solidFill>
              </a:rPr>
              <a:t>social</a:t>
            </a:r>
            <a:endParaRPr lang="cs-CZ" sz="1800" dirty="0">
              <a:solidFill>
                <a:schemeClr val="tx2"/>
              </a:solidFill>
            </a:endParaRPr>
          </a:p>
          <a:p>
            <a:r>
              <a:rPr lang="cs-CZ" sz="1800" dirty="0">
                <a:solidFill>
                  <a:schemeClr val="tx2"/>
                </a:solidFill>
              </a:rPr>
              <a:t>mpsv.cz</a:t>
            </a:r>
          </a:p>
          <a:p>
            <a:r>
              <a:rPr lang="cs-CZ" sz="1800" dirty="0">
                <a:solidFill>
                  <a:schemeClr val="tx2"/>
                </a:solidFill>
              </a:rPr>
              <a:t>rsz.fgov.be/en</a:t>
            </a:r>
          </a:p>
          <a:p>
            <a:r>
              <a:rPr lang="cs-CZ" sz="1800" dirty="0">
                <a:solidFill>
                  <a:schemeClr val="tx2"/>
                </a:solidFill>
              </a:rPr>
              <a:t>socialsecurity.belgium.be</a:t>
            </a:r>
          </a:p>
          <a:p>
            <a:r>
              <a:rPr lang="cs-CZ" sz="1800" dirty="0">
                <a:solidFill>
                  <a:schemeClr val="tx2"/>
                </a:solidFill>
              </a:rPr>
              <a:t>socialsecurity.be/</a:t>
            </a:r>
            <a:r>
              <a:rPr lang="cs-CZ" sz="1800" dirty="0" err="1">
                <a:solidFill>
                  <a:schemeClr val="tx2"/>
                </a:solidFill>
              </a:rPr>
              <a:t>citizen</a:t>
            </a:r>
            <a:endParaRPr lang="cs-CZ" sz="1800" dirty="0">
              <a:solidFill>
                <a:schemeClr val="tx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02968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3E75778-8865-451E-A418-58B337FE5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748809-E834-47B6-AC6F-50AD2A72A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8000" y="2167391"/>
            <a:ext cx="6280927" cy="25232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cs-CZ" sz="4400" spc="150" dirty="0">
                <a:solidFill>
                  <a:schemeClr val="tx2"/>
                </a:solidFill>
              </a:rPr>
              <a:t>Děkuji za pozornost</a:t>
            </a:r>
            <a:endParaRPr lang="en-US" sz="4400" spc="150" dirty="0">
              <a:solidFill>
                <a:schemeClr val="tx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68819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794153D-8845-4256-9A17-AD31D75B3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5880"/>
            <a:ext cx="3089437" cy="4206240"/>
          </a:xfrm>
        </p:spPr>
        <p:txBody>
          <a:bodyPr>
            <a:normAutofit/>
          </a:bodyPr>
          <a:lstStyle/>
          <a:p>
            <a:pPr algn="r"/>
            <a:r>
              <a:rPr lang="cs-CZ" sz="3200" dirty="0">
                <a:solidFill>
                  <a:schemeClr val="tx2"/>
                </a:solidFill>
              </a:rPr>
              <a:t>Základní </a:t>
            </a:r>
            <a:r>
              <a:rPr lang="cs-CZ" sz="3200" dirty="0" err="1">
                <a:solidFill>
                  <a:schemeClr val="tx2"/>
                </a:solidFill>
              </a:rPr>
              <a:t>info</a:t>
            </a:r>
            <a:r>
              <a:rPr lang="cs-CZ" sz="3200" dirty="0">
                <a:solidFill>
                  <a:schemeClr val="tx2"/>
                </a:solidFill>
              </a:rPr>
              <a:t> Belgické království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E0A35B-7AC2-4CC1-B943-A40613108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668" y="1126067"/>
            <a:ext cx="6605331" cy="4605866"/>
          </a:xfrm>
        </p:spPr>
        <p:txBody>
          <a:bodyPr anchor="ctr">
            <a:normAutofit/>
          </a:bodyPr>
          <a:lstStyle/>
          <a:p>
            <a:r>
              <a:rPr lang="cs-CZ" sz="1800" dirty="0">
                <a:solidFill>
                  <a:schemeClr val="tx2"/>
                </a:solidFill>
              </a:rPr>
              <a:t>Vznik 1830 - vyhlášení nezávislosti na Nizozemsku</a:t>
            </a:r>
          </a:p>
          <a:p>
            <a:r>
              <a:rPr lang="cs-CZ" sz="1800" dirty="0">
                <a:solidFill>
                  <a:schemeClr val="tx2"/>
                </a:solidFill>
              </a:rPr>
              <a:t>Federativní konstituční monarchie, král Filip Belgický</a:t>
            </a:r>
          </a:p>
          <a:p>
            <a:r>
              <a:rPr lang="cs-CZ" sz="1800" dirty="0">
                <a:solidFill>
                  <a:schemeClr val="tx2"/>
                </a:solidFill>
              </a:rPr>
              <a:t>Skládá se ze 3 rozdělených společenství </a:t>
            </a:r>
          </a:p>
          <a:p>
            <a:pPr lvl="1"/>
            <a:r>
              <a:rPr lang="cs-CZ" sz="1600" dirty="0">
                <a:solidFill>
                  <a:schemeClr val="tx2"/>
                </a:solidFill>
              </a:rPr>
              <a:t>Vlámské, Francouzské a Německojazyčné</a:t>
            </a:r>
          </a:p>
          <a:p>
            <a:r>
              <a:rPr lang="cs-CZ" sz="1800" dirty="0">
                <a:solidFill>
                  <a:schemeClr val="tx2"/>
                </a:solidFill>
              </a:rPr>
              <a:t>a ze 3 regionů </a:t>
            </a:r>
          </a:p>
          <a:p>
            <a:pPr lvl="1"/>
            <a:r>
              <a:rPr lang="cs-CZ" sz="1600" dirty="0">
                <a:solidFill>
                  <a:schemeClr val="tx2"/>
                </a:solidFill>
              </a:rPr>
              <a:t>Vlámský (Flandry), Valonský a Brusel</a:t>
            </a:r>
          </a:p>
          <a:p>
            <a:r>
              <a:rPr lang="cs-CZ" sz="1800" dirty="0">
                <a:solidFill>
                  <a:schemeClr val="tx2"/>
                </a:solidFill>
              </a:rPr>
              <a:t>Každý region a společenství má svůj vlastní legislativní a exekutivní orgán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752585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772D7-C1F5-420F-A9AD-89DDD4A7A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Belgie vs Česká republika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1EE1894-4C61-482D-A03E-697A1689FC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Belgie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0155616-586B-4C6B-9777-1E1DABBFEC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11,4 mil obyvatel</a:t>
            </a:r>
          </a:p>
          <a:p>
            <a:r>
              <a:rPr lang="cs-CZ" dirty="0"/>
              <a:t>30,530 km² </a:t>
            </a:r>
          </a:p>
          <a:p>
            <a:r>
              <a:rPr lang="cs-CZ" dirty="0"/>
              <a:t>365 ob. / km² </a:t>
            </a:r>
          </a:p>
          <a:p>
            <a:r>
              <a:rPr lang="cs-CZ" dirty="0"/>
              <a:t>Eurozóna (od 1999)</a:t>
            </a:r>
          </a:p>
          <a:p>
            <a:r>
              <a:rPr lang="cs-CZ" dirty="0"/>
              <a:t>HDP: 492,7 miliard USD (2017)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24E2B8F4-8034-4CB7-8DAA-D6AFCE0F47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Česká republika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28587F65-BA25-4D2E-A42A-602B9BCA134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10,6 mil obyvatel</a:t>
            </a:r>
          </a:p>
          <a:p>
            <a:r>
              <a:rPr lang="cs-CZ" dirty="0"/>
              <a:t>78 870 km² </a:t>
            </a:r>
          </a:p>
          <a:p>
            <a:r>
              <a:rPr lang="cs-CZ" dirty="0"/>
              <a:t>134 ob. / km² </a:t>
            </a:r>
          </a:p>
          <a:p>
            <a:r>
              <a:rPr lang="cs-CZ" dirty="0"/>
              <a:t>OECD</a:t>
            </a:r>
          </a:p>
          <a:p>
            <a:r>
              <a:rPr lang="cs-CZ" dirty="0"/>
              <a:t>HDP: 215,7 miliard USD (2017)</a:t>
            </a:r>
          </a:p>
        </p:txBody>
      </p:sp>
    </p:spTree>
    <p:extLst>
      <p:ext uri="{BB962C8B-B14F-4D97-AF65-F5344CB8AC3E}">
        <p14:creationId xmlns:p14="http://schemas.microsoft.com/office/powerpoint/2010/main" val="2263051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DEF0F4F-1D16-4FBB-AE46-76B9BA5FE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5880"/>
            <a:ext cx="3089437" cy="4206240"/>
          </a:xfrm>
        </p:spPr>
        <p:txBody>
          <a:bodyPr>
            <a:normAutofit/>
          </a:bodyPr>
          <a:lstStyle/>
          <a:p>
            <a:pPr algn="r"/>
            <a:r>
              <a:rPr lang="cs-CZ" sz="3200" dirty="0">
                <a:solidFill>
                  <a:schemeClr val="tx1"/>
                </a:solidFill>
              </a:rPr>
              <a:t>Sociální systém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FCDF05-0D21-4D1C-B38F-AAD546689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668" y="1126067"/>
            <a:ext cx="6605331" cy="4605866"/>
          </a:xfrm>
        </p:spPr>
        <p:txBody>
          <a:bodyPr anchor="ctr">
            <a:normAutofit/>
          </a:bodyPr>
          <a:lstStyle/>
          <a:p>
            <a:r>
              <a:rPr lang="cs-CZ" sz="1800" dirty="0"/>
              <a:t>Sociální stát (welfare state)</a:t>
            </a:r>
          </a:p>
          <a:p>
            <a:r>
              <a:rPr lang="cs-CZ" sz="1800" dirty="0"/>
              <a:t>Každý má právo na život a žít v souladu s lidskou důstojností. Tato práva zahrnují: (...) 2) </a:t>
            </a:r>
            <a:r>
              <a:rPr lang="cs-CZ" sz="1800" b="1" dirty="0"/>
              <a:t>právo na sociální zabezpečení</a:t>
            </a:r>
            <a:r>
              <a:rPr lang="cs-CZ" sz="1800" dirty="0"/>
              <a:t>, ochranu jeho zdraví a sociální, lékařskou a právní pomoc</a:t>
            </a:r>
          </a:p>
          <a:p>
            <a:r>
              <a:rPr lang="cs-CZ" sz="1800" dirty="0"/>
              <a:t>Je založen na příspěvcích z příjmu jednotlivců a zaměstnavatele do sociálního fondu</a:t>
            </a:r>
          </a:p>
          <a:p>
            <a:pPr lvl="1"/>
            <a:r>
              <a:rPr lang="cs-CZ" sz="1600" dirty="0"/>
              <a:t>Zaměstnanec přispívá 13,07 % svého hrubého platu</a:t>
            </a:r>
          </a:p>
          <a:p>
            <a:pPr lvl="1"/>
            <a:r>
              <a:rPr lang="cs-CZ" sz="1600" dirty="0">
                <a:solidFill>
                  <a:schemeClr val="tx2"/>
                </a:solidFill>
              </a:rPr>
              <a:t>Zaměstnavatel přispívá ±32 % hrubého platu zaměstnance</a:t>
            </a:r>
          </a:p>
          <a:p>
            <a:pPr lvl="1"/>
            <a:r>
              <a:rPr lang="cs-CZ" sz="1600" dirty="0"/>
              <a:t>Vybírá Národní úřad sociálního zabezpečení</a:t>
            </a:r>
          </a:p>
          <a:p>
            <a:r>
              <a:rPr lang="cs-CZ" sz="1800" dirty="0">
                <a:solidFill>
                  <a:schemeClr val="tx2"/>
                </a:solidFill>
              </a:rPr>
              <a:t>Nemocenská, podpora v nezaměstnanosti, v případě pracovní neschopnosti, důchody atd.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80278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4FFA731-F3F5-4343-A75C-B2BD11110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5880"/>
            <a:ext cx="3089437" cy="4206240"/>
          </a:xfrm>
        </p:spPr>
        <p:txBody>
          <a:bodyPr>
            <a:normAutofit/>
          </a:bodyPr>
          <a:lstStyle/>
          <a:p>
            <a:pPr algn="r"/>
            <a:r>
              <a:rPr lang="cs-CZ" sz="3200" dirty="0">
                <a:solidFill>
                  <a:schemeClr val="tx2"/>
                </a:solidFill>
              </a:rPr>
              <a:t>základní Sociální systém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ED3675-53A6-442B-99EA-7018E6A5E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668" y="1126067"/>
            <a:ext cx="6605331" cy="460586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1800" dirty="0"/>
              <a:t>Obecná struktura: 3 systémy a 7 úkolů</a:t>
            </a:r>
          </a:p>
          <a:p>
            <a:r>
              <a:rPr lang="cs-CZ" sz="1800" dirty="0"/>
              <a:t>3 systémy: </a:t>
            </a:r>
          </a:p>
          <a:p>
            <a:pPr lvl="1"/>
            <a:r>
              <a:rPr lang="cs-CZ" sz="1600" dirty="0"/>
              <a:t>Systém pro zaměstnance v soukromém sektoru</a:t>
            </a:r>
          </a:p>
          <a:p>
            <a:pPr lvl="1"/>
            <a:r>
              <a:rPr lang="cs-CZ" sz="1600" dirty="0"/>
              <a:t>Systém pro osoby samostatně výdělečně činné</a:t>
            </a:r>
          </a:p>
          <a:p>
            <a:pPr lvl="1"/>
            <a:r>
              <a:rPr lang="cs-CZ" sz="1600" dirty="0"/>
              <a:t>Systém státních zaměstnanců</a:t>
            </a:r>
          </a:p>
          <a:p>
            <a:r>
              <a:rPr lang="cs-CZ" sz="1800" dirty="0"/>
              <a:t>Klasické sociální zabezpečení zahrnuje 7 úkolů:</a:t>
            </a:r>
          </a:p>
          <a:p>
            <a:pPr lvl="1"/>
            <a:r>
              <a:rPr lang="cs-CZ" sz="1600" dirty="0"/>
              <a:t>Starobní a pozůstalostní důchody</a:t>
            </a:r>
          </a:p>
          <a:p>
            <a:pPr lvl="1"/>
            <a:r>
              <a:rPr lang="cs-CZ" sz="1600" dirty="0"/>
              <a:t>Nezaměstnanost</a:t>
            </a:r>
          </a:p>
          <a:p>
            <a:pPr lvl="1"/>
            <a:r>
              <a:rPr lang="cs-CZ" sz="1600" dirty="0"/>
              <a:t>Pojištění – pracovní úrazy</a:t>
            </a:r>
          </a:p>
          <a:p>
            <a:pPr lvl="1"/>
            <a:r>
              <a:rPr lang="cs-CZ" sz="1600" dirty="0"/>
              <a:t>Pojištění – nemoc z povolání</a:t>
            </a:r>
          </a:p>
          <a:p>
            <a:pPr lvl="1"/>
            <a:r>
              <a:rPr lang="cs-CZ" sz="1600" dirty="0"/>
              <a:t>Podpora dětí</a:t>
            </a:r>
          </a:p>
          <a:p>
            <a:pPr lvl="1"/>
            <a:r>
              <a:rPr lang="cs-CZ" sz="1600" dirty="0"/>
              <a:t>Pojištění pro zdravotní péči a příspěvky</a:t>
            </a:r>
          </a:p>
          <a:p>
            <a:pPr lvl="1"/>
            <a:r>
              <a:rPr lang="cs-CZ" sz="1600" dirty="0"/>
              <a:t>Dovolená</a:t>
            </a:r>
            <a:endParaRPr lang="cs-CZ" sz="1600" dirty="0">
              <a:solidFill>
                <a:schemeClr val="tx2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66689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B269700-3080-4BC5-8EDB-88ACEB6BE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5880"/>
            <a:ext cx="3089437" cy="4206240"/>
          </a:xfrm>
        </p:spPr>
        <p:txBody>
          <a:bodyPr>
            <a:normAutofit/>
          </a:bodyPr>
          <a:lstStyle/>
          <a:p>
            <a:pPr algn="r"/>
            <a:r>
              <a:rPr lang="cs-CZ" sz="3200" dirty="0">
                <a:solidFill>
                  <a:schemeClr val="tx1"/>
                </a:solidFill>
              </a:rPr>
              <a:t>systém Sociálního zabezpečení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64220F-FF23-4FC9-A909-7CDB18F7A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668" y="1126067"/>
            <a:ext cx="6605331" cy="4605866"/>
          </a:xfrm>
        </p:spPr>
        <p:txBody>
          <a:bodyPr anchor="ctr">
            <a:normAutofit/>
          </a:bodyPr>
          <a:lstStyle/>
          <a:p>
            <a:r>
              <a:rPr lang="cs-CZ" sz="1800" dirty="0">
                <a:solidFill>
                  <a:schemeClr val="tx2"/>
                </a:solidFill>
              </a:rPr>
              <a:t>Doplňkové podpůrné systémy</a:t>
            </a:r>
          </a:p>
          <a:p>
            <a:r>
              <a:rPr lang="cs-CZ" sz="1800" dirty="0">
                <a:solidFill>
                  <a:schemeClr val="tx2"/>
                </a:solidFill>
              </a:rPr>
              <a:t>Nejsou placeny z příspěvků, jsou financovány pomocí vládních výdajů</a:t>
            </a:r>
          </a:p>
          <a:p>
            <a:r>
              <a:rPr lang="cs-CZ" sz="1800" dirty="0">
                <a:solidFill>
                  <a:schemeClr val="tx2"/>
                </a:solidFill>
              </a:rPr>
              <a:t>Žadatel musí splnit minimální požadavky</a:t>
            </a:r>
          </a:p>
          <a:p>
            <a:r>
              <a:rPr lang="cs-CZ" sz="1800" dirty="0">
                <a:solidFill>
                  <a:schemeClr val="tx2"/>
                </a:solidFill>
              </a:rPr>
              <a:t>Základní systémy</a:t>
            </a:r>
          </a:p>
          <a:p>
            <a:pPr lvl="1"/>
            <a:r>
              <a:rPr lang="cs-CZ" sz="1600" dirty="0">
                <a:solidFill>
                  <a:schemeClr val="tx2"/>
                </a:solidFill>
              </a:rPr>
              <a:t>Podpora příjmu</a:t>
            </a:r>
            <a:endParaRPr lang="en-US" sz="1600" dirty="0">
              <a:solidFill>
                <a:schemeClr val="tx2"/>
              </a:solidFill>
            </a:endParaRPr>
          </a:p>
          <a:p>
            <a:pPr lvl="1"/>
            <a:r>
              <a:rPr lang="cs-CZ" sz="1600" dirty="0">
                <a:solidFill>
                  <a:schemeClr val="tx2"/>
                </a:solidFill>
              </a:rPr>
              <a:t>Záruka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cs-CZ" sz="1600" dirty="0">
                <a:solidFill>
                  <a:schemeClr val="tx2"/>
                </a:solidFill>
              </a:rPr>
              <a:t>důchodu</a:t>
            </a:r>
            <a:r>
              <a:rPr lang="en-US" sz="1600" dirty="0">
                <a:solidFill>
                  <a:schemeClr val="tx2"/>
                </a:solidFill>
              </a:rPr>
              <a:t> pro </a:t>
            </a:r>
            <a:r>
              <a:rPr lang="en-US" sz="1600" dirty="0" err="1">
                <a:solidFill>
                  <a:schemeClr val="tx2"/>
                </a:solidFill>
              </a:rPr>
              <a:t>starší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osoby</a:t>
            </a:r>
            <a:endParaRPr lang="en-US" sz="1600" dirty="0">
              <a:solidFill>
                <a:schemeClr val="tx2"/>
              </a:solidFill>
            </a:endParaRPr>
          </a:p>
          <a:p>
            <a:pPr lvl="1"/>
            <a:r>
              <a:rPr lang="cs-CZ" sz="1600" dirty="0">
                <a:solidFill>
                  <a:schemeClr val="tx2"/>
                </a:solidFill>
              </a:rPr>
              <a:t>Rodinné příspěvky</a:t>
            </a:r>
            <a:endParaRPr lang="en-US" sz="1600" dirty="0">
              <a:solidFill>
                <a:schemeClr val="tx2"/>
              </a:solidFill>
            </a:endParaRPr>
          </a:p>
          <a:p>
            <a:pPr lvl="1"/>
            <a:r>
              <a:rPr lang="cs-CZ" sz="1600" dirty="0">
                <a:solidFill>
                  <a:schemeClr val="tx2"/>
                </a:solidFill>
              </a:rPr>
              <a:t>Příspěvky pro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osoby</a:t>
            </a:r>
            <a:r>
              <a:rPr lang="en-US" sz="1600" dirty="0">
                <a:solidFill>
                  <a:schemeClr val="tx2"/>
                </a:solidFill>
              </a:rPr>
              <a:t> s </a:t>
            </a:r>
            <a:r>
              <a:rPr lang="en-US" sz="1600" dirty="0" err="1">
                <a:solidFill>
                  <a:schemeClr val="tx2"/>
                </a:solidFill>
              </a:rPr>
              <a:t>postižením</a:t>
            </a:r>
            <a:endParaRPr lang="en-US" sz="1600" dirty="0">
              <a:solidFill>
                <a:schemeClr val="tx2"/>
              </a:solidFill>
            </a:endParaRPr>
          </a:p>
          <a:p>
            <a:pPr lvl="1"/>
            <a:r>
              <a:rPr lang="cs-CZ" sz="1600" dirty="0">
                <a:solidFill>
                  <a:schemeClr val="tx2"/>
                </a:solidFill>
              </a:rPr>
              <a:t>Příspěvky na </a:t>
            </a:r>
            <a:r>
              <a:rPr lang="en-US" sz="1600" dirty="0" err="1">
                <a:solidFill>
                  <a:schemeClr val="tx2"/>
                </a:solidFill>
              </a:rPr>
              <a:t>pomoc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starším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osobám</a:t>
            </a:r>
            <a:endParaRPr lang="cs-CZ" sz="1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25760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0BD39BD-90F0-4F60-9D84-AD754993C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5880"/>
            <a:ext cx="3089437" cy="4206240"/>
          </a:xfrm>
        </p:spPr>
        <p:txBody>
          <a:bodyPr>
            <a:normAutofit/>
          </a:bodyPr>
          <a:lstStyle/>
          <a:p>
            <a:pPr algn="r"/>
            <a:r>
              <a:rPr lang="cs-CZ" sz="3200" dirty="0">
                <a:solidFill>
                  <a:schemeClr val="tx2"/>
                </a:solidFill>
              </a:rPr>
              <a:t>Snižování chudoby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262255-D69F-45E1-A07A-598A66FA4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668" y="824948"/>
            <a:ext cx="6581193" cy="5218043"/>
          </a:xfrm>
        </p:spPr>
        <p:txBody>
          <a:bodyPr anchor="ctr">
            <a:normAutofit/>
          </a:bodyPr>
          <a:lstStyle/>
          <a:p>
            <a:r>
              <a:rPr lang="cs-CZ" sz="1800" dirty="0"/>
              <a:t>V evropské politice měření chudoby se používají tyto tři ukazatele:</a:t>
            </a:r>
          </a:p>
          <a:p>
            <a:pPr lvl="1"/>
            <a:r>
              <a:rPr lang="cs-CZ" sz="1600" dirty="0"/>
              <a:t>Riziko chudoby způsobené příjmy (příjmová chudoba)</a:t>
            </a:r>
          </a:p>
          <a:p>
            <a:pPr lvl="1"/>
            <a:r>
              <a:rPr lang="cs-CZ" sz="1600" dirty="0"/>
              <a:t>Domácnosti s velmi nízkou intenzitou práce</a:t>
            </a:r>
            <a:endParaRPr lang="cs-CZ" sz="1600" b="1" dirty="0">
              <a:solidFill>
                <a:schemeClr val="tx2"/>
              </a:solidFill>
            </a:endParaRPr>
          </a:p>
          <a:p>
            <a:pPr lvl="1"/>
            <a:r>
              <a:rPr lang="cs-CZ" sz="1600" dirty="0"/>
              <a:t>Podstatná materiální deprivace</a:t>
            </a:r>
          </a:p>
          <a:p>
            <a:r>
              <a:rPr lang="cs-CZ" sz="1800" dirty="0">
                <a:solidFill>
                  <a:schemeClr val="tx2"/>
                </a:solidFill>
              </a:rPr>
              <a:t>21,1% lidí </a:t>
            </a:r>
            <a:r>
              <a:rPr lang="cs-CZ" sz="1800" dirty="0"/>
              <a:t>vystaveno riziku chudoby nebo vyloučení</a:t>
            </a:r>
            <a:endParaRPr lang="cs-CZ" sz="1800" dirty="0">
              <a:solidFill>
                <a:schemeClr val="tx2"/>
              </a:solidFill>
            </a:endParaRPr>
          </a:p>
          <a:p>
            <a:r>
              <a:rPr lang="cs-CZ" sz="1800" dirty="0">
                <a:solidFill>
                  <a:schemeClr val="tx2"/>
                </a:solidFill>
                <a:effectLst/>
              </a:rPr>
              <a:t>Belgie: </a:t>
            </a:r>
          </a:p>
          <a:p>
            <a:pPr lvl="1"/>
            <a:r>
              <a:rPr lang="cs-CZ" sz="1800" dirty="0">
                <a:solidFill>
                  <a:schemeClr val="tx2"/>
                </a:solidFill>
                <a:effectLst/>
              </a:rPr>
              <a:t>hranice chudoby příjem ve výši 1 115 EUR za měsíc za </a:t>
            </a:r>
            <a:r>
              <a:rPr lang="cs-CZ" sz="1800" dirty="0">
                <a:solidFill>
                  <a:schemeClr val="tx2"/>
                </a:solidFill>
              </a:rPr>
              <a:t>osobu    (13 377 EUR za rok) nebo</a:t>
            </a:r>
            <a:endParaRPr lang="cs-CZ" sz="1800" dirty="0">
              <a:solidFill>
                <a:schemeClr val="tx2"/>
              </a:solidFill>
              <a:effectLst/>
            </a:endParaRPr>
          </a:p>
          <a:p>
            <a:pPr lvl="1"/>
            <a:r>
              <a:rPr lang="cs-CZ" sz="1800" dirty="0">
                <a:solidFill>
                  <a:schemeClr val="tx2"/>
                </a:solidFill>
                <a:effectLst/>
              </a:rPr>
              <a:t>2 341 EUR za měsíc za domácnost sestávající ze dvou dospělých a dvou dětí </a:t>
            </a:r>
            <a:r>
              <a:rPr lang="cs-CZ" sz="1800" dirty="0">
                <a:solidFill>
                  <a:schemeClr val="tx2"/>
                </a:solidFill>
              </a:rPr>
              <a:t>(28 092 EUR za rok)</a:t>
            </a:r>
            <a:endParaRPr lang="cs-CZ" sz="1800" dirty="0">
              <a:solidFill>
                <a:schemeClr val="tx2"/>
              </a:solidFill>
              <a:effectLst/>
            </a:endParaRP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p</a:t>
            </a:r>
            <a:r>
              <a:rPr lang="cs-CZ" sz="1800" dirty="0">
                <a:solidFill>
                  <a:schemeClr val="tx2"/>
                </a:solidFill>
                <a:effectLst/>
              </a:rPr>
              <a:t>odle tohoto kritéria </a:t>
            </a:r>
            <a:r>
              <a:rPr lang="cs-CZ" sz="1800" dirty="0">
                <a:solidFill>
                  <a:schemeClr val="tx2"/>
                </a:solidFill>
              </a:rPr>
              <a:t>chudoba ohrožuje 15,5</a:t>
            </a:r>
            <a:r>
              <a:rPr lang="cs-CZ" sz="1800" dirty="0">
                <a:solidFill>
                  <a:schemeClr val="tx2"/>
                </a:solidFill>
                <a:effectLst/>
              </a:rPr>
              <a:t>% belgické populace</a:t>
            </a:r>
          </a:p>
          <a:p>
            <a:r>
              <a:rPr lang="cs-CZ" sz="1800" dirty="0"/>
              <a:t>14,9% obyvatel (0-59 let) žilo v domácnosti s velmi nízkou intenzitou práce</a:t>
            </a:r>
            <a:endParaRPr lang="cs-CZ" sz="1800" dirty="0">
              <a:solidFill>
                <a:schemeClr val="tx2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50457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23EC58DA-710E-41F9-9DD6-3C7EA63F41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237668"/>
              </p:ext>
            </p:extLst>
          </p:nvPr>
        </p:nvGraphicFramePr>
        <p:xfrm>
          <a:off x="837158" y="1485692"/>
          <a:ext cx="10515601" cy="4312437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9242712">
                  <a:extLst>
                    <a:ext uri="{9D8B030D-6E8A-4147-A177-3AD203B41FA5}">
                      <a16:colId xmlns:a16="http://schemas.microsoft.com/office/drawing/2014/main" val="3273157600"/>
                    </a:ext>
                  </a:extLst>
                </a:gridCol>
                <a:gridCol w="1272889">
                  <a:extLst>
                    <a:ext uri="{9D8B030D-6E8A-4147-A177-3AD203B41FA5}">
                      <a16:colId xmlns:a16="http://schemas.microsoft.com/office/drawing/2014/main" val="3177606513"/>
                    </a:ext>
                  </a:extLst>
                </a:gridCol>
              </a:tblGrid>
              <a:tr h="363411">
                <a:tc>
                  <a:txBody>
                    <a:bodyPr/>
                    <a:lstStyle/>
                    <a:p>
                      <a:pPr algn="l" fontAlgn="ctr"/>
                      <a:r>
                        <a:rPr lang="cs-CZ" sz="2100" u="none" strike="noStrike" dirty="0">
                          <a:effectLst/>
                        </a:rPr>
                        <a:t>Procento lidí žijících v domácnosti, které si nemohou dovolit:</a:t>
                      </a:r>
                      <a:endParaRPr lang="cs-CZ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141" marR="14141" marT="14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100" u="none" strike="noStrike" dirty="0">
                          <a:effectLst/>
                        </a:rPr>
                        <a:t>2018</a:t>
                      </a:r>
                      <a:endParaRPr lang="cs-CZ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141" marR="14141" marT="14141" marB="0" anchor="ctr"/>
                </a:tc>
                <a:extLst>
                  <a:ext uri="{0D108BD9-81ED-4DB2-BD59-A6C34878D82A}">
                    <a16:rowId xmlns:a16="http://schemas.microsoft.com/office/drawing/2014/main" val="1654508682"/>
                  </a:ext>
                </a:extLst>
              </a:tr>
              <a:tr h="363411">
                <a:tc>
                  <a:txBody>
                    <a:bodyPr/>
                    <a:lstStyle/>
                    <a:p>
                      <a:pPr algn="l" fontAlgn="ctr"/>
                      <a:r>
                        <a:rPr lang="cs-CZ" sz="2100" u="none" strike="noStrike">
                          <a:effectLst/>
                        </a:rPr>
                        <a:t>Platit faktury včas (pronájem, voda, elektřina atd.)</a:t>
                      </a:r>
                      <a:endParaRPr lang="cs-CZ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141" marR="14141" marT="14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100" u="none" strike="noStrike">
                          <a:effectLst/>
                        </a:rPr>
                        <a:t>6,00%</a:t>
                      </a:r>
                      <a:endParaRPr lang="cs-CZ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141" marR="14141" marT="14141" marB="0" anchor="ctr"/>
                </a:tc>
                <a:extLst>
                  <a:ext uri="{0D108BD9-81ED-4DB2-BD59-A6C34878D82A}">
                    <a16:rowId xmlns:a16="http://schemas.microsoft.com/office/drawing/2014/main" val="3548769896"/>
                  </a:ext>
                </a:extLst>
              </a:tr>
              <a:tr h="363411">
                <a:tc>
                  <a:txBody>
                    <a:bodyPr/>
                    <a:lstStyle/>
                    <a:p>
                      <a:pPr algn="l" fontAlgn="ctr"/>
                      <a:r>
                        <a:rPr lang="cs-CZ" sz="2100" u="none" strike="noStrike" dirty="0">
                          <a:effectLst/>
                        </a:rPr>
                        <a:t>Každý rok týden dovolené mimo domov</a:t>
                      </a:r>
                      <a:endParaRPr lang="cs-CZ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141" marR="14141" marT="14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100" u="none" strike="noStrike">
                          <a:effectLst/>
                        </a:rPr>
                        <a:t>23,00%</a:t>
                      </a:r>
                      <a:endParaRPr lang="cs-CZ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141" marR="14141" marT="14141" marB="0" anchor="ctr"/>
                </a:tc>
                <a:extLst>
                  <a:ext uri="{0D108BD9-81ED-4DB2-BD59-A6C34878D82A}">
                    <a16:rowId xmlns:a16="http://schemas.microsoft.com/office/drawing/2014/main" val="740870318"/>
                  </a:ext>
                </a:extLst>
              </a:tr>
              <a:tr h="678327">
                <a:tc>
                  <a:txBody>
                    <a:bodyPr/>
                    <a:lstStyle/>
                    <a:p>
                      <a:pPr algn="l" fontAlgn="ctr"/>
                      <a:r>
                        <a:rPr lang="cs-CZ" sz="2100" u="none" strike="noStrike">
                          <a:effectLst/>
                        </a:rPr>
                        <a:t>Jídlo, které se skládá z masa, kuře, ryb nebo vegetariánského ekvivalentu, a to minimálně každé dva dny</a:t>
                      </a:r>
                      <a:endParaRPr lang="cs-CZ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141" marR="14141" marT="14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100" u="none" strike="noStrike">
                          <a:effectLst/>
                        </a:rPr>
                        <a:t>5,00%</a:t>
                      </a:r>
                      <a:endParaRPr lang="cs-CZ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141" marR="14141" marT="14141" marB="0" anchor="ctr"/>
                </a:tc>
                <a:extLst>
                  <a:ext uri="{0D108BD9-81ED-4DB2-BD59-A6C34878D82A}">
                    <a16:rowId xmlns:a16="http://schemas.microsoft.com/office/drawing/2014/main" val="1409222960"/>
                  </a:ext>
                </a:extLst>
              </a:tr>
              <a:tr h="363411">
                <a:tc>
                  <a:txBody>
                    <a:bodyPr/>
                    <a:lstStyle/>
                    <a:p>
                      <a:pPr algn="l" fontAlgn="ctr"/>
                      <a:r>
                        <a:rPr lang="cs-CZ" sz="2100" u="none" strike="noStrike">
                          <a:effectLst/>
                        </a:rPr>
                        <a:t>Čelit neočekávaným nákladům (1 100 EUR)</a:t>
                      </a:r>
                      <a:endParaRPr lang="cs-CZ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141" marR="14141" marT="14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100" u="none" strike="noStrike">
                          <a:effectLst/>
                        </a:rPr>
                        <a:t>24,00%</a:t>
                      </a:r>
                      <a:endParaRPr lang="cs-CZ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141" marR="14141" marT="14141" marB="0" anchor="ctr"/>
                </a:tc>
                <a:extLst>
                  <a:ext uri="{0D108BD9-81ED-4DB2-BD59-A6C34878D82A}">
                    <a16:rowId xmlns:a16="http://schemas.microsoft.com/office/drawing/2014/main" val="3538260210"/>
                  </a:ext>
                </a:extLst>
              </a:tr>
              <a:tr h="363411">
                <a:tc>
                  <a:txBody>
                    <a:bodyPr/>
                    <a:lstStyle/>
                    <a:p>
                      <a:pPr algn="l" fontAlgn="ctr"/>
                      <a:r>
                        <a:rPr lang="cs-CZ" sz="2100" u="none" strike="noStrike">
                          <a:effectLst/>
                        </a:rPr>
                        <a:t>Vlastnit telefon</a:t>
                      </a:r>
                      <a:endParaRPr lang="cs-CZ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141" marR="14141" marT="14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100" u="none" strike="noStrike">
                          <a:effectLst/>
                        </a:rPr>
                        <a:t>0,20%</a:t>
                      </a:r>
                      <a:endParaRPr lang="cs-CZ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141" marR="14141" marT="14141" marB="0" anchor="ctr"/>
                </a:tc>
                <a:extLst>
                  <a:ext uri="{0D108BD9-81ED-4DB2-BD59-A6C34878D82A}">
                    <a16:rowId xmlns:a16="http://schemas.microsoft.com/office/drawing/2014/main" val="2070139203"/>
                  </a:ext>
                </a:extLst>
              </a:tr>
              <a:tr h="363411">
                <a:tc>
                  <a:txBody>
                    <a:bodyPr/>
                    <a:lstStyle/>
                    <a:p>
                      <a:pPr algn="l" fontAlgn="ctr"/>
                      <a:r>
                        <a:rPr lang="cs-CZ" sz="2100" u="none" strike="noStrike">
                          <a:effectLst/>
                        </a:rPr>
                        <a:t>Vlastnit barevný televizor</a:t>
                      </a:r>
                      <a:endParaRPr lang="cs-CZ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141" marR="14141" marT="14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100" u="none" strike="noStrike">
                          <a:effectLst/>
                        </a:rPr>
                        <a:t>0,70%</a:t>
                      </a:r>
                      <a:endParaRPr lang="cs-CZ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141" marR="14141" marT="14141" marB="0" anchor="ctr"/>
                </a:tc>
                <a:extLst>
                  <a:ext uri="{0D108BD9-81ED-4DB2-BD59-A6C34878D82A}">
                    <a16:rowId xmlns:a16="http://schemas.microsoft.com/office/drawing/2014/main" val="1233115864"/>
                  </a:ext>
                </a:extLst>
              </a:tr>
              <a:tr h="363411">
                <a:tc>
                  <a:txBody>
                    <a:bodyPr/>
                    <a:lstStyle/>
                    <a:p>
                      <a:pPr algn="l" fontAlgn="ctr"/>
                      <a:r>
                        <a:rPr lang="cs-CZ" sz="2100" u="none" strike="noStrike" dirty="0">
                          <a:effectLst/>
                        </a:rPr>
                        <a:t>Vlastnit pračku</a:t>
                      </a:r>
                      <a:endParaRPr lang="cs-CZ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141" marR="14141" marT="14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100" u="none" strike="noStrike">
                          <a:effectLst/>
                        </a:rPr>
                        <a:t>1,00%</a:t>
                      </a:r>
                      <a:endParaRPr lang="cs-CZ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141" marR="14141" marT="14141" marB="0" anchor="ctr"/>
                </a:tc>
                <a:extLst>
                  <a:ext uri="{0D108BD9-81ED-4DB2-BD59-A6C34878D82A}">
                    <a16:rowId xmlns:a16="http://schemas.microsoft.com/office/drawing/2014/main" val="3077399150"/>
                  </a:ext>
                </a:extLst>
              </a:tr>
              <a:tr h="363411">
                <a:tc>
                  <a:txBody>
                    <a:bodyPr/>
                    <a:lstStyle/>
                    <a:p>
                      <a:pPr algn="l" fontAlgn="ctr"/>
                      <a:r>
                        <a:rPr lang="cs-CZ" sz="2100" u="none" strike="noStrike">
                          <a:effectLst/>
                        </a:rPr>
                        <a:t>Vlastnit osobní auto</a:t>
                      </a:r>
                      <a:endParaRPr lang="cs-CZ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141" marR="14141" marT="141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100" u="none" strike="noStrike">
                          <a:effectLst/>
                        </a:rPr>
                        <a:t>6,00%</a:t>
                      </a:r>
                      <a:endParaRPr lang="cs-CZ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141" marR="14141" marT="14141" marB="0" anchor="ctr"/>
                </a:tc>
                <a:extLst>
                  <a:ext uri="{0D108BD9-81ED-4DB2-BD59-A6C34878D82A}">
                    <a16:rowId xmlns:a16="http://schemas.microsoft.com/office/drawing/2014/main" val="1044407913"/>
                  </a:ext>
                </a:extLst>
              </a:tr>
              <a:tr h="363411">
                <a:tc>
                  <a:txBody>
                    <a:bodyPr/>
                    <a:lstStyle/>
                    <a:p>
                      <a:pPr algn="l" fontAlgn="ctr"/>
                      <a:r>
                        <a:rPr lang="cs-CZ" sz="2100" u="none" strike="noStrike" dirty="0">
                          <a:effectLst/>
                        </a:rPr>
                        <a:t>Rozumně vytápět dům</a:t>
                      </a:r>
                      <a:endParaRPr lang="cs-CZ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141" marR="14141" marT="14141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100" u="none" strike="noStrike" dirty="0">
                          <a:effectLst/>
                        </a:rPr>
                        <a:t>5,00%</a:t>
                      </a:r>
                      <a:endParaRPr lang="cs-CZ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141" marR="14141" marT="14141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107184"/>
                  </a:ext>
                </a:extLst>
              </a:tr>
              <a:tr h="363411">
                <a:tc>
                  <a:txBody>
                    <a:bodyPr/>
                    <a:lstStyle/>
                    <a:p>
                      <a:pPr algn="l" fontAlgn="ctr"/>
                      <a:r>
                        <a:rPr lang="cs-CZ" sz="2100" b="1" u="none" strike="noStrike" dirty="0">
                          <a:effectLst/>
                        </a:rPr>
                        <a:t>osoby splňující alespoň 4 z 9 prvků (tedy situace podstatné materiální deprivace)</a:t>
                      </a:r>
                      <a:endParaRPr lang="cs-CZ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141" marR="14141" marT="14141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100" b="1" u="none" strike="noStrike" dirty="0">
                          <a:effectLst/>
                        </a:rPr>
                        <a:t>5,00%</a:t>
                      </a:r>
                      <a:endParaRPr lang="cs-CZ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141" marR="14141" marT="14141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46029033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D3FD8DED-A622-44A0-86FD-758878A38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90" y="279186"/>
            <a:ext cx="9784080" cy="15087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tx1"/>
                </a:solidFill>
              </a:rPr>
              <a:t>Podstatná materiální deprivace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BE7B260-062E-474E-9E14-8FC8A3CFC7AA}"/>
              </a:ext>
            </a:extLst>
          </p:cNvPr>
          <p:cNvSpPr txBox="1"/>
          <p:nvPr/>
        </p:nvSpPr>
        <p:spPr>
          <a:xfrm>
            <a:off x="833490" y="5902098"/>
            <a:ext cx="4282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Zdroj:ec.europa.eu</a:t>
            </a:r>
            <a:r>
              <a:rPr lang="cs-CZ" dirty="0"/>
              <a:t>/</a:t>
            </a:r>
            <a:r>
              <a:rPr lang="cs-CZ" dirty="0" err="1"/>
              <a:t>eurostat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9661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E6E37985-09B8-4F09-93C7-44CB3EDE5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6198"/>
            <a:ext cx="12192000" cy="600560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Obrázek 7" descr="Obsah obrázku mapa, text&#10;&#10;Popis se vygeneroval automaticky.">
            <a:extLst>
              <a:ext uri="{FF2B5EF4-FFF2-40B4-BE49-F238E27FC236}">
                <a16:creationId xmlns:a16="http://schemas.microsoft.com/office/drawing/2014/main" id="{8B77E122-A87D-4530-9D91-A3A37125A7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745236"/>
            <a:ext cx="6794339" cy="5367528"/>
          </a:xfrm>
          <a:prstGeom prst="rect">
            <a:avLst/>
          </a:prstGeom>
        </p:spPr>
      </p:pic>
      <p:pic>
        <p:nvPicPr>
          <p:cNvPr id="17" name="Obrázek 16" descr="Obsah obrázku mapa, text&#10;&#10;Popis se vygeneroval automaticky.">
            <a:extLst>
              <a:ext uri="{FF2B5EF4-FFF2-40B4-BE49-F238E27FC236}">
                <a16:creationId xmlns:a16="http://schemas.microsoft.com/office/drawing/2014/main" id="{176E871A-7508-44D8-8CC5-FDB25BE2147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309" b="38950"/>
          <a:stretch/>
        </p:blipFill>
        <p:spPr>
          <a:xfrm>
            <a:off x="6794339" y="184251"/>
            <a:ext cx="5731917" cy="6247551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169532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ruhy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ruhy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1174</Words>
  <Application>Microsoft Office PowerPoint</Application>
  <PresentationFormat>Širokoúhlá obrazovka</PresentationFormat>
  <Paragraphs>185</Paragraphs>
  <Slides>16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Corbel</vt:lpstr>
      <vt:lpstr>Wingdings</vt:lpstr>
      <vt:lpstr>Pruhy</vt:lpstr>
      <vt:lpstr>Motiv Office</vt:lpstr>
      <vt:lpstr>Belgické království</vt:lpstr>
      <vt:lpstr>Základní info Belgické království</vt:lpstr>
      <vt:lpstr>Belgie vs Česká republika</vt:lpstr>
      <vt:lpstr>Sociální systém</vt:lpstr>
      <vt:lpstr>základní Sociální systém</vt:lpstr>
      <vt:lpstr>systém Sociálního zabezpečení</vt:lpstr>
      <vt:lpstr>Snižování chudoby</vt:lpstr>
      <vt:lpstr>Podstatná materiální deprivace</vt:lpstr>
      <vt:lpstr>Prezentace aplikace PowerPoint</vt:lpstr>
      <vt:lpstr>Řešení chudoby</vt:lpstr>
      <vt:lpstr>Podpora  v nezaměstnanosti</vt:lpstr>
      <vt:lpstr>Rodinné přídavky</vt:lpstr>
      <vt:lpstr>Integration income</vt:lpstr>
      <vt:lpstr>Prezentace aplikace PowerPoint</vt:lpstr>
      <vt:lpstr>Zdroje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Belgické království</dc:title>
  <dc:creator>Filip Červinka</dc:creator>
  <cp:lastModifiedBy>Filip Červinka</cp:lastModifiedBy>
  <cp:revision>1</cp:revision>
  <dcterms:created xsi:type="dcterms:W3CDTF">2019-02-27T19:29:09Z</dcterms:created>
  <dcterms:modified xsi:type="dcterms:W3CDTF">2019-02-27T19:29:41Z</dcterms:modified>
</cp:coreProperties>
</file>