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62" r:id="rId7"/>
    <p:sldId id="267" r:id="rId8"/>
    <p:sldId id="260" r:id="rId9"/>
    <p:sldId id="258" r:id="rId10"/>
    <p:sldId id="257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4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81"/>
  </p:normalViewPr>
  <p:slideViewPr>
    <p:cSldViewPr snapToGrid="0" snapToObjects="1">
      <p:cViewPr varScale="1">
        <p:scale>
          <a:sx n="91" d="100"/>
          <a:sy n="91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64D10-D930-1E4E-88CA-46F009D0B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B2560-F571-3544-8314-8D1CB8A43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5A862-C224-6044-9E5D-046CFCF39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EAF47-4A99-0E44-B8C8-252EF61D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19676-94E0-EA4E-B723-90A6688C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28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E826D-2A7C-D347-9BCE-61694CDC1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46F465-0FD7-D24E-BCB6-495BB7981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85681-3DD2-0445-B60F-6C7F2BB0F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0EDCA-9ABB-B548-A7E7-5A6A474A3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9519D-F1DA-AB40-9B5D-9382FC19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88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072B45-3FC4-914A-8086-6AE611E336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3E9A1-6F82-CA47-9FD1-243942B8D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1E96F-148C-5A44-90E6-7913958C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675DC-44DB-6F49-AED0-3327D8F5B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AD3D1-9790-C44A-9A90-0AF6B61E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9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8C915-DC44-9A41-B2B4-6D28D96B3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C2F9B-9AAD-3244-895E-F6ED18CF9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954EC-8208-F24D-976D-C3E1B0D4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B1041-8BDB-A84A-990D-B817BC8E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89CA-3A53-AB49-93FE-AA9EAC534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93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42469-A055-9A44-8E47-0091C9755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DF783-1DC2-3E41-A1AE-F014FF190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E4ADD-D5BF-8141-A8EE-3FCD86835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709FC-05F6-3D4E-AF9D-A331D2CFA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CA640-9820-D141-B9AB-670DFFAFE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17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8E075-B74A-434B-8506-932EC0BE5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0ADE5-D1E1-7D45-9BDA-220328C23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5C07C9-AB19-EB4C-9538-2F7A67ACF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E0E119-3DD5-2447-A9D3-605864E77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DE1CB-2D23-3547-8C2E-11D2B3871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DD468-DF93-7042-8BB1-0E1E97CAF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96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34730-660F-D241-868E-A03BCE05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1DBD3-1C70-4C47-B630-2A7615DA5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F3671A-66EB-2747-B381-E8DCC08D6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69017-CA1E-374D-A1CF-025D7208F5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55B806-B60E-6C4F-9546-6B1ACF696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E1F016-7CFD-2042-8D91-2D993FEA2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837C1B-7E0A-AC49-B572-D47DB4B4C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340434-ED45-CD4A-9248-AE9296FA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80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721C4-954B-2043-916E-988F97CBA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570EC4-203A-E243-8B6A-39E79A65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0D40C-9062-1D45-BD18-AD9F102D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95149-2B23-2446-B971-BB4ACC064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43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8A00E0-068C-404D-B4E4-16EFCECC8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333299-E749-CD47-B77A-A64BEC22A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5B91D-20A9-004A-829E-95BB218C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895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8F99A-CDE4-EB40-9876-AD8FCB18A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02F0D-1D09-DE40-80DD-511923F14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EDCFA-12B4-7649-895C-4491C2957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A9003-F10E-E44B-9E75-F9AA6D867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CC5FA-6CA1-5945-9AEE-8A9552FC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95B19-9250-2441-83D2-60B95236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66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A2F1D-D65A-A041-8AAB-A52E37494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EB2AD3-CFB5-A043-A48F-48ADDAB88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28481-154A-9040-A243-87B62546C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7D361-EA5F-C643-81D8-D85065476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54D85-7470-1244-8C6B-67E2E0FEA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B578C-1CA3-2945-B693-0DBFD37C9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87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1CF1DF-A214-D742-887F-746BEE660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D7876-1235-ED4D-BBE5-D17E23045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B590E-A260-F14D-AE5A-E800EBA11E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CD7C1-7206-524E-9D68-2678514D08C8}" type="datetimeFigureOut">
              <a:rPr lang="cs-CZ" smtClean="0"/>
              <a:t>07.03.19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79234-DD60-8E45-97A7-2FB2EF12A4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ADB0E-E457-3148-9627-625DB3062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6B41A-B5D7-3142-85FE-8F4A4C3C34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81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.org/els/public-pensions/PAG2017-country-profile-Belgium.pdf" TargetMode="External"/><Relationship Id="rId2" Type="http://schemas.openxmlformats.org/officeDocument/2006/relationships/hyperlink" Target="https://www.pensionfundsonline.co.uk/content/country-profiles/belgium/12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ettingthedealthrough.com/area/57/jurisdiction/31/pensions-retirement-plans-2018-belgium/" TargetMode="External"/><Relationship Id="rId5" Type="http://schemas.openxmlformats.org/officeDocument/2006/relationships/hyperlink" Target="https://ec.europa.eu/social/main.jsp?catId=858&amp;fbclid=IwAR32YmepSLCNolkD_OhcdY7H2mlD7Krivewsh6rV2txa3Ca2XERBtELl6d8" TargetMode="External"/><Relationship Id="rId4" Type="http://schemas.openxmlformats.org/officeDocument/2006/relationships/hyperlink" Target="https://www.google.com/url?sa=t&amp;rct=j&amp;q=&amp;esrc=s&amp;source=web&amp;cd=2&amp;ved=2ahUKEwiWndKZ2e_gAhVGY1AKHZagDqUQFjABegQICBAB&amp;url=http%3A%2F%2Fec.europa.eu%2Fsocial%2FBlobServlet%3FdocId%3D10406%26langId%3Den&amp;usg=AOvVaw2MYznPKlYH2WQrmccyZ5uQ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4583712-B1E4-C34F-ADBF-36CE5EA2D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3266" y="457200"/>
            <a:ext cx="7620000" cy="5943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02DD11-4B34-5241-B409-511D6BD85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7655" y="1122363"/>
            <a:ext cx="9390345" cy="133667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E649"/>
                </a:solidFill>
              </a:rPr>
              <a:t>Systém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zajištění</a:t>
            </a:r>
            <a:r>
              <a:rPr lang="cs-CZ" b="1" dirty="0"/>
              <a:t> ve stáří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92EF3-D0D4-094B-9CBD-8FC508356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19200" y="422833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Jan Adamec</a:t>
            </a:r>
          </a:p>
          <a:p>
            <a:r>
              <a:rPr lang="cs-CZ" dirty="0"/>
              <a:t>Filip Červinka</a:t>
            </a:r>
          </a:p>
          <a:p>
            <a:r>
              <a:rPr lang="cs-CZ" dirty="0"/>
              <a:t>Anežka Hlávková</a:t>
            </a:r>
          </a:p>
          <a:p>
            <a:r>
              <a:rPr lang="cs-CZ" dirty="0"/>
              <a:t>Vojtěch Půček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165C890-2041-2F44-A8D0-3FC0524D8F05}"/>
              </a:ext>
            </a:extLst>
          </p:cNvPr>
          <p:cNvSpPr txBox="1">
            <a:spLocks/>
          </p:cNvSpPr>
          <p:nvPr/>
        </p:nvSpPr>
        <p:spPr>
          <a:xfrm>
            <a:off x="6732852" y="2913518"/>
            <a:ext cx="3424022" cy="13366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v Belgii</a:t>
            </a:r>
          </a:p>
        </p:txBody>
      </p:sp>
    </p:spTree>
    <p:extLst>
      <p:ext uri="{BB962C8B-B14F-4D97-AF65-F5344CB8AC3E}">
        <p14:creationId xmlns:p14="http://schemas.microsoft.com/office/powerpoint/2010/main" val="3257288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9442-533C-8C44-AD8F-47F924F11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diskuzi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67EB3-501C-9D4C-89D7-B3F58CA92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Podporujete myšlenku 1. pilíře – povinných odvodů a státní penze nebo spíše myšlenku vyšší mzdy a soukromého spoření?</a:t>
            </a:r>
          </a:p>
          <a:p>
            <a:r>
              <a:rPr lang="cs-CZ" dirty="0"/>
              <a:t>Jak byste řešil nepříznivou demografickou projekci do budoucna? (podíl aktivní populace bude klesat, penzisté přibývat)</a:t>
            </a:r>
          </a:p>
          <a:p>
            <a:r>
              <a:rPr lang="cs-CZ" dirty="0"/>
              <a:t>Považujete českou výši důchodů za adekvátní?</a:t>
            </a:r>
          </a:p>
        </p:txBody>
      </p:sp>
    </p:spTree>
    <p:extLst>
      <p:ext uri="{BB962C8B-B14F-4D97-AF65-F5344CB8AC3E}">
        <p14:creationId xmlns:p14="http://schemas.microsoft.com/office/powerpoint/2010/main" val="332857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BBB91-AD24-7C44-A934-542792380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028E2-C317-0E44-BCE4-ED1A3B0DC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hlinkClick r:id="rId2"/>
              </a:rPr>
              <a:t>https://www.pensionfundsonline.co.uk/content/country-profiles/belgium/121</a:t>
            </a:r>
            <a:endParaRPr lang="cs-CZ" dirty="0"/>
          </a:p>
          <a:p>
            <a:r>
              <a:rPr lang="cs-CZ" dirty="0">
                <a:hlinkClick r:id="rId3"/>
              </a:rPr>
              <a:t>https://www.oecd.org/els/public-pensions/PAG2017-country-profile-Belgium.pdf</a:t>
            </a:r>
            <a:endParaRPr lang="cs-CZ" dirty="0"/>
          </a:p>
          <a:p>
            <a:r>
              <a:rPr lang="cs-CZ" dirty="0">
                <a:hlinkClick r:id="rId4"/>
              </a:rPr>
              <a:t>https://www.google.com/url?sa=t&amp;rct=j&amp;q=&amp;esrc=s&amp;source=web&amp;cd=2&amp;ved=2ahUKEwiWndKZ2e_gAhVGY1AKHZagDqUQFjABegQICBAB&amp;url=http%3A%2F%2Fec.europa.eu%2Fsocial%2FBlobServlet%3FdocId%3D10406%26langId%3Den&amp;usg=AOvVaw2MYznPKlYH2WQrmccyZ5uQ</a:t>
            </a:r>
            <a:r>
              <a:rPr lang="cs-CZ" dirty="0"/>
              <a:t> (PDF)</a:t>
            </a:r>
          </a:p>
          <a:p>
            <a:r>
              <a:rPr lang="cs-CZ" dirty="0">
                <a:hlinkClick r:id="rId5"/>
              </a:rPr>
              <a:t>https://ec.europa.eu/social/main.jsp?catId=858&amp;fbclid=IwAR32YmepSLCNolkD_OhcdY7H2mlD7Krivewsh6rV2txa3Ca2XERBtELl6d8</a:t>
            </a:r>
            <a:endParaRPr lang="cs-CZ" dirty="0"/>
          </a:p>
          <a:p>
            <a:r>
              <a:rPr lang="cs-CZ" dirty="0">
                <a:hlinkClick r:id="rId6"/>
              </a:rPr>
              <a:t>https://gettingthedealthrough.com/area/57/jurisdiction/31/pensions-retirement-plans-2018-belgium/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424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DFCC3-959A-804C-AB1B-F6A4182AD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0830" y="175364"/>
            <a:ext cx="6830339" cy="895959"/>
          </a:xfrm>
        </p:spPr>
        <p:txBody>
          <a:bodyPr/>
          <a:lstStyle/>
          <a:p>
            <a:r>
              <a:rPr lang="cs-CZ" dirty="0"/>
              <a:t>Model financování důchodů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4D158-A094-3E42-A887-750FC78A4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660" y="1852676"/>
            <a:ext cx="2900820" cy="5005324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cs-CZ" sz="3200" dirty="0"/>
          </a:p>
          <a:p>
            <a:pPr marL="0" indent="0" algn="ctr">
              <a:buNone/>
            </a:pPr>
            <a:r>
              <a:rPr lang="cs-CZ" sz="6000" dirty="0"/>
              <a:t>3. pilíř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soukromé  fondy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9C69DDB-CCEF-C643-BE88-8D74E6D5F161}"/>
              </a:ext>
            </a:extLst>
          </p:cNvPr>
          <p:cNvSpPr txBox="1">
            <a:spLocks/>
          </p:cNvSpPr>
          <p:nvPr/>
        </p:nvSpPr>
        <p:spPr>
          <a:xfrm>
            <a:off x="4645590" y="1852676"/>
            <a:ext cx="2900820" cy="5005323"/>
          </a:xfrm>
          <a:prstGeom prst="rect">
            <a:avLst/>
          </a:prstGeom>
          <a:solidFill>
            <a:srgbClr val="FFE649"/>
          </a:solidFill>
          <a:ln>
            <a:solidFill>
              <a:srgbClr val="FFE64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sz="3200" dirty="0">
              <a:solidFill>
                <a:srgbClr val="FF00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sz="6000" dirty="0">
                <a:solidFill>
                  <a:srgbClr val="FF0000"/>
                </a:solidFill>
              </a:rPr>
              <a:t>2. pilíř</a:t>
            </a:r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lvl="1"/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>
                <a:solidFill>
                  <a:srgbClr val="FF0000"/>
                </a:solidFill>
              </a:rPr>
              <a:t>dobrovolný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 zaměstnanecký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E77F05-E59D-F54E-80EA-13D97454646A}"/>
              </a:ext>
            </a:extLst>
          </p:cNvPr>
          <p:cNvSpPr txBox="1">
            <a:spLocks/>
          </p:cNvSpPr>
          <p:nvPr/>
        </p:nvSpPr>
        <p:spPr>
          <a:xfrm>
            <a:off x="631520" y="1852676"/>
            <a:ext cx="2900820" cy="500532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6000" dirty="0">
                <a:solidFill>
                  <a:schemeClr val="tx1"/>
                </a:solidFill>
              </a:rPr>
              <a:t>1. pilíř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PAYG – </a:t>
            </a:r>
            <a:r>
              <a:rPr lang="cs-CZ" dirty="0" err="1">
                <a:solidFill>
                  <a:schemeClr val="tx1"/>
                </a:solidFill>
              </a:rPr>
              <a:t>pay</a:t>
            </a:r>
            <a:r>
              <a:rPr lang="cs-CZ" dirty="0">
                <a:solidFill>
                  <a:schemeClr val="tx1"/>
                </a:solidFill>
              </a:rPr>
              <a:t> as </a:t>
            </a:r>
            <a:r>
              <a:rPr lang="cs-CZ" dirty="0" err="1">
                <a:solidFill>
                  <a:schemeClr val="tx1"/>
                </a:solidFill>
              </a:rPr>
              <a:t>you</a:t>
            </a:r>
            <a:r>
              <a:rPr lang="cs-CZ" dirty="0">
                <a:solidFill>
                  <a:schemeClr val="tx1"/>
                </a:solidFill>
              </a:rPr>
              <a:t> go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povinný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76F45A-7843-2C49-9867-F299B825870D}"/>
              </a:ext>
            </a:extLst>
          </p:cNvPr>
          <p:cNvSpPr txBox="1">
            <a:spLocks/>
          </p:cNvSpPr>
          <p:nvPr/>
        </p:nvSpPr>
        <p:spPr>
          <a:xfrm>
            <a:off x="381522" y="1258472"/>
            <a:ext cx="3400817" cy="5942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82CB80-1D9E-1F42-B345-24BD2E0C786D}"/>
              </a:ext>
            </a:extLst>
          </p:cNvPr>
          <p:cNvSpPr txBox="1">
            <a:spLocks/>
          </p:cNvSpPr>
          <p:nvPr/>
        </p:nvSpPr>
        <p:spPr>
          <a:xfrm>
            <a:off x="4360623" y="1258472"/>
            <a:ext cx="3400817" cy="594204"/>
          </a:xfrm>
          <a:prstGeom prst="rect">
            <a:avLst/>
          </a:prstGeom>
          <a:solidFill>
            <a:srgbClr val="FFE649"/>
          </a:solidFill>
          <a:ln>
            <a:solidFill>
              <a:srgbClr val="FFE64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6024D54-9D1E-B44C-B0C1-43BD62DF52D6}"/>
              </a:ext>
            </a:extLst>
          </p:cNvPr>
          <p:cNvSpPr txBox="1">
            <a:spLocks/>
          </p:cNvSpPr>
          <p:nvPr/>
        </p:nvSpPr>
        <p:spPr>
          <a:xfrm>
            <a:off x="8374693" y="1258472"/>
            <a:ext cx="3400817" cy="5942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6664960-80D4-934A-BBC3-544AAC65D5F0}"/>
              </a:ext>
            </a:extLst>
          </p:cNvPr>
          <p:cNvSpPr txBox="1">
            <a:spLocks/>
          </p:cNvSpPr>
          <p:nvPr/>
        </p:nvSpPr>
        <p:spPr>
          <a:xfrm>
            <a:off x="381521" y="6263795"/>
            <a:ext cx="3400817" cy="5942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60AE4C-133C-9744-8B28-A671AF005846}"/>
              </a:ext>
            </a:extLst>
          </p:cNvPr>
          <p:cNvSpPr txBox="1">
            <a:spLocks/>
          </p:cNvSpPr>
          <p:nvPr/>
        </p:nvSpPr>
        <p:spPr>
          <a:xfrm>
            <a:off x="4395592" y="6263796"/>
            <a:ext cx="3400817" cy="594204"/>
          </a:xfrm>
          <a:prstGeom prst="rect">
            <a:avLst/>
          </a:prstGeom>
          <a:solidFill>
            <a:srgbClr val="FFE649"/>
          </a:solidFill>
          <a:ln>
            <a:solidFill>
              <a:srgbClr val="FFE64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C3836E-EFF2-F040-BC4F-6B215B6AD989}"/>
              </a:ext>
            </a:extLst>
          </p:cNvPr>
          <p:cNvSpPr txBox="1">
            <a:spLocks/>
          </p:cNvSpPr>
          <p:nvPr/>
        </p:nvSpPr>
        <p:spPr>
          <a:xfrm>
            <a:off x="8409661" y="6255267"/>
            <a:ext cx="3400817" cy="5942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76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D68D-3D89-F649-98C8-1FEC6ACC4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1. pilíř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7A563-266B-8C45-A11E-0689DA2CA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0526" cy="4351338"/>
          </a:xfrm>
        </p:spPr>
        <p:txBody>
          <a:bodyPr>
            <a:normAutofit/>
          </a:bodyPr>
          <a:lstStyle/>
          <a:p>
            <a:r>
              <a:rPr lang="cs-CZ" dirty="0"/>
              <a:t>PAYG – </a:t>
            </a:r>
            <a:r>
              <a:rPr lang="cs-CZ" dirty="0" err="1"/>
              <a:t>pay</a:t>
            </a:r>
            <a:r>
              <a:rPr lang="cs-CZ" dirty="0"/>
              <a:t> as </a:t>
            </a:r>
            <a:r>
              <a:rPr lang="cs-CZ" dirty="0" err="1"/>
              <a:t>you</a:t>
            </a:r>
            <a:r>
              <a:rPr lang="cs-CZ" dirty="0"/>
              <a:t> go</a:t>
            </a:r>
          </a:p>
          <a:p>
            <a:r>
              <a:rPr lang="cs-CZ" dirty="0"/>
              <a:t>každý pracující je zde povinně pojištěn</a:t>
            </a:r>
          </a:p>
          <a:p>
            <a:r>
              <a:rPr lang="cs-CZ" dirty="0"/>
              <a:t>příspěvky:</a:t>
            </a:r>
          </a:p>
          <a:p>
            <a:pPr lvl="1"/>
            <a:r>
              <a:rPr lang="cs-CZ" dirty="0"/>
              <a:t>7,5 % zaměstnanec</a:t>
            </a:r>
          </a:p>
          <a:p>
            <a:pPr lvl="1"/>
            <a:r>
              <a:rPr lang="cs-CZ" dirty="0"/>
              <a:t>8,86 % zaměstnavatel</a:t>
            </a:r>
          </a:p>
          <a:p>
            <a:r>
              <a:rPr lang="cs-CZ" dirty="0"/>
              <a:t>regulovaný ze strany vlády, státní příspěvky</a:t>
            </a:r>
          </a:p>
          <a:p>
            <a:r>
              <a:rPr lang="cs-CZ" dirty="0"/>
              <a:t>45 odpracovaných let, věk odchodu do důchodu – 65 let</a:t>
            </a:r>
          </a:p>
          <a:p>
            <a:r>
              <a:rPr lang="cs-CZ" dirty="0"/>
              <a:t>minimální penze – €1 170 (CZK 32 000)</a:t>
            </a:r>
          </a:p>
          <a:p>
            <a:r>
              <a:rPr lang="cs-CZ" dirty="0"/>
              <a:t>koeficient 0,75 (rodiny) a 0,60 (ostatní skupiny) z vyměřovacího základu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2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D68D-3D89-F649-98C8-1FEC6ACC4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2. pilíř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7A563-266B-8C45-A11E-0689DA2CA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dobrovolný pro zaměstnance</a:t>
            </a:r>
          </a:p>
          <a:p>
            <a:r>
              <a:rPr lang="cs-CZ" dirty="0">
                <a:solidFill>
                  <a:srgbClr val="FF0000"/>
                </a:solidFill>
              </a:rPr>
              <a:t>přispěvatelé: zaměstnavatel a zaměstnanec</a:t>
            </a:r>
          </a:p>
          <a:p>
            <a:r>
              <a:rPr lang="cs-CZ" dirty="0">
                <a:solidFill>
                  <a:srgbClr val="FF0000"/>
                </a:solidFill>
              </a:rPr>
              <a:t>dohoda mezi zaměstnancem, zaměstnavatelem a penzijní institucí</a:t>
            </a:r>
          </a:p>
          <a:p>
            <a:r>
              <a:rPr lang="cs-CZ" dirty="0">
                <a:solidFill>
                  <a:srgbClr val="FF0000"/>
                </a:solidFill>
              </a:rPr>
              <a:t>3 podoby: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firemní fondy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průmyslové širší schéma (povinnost zaměstnavatele, odbory)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příslib individuální penze</a:t>
            </a:r>
          </a:p>
          <a:p>
            <a:r>
              <a:rPr lang="cs-CZ" dirty="0">
                <a:solidFill>
                  <a:srgbClr val="FF0000"/>
                </a:solidFill>
              </a:rPr>
              <a:t>vybrání prostředků nejdříve v 65 letech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80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D68D-3D89-F649-98C8-1FEC6ACC4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3. pilíř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7A563-266B-8C45-A11E-0689DA2CA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dobrovolné soukromé fondy</a:t>
            </a:r>
          </a:p>
          <a:p>
            <a:r>
              <a:rPr lang="cs-CZ" dirty="0">
                <a:solidFill>
                  <a:schemeClr val="bg1"/>
                </a:solidFill>
              </a:rPr>
              <a:t>řízený penzijními společnostmi</a:t>
            </a:r>
          </a:p>
          <a:p>
            <a:r>
              <a:rPr lang="cs-CZ" dirty="0">
                <a:solidFill>
                  <a:schemeClr val="bg1"/>
                </a:solidFill>
              </a:rPr>
              <a:t>daňově zvýhodněné (sleva na daň z příjmů)</a:t>
            </a:r>
          </a:p>
          <a:p>
            <a:r>
              <a:rPr lang="cs-CZ" dirty="0">
                <a:solidFill>
                  <a:schemeClr val="bg1"/>
                </a:solidFill>
              </a:rPr>
              <a:t>financování z osobních úspor lidí</a:t>
            </a:r>
          </a:p>
          <a:p>
            <a:r>
              <a:rPr lang="cs-CZ" dirty="0">
                <a:solidFill>
                  <a:schemeClr val="bg1"/>
                </a:solidFill>
              </a:rPr>
              <a:t>výběr prostředků nejdříve v 55 letech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61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DFCC3-959A-804C-AB1B-F6A4182AD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242" y="402703"/>
            <a:ext cx="10515600" cy="1325563"/>
          </a:xfrm>
        </p:spPr>
        <p:txBody>
          <a:bodyPr/>
          <a:lstStyle/>
          <a:p>
            <a:r>
              <a:rPr lang="cs-CZ" dirty="0"/>
              <a:t>3 režimy penzí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4D158-A094-3E42-A887-750FC78A4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4101" y="3967619"/>
            <a:ext cx="4798512" cy="1982244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cs-CZ" dirty="0"/>
              <a:t>Státní zaměstnanci:</a:t>
            </a:r>
          </a:p>
          <a:p>
            <a:pPr lvl="1"/>
            <a:r>
              <a:rPr lang="cs-CZ" dirty="0"/>
              <a:t>parametr:</a:t>
            </a:r>
          </a:p>
          <a:p>
            <a:pPr lvl="2"/>
            <a:r>
              <a:rPr lang="cs-CZ" dirty="0"/>
              <a:t>referenční mzda vydělávaná po dobu 10 let ve věku nad 50 let</a:t>
            </a:r>
          </a:p>
          <a:p>
            <a:pPr lvl="1"/>
            <a:r>
              <a:rPr lang="cs-CZ" dirty="0"/>
              <a:t>Federální penzijní služba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9C69DDB-CCEF-C643-BE88-8D74E6D5F161}"/>
              </a:ext>
            </a:extLst>
          </p:cNvPr>
          <p:cNvSpPr txBox="1">
            <a:spLocks/>
          </p:cNvSpPr>
          <p:nvPr/>
        </p:nvSpPr>
        <p:spPr>
          <a:xfrm>
            <a:off x="6301636" y="677232"/>
            <a:ext cx="4798512" cy="2333016"/>
          </a:xfrm>
          <a:prstGeom prst="rect">
            <a:avLst/>
          </a:prstGeom>
          <a:solidFill>
            <a:srgbClr val="FFE649"/>
          </a:solidFill>
          <a:ln>
            <a:solidFill>
              <a:srgbClr val="FFE649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>
                <a:solidFill>
                  <a:srgbClr val="FF0000"/>
                </a:solidFill>
              </a:rPr>
              <a:t>Živnostník: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parametry: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délka odpracované doby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odměny během kariéry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rodinné okolnosti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Národní pojišťovací institut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E77F05-E59D-F54E-80EA-13D97454646A}"/>
              </a:ext>
            </a:extLst>
          </p:cNvPr>
          <p:cNvSpPr txBox="1">
            <a:spLocks/>
          </p:cNvSpPr>
          <p:nvPr/>
        </p:nvSpPr>
        <p:spPr>
          <a:xfrm>
            <a:off x="631520" y="1852678"/>
            <a:ext cx="4798512" cy="2333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>
                <a:solidFill>
                  <a:schemeClr val="tx1"/>
                </a:solidFill>
              </a:rPr>
              <a:t>Zaměstnanec soukromé firmy: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parametry: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délka odpracované doby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odměny během kariéry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rodinné okolnosti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Federální penzijní služba</a:t>
            </a:r>
          </a:p>
        </p:txBody>
      </p:sp>
    </p:spTree>
    <p:extLst>
      <p:ext uri="{BB962C8B-B14F-4D97-AF65-F5344CB8AC3E}">
        <p14:creationId xmlns:p14="http://schemas.microsoft.com/office/powerpoint/2010/main" val="3266540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BBB91-AD24-7C44-A934-542792380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1137" y="0"/>
            <a:ext cx="4549726" cy="860694"/>
          </a:xfrm>
        </p:spPr>
        <p:txBody>
          <a:bodyPr/>
          <a:lstStyle/>
          <a:p>
            <a:r>
              <a:rPr lang="cs-CZ" dirty="0"/>
              <a:t>Demografická krize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EF97D5A-FA2D-4F43-A384-9CE2D36441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9375" y="806988"/>
            <a:ext cx="9133249" cy="5931510"/>
          </a:xfrm>
        </p:spPr>
      </p:pic>
    </p:spTree>
    <p:extLst>
      <p:ext uri="{BB962C8B-B14F-4D97-AF65-F5344CB8AC3E}">
        <p14:creationId xmlns:p14="http://schemas.microsoft.com/office/powerpoint/2010/main" val="1435940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BBB91-AD24-7C44-A934-542792380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Důchod a průměrná mzda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028E2-C317-0E44-BCE4-ED1A3B0DC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průměrná měsíční mzda:</a:t>
            </a:r>
          </a:p>
          <a:p>
            <a:pPr lvl="1"/>
            <a:r>
              <a:rPr lang="cs-CZ" dirty="0"/>
              <a:t>v Belgii - €3 300 (CZK 90 000)</a:t>
            </a:r>
          </a:p>
          <a:p>
            <a:pPr lvl="1"/>
            <a:r>
              <a:rPr lang="cs-CZ" dirty="0"/>
              <a:t>v ČR – €1 200 (CZK 32 000)</a:t>
            </a:r>
          </a:p>
          <a:p>
            <a:r>
              <a:rPr lang="cs-CZ" dirty="0"/>
              <a:t>průměrný měsíční starobní důchod:</a:t>
            </a:r>
          </a:p>
          <a:p>
            <a:pPr lvl="1"/>
            <a:r>
              <a:rPr lang="cs-CZ" dirty="0"/>
              <a:t>v Belgii - €1 980 (CZK 53 000)</a:t>
            </a:r>
          </a:p>
          <a:p>
            <a:pPr lvl="1"/>
            <a:r>
              <a:rPr lang="cs-CZ" dirty="0"/>
              <a:t>v ČR – €460 (CZK 12 500)</a:t>
            </a:r>
          </a:p>
          <a:p>
            <a:r>
              <a:rPr lang="cs-CZ" dirty="0"/>
              <a:t>podíl důchodů na mzdě:</a:t>
            </a:r>
          </a:p>
          <a:p>
            <a:pPr lvl="1"/>
            <a:r>
              <a:rPr lang="cs-CZ" dirty="0"/>
              <a:t>v Belgii – 59 %</a:t>
            </a:r>
          </a:p>
          <a:p>
            <a:pPr lvl="1"/>
            <a:r>
              <a:rPr lang="cs-CZ" dirty="0"/>
              <a:t>v ČR – 38 %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299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515BF-6D68-F24E-8A87-7AF767C96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</a:t>
            </a:r>
            <a:r>
              <a:rPr lang="cs-CZ" dirty="0">
                <a:solidFill>
                  <a:srgbClr val="FF0000"/>
                </a:solidFill>
              </a:rPr>
              <a:t>Belgie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Česká republika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D1D5F-08B7-F34B-886D-CAC4C485E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0748"/>
          </a:xfrm>
        </p:spPr>
        <p:txBody>
          <a:bodyPr>
            <a:normAutofit/>
          </a:bodyPr>
          <a:lstStyle/>
          <a:p>
            <a:r>
              <a:rPr lang="cs-CZ" dirty="0"/>
              <a:t>obyvatelstvo: 			          </a:t>
            </a:r>
            <a:r>
              <a:rPr lang="cs-CZ" dirty="0">
                <a:solidFill>
                  <a:srgbClr val="FF0000"/>
                </a:solidFill>
              </a:rPr>
              <a:t>11 410 000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10 610 000</a:t>
            </a:r>
          </a:p>
          <a:p>
            <a:r>
              <a:rPr lang="cs-CZ" dirty="0"/>
              <a:t>lidé starší 65 let k pracujícím	        	       </a:t>
            </a:r>
            <a:r>
              <a:rPr lang="cs-CZ" dirty="0">
                <a:solidFill>
                  <a:srgbClr val="FF0000"/>
                </a:solidFill>
              </a:rPr>
              <a:t>30,6 %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28,8 %</a:t>
            </a:r>
          </a:p>
          <a:p>
            <a:r>
              <a:rPr lang="cs-CZ" dirty="0"/>
              <a:t>průměrný roční výdělek: 		    </a:t>
            </a:r>
            <a:r>
              <a:rPr lang="cs-CZ" dirty="0">
                <a:solidFill>
                  <a:srgbClr val="FF0000"/>
                </a:solidFill>
              </a:rPr>
              <a:t> $49 004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$16 852</a:t>
            </a:r>
          </a:p>
          <a:p>
            <a:r>
              <a:rPr lang="cs-CZ" dirty="0"/>
              <a:t>průměrný důchod:		</a:t>
            </a:r>
            <a:r>
              <a:rPr lang="cs-CZ" dirty="0">
                <a:solidFill>
                  <a:srgbClr val="FF0000"/>
                </a:solidFill>
              </a:rPr>
              <a:t>                $12 611 </a:t>
            </a:r>
            <a:r>
              <a:rPr lang="cs-CZ" dirty="0" err="1"/>
              <a:t>x</a:t>
            </a:r>
            <a:r>
              <a:rPr lang="cs-CZ" dirty="0">
                <a:solidFill>
                  <a:srgbClr val="0070C0"/>
                </a:solidFill>
              </a:rPr>
              <a:t> $6 507</a:t>
            </a:r>
            <a:endParaRPr lang="cs-CZ" dirty="0"/>
          </a:p>
          <a:p>
            <a:r>
              <a:rPr lang="cs-CZ" dirty="0"/>
              <a:t>podíl důchod/mzda:		                   </a:t>
            </a:r>
            <a:r>
              <a:rPr lang="cs-CZ" dirty="0">
                <a:solidFill>
                  <a:srgbClr val="FF0000"/>
                </a:solidFill>
              </a:rPr>
              <a:t>25,7 %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38,6 %</a:t>
            </a:r>
          </a:p>
          <a:p>
            <a:r>
              <a:rPr lang="cs-CZ" dirty="0"/>
              <a:t>výdaje na penze: 		                      </a:t>
            </a:r>
            <a:r>
              <a:rPr lang="cs-CZ" dirty="0">
                <a:solidFill>
                  <a:srgbClr val="FF0000"/>
                </a:solidFill>
              </a:rPr>
              <a:t>10,2 % HDP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8,7 % HDP</a:t>
            </a:r>
          </a:p>
          <a:p>
            <a:r>
              <a:rPr lang="cs-CZ" dirty="0"/>
              <a:t>věk odchodu do penze: 		                   </a:t>
            </a:r>
            <a:r>
              <a:rPr lang="cs-CZ" dirty="0">
                <a:solidFill>
                  <a:srgbClr val="FF0000"/>
                </a:solidFill>
              </a:rPr>
              <a:t> 65 let*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65 let**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1800" dirty="0"/>
              <a:t>* Od roku 2030 to bude 67 let.</a:t>
            </a:r>
            <a:endParaRPr lang="cs-CZ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1800" dirty="0"/>
              <a:t>** Aktuálně 57 – 65 let, od narození v roce 1972 pro všechny 65 let (tzv. </a:t>
            </a:r>
            <a:r>
              <a:rPr lang="cs-CZ" sz="1800" dirty="0" err="1"/>
              <a:t>zastropování</a:t>
            </a:r>
            <a:r>
              <a:rPr lang="cs-CZ" sz="1800" dirty="0"/>
              <a:t> penzí).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84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501</Words>
  <Application>Microsoft Macintosh PowerPoint</Application>
  <PresentationFormat>Widescreen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Systém zajištění ve stáří</vt:lpstr>
      <vt:lpstr>Model financování důchodů</vt:lpstr>
      <vt:lpstr>1. pilíř</vt:lpstr>
      <vt:lpstr>2. pilíř</vt:lpstr>
      <vt:lpstr>3. pilíř</vt:lpstr>
      <vt:lpstr>3 režimy penzí</vt:lpstr>
      <vt:lpstr>Demografická krize</vt:lpstr>
      <vt:lpstr>Důchod a průměrná mzda</vt:lpstr>
      <vt:lpstr>Srovnání Belgie x Česká republika</vt:lpstr>
      <vt:lpstr>Otázky k diskuzi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Adamec</dc:creator>
  <cp:lastModifiedBy>Jan Adamec</cp:lastModifiedBy>
  <cp:revision>19</cp:revision>
  <dcterms:created xsi:type="dcterms:W3CDTF">2019-03-05T08:25:46Z</dcterms:created>
  <dcterms:modified xsi:type="dcterms:W3CDTF">2019-03-07T10:17:49Z</dcterms:modified>
</cp:coreProperties>
</file>