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8"/>
  </p:notesMasterIdLst>
  <p:sldIdLst>
    <p:sldId id="256" r:id="rId2"/>
    <p:sldId id="257" r:id="rId3"/>
    <p:sldId id="258" r:id="rId4"/>
    <p:sldId id="272" r:id="rId5"/>
    <p:sldId id="271" r:id="rId6"/>
    <p:sldId id="266" r:id="rId7"/>
    <p:sldId id="259" r:id="rId8"/>
    <p:sldId id="265" r:id="rId9"/>
    <p:sldId id="268" r:id="rId10"/>
    <p:sldId id="264" r:id="rId11"/>
    <p:sldId id="267" r:id="rId12"/>
    <p:sldId id="269" r:id="rId13"/>
    <p:sldId id="260" r:id="rId14"/>
    <p:sldId id="261" r:id="rId15"/>
    <p:sldId id="270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5646" autoAdjust="0"/>
  </p:normalViewPr>
  <p:slideViewPr>
    <p:cSldViewPr snapToGrid="0">
      <p:cViewPr varScale="1">
        <p:scale>
          <a:sx n="55" d="100"/>
          <a:sy n="55" d="100"/>
        </p:scale>
        <p:origin x="13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09197-9127-4553-B374-F81DD96A335F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2AF19-ADDD-4E41-90E2-23A9B5699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83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acea.ec.europa.eu/national-policies/eurydice/content/higher-education-funding-3_e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tatista.com/statistics/537167/annual-flemish-education-budget-in-belgium-by-educational-level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acea.ec.europa.eu/national-policies/eurydice/content/higher-education-funding-3_e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tatista.com/statistics/537167/annual-flemish-education-budget-in-belgium-by-educational-level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https://eacea.ec.europa.eu/national-policies/eurydice/content/higher-education-funding-3_en</a:t>
            </a:r>
            <a:endParaRPr lang="cs-CZ" dirty="0"/>
          </a:p>
          <a:p>
            <a:r>
              <a:rPr lang="cs-CZ" dirty="0">
                <a:hlinkClick r:id="rId4"/>
              </a:rPr>
              <a:t>https://www.statista.com/statistics/537167/annual-flemish-education-budget-in-belgium-by-educational-level/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AF19-ADDD-4E41-90E2-23A9B569975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6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https://eacea.ec.europa.eu/national-policies/eurydice/content/higher-education-funding-3_en</a:t>
            </a:r>
            <a:endParaRPr lang="cs-CZ" dirty="0"/>
          </a:p>
          <a:p>
            <a:r>
              <a:rPr lang="cs-CZ" dirty="0">
                <a:hlinkClick r:id="rId4"/>
              </a:rPr>
              <a:t>https://www.statista.com/statistics/537167/annual-flemish-education-budget-in-belgium-by-educational-level/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AF19-ADDD-4E41-90E2-23A9B569975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467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https://eacea.ec.europa.eu/national-policies/eurydice/content/higher-education-5_en</a:t>
            </a:r>
          </a:p>
          <a:p>
            <a:r>
              <a:rPr lang="cs-CZ" dirty="0"/>
              <a:t>https://marcourt.cfwb.be/competences/enseignement-superieur/</a:t>
            </a:r>
          </a:p>
          <a:p>
            <a:r>
              <a:rPr lang="cs-CZ" dirty="0"/>
              <a:t>https://www.ares-ac.be/fr/statistiques</a:t>
            </a:r>
          </a:p>
          <a:p>
            <a:r>
              <a:rPr lang="cs-CZ" dirty="0"/>
              <a:t>https://www.ares-ac.be/fr/statistiques/indicateurs</a:t>
            </a:r>
            <a:br>
              <a:rPr lang="cs-CZ" dirty="0"/>
            </a:br>
            <a:endParaRPr lang="cs-CZ" dirty="0"/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Academy of Research and Higher Education includes higher education institutions in the Wallonia-Brussels Federation 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(Universities, Hautes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Ecoles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Higher Schools of Arts and higher education institutions of social promotion).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of its main missions: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of collaborations between institutions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coordination of teaching and research activities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Coordination of student life in its transversal aspects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representation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cooperation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Statistics and steering of the higher education system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and advice, particularly on guidance and teaching offer.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AF19-ADDD-4E41-90E2-23A9B569975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690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https://eacea.ec.europa.eu/national-policies/eurydice/content/higher-education-7_en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AF19-ADDD-4E41-90E2-23A9B569975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50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https://www.4cities.eu/fees-scholarships/</a:t>
            </a:r>
          </a:p>
          <a:p>
            <a:r>
              <a:rPr lang="cs-CZ" dirty="0"/>
              <a:t>http://www.vub.ac.be/en/scholarships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AF19-ADDD-4E41-90E2-23A9B569975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301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http://in3.uoc.edu/opencms_in3/export/sites/in3/webs/projectes/EUNOM/_resources/documents/c03_Tytgat.pdf</a:t>
            </a:r>
          </a:p>
          <a:p>
            <a:r>
              <a:rPr lang="cs-CZ" dirty="0"/>
              <a:t>https://perso.uclouvain.be/vincent.vandenberghe/Papers/DegroofVF.pdf</a:t>
            </a:r>
          </a:p>
          <a:p>
            <a:r>
              <a:rPr lang="cs-CZ" dirty="0"/>
              <a:t>http://www.oecd.org/statistics/students-at-work.htm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AF19-ADDD-4E41-90E2-23A9B569975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631683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95496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883145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782202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36441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58007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81924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295548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222225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373339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50266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EC54A9-F42A-420E-A682-7F6EF12831C5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38E5EA-0C79-4987-BEF9-2C30C526821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135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med">
    <p:pull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04C3E-CD7D-4779-BC8F-9BBAE6FCBD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Systém vysokoškolského vzdělání</a:t>
            </a:r>
            <a:br>
              <a:rPr lang="cs-CZ" dirty="0"/>
            </a:br>
            <a:r>
              <a:rPr lang="cs-CZ" sz="5400" dirty="0"/>
              <a:t>Belgie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3E2615-BC58-40B2-8A7B-F350154042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VESP</a:t>
            </a:r>
            <a:r>
              <a:rPr lang="cs-CZ" dirty="0"/>
              <a:t>: </a:t>
            </a:r>
            <a:r>
              <a:rPr lang="cs-CZ" sz="2000" dirty="0"/>
              <a:t>Vojtěch Půček, Jan Adamec, Filip Červinka, Anežka Hlávková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23563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0997CF-5179-4403-B85F-60B72EA8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0102B8-1F05-4956-8BEF-B2D63B589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3 (4) kategorie: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Veřejně financované školství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 Školství financované pomocí dotací 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Dotované privátní školství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Plně privátní školství (méně než 1 %)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5,4 % HDP (5,2 % průměr OECD) - 2015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Školství obecně financováno převážně z veřejných zdrojů (95 %, 2013; průměr OECD 84 %)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Vysokoškolské vzdělání financováno z 89 % veřejně (průměr OECD 30 %); 11 % soukromé zdroje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Vyvíjen tlak na zvýšení efektivity vynaložení veřejných prostředků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Roční náklady na VŠ studenta </a:t>
            </a:r>
            <a:r>
              <a:rPr lang="cs-CZ" b="1" dirty="0"/>
              <a:t>17 320 USD/student</a:t>
            </a:r>
            <a:r>
              <a:rPr lang="cs-CZ" dirty="0"/>
              <a:t>; celkově 1,47 % HDP ročně (2015)</a:t>
            </a:r>
          </a:p>
        </p:txBody>
      </p:sp>
    </p:spTree>
    <p:extLst>
      <p:ext uri="{BB962C8B-B14F-4D97-AF65-F5344CB8AC3E}">
        <p14:creationId xmlns:p14="http://schemas.microsoft.com/office/powerpoint/2010/main" val="37455030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7D0E2-BD2F-4D48-9B37-EAD8CDE1D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4" y="228547"/>
            <a:ext cx="3690257" cy="1450757"/>
          </a:xfrm>
        </p:spPr>
        <p:txBody>
          <a:bodyPr>
            <a:normAutofit/>
          </a:bodyPr>
          <a:lstStyle/>
          <a:p>
            <a:r>
              <a:rPr lang="cs-CZ" dirty="0"/>
              <a:t>Vzdělanostní potenciál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2435ED-3228-4EC9-AE9C-EAB33243F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4" y="2198913"/>
            <a:ext cx="4001211" cy="3755565"/>
          </a:xfrm>
        </p:spPr>
        <p:txBody>
          <a:bodyPr>
            <a:normAutofit/>
          </a:bodyPr>
          <a:lstStyle/>
          <a:p>
            <a:r>
              <a:rPr lang="cs-CZ" dirty="0"/>
              <a:t>Relativní počet vysokoškolsky vzdělaných obyvatel od 25 do 64 let (2017)</a:t>
            </a:r>
          </a:p>
          <a:p>
            <a:r>
              <a:rPr lang="cs-CZ" dirty="0" err="1"/>
              <a:t>Belgium</a:t>
            </a:r>
            <a:r>
              <a:rPr lang="cs-CZ" dirty="0"/>
              <a:t>: 40,3 %</a:t>
            </a:r>
          </a:p>
          <a:p>
            <a:r>
              <a:rPr lang="cs-CZ" dirty="0"/>
              <a:t>Czech Republic: 23,9 %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5F81BCC-6DFE-4540-A410-8ACEC5D715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63" r="4949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23147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44505-818F-4D1A-A58D-6A30D10AB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Stipendia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8F74DE-6764-4C3B-A7DD-1BD745FF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9060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sz="2400" dirty="0"/>
              <a:t> stipendijní programy – univerzita účastníkem</a:t>
            </a:r>
          </a:p>
          <a:p>
            <a:pPr lvl="1"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sz="2000" dirty="0"/>
              <a:t>Pro zahraniční i domácí studenty</a:t>
            </a:r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sz="2400" dirty="0"/>
              <a:t>Erasmus </a:t>
            </a:r>
            <a:r>
              <a:rPr lang="cs-CZ" sz="2400" dirty="0" err="1"/>
              <a:t>Mundus</a:t>
            </a:r>
            <a:endParaRPr lang="cs-CZ" sz="2400" dirty="0"/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sz="2400" dirty="0" err="1"/>
              <a:t>The</a:t>
            </a:r>
            <a:r>
              <a:rPr lang="cs-CZ" sz="2400" dirty="0"/>
              <a:t> Master Mind</a:t>
            </a:r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sz="2400" dirty="0"/>
              <a:t> </a:t>
            </a:r>
            <a:r>
              <a:rPr lang="cs-CZ" sz="2400" dirty="0" err="1"/>
              <a:t>Národný</a:t>
            </a:r>
            <a:r>
              <a:rPr lang="cs-CZ" sz="2400" dirty="0"/>
              <a:t> </a:t>
            </a:r>
            <a:r>
              <a:rPr lang="cs-CZ" sz="2400" dirty="0" err="1"/>
              <a:t>štipendijný</a:t>
            </a:r>
            <a:r>
              <a:rPr lang="cs-CZ" sz="2400" dirty="0"/>
              <a:t> program </a:t>
            </a:r>
            <a:r>
              <a:rPr lang="cs-CZ" sz="2400" dirty="0" err="1"/>
              <a:t>Slovenskej</a:t>
            </a:r>
            <a:r>
              <a:rPr lang="cs-CZ" sz="2400" dirty="0"/>
              <a:t> republiky</a:t>
            </a:r>
          </a:p>
          <a:p>
            <a:pPr>
              <a:lnSpc>
                <a:spcPct val="120000"/>
              </a:lnSpc>
              <a:buFont typeface="Calibri" panose="020F0502020204030204" pitchFamily="34" charset="0"/>
              <a:buChar char="-"/>
            </a:pPr>
            <a:r>
              <a:rPr lang="cs-CZ" sz="2400" dirty="0"/>
              <a:t> Spousta programů ze zemí 3. světa</a:t>
            </a:r>
          </a:p>
        </p:txBody>
      </p:sp>
    </p:spTree>
    <p:extLst>
      <p:ext uri="{BB962C8B-B14F-4D97-AF65-F5344CB8AC3E}">
        <p14:creationId xmlns:p14="http://schemas.microsoft.com/office/powerpoint/2010/main" val="2725404054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1C463-2D6A-4ACF-9A3C-674D77F9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Diskutovaná témata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1F1707-0D9D-4294-B166-98A379B19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Nedostatek učitelů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Dostupnost vzdělání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Zvýšení počtu vysokoškoláků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Užití angličtiny (zejména Vlámsko)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Zapojení studentů do pracovního procesu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A9480DA-BF84-4EA4-98EF-5D7826CCC1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15"/>
          <a:stretch/>
        </p:blipFill>
        <p:spPr>
          <a:xfrm>
            <a:off x="3672114" y="1845734"/>
            <a:ext cx="8621486" cy="560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480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A19B7-5080-4985-9586-4CEEE371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34594-B19B-42BF-BEE1-FF57EA0E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073163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84EA3-1C07-40EC-A5C7-3AE36038D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7EC8AD-3C54-4945-ABF5-E15ED1621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34224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4CITIES, 2019. </a:t>
            </a:r>
            <a:r>
              <a:rPr lang="cs-CZ" i="1" dirty="0" err="1"/>
              <a:t>Fees</a:t>
            </a:r>
            <a:r>
              <a:rPr lang="cs-CZ" i="1" dirty="0"/>
              <a:t> &amp;</a:t>
            </a:r>
            <a:r>
              <a:rPr lang="cs-CZ" i="1" dirty="0" err="1"/>
              <a:t>amp</a:t>
            </a:r>
            <a:r>
              <a:rPr lang="cs-CZ" i="1" dirty="0"/>
              <a:t>; </a:t>
            </a:r>
            <a:r>
              <a:rPr lang="cs-CZ" i="1" dirty="0" err="1"/>
              <a:t>Scholarships</a:t>
            </a:r>
            <a:r>
              <a:rPr lang="cs-CZ" i="1" dirty="0"/>
              <a:t> – 4CITIES</a:t>
            </a:r>
            <a:r>
              <a:rPr lang="cs-CZ" dirty="0"/>
              <a:t> [online] [vid. 2019-03-18]. Dostupné z: https://www.4cities.eu/fees-scholarships/</a:t>
            </a:r>
          </a:p>
          <a:p>
            <a:r>
              <a:rPr lang="cs-CZ" dirty="0"/>
              <a:t>ARES, 2017. </a:t>
            </a:r>
            <a:r>
              <a:rPr lang="cs-CZ" i="1" dirty="0" err="1"/>
              <a:t>Accueil</a:t>
            </a:r>
            <a:r>
              <a:rPr lang="cs-CZ" i="1" dirty="0"/>
              <a:t> / ARES</a:t>
            </a:r>
            <a:r>
              <a:rPr lang="cs-CZ" dirty="0"/>
              <a:t> [online] [vid. 2019-03-18]. Dostupné z: https://www.ares-ac.be/fr/</a:t>
            </a:r>
          </a:p>
          <a:p>
            <a:r>
              <a:rPr lang="cs-CZ" dirty="0"/>
              <a:t>DE KNOP, Paul, 2017. </a:t>
            </a:r>
            <a:r>
              <a:rPr lang="cs-CZ" i="1" dirty="0" err="1"/>
              <a:t>Challenges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higher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i="1" dirty="0"/>
              <a:t> in </a:t>
            </a:r>
            <a:r>
              <a:rPr lang="cs-CZ" i="1" dirty="0" err="1"/>
              <a:t>Flanders</a:t>
            </a:r>
            <a:r>
              <a:rPr lang="cs-CZ" i="1" dirty="0"/>
              <a:t> / </a:t>
            </a:r>
            <a:r>
              <a:rPr lang="cs-CZ" i="1" dirty="0" err="1"/>
              <a:t>Belgium</a:t>
            </a:r>
            <a:r>
              <a:rPr lang="cs-CZ" dirty="0"/>
              <a:t> [online]. [vid. 2019-03-18]. Dostupné z: http://www.unica-network.eu/sites/default/files/unica_deknop.pdf</a:t>
            </a:r>
          </a:p>
          <a:p>
            <a:r>
              <a:rPr lang="cs-CZ" dirty="0"/>
              <a:t>EURYDICE, 2019a. </a:t>
            </a:r>
            <a:r>
              <a:rPr lang="cs-CZ" i="1" dirty="0" err="1"/>
              <a:t>Belgium</a:t>
            </a:r>
            <a:r>
              <a:rPr lang="cs-CZ" i="1" dirty="0"/>
              <a:t> - </a:t>
            </a:r>
            <a:r>
              <a:rPr lang="cs-CZ" i="1" dirty="0" err="1"/>
              <a:t>Flemish</a:t>
            </a:r>
            <a:r>
              <a:rPr lang="cs-CZ" i="1" dirty="0"/>
              <a:t> </a:t>
            </a:r>
            <a:r>
              <a:rPr lang="cs-CZ" i="1" dirty="0" err="1"/>
              <a:t>Community|Higher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i="1" dirty="0"/>
              <a:t> </a:t>
            </a:r>
            <a:r>
              <a:rPr lang="cs-CZ" i="1" dirty="0" err="1"/>
              <a:t>Funding</a:t>
            </a:r>
            <a:r>
              <a:rPr lang="cs-CZ" dirty="0"/>
              <a:t> [online] [vid. 2019-03-18]. Dostupné z: https://eacea.ec.europa.eu/national-policies/eurydice/content/higher-education-funding-3_en</a:t>
            </a:r>
          </a:p>
          <a:p>
            <a:r>
              <a:rPr lang="cs-CZ" dirty="0"/>
              <a:t>EURYDICE, 2019b. </a:t>
            </a:r>
            <a:r>
              <a:rPr lang="cs-CZ" i="1" dirty="0" err="1"/>
              <a:t>Belgium</a:t>
            </a:r>
            <a:r>
              <a:rPr lang="cs-CZ" i="1" dirty="0"/>
              <a:t> - </a:t>
            </a:r>
            <a:r>
              <a:rPr lang="cs-CZ" i="1" dirty="0" err="1"/>
              <a:t>French</a:t>
            </a:r>
            <a:r>
              <a:rPr lang="cs-CZ" i="1" dirty="0"/>
              <a:t> </a:t>
            </a:r>
            <a:r>
              <a:rPr lang="cs-CZ" i="1" dirty="0" err="1"/>
              <a:t>Community|Higher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dirty="0"/>
              <a:t> [online] [vid. 2019-03-18]. Dostupné z: https://eacea.ec.europa.eu/national-policies/eurydice/content/higher-education-5_en</a:t>
            </a:r>
          </a:p>
          <a:p>
            <a:r>
              <a:rPr lang="cs-CZ" dirty="0"/>
              <a:t>EURYDICE, 2019c. </a:t>
            </a:r>
            <a:r>
              <a:rPr lang="cs-CZ" i="1" dirty="0" err="1"/>
              <a:t>Belgium</a:t>
            </a:r>
            <a:r>
              <a:rPr lang="cs-CZ" i="1" dirty="0"/>
              <a:t> - German </a:t>
            </a:r>
            <a:r>
              <a:rPr lang="cs-CZ" i="1" dirty="0" err="1"/>
              <a:t>Speaking</a:t>
            </a:r>
            <a:r>
              <a:rPr lang="cs-CZ" i="1" dirty="0"/>
              <a:t> </a:t>
            </a:r>
            <a:r>
              <a:rPr lang="cs-CZ" i="1" dirty="0" err="1"/>
              <a:t>Community|Higher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dirty="0"/>
              <a:t> [online] [vid. 2019-03-18]. Dostupné z: https://eacea.ec.europa.eu/national-policies/eurydice/content/higher-education-7_en</a:t>
            </a:r>
          </a:p>
          <a:p>
            <a:r>
              <a:rPr lang="cs-CZ" dirty="0"/>
              <a:t>JEAN-CLAUDE MARCOURT, 2016. </a:t>
            </a:r>
            <a:r>
              <a:rPr lang="cs-CZ" i="1" dirty="0" err="1"/>
              <a:t>Enseignement</a:t>
            </a:r>
            <a:r>
              <a:rPr lang="cs-CZ" i="1" dirty="0"/>
              <a:t> </a:t>
            </a:r>
            <a:r>
              <a:rPr lang="cs-CZ" i="1" dirty="0" err="1"/>
              <a:t>supérieur</a:t>
            </a:r>
            <a:r>
              <a:rPr lang="cs-CZ" i="1" dirty="0"/>
              <a:t> | Jean-Claude </a:t>
            </a:r>
            <a:r>
              <a:rPr lang="cs-CZ" i="1" dirty="0" err="1"/>
              <a:t>Marcourt</a:t>
            </a:r>
            <a:r>
              <a:rPr lang="cs-CZ" dirty="0"/>
              <a:t> [online] [vid. 2019-03-18]. Dostupné z: https://marcourt.cfwb.be/competences/enseignement-superieur/</a:t>
            </a:r>
          </a:p>
          <a:p>
            <a:r>
              <a:rPr lang="cs-CZ" dirty="0"/>
              <a:t>OECD, 2012. </a:t>
            </a:r>
            <a:r>
              <a:rPr lang="cs-CZ" i="1" dirty="0" err="1"/>
              <a:t>Students</a:t>
            </a:r>
            <a:r>
              <a:rPr lang="cs-CZ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i="1" dirty="0"/>
              <a:t> - OECD</a:t>
            </a:r>
            <a:r>
              <a:rPr lang="cs-CZ" dirty="0"/>
              <a:t> [online] [vid. 2019-03-18]. Dostupné z: http://www.oecd.org/statistics/students-at-work.htm</a:t>
            </a:r>
          </a:p>
          <a:p>
            <a:r>
              <a:rPr lang="cs-CZ" dirty="0"/>
              <a:t>OECD, 2017. </a:t>
            </a:r>
            <a:r>
              <a:rPr lang="cs-CZ" i="1" dirty="0"/>
              <a:t>EDUCATION POLICY OUTLOOK BELGIUM</a:t>
            </a:r>
            <a:r>
              <a:rPr lang="cs-CZ" dirty="0"/>
              <a:t> [online]. [vid. 2019-03-18]. Dostupné z: www.oecd.org/edu/policyoutlook.htm</a:t>
            </a:r>
          </a:p>
          <a:p>
            <a:r>
              <a:rPr lang="cs-CZ" dirty="0"/>
              <a:t>OECD, 2018. </a:t>
            </a:r>
            <a:r>
              <a:rPr lang="cs-CZ" i="1" dirty="0" err="1"/>
              <a:t>Education</a:t>
            </a:r>
            <a:r>
              <a:rPr lang="cs-CZ" i="1" dirty="0"/>
              <a:t> GPS - </a:t>
            </a:r>
            <a:r>
              <a:rPr lang="cs-CZ" i="1" dirty="0" err="1"/>
              <a:t>Belgium</a:t>
            </a:r>
            <a:r>
              <a:rPr lang="cs-CZ" dirty="0"/>
              <a:t> [online] [vid. 2019-03-18]. Dostupné z: http://gpseducation.oecd.org/CountryProfile?primaryCountry=BEL</a:t>
            </a:r>
          </a:p>
          <a:p>
            <a:r>
              <a:rPr lang="cs-CZ" dirty="0"/>
              <a:t>OECD (2019), </a:t>
            </a:r>
            <a:r>
              <a:rPr lang="cs-CZ" dirty="0" err="1"/>
              <a:t>Adult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level (</a:t>
            </a:r>
            <a:r>
              <a:rPr lang="cs-CZ" dirty="0" err="1"/>
              <a:t>indicator</a:t>
            </a:r>
            <a:r>
              <a:rPr lang="cs-CZ" dirty="0"/>
              <a:t>). </a:t>
            </a:r>
            <a:r>
              <a:rPr lang="cs-CZ" dirty="0" err="1"/>
              <a:t>doi</a:t>
            </a:r>
            <a:r>
              <a:rPr lang="cs-CZ" dirty="0"/>
              <a:t>: 10.1787/36bce3fe-en (</a:t>
            </a:r>
            <a:r>
              <a:rPr lang="cs-CZ" dirty="0" err="1"/>
              <a:t>Accessed</a:t>
            </a:r>
            <a:r>
              <a:rPr lang="cs-CZ" dirty="0"/>
              <a:t> on 18 </a:t>
            </a:r>
            <a:r>
              <a:rPr lang="cs-CZ" dirty="0" err="1"/>
              <a:t>March</a:t>
            </a:r>
            <a:r>
              <a:rPr lang="cs-CZ" dirty="0"/>
              <a:t> 2019)</a:t>
            </a:r>
          </a:p>
          <a:p>
            <a:r>
              <a:rPr lang="cs-CZ" dirty="0"/>
              <a:t>TYTGAT, Kristin, 2011. </a:t>
            </a:r>
            <a:r>
              <a:rPr lang="cs-CZ" i="1" dirty="0" err="1"/>
              <a:t>Managing</a:t>
            </a:r>
            <a:r>
              <a:rPr lang="cs-CZ" i="1" dirty="0"/>
              <a:t> </a:t>
            </a:r>
            <a:r>
              <a:rPr lang="cs-CZ" i="1" dirty="0" err="1"/>
              <a:t>Multilingual</a:t>
            </a:r>
            <a:r>
              <a:rPr lang="cs-CZ" i="1" dirty="0"/>
              <a:t> and </a:t>
            </a:r>
            <a:r>
              <a:rPr lang="cs-CZ" i="1" dirty="0" err="1"/>
              <a:t>Multiethnic</a:t>
            </a:r>
            <a:r>
              <a:rPr lang="cs-CZ" i="1" dirty="0"/>
              <a:t> </a:t>
            </a:r>
            <a:r>
              <a:rPr lang="cs-CZ" i="1" dirty="0" err="1"/>
              <a:t>Societies</a:t>
            </a:r>
            <a:r>
              <a:rPr lang="cs-CZ" i="1" dirty="0"/>
              <a:t> and </a:t>
            </a:r>
            <a:r>
              <a:rPr lang="cs-CZ" i="1" dirty="0" err="1"/>
              <a:t>Institutions</a:t>
            </a:r>
            <a:r>
              <a:rPr lang="cs-CZ" dirty="0"/>
              <a:t> [online]. </a:t>
            </a:r>
            <a:r>
              <a:rPr lang="cs-CZ" dirty="0" err="1"/>
              <a:t>B.m</a:t>
            </a:r>
            <a:r>
              <a:rPr lang="cs-CZ" dirty="0"/>
              <a:t>.: Koper [vid. 2019-03-18]. Dostupné z: http://taalkunde.ehb.be</a:t>
            </a:r>
          </a:p>
          <a:p>
            <a:r>
              <a:rPr lang="cs-CZ" dirty="0"/>
              <a:t>VINCENT VANDENBERGHE, 2009. </a:t>
            </a:r>
            <a:r>
              <a:rPr lang="cs-CZ" i="1" dirty="0" err="1"/>
              <a:t>How</a:t>
            </a:r>
            <a:r>
              <a:rPr lang="cs-CZ" i="1" dirty="0"/>
              <a:t> to </a:t>
            </a:r>
            <a:r>
              <a:rPr lang="cs-CZ" i="1" dirty="0" err="1"/>
              <a:t>Combat</a:t>
            </a:r>
            <a:r>
              <a:rPr lang="cs-CZ" i="1" dirty="0"/>
              <a:t> </a:t>
            </a:r>
            <a:r>
              <a:rPr lang="cs-CZ" i="1" dirty="0" err="1"/>
              <a:t>Low</a:t>
            </a:r>
            <a:r>
              <a:rPr lang="cs-CZ" i="1" dirty="0"/>
              <a:t> </a:t>
            </a:r>
            <a:r>
              <a:rPr lang="cs-CZ" i="1" dirty="0" err="1"/>
              <a:t>Educational</a:t>
            </a:r>
            <a:r>
              <a:rPr lang="cs-CZ" i="1" dirty="0"/>
              <a:t> </a:t>
            </a:r>
            <a:r>
              <a:rPr lang="cs-CZ" i="1" dirty="0" err="1"/>
              <a:t>Attainment</a:t>
            </a:r>
            <a:r>
              <a:rPr lang="cs-CZ" i="1" dirty="0"/>
              <a:t> in </a:t>
            </a:r>
            <a:r>
              <a:rPr lang="cs-CZ" i="1" dirty="0" err="1"/>
              <a:t>Belgium</a:t>
            </a:r>
            <a:r>
              <a:rPr lang="cs-CZ" i="1" dirty="0"/>
              <a:t>?</a:t>
            </a:r>
            <a:r>
              <a:rPr lang="cs-CZ" dirty="0"/>
              <a:t> [online]. [vid. 2019-03-18]. Dostupné z: https://perso.uclouvain.be/vincent.vandenberghe/Papers/DegroofVF.pdf</a:t>
            </a:r>
          </a:p>
          <a:p>
            <a:r>
              <a:rPr lang="cs-CZ" dirty="0"/>
              <a:t>VRIJE UNIVERSITEIT BRUSSEL, 2019. </a:t>
            </a:r>
            <a:r>
              <a:rPr lang="cs-CZ" i="1" dirty="0" err="1"/>
              <a:t>Scholarships</a:t>
            </a:r>
            <a:r>
              <a:rPr lang="cs-CZ" i="1" dirty="0"/>
              <a:t> | </a:t>
            </a:r>
            <a:r>
              <a:rPr lang="cs-CZ" i="1" dirty="0" err="1"/>
              <a:t>Vrije</a:t>
            </a:r>
            <a:r>
              <a:rPr lang="cs-CZ" i="1" dirty="0"/>
              <a:t> </a:t>
            </a:r>
            <a:r>
              <a:rPr lang="cs-CZ" i="1" dirty="0" err="1"/>
              <a:t>Universiteit</a:t>
            </a:r>
            <a:r>
              <a:rPr lang="cs-CZ" i="1" dirty="0"/>
              <a:t> </a:t>
            </a:r>
            <a:r>
              <a:rPr lang="cs-CZ" i="1" dirty="0" err="1"/>
              <a:t>Brussel</a:t>
            </a:r>
            <a:r>
              <a:rPr lang="cs-CZ" dirty="0"/>
              <a:t> [online] [vid. 2019-03-18]. Dostupné z: https://www.vub.ac.be/en/scholarships#scholarships-overview</a:t>
            </a:r>
          </a:p>
        </p:txBody>
      </p:sp>
    </p:spTree>
    <p:extLst>
      <p:ext uri="{BB962C8B-B14F-4D97-AF65-F5344CB8AC3E}">
        <p14:creationId xmlns:p14="http://schemas.microsoft.com/office/powerpoint/2010/main" val="2157697834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C13C5-C182-4DB3-A7E0-87EDE433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312842" cy="3566160"/>
          </a:xfrm>
        </p:spPr>
        <p:txBody>
          <a:bodyPr/>
          <a:lstStyle/>
          <a:p>
            <a:r>
              <a:rPr lang="cs-CZ" dirty="0"/>
              <a:t>Děkuji Vám za pozornost.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47F865-BB77-4445-9263-175695A615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6232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197E5-D635-43B5-B925-1101A085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Vzdělávací systém – obecné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A96BA3-EF03-4772-9587-4D819266B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Organizováno třemi hlavními komunitami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Vlámská komunita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Francouzská komunita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Německy hovořící komunita</a:t>
            </a:r>
          </a:p>
          <a:p>
            <a:r>
              <a:rPr lang="cs-CZ" dirty="0"/>
              <a:t>VŠ vzdělání poskytováno univerzitami a university </a:t>
            </a:r>
            <a:r>
              <a:rPr lang="cs-CZ" dirty="0" err="1"/>
              <a:t>colleges</a:t>
            </a:r>
            <a:endParaRPr lang="cs-CZ" dirty="0"/>
          </a:p>
          <a:p>
            <a:pPr lvl="2">
              <a:buFont typeface="Calibri" panose="020F0502020204030204" pitchFamily="34" charset="0"/>
              <a:buChar char="-"/>
            </a:pPr>
            <a:r>
              <a:rPr lang="cs-CZ" dirty="0"/>
              <a:t>Pouze univerzity můžou „plodit“ doktorandy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Závislost na veřejném financování</a:t>
            </a:r>
          </a:p>
          <a:p>
            <a:pPr marL="251460" indent="-342900">
              <a:buFont typeface="Calibri" panose="020F0502020204030204" pitchFamily="34" charset="0"/>
              <a:buChar char="-"/>
            </a:pPr>
            <a:r>
              <a:rPr lang="cs-CZ" dirty="0"/>
              <a:t>Nejvyšší podíl opakujících; muži přes 60 % (VŠ)</a:t>
            </a:r>
          </a:p>
          <a:p>
            <a:pPr marL="251460" indent="-342900">
              <a:buFont typeface="Calibri" panose="020F0502020204030204" pitchFamily="34" charset="0"/>
              <a:buChar char="-"/>
            </a:pPr>
            <a:r>
              <a:rPr lang="cs-CZ" dirty="0"/>
              <a:t>Vysoký podíl zahraničních studentů; 40 % ze sousedních zemí (VŠ)</a:t>
            </a:r>
          </a:p>
        </p:txBody>
      </p:sp>
    </p:spTree>
    <p:extLst>
      <p:ext uri="{BB962C8B-B14F-4D97-AF65-F5344CB8AC3E}">
        <p14:creationId xmlns:p14="http://schemas.microsoft.com/office/powerpoint/2010/main" val="24683044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924B8-14A7-47BF-ACD7-47238544C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Vlámská komunita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3A57D3-843E-4F57-9C51-B6E1B1311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Vysoká úroveň autonomie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</a:t>
            </a:r>
            <a:r>
              <a:rPr lang="cs-CZ" dirty="0" err="1"/>
              <a:t>Flemish</a:t>
            </a:r>
            <a:r>
              <a:rPr lang="cs-CZ" dirty="0"/>
              <a:t> ministry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and </a:t>
            </a:r>
            <a:r>
              <a:rPr lang="cs-CZ" dirty="0" err="1"/>
              <a:t>Training</a:t>
            </a:r>
            <a:endParaRPr lang="cs-CZ" dirty="0"/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Registr vysokoškolského vzdělání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Veřejné školy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Soukromé školy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Snaha škol o registraci – veřejné prostředky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Integrace uprchlíků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8636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924B8-14A7-47BF-ACD7-47238544C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Vlámská komunita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3A57D3-843E-4F57-9C51-B6E1B1311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Vysoká úroveň autonomie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</a:t>
            </a:r>
            <a:r>
              <a:rPr lang="cs-CZ" dirty="0" err="1"/>
              <a:t>Flemish</a:t>
            </a:r>
            <a:r>
              <a:rPr lang="cs-CZ" dirty="0"/>
              <a:t> ministry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and </a:t>
            </a:r>
            <a:r>
              <a:rPr lang="cs-CZ" dirty="0" err="1"/>
              <a:t>Training</a:t>
            </a:r>
            <a:endParaRPr lang="cs-CZ" dirty="0"/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Registr vysokoškolského vzdělání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Veřejné školy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Soukromé školy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Snaha škol o registraci – veřejné prostředky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Integrace uprchlíků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8860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72804-9399-4375-994E-1DB8860E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869D34-81BB-4A5E-84AF-528EE6291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A3679ED-1C5C-4144-AC08-CD06D90E7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48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27214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077B4-FBDE-47BD-ABF1-26FB68612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0C6AD2-FDC5-4FFC-90D1-FD5916E86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271514A-7CBA-4BEF-9F2F-1A8E4F977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1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19487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B72CB-254E-46DE-8D07-058283A95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Francouzská komunita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7ECEF9-EB38-4E57-AEFE-3B33C8A1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Jean-Claude </a:t>
            </a:r>
            <a:r>
              <a:rPr lang="cs-CZ" dirty="0" err="1"/>
              <a:t>Marcourt</a:t>
            </a:r>
            <a:r>
              <a:rPr lang="cs-CZ" dirty="0"/>
              <a:t>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ARES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Síť vysokoškolského vzdělání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Veřejné 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Soukromé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 Vzdělání poskytují: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Univerzity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 err="1"/>
              <a:t>Hautes</a:t>
            </a:r>
            <a:r>
              <a:rPr lang="cs-CZ" dirty="0"/>
              <a:t> </a:t>
            </a:r>
            <a:r>
              <a:rPr lang="cs-CZ" dirty="0" err="1"/>
              <a:t>écoles</a:t>
            </a:r>
            <a:endParaRPr lang="cs-CZ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 err="1"/>
              <a:t>Arts</a:t>
            </a:r>
            <a:r>
              <a:rPr lang="cs-CZ" dirty="0"/>
              <a:t> </a:t>
            </a:r>
            <a:r>
              <a:rPr lang="cs-CZ" dirty="0" err="1"/>
              <a:t>colleges</a:t>
            </a:r>
            <a:endParaRPr lang="cs-CZ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advancement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7110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277BC-B85B-4457-87CA-B1F171F8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197F58-B8F3-4619-BF7C-660A1B6FA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51AAC03-9FD2-47FB-B916-AE1EA09BC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9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59102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A9259-736B-40CD-B508-C0FF03AC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dirty="0"/>
              <a:t>Německá komunita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A26140-7704-4C9E-893C-468CD2464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15 000 studentů celkem; 5 % (2015)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German </a:t>
            </a:r>
            <a:r>
              <a:rPr lang="cs-CZ" dirty="0" err="1"/>
              <a:t>Community</a:t>
            </a:r>
            <a:r>
              <a:rPr lang="cs-CZ" dirty="0"/>
              <a:t> Ministry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  <a:p>
            <a:pPr>
              <a:buFont typeface="Calibri" panose="020F0502020204030204" pitchFamily="34" charset="0"/>
              <a:buChar char="-"/>
            </a:pPr>
            <a:r>
              <a:rPr lang="cs-CZ" dirty="0"/>
              <a:t>Omezené možnosti – pouze Bc.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6F60C10-C8F3-40C6-9DC1-2A0622B527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454" b="3"/>
          <a:stretch/>
        </p:blipFill>
        <p:spPr>
          <a:xfrm>
            <a:off x="8020570" y="1916317"/>
            <a:ext cx="3840746" cy="425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1495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711</TotalTime>
  <Words>619</Words>
  <Application>Microsoft Office PowerPoint</Application>
  <PresentationFormat>Širokoúhlá obrazovka</PresentationFormat>
  <Paragraphs>117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Courier New</vt:lpstr>
      <vt:lpstr>Retrospektiva</vt:lpstr>
      <vt:lpstr>Systém vysokoškolského vzdělání Belgie</vt:lpstr>
      <vt:lpstr>Vzdělávací systém – obecné informace</vt:lpstr>
      <vt:lpstr>Vlámská komunita</vt:lpstr>
      <vt:lpstr>Vlámská komunita</vt:lpstr>
      <vt:lpstr>Prezentace aplikace PowerPoint</vt:lpstr>
      <vt:lpstr>Prezentace aplikace PowerPoint</vt:lpstr>
      <vt:lpstr>Francouzská komunita</vt:lpstr>
      <vt:lpstr>Prezentace aplikace PowerPoint</vt:lpstr>
      <vt:lpstr>Německá komunita</vt:lpstr>
      <vt:lpstr>Financování</vt:lpstr>
      <vt:lpstr>Vzdělanostní potenciál</vt:lpstr>
      <vt:lpstr>Stipendia</vt:lpstr>
      <vt:lpstr>Diskutovaná témata</vt:lpstr>
      <vt:lpstr>Srovnání s ČR</vt:lpstr>
      <vt:lpstr>Reference</vt:lpstr>
      <vt:lpstr>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vysokoškolského vzdělání Belgie</dc:title>
  <dc:creator>Půček Vojtěch</dc:creator>
  <cp:lastModifiedBy>Půček Vojtěch</cp:lastModifiedBy>
  <cp:revision>45</cp:revision>
  <dcterms:created xsi:type="dcterms:W3CDTF">2019-02-25T22:15:32Z</dcterms:created>
  <dcterms:modified xsi:type="dcterms:W3CDTF">2019-04-11T05:58:42Z</dcterms:modified>
</cp:coreProperties>
</file>