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14817-2FBE-4207-9E6B-6721A9E3EF84}" type="datetimeFigureOut">
              <a:rPr lang="cs-CZ" smtClean="0"/>
              <a:t>27.02.2019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126A9-2BCA-42BA-B113-635D16DD56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35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8764-E406-4B78-B05D-5DE516F758C4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37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F2E5-04DC-4A98-BFB8-26866828B4FF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3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0A91-64AC-47D6-8D43-0DC08499607F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9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78217-90E8-45EC-8F64-C40C62332423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56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68B9-6860-40B7-BAAA-5D1BE2497EE1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8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C79D-8A77-47AC-A702-CEDF31BCDE03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4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C44A-2E38-4730-82E7-9AD0A5459E7B}" type="datetime1">
              <a:rPr lang="cs-CZ" smtClean="0"/>
              <a:t>27.02.2019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22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765A-BFF3-47C1-8CEB-9C4E4397A91B}" type="datetime1">
              <a:rPr lang="cs-CZ" smtClean="0"/>
              <a:t>27.02.2019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0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0B18-15FB-4F22-BC33-6E3A22A77534}" type="datetime1">
              <a:rPr lang="cs-CZ" smtClean="0"/>
              <a:t>27.02.2019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22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4C3007-76F2-47B8-A518-79E151A15542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3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57AB-073D-45F0-9D7B-305933CA0E69}" type="datetime1">
              <a:rPr lang="cs-CZ" smtClean="0"/>
              <a:t>27.02.2019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51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153BCE-95C5-47CE-B627-D173DF2965AF}" type="datetime1">
              <a:rPr lang="cs-CZ" smtClean="0"/>
              <a:t>27.02.2019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05B4D4-064F-40FD-ACF3-15551B5BD07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04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2BA0-3E4E-43A9-87D1-EAC663601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77061"/>
            <a:ext cx="10058400" cy="3566160"/>
          </a:xfrm>
        </p:spPr>
        <p:txBody>
          <a:bodyPr/>
          <a:lstStyle/>
          <a:p>
            <a:r>
              <a:rPr lang="cs-CZ" dirty="0"/>
              <a:t>Irsko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1FCA1-384B-461F-ABEB-EC78EE021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665911"/>
            <a:ext cx="10058400" cy="11430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systém zabezpečení v hmotné nouzi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BF2DB-5DC5-4D6D-B234-A89B3417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1</a:t>
            </a:fld>
            <a:endParaRPr lang="cs-CZ"/>
          </a:p>
        </p:txBody>
      </p:sp>
      <p:pic>
        <p:nvPicPr>
          <p:cNvPr id="4098" name="Picture 2" descr="VÃ½sledek obrÃ¡zku pro irsko symboly">
            <a:extLst>
              <a:ext uri="{FF2B5EF4-FFF2-40B4-BE49-F238E27FC236}">
                <a16:creationId xmlns:a16="http://schemas.microsoft.com/office/drawing/2014/main" id="{A3AE62D6-5C6F-460F-AA61-B6BB45ED3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19" y="378821"/>
            <a:ext cx="3769306" cy="488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4707-30C2-44A8-9A22-DEF376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Autoři: Tereza Pokorná, Aneta Hamelová, Martin Kutlak, David Štencel</a:t>
            </a:r>
          </a:p>
        </p:txBody>
      </p:sp>
    </p:spTree>
    <p:extLst>
      <p:ext uri="{BB962C8B-B14F-4D97-AF65-F5344CB8AC3E}">
        <p14:creationId xmlns:p14="http://schemas.microsoft.com/office/powerpoint/2010/main" val="38911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6D8FA-6D39-42D7-941C-FC823A7A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000000"/>
                </a:solidFill>
              </a:rPr>
              <a:t>Irsko (irsky Éire, anglicky Ireland)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A53FC-EB8A-4E45-A661-5454DA4B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cs-CZ" dirty="0"/>
              <a:t>- ostrovní stát</a:t>
            </a:r>
          </a:p>
          <a:p>
            <a:r>
              <a:rPr lang="cs-CZ" dirty="0"/>
              <a:t>- republika s dvoukomorovým parlamentem</a:t>
            </a:r>
          </a:p>
          <a:p>
            <a:r>
              <a:rPr lang="cs-CZ" dirty="0"/>
              <a:t>- prezident - Michael D. Higgins</a:t>
            </a:r>
          </a:p>
          <a:p>
            <a:r>
              <a:rPr lang="cs-CZ" dirty="0"/>
              <a:t>- hlavní město - Dublin</a:t>
            </a:r>
          </a:p>
          <a:p>
            <a:r>
              <a:rPr lang="cs-CZ" dirty="0"/>
              <a:t>- počet obyvatel - 4,4 mil.</a:t>
            </a: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1032" name="Picture 8" descr="https://lh3.googleusercontent.com/g_vTvJbdILYIf00OH_Xstb_VnZgul0Luh0HuMewH8teOqR2nsFXwBJAkcGHH3F_iVzQSvcXagYLWRDMnwXdWFc-6IUep68Rd5XH03NfxH-OWxLGe3GyBKHlrT_EI40MgfelY7l-8PoQ">
            <a:extLst>
              <a:ext uri="{FF2B5EF4-FFF2-40B4-BE49-F238E27FC236}">
                <a16:creationId xmlns:a16="http://schemas.microsoft.com/office/drawing/2014/main" id="{D55E484E-2BF8-4DEA-BA54-130C6688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21" y="2093868"/>
            <a:ext cx="21431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CBED7-2D17-4379-9EAC-0B93C59C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62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A597-C16E-493C-82E7-90982873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Sociální zabezpečení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920C7-78B6-4642-BBDE-246F1C38E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- </a:t>
            </a:r>
            <a:r>
              <a:rPr lang="cs-CZ" dirty="0"/>
              <a:t>zajišťuje </a:t>
            </a:r>
            <a:r>
              <a:rPr lang="en-US" b="1" dirty="0"/>
              <a:t>The Department of Social Protection</a:t>
            </a:r>
            <a:endParaRPr lang="cs-CZ" b="1" dirty="0"/>
          </a:p>
          <a:p>
            <a:r>
              <a:rPr lang="cs-CZ" dirty="0"/>
              <a:t>- od 15.10.2012 zavedeno Intreo - integrovaná služba zaměstnanosti a podpory příjmu</a:t>
            </a:r>
          </a:p>
          <a:p>
            <a:endParaRPr lang="cs-CZ" sz="2400" b="1" dirty="0"/>
          </a:p>
          <a:p>
            <a:r>
              <a:rPr lang="cs-CZ" sz="2400" b="1" dirty="0"/>
              <a:t>Tři hlavní druhy dávek</a:t>
            </a:r>
          </a:p>
          <a:p>
            <a:r>
              <a:rPr lang="cs-CZ" dirty="0"/>
              <a:t>- příspěvkové dávky (sociální pojištění) v závislosti na pojistném</a:t>
            </a:r>
          </a:p>
          <a:p>
            <a:r>
              <a:rPr lang="cs-CZ" dirty="0"/>
              <a:t>- nepříspěvkové dávky (sociální pomoc)</a:t>
            </a:r>
          </a:p>
          <a:p>
            <a:r>
              <a:rPr lang="cs-CZ" dirty="0"/>
              <a:t>- univerzální dávky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C58E-3FF0-47E5-9516-AF86D384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27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72F8-A65F-4D59-9CC0-44D6B21F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zabezpečení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1156-98A6-4DDE-A813-39DD59839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Dva typy podpory v nezaměstnanosti</a:t>
            </a:r>
          </a:p>
          <a:p>
            <a:r>
              <a:rPr lang="cs-CZ" dirty="0"/>
              <a:t>- Jobseeker´s Benefit</a:t>
            </a:r>
          </a:p>
          <a:p>
            <a:r>
              <a:rPr lang="cs-CZ" dirty="0"/>
              <a:t>- Jobseeker´s Allowance</a:t>
            </a:r>
          </a:p>
        </p:txBody>
      </p:sp>
      <p:pic>
        <p:nvPicPr>
          <p:cNvPr id="2050" name="Picture 2" descr="Ireland Unemployment Rate">
            <a:extLst>
              <a:ext uri="{FF2B5EF4-FFF2-40B4-BE49-F238E27FC236}">
                <a16:creationId xmlns:a16="http://schemas.microsoft.com/office/drawing/2014/main" id="{35D7E0F5-8028-4507-AF82-EE628D10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02" y="2738968"/>
            <a:ext cx="6953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A683B-0CFF-4103-A3C9-82B72ECDA326}"/>
              </a:ext>
            </a:extLst>
          </p:cNvPr>
          <p:cNvSpPr txBox="1"/>
          <p:nvPr/>
        </p:nvSpPr>
        <p:spPr>
          <a:xfrm>
            <a:off x="7013864" y="2595075"/>
            <a:ext cx="2680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Nezaměstnanost v Irsku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7102-2771-4F6F-9E9B-46E7889F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A5B2-B9FE-48E6-9DD7-3AC8E66E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zabezpečení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34BAF-E16B-4338-9A08-D4A9493B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Rodinné dávky</a:t>
            </a:r>
          </a:p>
          <a:p>
            <a:r>
              <a:rPr lang="cs-CZ" dirty="0"/>
              <a:t>- Child benefit</a:t>
            </a:r>
          </a:p>
          <a:p>
            <a:r>
              <a:rPr lang="cs-CZ" dirty="0"/>
              <a:t>- Working family payment</a:t>
            </a:r>
          </a:p>
          <a:p>
            <a:r>
              <a:rPr lang="cs-CZ" dirty="0"/>
              <a:t>- One-Parent Family Payment</a:t>
            </a:r>
          </a:p>
          <a:p>
            <a:r>
              <a:rPr lang="cs-CZ" dirty="0"/>
              <a:t>- The Jobseeker’s Transitional Payment </a:t>
            </a:r>
          </a:p>
          <a:p>
            <a:r>
              <a:rPr lang="cs-CZ" dirty="0"/>
              <a:t>- Back to school clothing and footwear allowance</a:t>
            </a:r>
          </a:p>
          <a:p>
            <a:r>
              <a:rPr lang="cs-CZ" dirty="0"/>
              <a:t>- School meals scheme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27F21-0739-4B40-8D9A-6C0BE259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84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1DC0-A7BB-4F50-82BC-F8CBA815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1F89-4AE2-4DA8-8ED1-6B0F052A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pojistné od zaměstnaných osob a zaměstnavatelů</a:t>
            </a:r>
          </a:p>
          <a:p>
            <a:r>
              <a:rPr lang="cs-CZ" dirty="0"/>
              <a:t>- státní dotace</a:t>
            </a:r>
          </a:p>
          <a:p>
            <a:r>
              <a:rPr lang="cs-CZ" dirty="0"/>
              <a:t>- </a:t>
            </a:r>
            <a:r>
              <a:rPr lang="cs-CZ" b="1" dirty="0"/>
              <a:t>Social Insurance Fund </a:t>
            </a:r>
            <a:r>
              <a:rPr lang="cs-CZ" dirty="0"/>
              <a:t>– sociální pojišťovna</a:t>
            </a:r>
          </a:p>
          <a:p>
            <a:r>
              <a:rPr lang="cs-CZ" dirty="0"/>
              <a:t>- Ministerstvo sociální ochrany</a:t>
            </a:r>
          </a:p>
          <a:p>
            <a:r>
              <a:rPr lang="cs-CZ" dirty="0"/>
              <a:t>- různé sazby pojistného v závislosti na vykonávané pracovní činnosti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D6B97-8B29-43E6-B862-A9DE03C4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1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07EF-A716-496C-9B5E-9C74CD9C9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Aktuálně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5DC8-7EFB-45EC-865E-140A1E82E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legalizace interrupcí od 1.1.2019</a:t>
            </a: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3074" name="Picture 2" descr="https://lh5.googleusercontent.com/43kop9YIhjyAx4jah8rSYdd82gXVFMLn0jWSOhfKQSnam5kq9RVAfpA4rvXeFZ9QkfvE7CRJVwuE5LvSc7oZ37-ZKCpNdhkXzEr6Uur4cbj-4npVMVo1nP1dEqZ37dQMTjWW--nx3yk">
            <a:extLst>
              <a:ext uri="{FF2B5EF4-FFF2-40B4-BE49-F238E27FC236}">
                <a16:creationId xmlns:a16="http://schemas.microsoft.com/office/drawing/2014/main" id="{5C885C47-623E-447A-BAA6-CB960146D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0" y="2171489"/>
            <a:ext cx="60007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46339-1E97-4B50-A9F4-37A30E74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99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627C-EED7-429A-9395-25A4A6A1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10D35-D5E3-4DD8-8AF6-DDE4A953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400" dirty="0"/>
          </a:p>
          <a:p>
            <a:pPr algn="ctr"/>
            <a:r>
              <a:rPr lang="cs-CZ" sz="4400" dirty="0"/>
              <a:t>Děkujeme za pozornost </a:t>
            </a:r>
          </a:p>
          <a:p>
            <a:pPr algn="ctr"/>
            <a:r>
              <a:rPr lang="cs-CZ" sz="4400" dirty="0">
                <a:sym typeface="Wingdings" panose="05000000000000000000" pitchFamily="2" charset="2"/>
              </a:rPr>
              <a:t> </a:t>
            </a:r>
            <a:endParaRPr lang="cs-CZ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F6DCD-A3AA-4599-9402-E2E80DA5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66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3851-8BFA-4A40-8DB2-840537EE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27F46-7675-4AE5-B37F-3834125EE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/>
              <a:t>Trading economics</a:t>
            </a:r>
            <a:r>
              <a:rPr lang="cs-CZ" dirty="0"/>
              <a:t> [online]. 2019 [cit. 2019-02-27]. Dostupné z: https://tradingeconomics.com/ireland/unemployment-rate</a:t>
            </a:r>
          </a:p>
          <a:p>
            <a:br>
              <a:rPr lang="cs-CZ" dirty="0"/>
            </a:br>
            <a:r>
              <a:rPr lang="cs-CZ" i="1" dirty="0"/>
              <a:t>Portál MPSV</a:t>
            </a:r>
            <a:r>
              <a:rPr lang="cs-CZ" dirty="0"/>
              <a:t> [online]. 2019 [cit. 2019-02-27]. Dostupné z: https://portal.mpsv.cz/eures/podminky/irsko/</a:t>
            </a:r>
          </a:p>
          <a:p>
            <a:br>
              <a:rPr lang="cs-CZ" dirty="0"/>
            </a:br>
            <a:r>
              <a:rPr lang="en-US" i="1" dirty="0"/>
              <a:t>Department od employment affairs and social protection</a:t>
            </a:r>
            <a:r>
              <a:rPr lang="en-US" dirty="0"/>
              <a:t> [online]. 2019 [cit. 2019-02-27]. </a:t>
            </a:r>
            <a:r>
              <a:rPr lang="en-US" dirty="0" err="1"/>
              <a:t>Dostupné</a:t>
            </a:r>
            <a:r>
              <a:rPr lang="en-US" dirty="0"/>
              <a:t> z: http://www.welfare.ie/en/Pages/home.aspx</a:t>
            </a:r>
          </a:p>
          <a:p>
            <a:br>
              <a:rPr lang="en-US" dirty="0"/>
            </a:br>
            <a:r>
              <a:rPr lang="cs-CZ" i="1" dirty="0"/>
              <a:t>Vaše práva v oblasti sociálního zabezpečení v Irsku</a:t>
            </a:r>
            <a:r>
              <a:rPr lang="cs-CZ" dirty="0"/>
              <a:t> [online]. In: . 2012, s. 31 [cit. 2019-02-27]. Dostupné z: http://ec.europa.eu/employment_social/empl_portal/SSRinEU/Your%20social%20security%20rights%20in%20Ireland_cs.pdf</a:t>
            </a:r>
          </a:p>
          <a:p>
            <a:br>
              <a:rPr lang="cs-CZ" dirty="0"/>
            </a:b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08BD7-B4CB-4B92-B4E5-FB466D4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B4D4-064F-40FD-ACF3-15551B5BD07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148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95</TotalTime>
  <Words>206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Irsko </vt:lpstr>
      <vt:lpstr>Irsko (irsky Éire, anglicky Ireland)</vt:lpstr>
      <vt:lpstr>Sociální zabezpečení</vt:lpstr>
      <vt:lpstr>Sociální zabezpečení </vt:lpstr>
      <vt:lpstr>Sociální zabezpečení</vt:lpstr>
      <vt:lpstr>Financování </vt:lpstr>
      <vt:lpstr>Aktuálně </vt:lpstr>
      <vt:lpstr>PowerPoint Presentation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Irsko</dc:title>
  <dc:creator>Aneta</dc:creator>
  <cp:lastModifiedBy>Aneta</cp:lastModifiedBy>
  <cp:revision>10</cp:revision>
  <dcterms:created xsi:type="dcterms:W3CDTF">2019-02-27T20:49:02Z</dcterms:created>
  <dcterms:modified xsi:type="dcterms:W3CDTF">2019-02-27T22:24:29Z</dcterms:modified>
</cp:coreProperties>
</file>