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59" r:id="rId7"/>
    <p:sldId id="264" r:id="rId8"/>
    <p:sldId id="260" r:id="rId9"/>
    <p:sldId id="265" r:id="rId10"/>
    <p:sldId id="261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243"/>
    <a:srgbClr val="4A77B2"/>
    <a:srgbClr val="B3481E"/>
    <a:srgbClr val="187A63"/>
    <a:srgbClr val="477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110C1-D417-4EEE-BE22-015C46C76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346F93-F86C-4EAD-9F40-BC3BC51AC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56A71A-335B-435D-9F84-96CCAE2E9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4C10AD-7C64-4782-81CA-E21148DB7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CB30FE-4342-437C-9F9D-4F11F9B8D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87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74B61-B478-4EA1-8775-CFEB39EC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693610-719F-4168-99E3-F6C523D9F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68B6D-E600-40DE-81AD-D773344B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2B13A6-216E-4DF5-8302-E6388F1F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23069D-1432-4572-A3DD-D2DDECE7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1689B9-CB5D-4D63-AF80-832ACB1F4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66C7FC-BD00-4E3A-BCF6-4DD807ED7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1617E0-CDC3-464A-A9DA-C38B7864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9E8438-8CBA-412E-AABB-E33161D32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361282-7772-4205-B1B3-5A0434DE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0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A9576-6056-4C48-865D-4CBA3668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65F189-7212-48C3-A3BF-FB7AEE2A9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A191FE-2E0C-4C81-AC09-7DDCAD176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A37FE-8C05-4CF4-A8C7-C9DF91A3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B46385-1EE9-4070-A380-1F40C703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66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6F4D6-5321-408B-91B8-39E94F3D0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3146AD-3A20-4A34-8CE5-C6FBA61AF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A79736-91C6-43BC-9856-68416C11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B0AFB0-7522-4EDF-A8B0-5242CA55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D4500-9514-43DE-ACCE-9FA166265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64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D15F9-06DE-49E2-BDE6-EEE45DC24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969A21-B1B6-4538-B27C-71F0C1D60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E79578-9524-4ED1-92DF-C3323A1F8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6AF7CA-3F3F-40CE-A7C9-15A34E53D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0C3BDF-4C11-461B-9897-C595582F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36F0C0-3FD2-4042-9C7A-FBB59BEF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95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14C66-FA8C-4A64-9B57-4B5A69B1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5474B1-E3A8-4EC5-B6BC-2E170671E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9B9DC3-724E-451D-AB80-E2B69FBAF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07EF0A-B673-4CC1-928F-BCD93471B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2B88644-BB1F-45F7-9B9F-F67AEE2ED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9FC0831-5D9E-47B4-BA53-77B5B79E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3EFB68-0AA5-49FE-A13E-FA855FEEF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E90159-0992-4F7F-B601-60C74E09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04375-75AF-4C44-A463-91301E45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99E4D7-F47B-4F21-B5B0-5F14B75F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7FDAA8-4113-4A9F-B144-8FA1B7A4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37EA35-5826-4BFF-8471-AED1092E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83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42408D-ED8C-4AAD-BD58-5F2A8826B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37026B-0FED-4640-82A2-DEF24507D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F399DE-89CB-42C9-82A5-C817DA88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DFCFE-78B2-4C78-9AB4-2C38892F1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D48E50-FAB7-422A-A5C9-1F318DA5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2C1D7D-EEBB-417F-B415-6997EA9D7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21B452-5B16-400D-A990-E00C9E32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214350-C243-48A9-94EB-37F4AEEA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3203DD-0314-4C02-B7FD-C62F98FC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37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FCB41-0E6E-452A-B00A-9AD23FED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86DC87-FEBF-4C62-8C70-1CF532C9F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38F098-E11B-4E04-82F6-C57790086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7B6BD7-EFBE-4C75-9A6B-0D8FA77D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55D5A3-0070-4999-BBF7-F724895B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C4972C-34D0-4A5F-AEEF-68068E5E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90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1">
                <a:lumMod val="5000"/>
                <a:lumOff val="95000"/>
                <a:alpha val="97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C880E4-0F58-43E1-BCC5-0D8EC76EA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3B5465-8C25-476A-A067-932E4F2C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2F048E-012F-4D0D-B56A-90019506C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B814-3DB4-4635-B574-E99596C4C674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4477C3-D47D-40DD-BE20-2F732755C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BDD71F-3DD5-45AF-AEC5-3506214B9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FBE84-0DE7-4CA1-AFBC-991FE107D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83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acs.eu/summaries/republic-of-ireland-pension-summary/" TargetMode="External"/><Relationship Id="rId2" Type="http://schemas.openxmlformats.org/officeDocument/2006/relationships/hyperlink" Target="http://www.welfare.ie/en/Pages/State-Pension-Contributory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ec.europa.eu/social/main.jsp?catId=1115&amp;langId=en&amp;intPageId=4610" TargetMode="External"/><Relationship Id="rId4" Type="http://schemas.openxmlformats.org/officeDocument/2006/relationships/hyperlink" Target="https://www.citizensinformation.ie/en/social_welfare/irish_social_welfare_system/social_insurance_prs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socialexp/pension-spending.htm?fbclid=IwAR3BBYrLPcFAlStjmxAEYsJELs-roL0Ykmvs2u81Ee1WTzTr7WtETVNUPNQ#indicator-char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oecd.org/socialexp/pension-spending.htm?fbclid=IwAR3BBYrLPcFAlStjmxAEYsJELs-roL0Ykmvs2u81Ee1WTzTr7WtETVNUPNQ#indicator-char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4BCA56-80CC-4489-80A3-4A862BEFB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9868" y="1663011"/>
            <a:ext cx="6303043" cy="3048512"/>
          </a:xfrm>
        </p:spPr>
        <p:txBody>
          <a:bodyPr anchor="t">
            <a:no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zajištění ve stáří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Irsko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B9B59C-54A5-4ECD-A49F-73D9A98D7F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3446" y="4225433"/>
            <a:ext cx="5655887" cy="972180"/>
          </a:xfrm>
        </p:spPr>
        <p:txBody>
          <a:bodyPr anchor="b">
            <a:normAutofit/>
          </a:bodyPr>
          <a:lstStyle/>
          <a:p>
            <a:pPr algn="l"/>
            <a:endParaRPr lang="cs-CZ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Brno, 2019 		Veřejná a sociální politika</a:t>
            </a:r>
            <a:endParaRPr lang="en-GB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C6334C2-F73F-4B3B-A626-DD5F69DF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obloha, vlajka, objekt, exteriér&#10;&#10;Popis se vygeneroval automaticky.">
            <a:extLst>
              <a:ext uri="{FF2B5EF4-FFF2-40B4-BE49-F238E27FC236}">
                <a16:creationId xmlns:a16="http://schemas.microsoft.com/office/drawing/2014/main" id="{32BC043F-D9AC-4F26-9B76-7B2F2EB89F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8" r="13734" b="-2"/>
          <a:stretch/>
        </p:blipFill>
        <p:spPr>
          <a:xfrm>
            <a:off x="20" y="10"/>
            <a:ext cx="5234499" cy="621061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22895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9B27B-3D06-4631-B404-B3C80914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Soukromý systém penzí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7E236A-148E-4BC0-9AC6-A5C34852B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fontAlgn="base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aměstnanecké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penzijní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připojištění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</a:p>
          <a:p>
            <a:pPr marL="457200" lvl="1" indent="0" fontAlgn="base">
              <a:buNone/>
            </a:pP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nastavené zaměstnavatelem</a:t>
            </a:r>
          </a:p>
          <a:p>
            <a:pPr marL="457200" lvl="1" indent="0" fontAlgn="base">
              <a:buNone/>
            </a:pP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Retirement Savings Account (PRSAs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fontAlgn="base"/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base"/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Retirement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Annuity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RACs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GB" dirty="0"/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9F3F7200-F7C3-45CE-B17D-2182DDF96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356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F6AD2-F53A-4719-BB9C-639F22237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FC0147-B49A-4932-87EB-1E3E78D16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http://www.welfare.ie/en/Pages/State-Pension-Contributory.aspx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https://euracs.eu/summaries/republic-of-ireland-pension-summary/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https://www.citizensinformation.ie/en/social_welfare/irish_social_welfare_system/social_insurance_prsi/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https://ec.europa.eu/social/main.jsp?catId=1115&amp;langId=en&amp;intPageId=4610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0705BE46-7296-4505-928A-F0F2301EAD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8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EC81D-45E4-4D46-8AAE-B5BA1D15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Důchodový systém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84C3FB2E-D226-490B-AEDE-97F833E8B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D7B9EDB-4BF9-4DF0-8EF7-89A29262535A}"/>
              </a:ext>
            </a:extLst>
          </p:cNvPr>
          <p:cNvSpPr txBox="1"/>
          <p:nvPr/>
        </p:nvSpPr>
        <p:spPr>
          <a:xfrm>
            <a:off x="704850" y="1690688"/>
            <a:ext cx="107823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Současní od 66 let – reforma 2014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roku 2021 v 67 letech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roku 2028 v 68 letech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Státní: 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příspěvkový 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nepříspěvkový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Soukromý: 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aměstnanecké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penzijní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připojištění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nastavené zaměstnavatelem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Retirement Savings Account (PRSAs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Retirement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Annuity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RACs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6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C0013-6CBB-47F7-91E6-10E038A3F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financování důchodů 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4FC20-D6BA-4509-9702-094A6B10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PAYG systém</a:t>
            </a:r>
          </a:p>
          <a:p>
            <a:pPr fontAlgn="base"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Příspěvkový systém: v současnosti 14,75% - 10,75 zaměstnavatel a 4 procenta zaměstnanec (pokud má mzdu &gt; 352 € /týden </a:t>
            </a:r>
          </a:p>
          <a:p>
            <a:pPr fontAlgn="base">
              <a:lnSpc>
                <a:spcPct val="150000"/>
              </a:lnSpc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Nepříspěvkový systém - hrazený z daní</a:t>
            </a:r>
          </a:p>
          <a:p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B2F1A8BA-CD8B-46E4-BBCD-B4DE2AE77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547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9EB68-852B-4F72-8BC2-3A6247217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Výdaje na sociální zabezpečení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CA961-0B32-4388-85FA-564378BFC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BC56BE8-642A-45D6-9792-A9A36A137703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606" y="1525014"/>
            <a:ext cx="8654787" cy="4651949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B28BC477-BCD6-40B5-AD4F-D52EF2DB18D2}"/>
              </a:ext>
            </a:extLst>
          </p:cNvPr>
          <p:cNvSpPr/>
          <p:nvPr/>
        </p:nvSpPr>
        <p:spPr>
          <a:xfrm>
            <a:off x="1768606" y="6127234"/>
            <a:ext cx="8746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Zdroj: dostupné z </a:t>
            </a:r>
            <a:r>
              <a:rPr lang="en-GB" dirty="0">
                <a:hlinkClick r:id="rId3"/>
              </a:rPr>
              <a:t>https://data.oecd.org/socialexp/pension-spending.htm#indicator-chart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53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61C02-8942-4CD8-ABD5-223716720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Výdaje na důchody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0676EAD-15B6-4A38-AC03-446D5C2BF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5645" y="1690688"/>
            <a:ext cx="8020710" cy="423367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0B804ADE-B1FF-4AF2-AEC5-B1987E7DC274}"/>
              </a:ext>
            </a:extLst>
          </p:cNvPr>
          <p:cNvSpPr/>
          <p:nvPr/>
        </p:nvSpPr>
        <p:spPr>
          <a:xfrm>
            <a:off x="2085645" y="5924365"/>
            <a:ext cx="84553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Zdroj: dostupné z </a:t>
            </a:r>
            <a:r>
              <a:rPr lang="en-GB" dirty="0">
                <a:hlinkClick r:id="rId3"/>
              </a:rPr>
              <a:t>https://data.oecd.org/socialexp/pension-spending.htm#indicator-chart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78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B1127-3287-4345-982D-D8FBD8E1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důchod - příspěvkový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D995A4FB-40D0-497F-A55C-60984AC81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DCC016-4906-4644-BF7C-42E07BD05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877"/>
            <a:ext cx="10515600" cy="4864998"/>
          </a:xfrm>
        </p:spPr>
        <p:txBody>
          <a:bodyPr>
            <a:normAutofit fontScale="92500"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PRSI (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druhů dle typu zaměstnání a mzdy</a:t>
            </a:r>
          </a:p>
          <a:p>
            <a:pPr lvl="1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B, C, D, E, H, J, K, M, S, P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odvádění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pojistného na PRSI:</a:t>
            </a:r>
          </a:p>
          <a:p>
            <a:pPr lvl="1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začít odvádět příspěvky na sociální pojištění před dosažením věku 56 let</a:t>
            </a:r>
          </a:p>
          <a:p>
            <a:pPr lvl="1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uhradit minimálně 520 pojistných příspěvků s příslušnou sazbou</a:t>
            </a:r>
          </a:p>
          <a:p>
            <a:pPr lvl="1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dosáhnout určitého průměrného počtu příspěvků za rok </a:t>
            </a:r>
            <a:b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 způsoby)</a:t>
            </a:r>
          </a:p>
          <a:p>
            <a:pPr lvl="1"/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4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B1127-3287-4345-982D-D8FBD8E1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důchod - příspěvkový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964AF1B8-7888-4E1F-B03E-89C6FC26C1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229" y="1690688"/>
            <a:ext cx="8939542" cy="4413899"/>
          </a:xfrm>
        </p:spPr>
      </p:pic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D995A4FB-40D0-497F-A55C-60984AC81A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2E13B7D-E73B-490A-97B2-C7730D226460}"/>
              </a:ext>
            </a:extLst>
          </p:cNvPr>
          <p:cNvSpPr txBox="1"/>
          <p:nvPr/>
        </p:nvSpPr>
        <p:spPr>
          <a:xfrm>
            <a:off x="1626229" y="6154321"/>
            <a:ext cx="7877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Zdroj: dostupné z http://www.welfare.ie/en/Pages/State-Pension-Contributory.aspx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0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412F5-7C33-4818-92DA-2B73D483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důchod - nepříspěvkový</a:t>
            </a:r>
            <a:endParaRPr lang="en-GB" sz="4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49C2F6-84FB-42DD-BCE8-788968F5D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8995"/>
            <a:ext cx="10515600" cy="435133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osoby ve věku od 66 let, které nemají nárok na příspěvkový státní důchod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Podmínka: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obvyklého bydliště</a:t>
            </a:r>
          </a:p>
          <a:p>
            <a:pPr lvl="1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ověření majetkových a příjmových poměrů</a:t>
            </a:r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253E6F91-B724-4ED2-BCBE-2D7C8FF35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337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82C2A-CDFA-427C-BFE4-07ADAC60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</a:t>
            </a:r>
            <a:endParaRPr lang="en-GB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2C9CC-9BCA-413B-8DE8-AA56B305F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Zástupný obsah 8">
            <a:extLst>
              <a:ext uri="{FF2B5EF4-FFF2-40B4-BE49-F238E27FC236}">
                <a16:creationId xmlns:a16="http://schemas.microsoft.com/office/drawing/2014/main" id="{EFB6C73C-C4E4-4427-935E-A47B74D9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332" y="5360324"/>
            <a:ext cx="1789529" cy="113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37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375</Words>
  <Application>Microsoft Office PowerPoint</Application>
  <PresentationFormat>Širokoúhlá obrazovka</PresentationFormat>
  <Paragraphs>52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Systém zajištění ve stáří Irsko</vt:lpstr>
      <vt:lpstr>Důchodový systém</vt:lpstr>
      <vt:lpstr>Model financování důchodů </vt:lpstr>
      <vt:lpstr>Výdaje na sociální zabezpečení</vt:lpstr>
      <vt:lpstr>Výdaje na důchody</vt:lpstr>
      <vt:lpstr>Státní důchod - příspěvkový</vt:lpstr>
      <vt:lpstr>Státní důchod - příspěvkový</vt:lpstr>
      <vt:lpstr>Státní důchod - nepříspěvkový</vt:lpstr>
      <vt:lpstr>Case study</vt:lpstr>
      <vt:lpstr>Soukromý systém penzí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zajištění ve stáří Irsko</dc:title>
  <dc:creator>Martin Kutlak</dc:creator>
  <cp:lastModifiedBy>Martin Kutlak</cp:lastModifiedBy>
  <cp:revision>16</cp:revision>
  <dcterms:created xsi:type="dcterms:W3CDTF">2019-03-13T18:44:56Z</dcterms:created>
  <dcterms:modified xsi:type="dcterms:W3CDTF">2019-03-14T07:10:25Z</dcterms:modified>
</cp:coreProperties>
</file>