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6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770AEAD-D86C-46C7-846F-511FC1720A73}" type="datetimeFigureOut">
              <a:rPr lang="cs-CZ" smtClean="0"/>
              <a:pPr/>
              <a:t>23.4.2019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0E77A2A-BAF3-4EF6-9511-2827DDC4827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caviar.archi/category/projects/residential-buildings/social-housing/" TargetMode="External"/><Relationship Id="rId3" Type="http://schemas.openxmlformats.org/officeDocument/2006/relationships/hyperlink" Target="https://socialnibydleni.org/zakon-o-socialnim-bydleni" TargetMode="External"/><Relationship Id="rId7" Type="http://schemas.openxmlformats.org/officeDocument/2006/relationships/hyperlink" Target="http://www.housingeurope.eu/resource-93/social-housing-in-europe" TargetMode="External"/><Relationship Id="rId2" Type="http://schemas.openxmlformats.org/officeDocument/2006/relationships/hyperlink" Target="http://www.socialnibydleni.mpsv.cz/cs/" TargetMode="Externa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www.ey.com/be/en/newsroom/news-releases/tax-alert---belgian-draft-legislation-on-social-housing" TargetMode="External"/><Relationship Id="rId5" Type="http://schemas.openxmlformats.org/officeDocument/2006/relationships/hyperlink" Target="https://www.belgium.be/en/housing/social_housing" TargetMode="External"/><Relationship Id="rId4" Type="http://schemas.openxmlformats.org/officeDocument/2006/relationships/hyperlink" Target="http://www.socialnibydleni.mpsv.cz/images/soubory/Koncepce_socialniho_bydleni_CR_2015-2025.pdf" TargetMode="External"/><Relationship Id="rId9" Type="http://schemas.openxmlformats.org/officeDocument/2006/relationships/hyperlink" Target="http://www.housingfirstbelgium.be/e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5984" y="4357694"/>
            <a:ext cx="6400800" cy="1752600"/>
          </a:xfrm>
        </p:spPr>
        <p:txBody>
          <a:bodyPr/>
          <a:lstStyle/>
          <a:p>
            <a:pPr algn="r"/>
            <a:r>
              <a:rPr lang="cs-CZ" dirty="0" smtClean="0"/>
              <a:t>Jan Adamec</a:t>
            </a:r>
          </a:p>
          <a:p>
            <a:pPr algn="r"/>
            <a:r>
              <a:rPr lang="cs-CZ" dirty="0" smtClean="0"/>
              <a:t>Filip Červinka</a:t>
            </a:r>
          </a:p>
          <a:p>
            <a:pPr algn="r"/>
            <a:r>
              <a:rPr lang="cs-CZ" dirty="0" smtClean="0"/>
              <a:t>Vojtěch </a:t>
            </a:r>
            <a:r>
              <a:rPr lang="cs-CZ" dirty="0" err="1" smtClean="0"/>
              <a:t>Půček</a:t>
            </a:r>
            <a:endParaRPr lang="cs-CZ" dirty="0" smtClean="0"/>
          </a:p>
          <a:p>
            <a:pPr algn="r"/>
            <a:r>
              <a:rPr lang="cs-CZ" dirty="0" smtClean="0"/>
              <a:t>Anežka Hlávková</a:t>
            </a:r>
          </a:p>
          <a:p>
            <a:pPr algn="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SOCIÁLNÍ BYDLENÍ</a:t>
            </a:r>
            <a:br>
              <a:rPr lang="cs-CZ" b="1" dirty="0" smtClean="0"/>
            </a:br>
            <a:r>
              <a:rPr lang="cs-CZ" b="1" dirty="0" smtClean="0"/>
              <a:t>v BELGII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357290" y="4572008"/>
            <a:ext cx="6480174" cy="558797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</a:rPr>
              <a:t>Děkuji za pozornost.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443162"/>
          </a:xfrm>
        </p:spPr>
        <p:txBody>
          <a:bodyPr/>
          <a:lstStyle/>
          <a:p>
            <a:pPr algn="ctr"/>
            <a:r>
              <a:rPr lang="cs-CZ" sz="2800" dirty="0" smtClean="0"/>
              <a:t>SOCIÁLNÍ BYDLENÍ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3500438"/>
            <a:ext cx="2362200" cy="2625725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v EU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 úrovni EU: žádná společná definice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housing</a:t>
            </a:r>
            <a:endParaRPr lang="cs-CZ" dirty="0" smtClean="0"/>
          </a:p>
          <a:p>
            <a:r>
              <a:rPr lang="cs-CZ" dirty="0" smtClean="0"/>
              <a:t>Společné:</a:t>
            </a:r>
          </a:p>
          <a:p>
            <a:pPr lvl="1"/>
            <a:r>
              <a:rPr lang="cs-CZ" dirty="0" smtClean="0"/>
              <a:t>SMYSL: obecný zájem</a:t>
            </a:r>
          </a:p>
          <a:p>
            <a:pPr lvl="1"/>
            <a:r>
              <a:rPr lang="cs-CZ" dirty="0" smtClean="0"/>
              <a:t>ÚČEL: zvýšení nabídky cenově dostupného bydlení</a:t>
            </a:r>
          </a:p>
          <a:p>
            <a:pPr lvl="1"/>
            <a:r>
              <a:rPr lang="cs-CZ" dirty="0" smtClean="0"/>
              <a:t>CÍL: cílové skupiny jsou definovány na základě sociálně-ekonomického statusu nebo přítomnosti rizikových faktorů</a:t>
            </a:r>
          </a:p>
          <a:p>
            <a:r>
              <a:rPr lang="cs-CZ" dirty="0" smtClean="0"/>
              <a:t>Evropské modely sociálního bydlení:</a:t>
            </a:r>
          </a:p>
          <a:p>
            <a:pPr lvl="1"/>
            <a:r>
              <a:rPr lang="cs-CZ" dirty="0" smtClean="0"/>
              <a:t>Univerzální </a:t>
            </a:r>
            <a:r>
              <a:rPr lang="cs-CZ" dirty="0" smtClean="0"/>
              <a:t>(veřejný zájem – všem, za dostupnou cenu)</a:t>
            </a:r>
            <a:endParaRPr lang="cs-CZ" dirty="0" smtClean="0"/>
          </a:p>
          <a:p>
            <a:pPr lvl="1"/>
            <a:r>
              <a:rPr lang="cs-CZ" dirty="0" smtClean="0"/>
              <a:t>Cílený </a:t>
            </a:r>
            <a:r>
              <a:rPr lang="cs-CZ" dirty="0" smtClean="0"/>
              <a:t>(náprava selhání trhu; všeobecný x reziduální přístup)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800352"/>
          </a:xfrm>
        </p:spPr>
        <p:txBody>
          <a:bodyPr/>
          <a:lstStyle/>
          <a:p>
            <a:pPr algn="ctr"/>
            <a:r>
              <a:rPr lang="cs-CZ" sz="2800" dirty="0" smtClean="0"/>
              <a:t>SOCIÁLNÍ BYDLENÍ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3929066"/>
            <a:ext cx="2362200" cy="2197097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v České republice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Koncepce sociálního bydlení 2015-2025</a:t>
            </a:r>
          </a:p>
          <a:p>
            <a:r>
              <a:rPr lang="cs-CZ" dirty="0" smtClean="0"/>
              <a:t>Zákon o sociálním bydlení</a:t>
            </a:r>
          </a:p>
          <a:p>
            <a:pPr lvl="1"/>
            <a:r>
              <a:rPr lang="cs-CZ" dirty="0" smtClean="0"/>
              <a:t>Na cestě ke </a:t>
            </a:r>
            <a:r>
              <a:rPr lang="cs-CZ" dirty="0" smtClean="0"/>
              <a:t>schválení</a:t>
            </a:r>
          </a:p>
          <a:p>
            <a:r>
              <a:rPr lang="cs-CZ" dirty="0" smtClean="0"/>
              <a:t>Aktéři sociálního bydlení</a:t>
            </a:r>
          </a:p>
          <a:p>
            <a:pPr lvl="1"/>
            <a:r>
              <a:rPr lang="cs-CZ" dirty="0" smtClean="0"/>
              <a:t>Centrální řízení</a:t>
            </a:r>
          </a:p>
          <a:p>
            <a:pPr lvl="1"/>
            <a:r>
              <a:rPr lang="cs-CZ" dirty="0" smtClean="0"/>
              <a:t>Jednotlivá uskupení… (municipality, NNO, ÚP ČR,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r>
              <a:rPr lang="cs-CZ" dirty="0" smtClean="0"/>
              <a:t>Národní projekt: Strategie sociální inkluze bezdomovcův ČR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3086104"/>
          </a:xfrm>
        </p:spPr>
        <p:txBody>
          <a:bodyPr/>
          <a:lstStyle/>
          <a:p>
            <a:pPr algn="ctr"/>
            <a:r>
              <a:rPr lang="cs-CZ" sz="2800" dirty="0" smtClean="0"/>
              <a:t>SOCIÁLNÍ BYDLENÍ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4000504"/>
            <a:ext cx="2362200" cy="2125659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v ČR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Typologie </a:t>
            </a:r>
            <a:r>
              <a:rPr lang="cs-CZ" dirty="0" smtClean="0"/>
              <a:t>ETHOS</a:t>
            </a:r>
          </a:p>
          <a:p>
            <a:pPr lvl="1"/>
            <a:r>
              <a:rPr lang="cs-CZ" dirty="0" smtClean="0"/>
              <a:t>Evropská typologie bezdomovectví a vyloučení z bydlení v prostředí ČR</a:t>
            </a:r>
          </a:p>
          <a:p>
            <a:pPr lvl="1"/>
            <a:r>
              <a:rPr lang="cs-CZ" dirty="0" smtClean="0"/>
              <a:t>Evropská federace národních sdružení pracujících s </a:t>
            </a:r>
            <a:r>
              <a:rPr lang="cs-CZ" dirty="0" smtClean="0"/>
              <a:t>bezdomovci (FEANTSA)</a:t>
            </a:r>
            <a:endParaRPr lang="cs-CZ" dirty="0" smtClean="0"/>
          </a:p>
          <a:p>
            <a:r>
              <a:rPr lang="cs-CZ" dirty="0" smtClean="0"/>
              <a:t>4 </a:t>
            </a:r>
            <a:r>
              <a:rPr lang="cs-CZ" dirty="0" smtClean="0"/>
              <a:t>formy vyloučení z bydlení</a:t>
            </a:r>
          </a:p>
          <a:p>
            <a:pPr lvl="1"/>
            <a:r>
              <a:rPr lang="cs-CZ" dirty="0" smtClean="0"/>
              <a:t>Bez střechy</a:t>
            </a:r>
          </a:p>
          <a:p>
            <a:pPr lvl="1"/>
            <a:r>
              <a:rPr lang="cs-CZ" dirty="0" smtClean="0"/>
              <a:t>Bez bytu</a:t>
            </a:r>
          </a:p>
          <a:p>
            <a:pPr lvl="1"/>
            <a:r>
              <a:rPr lang="cs-CZ" dirty="0" smtClean="0"/>
              <a:t>Nejisté bydlení</a:t>
            </a:r>
          </a:p>
          <a:p>
            <a:pPr lvl="1"/>
            <a:r>
              <a:rPr lang="cs-CZ" dirty="0" smtClean="0"/>
              <a:t>Nevyhovující bydlení</a:t>
            </a:r>
          </a:p>
          <a:p>
            <a:r>
              <a:rPr lang="cs-CZ" dirty="0" smtClean="0"/>
              <a:t>Cílové skupiny (alespoň 1 podmínka)</a:t>
            </a:r>
          </a:p>
          <a:p>
            <a:pPr lvl="1"/>
            <a:r>
              <a:rPr lang="cs-CZ" dirty="0" smtClean="0"/>
              <a:t>Podmínka disponibilních  příjmů (40 %)</a:t>
            </a:r>
          </a:p>
          <a:p>
            <a:pPr lvl="1"/>
            <a:r>
              <a:rPr lang="cs-CZ" dirty="0" smtClean="0"/>
              <a:t>Podmínka bytové nouze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3014666"/>
          </a:xfrm>
        </p:spPr>
        <p:txBody>
          <a:bodyPr/>
          <a:lstStyle/>
          <a:p>
            <a:pPr algn="ctr"/>
            <a:r>
              <a:rPr lang="cs-CZ" sz="2800" dirty="0" smtClean="0"/>
              <a:t>SOCIÁLNÍ BYDLENÍ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4000504"/>
            <a:ext cx="2362200" cy="2125659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v Belgii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1980: decentralizace sociálního bydlení</a:t>
            </a:r>
          </a:p>
          <a:p>
            <a:r>
              <a:rPr lang="cs-CZ" dirty="0" smtClean="0"/>
              <a:t>V kompetenci regionů. (Bruselský, Vlámský, Valonský)</a:t>
            </a:r>
          </a:p>
          <a:p>
            <a:pPr lvl="1"/>
            <a:r>
              <a:rPr lang="cs-CZ" dirty="0" smtClean="0"/>
              <a:t>Regiony jsou </a:t>
            </a:r>
            <a:r>
              <a:rPr lang="cs-CZ" dirty="0" err="1" smtClean="0"/>
              <a:t>zodpovědny</a:t>
            </a:r>
            <a:r>
              <a:rPr lang="cs-CZ" dirty="0" smtClean="0"/>
              <a:t> za jejich vlastní politiku bydlení a alokování peněz z jejich regionálních rozpočtů.</a:t>
            </a:r>
          </a:p>
          <a:p>
            <a:r>
              <a:rPr lang="cs-CZ" dirty="0" smtClean="0"/>
              <a:t>Zákon R2017: snížení DPH na nákup a výstavbu sociálního bydlení na 12 %</a:t>
            </a:r>
          </a:p>
          <a:p>
            <a:r>
              <a:rPr lang="cs-CZ" dirty="0" smtClean="0"/>
              <a:t>Poskytovatelé: municipality, veřejné společnosti, NNO,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Rozlišují „</a:t>
            </a:r>
            <a:r>
              <a:rPr lang="cs-CZ" dirty="0" err="1" smtClean="0"/>
              <a:t>social</a:t>
            </a:r>
            <a:r>
              <a:rPr lang="cs-CZ" dirty="0" smtClean="0"/>
              <a:t>“ a „</a:t>
            </a:r>
            <a:r>
              <a:rPr lang="cs-CZ" dirty="0" err="1" smtClean="0"/>
              <a:t>intermediate</a:t>
            </a:r>
            <a:r>
              <a:rPr lang="cs-CZ" dirty="0" smtClean="0"/>
              <a:t>“ </a:t>
            </a:r>
            <a:r>
              <a:rPr lang="cs-CZ" dirty="0" err="1" smtClean="0"/>
              <a:t>housing</a:t>
            </a:r>
            <a:endParaRPr lang="cs-CZ" dirty="0" smtClean="0"/>
          </a:p>
          <a:p>
            <a:pPr lvl="1"/>
            <a:r>
              <a:rPr lang="cs-CZ" dirty="0" smtClean="0"/>
              <a:t>Lidé v tíživé sociální a finanční situaci</a:t>
            </a:r>
          </a:p>
          <a:p>
            <a:pPr lvl="1"/>
            <a:r>
              <a:rPr lang="cs-CZ" dirty="0" smtClean="0"/>
              <a:t>Lidé ohroženi chudobou, ohroženi rizikovými faktory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3014666"/>
          </a:xfrm>
        </p:spPr>
        <p:txBody>
          <a:bodyPr/>
          <a:lstStyle/>
          <a:p>
            <a:pPr algn="ctr"/>
            <a:r>
              <a:rPr lang="cs-CZ" sz="2800" dirty="0" smtClean="0"/>
              <a:t>SOCIÁLNÍ BYDLENÍ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4000504"/>
            <a:ext cx="2362200" cy="2125659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/>
              <a:t>v Belgii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Situace se liší region od regionu.</a:t>
            </a:r>
          </a:p>
          <a:p>
            <a:r>
              <a:rPr lang="cs-CZ" dirty="0" smtClean="0"/>
              <a:t>Bruselský</a:t>
            </a:r>
          </a:p>
          <a:p>
            <a:pPr lvl="1"/>
            <a:r>
              <a:rPr lang="cs-CZ" dirty="0" smtClean="0"/>
              <a:t>Automaticky generovaný čekací list se specifickým systémem kritérií</a:t>
            </a:r>
          </a:p>
          <a:p>
            <a:r>
              <a:rPr lang="cs-CZ" dirty="0" smtClean="0"/>
              <a:t>Vlámský</a:t>
            </a:r>
          </a:p>
          <a:p>
            <a:pPr lvl="1"/>
            <a:r>
              <a:rPr lang="cs-CZ" dirty="0" smtClean="0"/>
              <a:t>Žadatelé se musí registrovat u místních poskytovatelů sociálního bydlení.</a:t>
            </a:r>
          </a:p>
          <a:p>
            <a:pPr lvl="1"/>
            <a:r>
              <a:rPr lang="cs-CZ" dirty="0" smtClean="0"/>
              <a:t>Posuzována výše příjmů.</a:t>
            </a:r>
          </a:p>
          <a:p>
            <a:r>
              <a:rPr lang="cs-CZ" dirty="0" smtClean="0"/>
              <a:t>Valonský</a:t>
            </a:r>
          </a:p>
          <a:p>
            <a:pPr lvl="1"/>
            <a:r>
              <a:rPr lang="cs-CZ" dirty="0" smtClean="0"/>
              <a:t>Žadatelé  se musí registrovat u místních poskytovatelů.</a:t>
            </a:r>
          </a:p>
          <a:p>
            <a:pPr lvl="1"/>
            <a:r>
              <a:rPr lang="cs-CZ" dirty="0" smtClean="0"/>
              <a:t>Kritéria: příjem, velikost bytové jednotky, nedostatek vybavení domácnosti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„HFB“ = </a:t>
            </a:r>
            <a:r>
              <a:rPr lang="cs-CZ" dirty="0" err="1" smtClean="0"/>
              <a:t>Housing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Belgium</a:t>
            </a:r>
            <a:endParaRPr lang="cs-CZ" dirty="0" smtClean="0"/>
          </a:p>
          <a:p>
            <a:r>
              <a:rPr lang="cs-CZ" dirty="0" smtClean="0"/>
              <a:t>Experiment, 3 roky</a:t>
            </a:r>
          </a:p>
          <a:p>
            <a:r>
              <a:rPr lang="cs-CZ" dirty="0" smtClean="0"/>
              <a:t>z</a:t>
            </a:r>
            <a:r>
              <a:rPr lang="cs-CZ" dirty="0" smtClean="0"/>
              <a:t>áří 2013 – červen 2016</a:t>
            </a:r>
          </a:p>
          <a:p>
            <a:r>
              <a:rPr lang="cs-CZ" dirty="0" smtClean="0"/>
              <a:t>8 měst</a:t>
            </a:r>
          </a:p>
          <a:p>
            <a:endParaRPr lang="cs-CZ" dirty="0"/>
          </a:p>
        </p:txBody>
      </p:sp>
      <p:pic>
        <p:nvPicPr>
          <p:cNvPr id="7" name="Zástupný symbol pro obsah 6" descr="housing_first_belgium.pn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3143248"/>
            <a:ext cx="4116956" cy="3049596"/>
          </a:xfr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Projekt HOUSING FIRST v </a:t>
            </a:r>
            <a:r>
              <a:rPr lang="cs-CZ" dirty="0" smtClean="0">
                <a:solidFill>
                  <a:schemeClr val="tx1"/>
                </a:solidFill>
              </a:rPr>
              <a:t>B</a:t>
            </a:r>
            <a:r>
              <a:rPr lang="cs-CZ" dirty="0" smtClean="0">
                <a:solidFill>
                  <a:schemeClr val="tx1"/>
                </a:solidFill>
              </a:rPr>
              <a:t>elgii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8556528" cy="3818404"/>
          </a:xfrm>
        </p:spPr>
        <p:txBody>
          <a:bodyPr/>
          <a:lstStyle/>
          <a:p>
            <a:r>
              <a:rPr lang="cs-CZ" dirty="0" smtClean="0"/>
              <a:t>Zaregistrovali jste projekt Bydlení především v Brně?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Otázky k diskusi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2871790"/>
          </a:xfrm>
        </p:spPr>
        <p:txBody>
          <a:bodyPr/>
          <a:lstStyle/>
          <a:p>
            <a:pPr algn="ctr"/>
            <a:r>
              <a:rPr lang="cs-CZ" sz="2800" dirty="0" smtClean="0"/>
              <a:t>Zdroje:</a:t>
            </a:r>
            <a:endParaRPr lang="cs-CZ" sz="2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u="sng" dirty="0" smtClean="0">
                <a:hlinkClick r:id="rId2"/>
              </a:rPr>
              <a:t>http://www.</a:t>
            </a:r>
            <a:r>
              <a:rPr lang="cs-CZ" sz="2000" u="sng" dirty="0" err="1" smtClean="0">
                <a:hlinkClick r:id="rId2"/>
              </a:rPr>
              <a:t>socialnibydleni.mpsv.cz</a:t>
            </a:r>
            <a:r>
              <a:rPr lang="cs-CZ" sz="2000" u="sng" dirty="0" smtClean="0">
                <a:hlinkClick r:id="rId2"/>
              </a:rPr>
              <a:t>/</a:t>
            </a:r>
            <a:r>
              <a:rPr lang="cs-CZ" sz="2000" u="sng" dirty="0" err="1" smtClean="0">
                <a:hlinkClick r:id="rId2"/>
              </a:rPr>
              <a:t>cs</a:t>
            </a:r>
            <a:r>
              <a:rPr lang="cs-CZ" sz="2000" u="sng" dirty="0" smtClean="0">
                <a:hlinkClick r:id="rId2"/>
              </a:rPr>
              <a:t>/</a:t>
            </a:r>
            <a:endParaRPr lang="cs-CZ" sz="2000" dirty="0" smtClean="0"/>
          </a:p>
          <a:p>
            <a:r>
              <a:rPr lang="cs-CZ" sz="2000" u="sng" dirty="0" smtClean="0">
                <a:hlinkClick r:id="rId3"/>
              </a:rPr>
              <a:t>https://socialnibydleni.org/zakon-o-socialnim-bydleni</a:t>
            </a:r>
            <a:endParaRPr lang="cs-CZ" sz="2000" dirty="0" smtClean="0"/>
          </a:p>
          <a:p>
            <a:r>
              <a:rPr lang="cs-CZ" sz="2000" u="sng" dirty="0" smtClean="0">
                <a:hlinkClick r:id="rId4"/>
              </a:rPr>
              <a:t>http://www.</a:t>
            </a:r>
            <a:r>
              <a:rPr lang="cs-CZ" sz="2000" u="sng" dirty="0" err="1" smtClean="0">
                <a:hlinkClick r:id="rId4"/>
              </a:rPr>
              <a:t>socialnibydleni.mpsv.cz</a:t>
            </a:r>
            <a:r>
              <a:rPr lang="cs-CZ" sz="2000" u="sng" dirty="0" smtClean="0">
                <a:hlinkClick r:id="rId4"/>
              </a:rPr>
              <a:t>/</a:t>
            </a:r>
            <a:r>
              <a:rPr lang="cs-CZ" sz="2000" u="sng" dirty="0" err="1" smtClean="0">
                <a:hlinkClick r:id="rId4"/>
              </a:rPr>
              <a:t>images</a:t>
            </a:r>
            <a:r>
              <a:rPr lang="cs-CZ" sz="2000" u="sng" dirty="0" smtClean="0">
                <a:hlinkClick r:id="rId4"/>
              </a:rPr>
              <a:t>/soubory/Koncepce_</a:t>
            </a:r>
            <a:r>
              <a:rPr lang="cs-CZ" sz="2000" u="sng" dirty="0" err="1" smtClean="0">
                <a:hlinkClick r:id="rId4"/>
              </a:rPr>
              <a:t>socialniho</a:t>
            </a:r>
            <a:r>
              <a:rPr lang="cs-CZ" sz="2000" u="sng" dirty="0" smtClean="0">
                <a:hlinkClick r:id="rId4"/>
              </a:rPr>
              <a:t>_bydleni_CR_2015-2025.pdf</a:t>
            </a:r>
            <a:endParaRPr lang="cs-CZ" sz="2000" dirty="0" smtClean="0"/>
          </a:p>
          <a:p>
            <a:r>
              <a:rPr lang="cs-CZ" sz="2000" u="sng" dirty="0" smtClean="0">
                <a:hlinkClick r:id="rId5"/>
              </a:rPr>
              <a:t>https://www.belgium.be/en/housing/social_housing</a:t>
            </a:r>
            <a:endParaRPr lang="cs-CZ" sz="2000" dirty="0" smtClean="0"/>
          </a:p>
          <a:p>
            <a:r>
              <a:rPr lang="cs-CZ" sz="2000" u="sng" dirty="0" smtClean="0">
                <a:hlinkClick r:id="rId6"/>
              </a:rPr>
              <a:t>https://www.ey.com/be/en/newsroom/news-releases/tax-alert---belgian-draft-legislation-on-social-housing</a:t>
            </a:r>
            <a:endParaRPr lang="cs-CZ" sz="2000" dirty="0" smtClean="0"/>
          </a:p>
          <a:p>
            <a:r>
              <a:rPr lang="cs-CZ" sz="2000" u="sng" dirty="0" smtClean="0">
                <a:hlinkClick r:id="rId7"/>
              </a:rPr>
              <a:t>http://www.</a:t>
            </a:r>
            <a:r>
              <a:rPr lang="cs-CZ" sz="2000" u="sng" dirty="0" err="1" smtClean="0">
                <a:hlinkClick r:id="rId7"/>
              </a:rPr>
              <a:t>housingeurope.eu</a:t>
            </a:r>
            <a:r>
              <a:rPr lang="cs-CZ" sz="2000" u="sng" dirty="0" smtClean="0">
                <a:hlinkClick r:id="rId7"/>
              </a:rPr>
              <a:t>/</a:t>
            </a:r>
            <a:r>
              <a:rPr lang="cs-CZ" sz="2000" u="sng" dirty="0" err="1" smtClean="0">
                <a:hlinkClick r:id="rId7"/>
              </a:rPr>
              <a:t>resource</a:t>
            </a:r>
            <a:r>
              <a:rPr lang="cs-CZ" sz="2000" u="sng" dirty="0" smtClean="0">
                <a:hlinkClick r:id="rId7"/>
              </a:rPr>
              <a:t>-93/</a:t>
            </a:r>
            <a:r>
              <a:rPr lang="cs-CZ" sz="2000" u="sng" dirty="0" err="1" smtClean="0">
                <a:hlinkClick r:id="rId7"/>
              </a:rPr>
              <a:t>social</a:t>
            </a:r>
            <a:r>
              <a:rPr lang="cs-CZ" sz="2000" u="sng" dirty="0" smtClean="0">
                <a:hlinkClick r:id="rId7"/>
              </a:rPr>
              <a:t>-</a:t>
            </a:r>
            <a:r>
              <a:rPr lang="cs-CZ" sz="2000" u="sng" dirty="0" err="1" smtClean="0">
                <a:hlinkClick r:id="rId7"/>
              </a:rPr>
              <a:t>housing</a:t>
            </a:r>
            <a:r>
              <a:rPr lang="cs-CZ" sz="2000" u="sng" dirty="0" smtClean="0">
                <a:hlinkClick r:id="rId7"/>
              </a:rPr>
              <a:t>-in-</a:t>
            </a:r>
            <a:r>
              <a:rPr lang="cs-CZ" sz="2000" u="sng" dirty="0" err="1" smtClean="0">
                <a:hlinkClick r:id="rId7"/>
              </a:rPr>
              <a:t>europe</a:t>
            </a:r>
            <a:endParaRPr lang="cs-CZ" sz="2000" dirty="0" smtClean="0"/>
          </a:p>
          <a:p>
            <a:r>
              <a:rPr lang="cs-CZ" sz="2000" u="sng" dirty="0" smtClean="0">
                <a:hlinkClick r:id="rId8"/>
              </a:rPr>
              <a:t>http://caviar.archi/category/projects/residential-buildings/social-housing</a:t>
            </a:r>
            <a:r>
              <a:rPr lang="cs-CZ" sz="2000" u="sng" dirty="0" smtClean="0">
                <a:hlinkClick r:id="rId8"/>
              </a:rPr>
              <a:t>/</a:t>
            </a:r>
            <a:endParaRPr lang="cs-CZ" sz="2000" u="sng" dirty="0" smtClean="0"/>
          </a:p>
          <a:p>
            <a:r>
              <a:rPr lang="cs-CZ" sz="2000" dirty="0" smtClean="0">
                <a:hlinkClick r:id="rId9"/>
              </a:rPr>
              <a:t>http://www.</a:t>
            </a:r>
            <a:r>
              <a:rPr lang="cs-CZ" sz="2000" dirty="0" err="1" smtClean="0">
                <a:hlinkClick r:id="rId9"/>
              </a:rPr>
              <a:t>housingfirstbelgium.be</a:t>
            </a:r>
            <a:r>
              <a:rPr lang="cs-CZ" sz="2000" dirty="0" smtClean="0">
                <a:hlinkClick r:id="rId9"/>
              </a:rPr>
              <a:t>/</a:t>
            </a:r>
            <a:r>
              <a:rPr lang="cs-CZ" sz="2000" dirty="0" err="1" smtClean="0">
                <a:hlinkClick r:id="rId9"/>
              </a:rPr>
              <a:t>en</a:t>
            </a:r>
            <a:r>
              <a:rPr lang="cs-CZ" sz="2000" dirty="0" smtClean="0">
                <a:hlinkClick r:id="rId9"/>
              </a:rPr>
              <a:t>/</a:t>
            </a: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</TotalTime>
  <Words>383</Words>
  <Application>Microsoft Office PowerPoint</Application>
  <PresentationFormat>Předvádění na obrazovce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Administrativní</vt:lpstr>
      <vt:lpstr>SOCIÁLNÍ BYDLENÍ v BELGII</vt:lpstr>
      <vt:lpstr>SOCIÁLNÍ BYDLENÍ</vt:lpstr>
      <vt:lpstr>SOCIÁLNÍ BYDLENÍ </vt:lpstr>
      <vt:lpstr>SOCIÁLNÍ BYDLENÍ </vt:lpstr>
      <vt:lpstr>SOCIÁLNÍ BYDLENÍ </vt:lpstr>
      <vt:lpstr>SOCIÁLNÍ BYDLENÍ </vt:lpstr>
      <vt:lpstr>Projekt HOUSING FIRST v Belgii</vt:lpstr>
      <vt:lpstr>Otázky k diskusi</vt:lpstr>
      <vt:lpstr>Zdroje: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BYDLENÍ v BELGII</dc:title>
  <dc:creator>Marie</dc:creator>
  <cp:lastModifiedBy>Marie</cp:lastModifiedBy>
  <cp:revision>56</cp:revision>
  <dcterms:created xsi:type="dcterms:W3CDTF">2019-04-19T10:42:51Z</dcterms:created>
  <dcterms:modified xsi:type="dcterms:W3CDTF">2019-04-23T12:11:27Z</dcterms:modified>
</cp:coreProperties>
</file>