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7" r:id="rId8"/>
    <p:sldId id="269" r:id="rId9"/>
    <p:sldId id="270" r:id="rId10"/>
    <p:sldId id="271" r:id="rId11"/>
    <p:sldId id="266" r:id="rId12"/>
    <p:sldId id="273" r:id="rId13"/>
    <p:sldId id="274" r:id="rId14"/>
    <p:sldId id="272" r:id="rId15"/>
    <p:sldId id="268" r:id="rId1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8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racovn__h_rok_programu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racovn__h_rok_programu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k-SK"/>
  <c:chart>
    <c:title>
      <c:tx>
        <c:rich>
          <a:bodyPr/>
          <a:lstStyle/>
          <a:p>
            <a:pPr>
              <a:defRPr/>
            </a:pPr>
            <a:r>
              <a:rPr lang="sk-SK" sz="1400" b="0" dirty="0" smtClean="0">
                <a:latin typeface="Baskerville Old Face" pitchFamily="18" charset="0"/>
              </a:rPr>
              <a:t>Vývoj</a:t>
            </a:r>
            <a:r>
              <a:rPr lang="sk-SK" sz="1400" b="0" baseline="0" dirty="0" smtClean="0">
                <a:latin typeface="Baskerville Old Face" pitchFamily="18" charset="0"/>
              </a:rPr>
              <a:t> sumy životného minima </a:t>
            </a:r>
            <a:endParaRPr lang="en-US" sz="1400" b="0" dirty="0">
              <a:latin typeface="Baskerville Old Face" pitchFamily="18" charset="0"/>
            </a:endParaRP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Hárok1!$B$1</c:f>
              <c:strCache>
                <c:ptCount val="1"/>
                <c:pt idx="0">
                  <c:v>Rad 1</c:v>
                </c:pt>
              </c:strCache>
            </c:strRef>
          </c:tx>
          <c:marker>
            <c:symbol val="none"/>
          </c:marker>
          <c:dLbls>
            <c:delete val="1"/>
          </c:dLbls>
          <c:cat>
            <c:numRef>
              <c:f>Hárok1!$A$2:$A$11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Hárok1!$B$2:$B$11</c:f>
              <c:numCache>
                <c:formatCode>General</c:formatCode>
                <c:ptCount val="10"/>
                <c:pt idx="0">
                  <c:v>185.19</c:v>
                </c:pt>
                <c:pt idx="1">
                  <c:v>185.28</c:v>
                </c:pt>
                <c:pt idx="2">
                  <c:v>189.83</c:v>
                </c:pt>
                <c:pt idx="3">
                  <c:v>194.58</c:v>
                </c:pt>
                <c:pt idx="4">
                  <c:v>198.09</c:v>
                </c:pt>
                <c:pt idx="5">
                  <c:v>198.09</c:v>
                </c:pt>
                <c:pt idx="6">
                  <c:v>198.09</c:v>
                </c:pt>
                <c:pt idx="7">
                  <c:v>198.09</c:v>
                </c:pt>
                <c:pt idx="8">
                  <c:v>199.48</c:v>
                </c:pt>
                <c:pt idx="9">
                  <c:v>205.07</c:v>
                </c:pt>
              </c:numCache>
            </c:numRef>
          </c:val>
        </c:ser>
        <c:dLbls>
          <c:showVal val="1"/>
        </c:dLbls>
        <c:marker val="1"/>
        <c:axId val="88080768"/>
        <c:axId val="88083840"/>
      </c:lineChart>
      <c:dateAx>
        <c:axId val="88080768"/>
        <c:scaling>
          <c:orientation val="minMax"/>
          <c:max val="2018"/>
          <c:min val="2009"/>
        </c:scaling>
        <c:axPos val="b"/>
        <c:numFmt formatCode="General" sourceLinked="1"/>
        <c:tickLblPos val="nextTo"/>
        <c:txPr>
          <a:bodyPr/>
          <a:lstStyle/>
          <a:p>
            <a:pPr>
              <a:defRPr sz="1400">
                <a:latin typeface="Baskerville Old Face" pitchFamily="18" charset="0"/>
              </a:defRPr>
            </a:pPr>
            <a:endParaRPr lang="sk-SK"/>
          </a:p>
        </c:txPr>
        <c:crossAx val="88083840"/>
        <c:crosses val="autoZero"/>
        <c:lblOffset val="100"/>
        <c:baseTimeUnit val="days"/>
        <c:majorUnit val="3"/>
        <c:majorTimeUnit val="days"/>
      </c:dateAx>
      <c:valAx>
        <c:axId val="88083840"/>
        <c:scaling>
          <c:orientation val="minMax"/>
          <c:max val="210"/>
          <c:min val="180"/>
        </c:scaling>
        <c:axPos val="l"/>
        <c:numFmt formatCode="General" sourceLinked="1"/>
        <c:majorTickMark val="in"/>
        <c:tickLblPos val="nextTo"/>
        <c:txPr>
          <a:bodyPr/>
          <a:lstStyle/>
          <a:p>
            <a:pPr>
              <a:defRPr sz="1400">
                <a:latin typeface="Baskerville Old Face" pitchFamily="18" charset="0"/>
              </a:defRPr>
            </a:pPr>
            <a:endParaRPr lang="sk-SK"/>
          </a:p>
        </c:txPr>
        <c:crossAx val="88080768"/>
        <c:crosses val="autoZero"/>
        <c:crossBetween val="between"/>
        <c:majorUnit val="15"/>
      </c:valAx>
    </c:plotArea>
    <c:plotVisOnly val="1"/>
  </c:chart>
  <c:txPr>
    <a:bodyPr/>
    <a:lstStyle/>
    <a:p>
      <a:pPr>
        <a:defRPr sz="1800"/>
      </a:pPr>
      <a:endParaRPr lang="sk-SK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k-SK"/>
  <c:style val="39"/>
  <c:chart>
    <c:title>
      <c:tx>
        <c:rich>
          <a:bodyPr/>
          <a:lstStyle/>
          <a:p>
            <a:pPr>
              <a:defRPr sz="2400" b="0">
                <a:latin typeface="Baskerville Old Face" pitchFamily="18" charset="0"/>
              </a:defRPr>
            </a:pPr>
            <a:r>
              <a:rPr lang="sk-SK" sz="2400" b="0" dirty="0">
                <a:latin typeface="Baskerville Old Face" pitchFamily="18" charset="0"/>
              </a:rPr>
              <a:t>Výdaje zo ŠR </a:t>
            </a:r>
            <a:r>
              <a:rPr lang="sk-SK" sz="2400" b="0" dirty="0" smtClean="0">
                <a:latin typeface="Baskerville Old Face" pitchFamily="18" charset="0"/>
              </a:rPr>
              <a:t>na pomoc v </a:t>
            </a:r>
            <a:r>
              <a:rPr lang="sk-SK" sz="2400" b="0" dirty="0">
                <a:latin typeface="Baskerville Old Face" pitchFamily="18" charset="0"/>
              </a:rPr>
              <a:t>hmotnej </a:t>
            </a:r>
            <a:r>
              <a:rPr lang="sk-SK" sz="2400" b="0" dirty="0" smtClean="0">
                <a:latin typeface="Baskerville Old Face" pitchFamily="18" charset="0"/>
              </a:rPr>
              <a:t>núdzi v roku 2018</a:t>
            </a:r>
            <a:endParaRPr lang="sk-SK" sz="2400" b="0" dirty="0">
              <a:latin typeface="Baskerville Old Face" pitchFamily="18" charset="0"/>
            </a:endParaRPr>
          </a:p>
        </c:rich>
      </c:tx>
      <c:layout/>
    </c:title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Hárok1!$B$1</c:f>
              <c:strCache>
                <c:ptCount val="1"/>
                <c:pt idx="0">
                  <c:v>dávka v hmotnej núdzi a príspevky k dávke</c:v>
                </c:pt>
              </c:strCache>
            </c:strRef>
          </c:tx>
          <c:cat>
            <c:strRef>
              <c:f>Hárok1!$A$2</c:f>
              <c:strCache>
                <c:ptCount val="1"/>
                <c:pt idx="0">
                  <c:v>Hodnota položky (v mil.€)</c:v>
                </c:pt>
              </c:strCache>
            </c:strRef>
          </c:cat>
          <c:val>
            <c:numRef>
              <c:f>Hárok1!$B$2</c:f>
              <c:numCache>
                <c:formatCode>General</c:formatCode>
                <c:ptCount val="1"/>
                <c:pt idx="0">
                  <c:v>115.53</c:v>
                </c:pt>
              </c:numCache>
            </c:numRef>
          </c:val>
        </c:ser>
        <c:ser>
          <c:idx val="1"/>
          <c:order val="1"/>
          <c:tx>
            <c:strRef>
              <c:f>Hárok1!$C$1</c:f>
              <c:strCache>
                <c:ptCount val="1"/>
                <c:pt idx="0">
                  <c:v>kapitola MPSVR</c:v>
                </c:pt>
              </c:strCache>
            </c:strRef>
          </c:tx>
          <c:cat>
            <c:strRef>
              <c:f>Hárok1!$A$2</c:f>
              <c:strCache>
                <c:ptCount val="1"/>
                <c:pt idx="0">
                  <c:v>Hodnota položky (v mil.€)</c:v>
                </c:pt>
              </c:strCache>
            </c:strRef>
          </c:cat>
          <c:val>
            <c:numRef>
              <c:f>Hárok1!$C$2</c:f>
              <c:numCache>
                <c:formatCode>#,##0.00</c:formatCode>
                <c:ptCount val="1"/>
                <c:pt idx="0">
                  <c:v>2108.37</c:v>
                </c:pt>
              </c:numCache>
            </c:numRef>
          </c:val>
        </c:ser>
        <c:ser>
          <c:idx val="2"/>
          <c:order val="2"/>
          <c:tx>
            <c:strRef>
              <c:f>Hárok1!$D$1</c:f>
              <c:strCache>
                <c:ptCount val="1"/>
                <c:pt idx="0">
                  <c:v>výdavky ŠR</c:v>
                </c:pt>
              </c:strCache>
            </c:strRef>
          </c:tx>
          <c:cat>
            <c:strRef>
              <c:f>Hárok1!$A$2</c:f>
              <c:strCache>
                <c:ptCount val="1"/>
                <c:pt idx="0">
                  <c:v>Hodnota položky (v mil.€)</c:v>
                </c:pt>
              </c:strCache>
            </c:strRef>
          </c:cat>
          <c:val>
            <c:numRef>
              <c:f>Hárok1!$D$2</c:f>
              <c:numCache>
                <c:formatCode>#,##0.00</c:formatCode>
                <c:ptCount val="1"/>
                <c:pt idx="0">
                  <c:v>13858.75</c:v>
                </c:pt>
              </c:numCache>
            </c:numRef>
          </c:val>
        </c:ser>
        <c:gapWidth val="95"/>
        <c:gapDepth val="95"/>
        <c:shape val="box"/>
        <c:axId val="104008320"/>
        <c:axId val="104137088"/>
        <c:axId val="0"/>
      </c:bar3DChart>
      <c:catAx>
        <c:axId val="104008320"/>
        <c:scaling>
          <c:orientation val="minMax"/>
        </c:scaling>
        <c:delete val="1"/>
        <c:axPos val="l"/>
        <c:majorTickMark val="none"/>
        <c:tickLblPos val="nextTo"/>
        <c:crossAx val="104137088"/>
        <c:crosses val="autoZero"/>
        <c:auto val="1"/>
        <c:lblAlgn val="ctr"/>
        <c:lblOffset val="100"/>
      </c:catAx>
      <c:valAx>
        <c:axId val="104137088"/>
        <c:scaling>
          <c:orientation val="minMax"/>
        </c:scaling>
        <c:axPos val="b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>
                <a:latin typeface="Baskerville Old Face" pitchFamily="18" charset="0"/>
              </a:defRPr>
            </a:pPr>
            <a:endParaRPr lang="sk-SK"/>
          </a:p>
        </c:txPr>
        <c:crossAx val="104008320"/>
        <c:crosses val="autoZero"/>
        <c:crossBetween val="between"/>
        <c:majorUnit val="0.2"/>
        <c:minorUnit val="9.5000000000000032E-3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baseline="0">
                <a:latin typeface="Baskerville Old Face" pitchFamily="18" charset="0"/>
              </a:defRPr>
            </a:pPr>
            <a:endParaRPr lang="sk-SK"/>
          </a:p>
        </c:txPr>
      </c:dTable>
    </c:plotArea>
    <c:plotVisOnly val="1"/>
  </c:chart>
  <c:spPr>
    <a:ln>
      <a:noFill/>
    </a:ln>
  </c:spPr>
  <c:txPr>
    <a:bodyPr/>
    <a:lstStyle/>
    <a:p>
      <a:pPr>
        <a:defRPr sz="1800"/>
      </a:pPr>
      <a:endParaRPr lang="sk-SK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24. 2. 2019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24. 2. 2019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24. 2. 2019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24. 2. 2019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24. 2. 2019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24. 2. 2019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24. 2. 2019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24. 2. 2019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24. 2. 2019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24. 2. 2019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24. 2. 2019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24. 2. 2019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zakonypreludi.sk/zz/2010-544" TargetMode="External"/><Relationship Id="rId3" Type="http://schemas.openxmlformats.org/officeDocument/2006/relationships/hyperlink" Target="https://www.employment.gov.sk/sk/rodina-socialna-pomoc/hmotna-nudza/" TargetMode="External"/><Relationship Id="rId7" Type="http://schemas.openxmlformats.org/officeDocument/2006/relationships/hyperlink" Target="https://www.zakonypreludi.sk/zz/2003-601" TargetMode="External"/><Relationship Id="rId2" Type="http://schemas.openxmlformats.org/officeDocument/2006/relationships/hyperlink" Target="https://www.mpsv.cz/cs/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lov-lex.sk/pravne-predpisy/SK/ZZ/2013/417/20170501" TargetMode="External"/><Relationship Id="rId5" Type="http://schemas.openxmlformats.org/officeDocument/2006/relationships/hyperlink" Target="https://www.upsvr.gov.sk/statistiky/socialne-veci-statistiky/2018/2018-socialne-davky.html?page_id=771091" TargetMode="External"/><Relationship Id="rId4" Type="http://schemas.openxmlformats.org/officeDocument/2006/relationships/hyperlink" Target="https://www.upsvr.gov.sk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533400" y="533400"/>
            <a:ext cx="8153400" cy="5791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9600" y="2057401"/>
            <a:ext cx="8001000" cy="1543050"/>
          </a:xfrm>
        </p:spPr>
        <p:txBody>
          <a:bodyPr>
            <a:noAutofit/>
          </a:bodyPr>
          <a:lstStyle/>
          <a:p>
            <a:r>
              <a:rPr lang="sk-SK" sz="4000" dirty="0" smtClean="0">
                <a:solidFill>
                  <a:schemeClr val="tx1"/>
                </a:solidFill>
                <a:effectLst/>
                <a:latin typeface="Baskerville Old Face" pitchFamily="18" charset="0"/>
              </a:rPr>
              <a:t>Systém zabezpečenia v hmotnej núdzi  </a:t>
            </a:r>
            <a:br>
              <a:rPr lang="sk-SK" sz="4000" dirty="0" smtClean="0">
                <a:solidFill>
                  <a:schemeClr val="tx1"/>
                </a:solidFill>
                <a:effectLst/>
                <a:latin typeface="Baskerville Old Face" pitchFamily="18" charset="0"/>
              </a:rPr>
            </a:br>
            <a:r>
              <a:rPr lang="sk-SK" sz="4000" dirty="0" smtClean="0">
                <a:solidFill>
                  <a:schemeClr val="tx1"/>
                </a:solidFill>
                <a:effectLst/>
                <a:latin typeface="Baskerville Old Face" pitchFamily="18" charset="0"/>
              </a:rPr>
              <a:t>na Slovensku</a:t>
            </a:r>
            <a:endParaRPr lang="sk-SK" sz="4000" dirty="0">
              <a:solidFill>
                <a:schemeClr val="tx1"/>
              </a:solidFill>
              <a:effectLst/>
              <a:latin typeface="Baskerville Old Face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905000"/>
          </a:xfrm>
        </p:spPr>
        <p:txBody>
          <a:bodyPr>
            <a:normAutofit lnSpcReduction="10000"/>
          </a:bodyPr>
          <a:lstStyle/>
          <a:p>
            <a:pPr algn="r"/>
            <a:r>
              <a:rPr lang="sk-SK" sz="2300" dirty="0" err="1" smtClean="0">
                <a:latin typeface="Baskerville Old Face" pitchFamily="18" charset="0"/>
              </a:rPr>
              <a:t>VESP_Veřejná</a:t>
            </a:r>
            <a:r>
              <a:rPr lang="sk-SK" sz="2300" dirty="0" smtClean="0">
                <a:latin typeface="Baskerville Old Face" pitchFamily="18" charset="0"/>
              </a:rPr>
              <a:t> </a:t>
            </a:r>
            <a:r>
              <a:rPr lang="sk-SK" sz="2300" dirty="0" smtClean="0">
                <a:latin typeface="Baskerville Old Face" pitchFamily="18" charset="0"/>
              </a:rPr>
              <a:t>a </a:t>
            </a:r>
            <a:r>
              <a:rPr lang="sk-SK" sz="2300" dirty="0" err="1" smtClean="0">
                <a:latin typeface="Baskerville Old Face" pitchFamily="18" charset="0"/>
              </a:rPr>
              <a:t>sociální</a:t>
            </a:r>
            <a:r>
              <a:rPr lang="sk-SK" sz="2300" dirty="0" smtClean="0">
                <a:latin typeface="Baskerville Old Face" pitchFamily="18" charset="0"/>
              </a:rPr>
              <a:t> politika</a:t>
            </a:r>
          </a:p>
          <a:p>
            <a:pPr algn="r"/>
            <a:r>
              <a:rPr lang="sk-SK" sz="1700" dirty="0" smtClean="0">
                <a:latin typeface="Baskerville Old Face" pitchFamily="18" charset="0"/>
              </a:rPr>
              <a:t>Terézia Bednárová, 455982</a:t>
            </a:r>
          </a:p>
          <a:p>
            <a:pPr algn="r"/>
            <a:r>
              <a:rPr lang="sk-SK" sz="1700" dirty="0" smtClean="0">
                <a:latin typeface="Baskerville Old Face" pitchFamily="18" charset="0"/>
              </a:rPr>
              <a:t>Anna Borková, 468842</a:t>
            </a:r>
          </a:p>
          <a:p>
            <a:pPr algn="r"/>
            <a:r>
              <a:rPr lang="sk-SK" sz="1700" dirty="0" err="1" smtClean="0">
                <a:latin typeface="Baskerville Old Face" pitchFamily="18" charset="0"/>
              </a:rPr>
              <a:t>Aneta</a:t>
            </a:r>
            <a:r>
              <a:rPr lang="sk-SK" sz="1700" dirty="0" smtClean="0">
                <a:latin typeface="Baskerville Old Face" pitchFamily="18" charset="0"/>
              </a:rPr>
              <a:t> </a:t>
            </a:r>
            <a:r>
              <a:rPr lang="sk-SK" sz="1700" dirty="0" err="1" smtClean="0">
                <a:latin typeface="Baskerville Old Face" pitchFamily="18" charset="0"/>
              </a:rPr>
              <a:t>Gottwaldová</a:t>
            </a:r>
            <a:r>
              <a:rPr lang="sk-SK" sz="1700" dirty="0" smtClean="0">
                <a:latin typeface="Baskerville Old Face" pitchFamily="18" charset="0"/>
              </a:rPr>
              <a:t>, 432580</a:t>
            </a:r>
          </a:p>
          <a:p>
            <a:pPr algn="r"/>
            <a:r>
              <a:rPr lang="sk-SK" sz="1700" dirty="0" smtClean="0">
                <a:latin typeface="Baskerville Old Face" pitchFamily="18" charset="0"/>
              </a:rPr>
              <a:t>Veronika Podolská, 488365</a:t>
            </a:r>
            <a:endParaRPr lang="sk-SK" sz="1700" dirty="0" smtClean="0">
              <a:latin typeface="Baskerville Old Face" pitchFamily="18" charset="0"/>
            </a:endParaRPr>
          </a:p>
          <a:p>
            <a:pPr algn="r"/>
            <a:r>
              <a:rPr lang="sk-SK" sz="1700" dirty="0" smtClean="0">
                <a:latin typeface="Baskerville Old Face" pitchFamily="18" charset="0"/>
              </a:rPr>
              <a:t>28.2.2019</a:t>
            </a:r>
            <a:endParaRPr lang="sk-SK" sz="1700" dirty="0"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>
              <a:buFont typeface="Baskerville Old Face" pitchFamily="18" charset="0"/>
              <a:buChar char="»"/>
            </a:pPr>
            <a:r>
              <a:rPr lang="sk-SK" dirty="0" smtClean="0">
                <a:latin typeface="Baskerville Old Face" pitchFamily="18" charset="0"/>
              </a:rPr>
              <a:t>osobitný príspevok </a:t>
            </a:r>
            <a:r>
              <a:rPr lang="sk-SK" sz="2800" dirty="0" smtClean="0">
                <a:latin typeface="Baskerville Old Face" pitchFamily="18" charset="0"/>
              </a:rPr>
              <a:t>(</a:t>
            </a:r>
            <a:r>
              <a:rPr lang="sk-SK" sz="2400" b="1" dirty="0" smtClean="0">
                <a:latin typeface="Baskerville Old Face" pitchFamily="18" charset="0"/>
              </a:rPr>
              <a:t>126,14€ </a:t>
            </a:r>
            <a:r>
              <a:rPr lang="sk-SK" sz="2400" dirty="0" smtClean="0">
                <a:latin typeface="Baskerville Old Face" pitchFamily="18" charset="0"/>
              </a:rPr>
              <a:t>a</a:t>
            </a:r>
            <a:r>
              <a:rPr lang="sk-SK" sz="2400" b="1" dirty="0" smtClean="0">
                <a:latin typeface="Baskerville Old Face" pitchFamily="18" charset="0"/>
              </a:rPr>
              <a:t> 63,07€</a:t>
            </a:r>
            <a:r>
              <a:rPr lang="sk-SK" sz="2800" dirty="0" smtClean="0">
                <a:latin typeface="Baskerville Old Face" pitchFamily="18" charset="0"/>
              </a:rPr>
              <a:t>)</a:t>
            </a:r>
          </a:p>
          <a:p>
            <a:pPr>
              <a:buNone/>
            </a:pPr>
            <a:r>
              <a:rPr lang="sk-SK" sz="2000" dirty="0" smtClean="0">
                <a:latin typeface="Baskerville Old Face" pitchFamily="18" charset="0"/>
              </a:rPr>
              <a:t>	osobe</a:t>
            </a:r>
            <a:r>
              <a:rPr lang="sk-SK" sz="2000" dirty="0" smtClean="0">
                <a:latin typeface="Baskerville Old Face" pitchFamily="18" charset="0"/>
              </a:rPr>
              <a:t>, ktorej vznikol pracovný </a:t>
            </a:r>
            <a:r>
              <a:rPr lang="sk-SK" sz="2000" dirty="0" smtClean="0">
                <a:latin typeface="Baskerville Old Face" pitchFamily="18" charset="0"/>
              </a:rPr>
              <a:t>pomer</a:t>
            </a:r>
            <a:r>
              <a:rPr lang="pl-PL" sz="2000" dirty="0" smtClean="0">
                <a:latin typeface="Baskerville Old Face" pitchFamily="18" charset="0"/>
              </a:rPr>
              <a:t> </a:t>
            </a:r>
            <a:r>
              <a:rPr lang="pl-PL" sz="2000" dirty="0" smtClean="0">
                <a:latin typeface="Baskerville Old Face" pitchFamily="18" charset="0"/>
              </a:rPr>
              <a:t>a </a:t>
            </a:r>
            <a:r>
              <a:rPr lang="pl-PL" sz="2000" dirty="0" smtClean="0">
                <a:latin typeface="Baskerville Old Face" pitchFamily="18" charset="0"/>
              </a:rPr>
              <a:t>bola predchádzajúcich 12 mesiacov nezamestnaná</a:t>
            </a:r>
            <a:r>
              <a:rPr lang="pl-PL" sz="2000" dirty="0" smtClean="0">
                <a:latin typeface="Baskerville Old Face" pitchFamily="18" charset="0"/>
              </a:rPr>
              <a:t>, a </a:t>
            </a:r>
            <a:r>
              <a:rPr lang="pl-PL" sz="2000" dirty="0" smtClean="0">
                <a:latin typeface="Baskerville Old Face" pitchFamily="18" charset="0"/>
              </a:rPr>
              <a:t>je členom domácnosti, ktorej sa poskytuje pomoc v hmotnej núdzi </a:t>
            </a:r>
            <a:endParaRPr lang="sk-SK" sz="2000" dirty="0" smtClean="0">
              <a:latin typeface="Baskerville Old Face" pitchFamily="18" charset="0"/>
            </a:endParaRPr>
          </a:p>
          <a:p>
            <a:pPr>
              <a:buFont typeface="Baskerville Old Face" pitchFamily="18" charset="0"/>
              <a:buChar char="»"/>
            </a:pPr>
            <a:r>
              <a:rPr lang="sk-SK" dirty="0" smtClean="0">
                <a:latin typeface="Baskerville Old Face" pitchFamily="18" charset="0"/>
              </a:rPr>
              <a:t>jednorazová </a:t>
            </a:r>
            <a:r>
              <a:rPr lang="sk-SK" dirty="0" smtClean="0">
                <a:latin typeface="Baskerville Old Face" pitchFamily="18" charset="0"/>
              </a:rPr>
              <a:t>dávka </a:t>
            </a:r>
            <a:r>
              <a:rPr lang="sk-SK" sz="2800" dirty="0" smtClean="0">
                <a:latin typeface="Baskerville Old Face" pitchFamily="18" charset="0"/>
              </a:rPr>
              <a:t>(</a:t>
            </a:r>
            <a:r>
              <a:rPr lang="sk-SK" sz="2400" b="1" dirty="0" smtClean="0">
                <a:latin typeface="Baskerville Old Face" pitchFamily="18" charset="0"/>
              </a:rPr>
              <a:t>max. </a:t>
            </a:r>
            <a:r>
              <a:rPr lang="sk-SK" sz="2400" b="1" dirty="0" smtClean="0">
                <a:latin typeface="Baskerville Old Face" pitchFamily="18" charset="0"/>
              </a:rPr>
              <a:t>3x suma životného </a:t>
            </a:r>
            <a:r>
              <a:rPr lang="sk-SK" sz="2400" b="1" dirty="0" smtClean="0">
                <a:latin typeface="Baskerville Old Face" pitchFamily="18" charset="0"/>
              </a:rPr>
              <a:t>minima</a:t>
            </a:r>
            <a:r>
              <a:rPr lang="sk-SK" sz="2800" dirty="0" smtClean="0">
                <a:latin typeface="Baskerville Old Face" pitchFamily="18" charset="0"/>
              </a:rPr>
              <a:t>)</a:t>
            </a:r>
            <a:endParaRPr lang="sk-SK" sz="2800" dirty="0" smtClean="0">
              <a:latin typeface="Baskerville Old Face" pitchFamily="18" charset="0"/>
            </a:endParaRPr>
          </a:p>
          <a:p>
            <a:pPr>
              <a:buNone/>
            </a:pPr>
            <a:r>
              <a:rPr lang="sk-SK" sz="2000" dirty="0" smtClean="0">
                <a:latin typeface="Baskerville Old Face" pitchFamily="18" charset="0"/>
              </a:rPr>
              <a:t>	</a:t>
            </a:r>
            <a:r>
              <a:rPr lang="sk-SK" sz="2000" dirty="0" smtClean="0">
                <a:latin typeface="Baskerville Old Face" pitchFamily="18" charset="0"/>
              </a:rPr>
              <a:t>čiastočná úhrada </a:t>
            </a:r>
            <a:r>
              <a:rPr lang="sk-SK" sz="2000" dirty="0" smtClean="0">
                <a:latin typeface="Baskerville Old Face" pitchFamily="18" charset="0"/>
              </a:rPr>
              <a:t>mimoriadnych výdavkov členov domácnosti, ktorým sa poskytuje pomoc v hmotnej </a:t>
            </a:r>
            <a:r>
              <a:rPr lang="sk-SK" sz="2000" dirty="0" smtClean="0">
                <a:latin typeface="Baskerville Old Face" pitchFamily="18" charset="0"/>
              </a:rPr>
              <a:t>núdzi, najmä </a:t>
            </a:r>
            <a:r>
              <a:rPr lang="sk-SK" sz="2000" dirty="0" smtClean="0">
                <a:latin typeface="Baskerville Old Face" pitchFamily="18" charset="0"/>
              </a:rPr>
              <a:t>na zabezpečenie nevyhnutného ošatenia, bielizne, obuvi, nevyhnutného vybavenia </a:t>
            </a:r>
            <a:r>
              <a:rPr lang="sk-SK" sz="2000" dirty="0" smtClean="0">
                <a:latin typeface="Baskerville Old Face" pitchFamily="18" charset="0"/>
              </a:rPr>
              <a:t>domácnosti </a:t>
            </a:r>
          </a:p>
          <a:p>
            <a:pPr>
              <a:buNone/>
            </a:pPr>
            <a:endParaRPr lang="sk-SK" sz="2200" dirty="0" smtClean="0">
              <a:latin typeface="Baskerville Old Face" pitchFamily="18" charset="0"/>
            </a:endParaRPr>
          </a:p>
          <a:p>
            <a:pPr>
              <a:buFont typeface="Baskerville Old Face" pitchFamily="18" charset="0"/>
              <a:buChar char="»"/>
            </a:pPr>
            <a:r>
              <a:rPr lang="sk-SK" dirty="0" smtClean="0">
                <a:latin typeface="Baskerville Old Face" pitchFamily="18" charset="0"/>
              </a:rPr>
              <a:t>dotácie </a:t>
            </a:r>
            <a:r>
              <a:rPr lang="sk-SK" dirty="0" smtClean="0">
                <a:latin typeface="Baskerville Old Face" pitchFamily="18" charset="0"/>
              </a:rPr>
              <a:t>na podporu výchovy </a:t>
            </a:r>
            <a:r>
              <a:rPr lang="sk-SK" dirty="0" smtClean="0">
                <a:latin typeface="Baskerville Old Face" pitchFamily="18" charset="0"/>
              </a:rPr>
              <a:t>dieťaťa</a:t>
            </a:r>
          </a:p>
          <a:p>
            <a:pPr marL="857250" lvl="1" indent="-457200">
              <a:buFont typeface="+mj-lt"/>
              <a:buAutoNum type="arabicPeriod"/>
            </a:pPr>
            <a:r>
              <a:rPr lang="sk-SK" sz="1800" dirty="0" smtClean="0">
                <a:latin typeface="Baskerville Old Face" pitchFamily="18" charset="0"/>
              </a:rPr>
              <a:t>dotáciu </a:t>
            </a:r>
            <a:r>
              <a:rPr lang="sk-SK" sz="1800" dirty="0" smtClean="0">
                <a:latin typeface="Baskerville Old Face" pitchFamily="18" charset="0"/>
              </a:rPr>
              <a:t>na podporu výchovy k stravovacím návykom </a:t>
            </a:r>
            <a:r>
              <a:rPr lang="sk-SK" sz="1800" dirty="0" smtClean="0">
                <a:latin typeface="Baskerville Old Face" pitchFamily="18" charset="0"/>
              </a:rPr>
              <a:t>dieťaťa (1,20€)</a:t>
            </a:r>
          </a:p>
          <a:p>
            <a:pPr marL="857250" lvl="1" indent="-457200">
              <a:buFont typeface="+mj-lt"/>
              <a:buAutoNum type="arabicPeriod"/>
            </a:pPr>
            <a:r>
              <a:rPr lang="sk-SK" sz="1800" dirty="0" smtClean="0">
                <a:latin typeface="Baskerville Old Face" pitchFamily="18" charset="0"/>
              </a:rPr>
              <a:t>dotácia </a:t>
            </a:r>
            <a:r>
              <a:rPr lang="sk-SK" sz="1800" dirty="0" smtClean="0">
                <a:latin typeface="Baskerville Old Face" pitchFamily="18" charset="0"/>
              </a:rPr>
              <a:t>na podporu výchovy k plneniu školských povinností dieťaťa ohrozeného sociálnym </a:t>
            </a:r>
            <a:r>
              <a:rPr lang="sk-SK" sz="1800" dirty="0" smtClean="0">
                <a:latin typeface="Baskerville Old Face" pitchFamily="18" charset="0"/>
              </a:rPr>
              <a:t>vylúčením (33,20€)</a:t>
            </a:r>
            <a:endParaRPr lang="sk-SK" sz="1800" dirty="0" smtClean="0">
              <a:latin typeface="Baskerville Old Face" pitchFamily="18" charset="0"/>
            </a:endParaRPr>
          </a:p>
        </p:txBody>
      </p:sp>
      <p:cxnSp>
        <p:nvCxnSpPr>
          <p:cNvPr id="5" name="Rovná spojnica 4"/>
          <p:cNvCxnSpPr/>
          <p:nvPr/>
        </p:nvCxnSpPr>
        <p:spPr>
          <a:xfrm>
            <a:off x="0" y="3810000"/>
            <a:ext cx="9144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sk-SK" dirty="0" smtClean="0">
                <a:latin typeface="Baskerville Old Face" pitchFamily="18" charset="0"/>
              </a:rPr>
              <a:t>p</a:t>
            </a:r>
            <a:r>
              <a:rPr lang="sk-SK" dirty="0" smtClean="0">
                <a:latin typeface="Baskerville Old Face" pitchFamily="18" charset="0"/>
              </a:rPr>
              <a:t>rávna úprava</a:t>
            </a:r>
            <a:endParaRPr lang="sk-SK" dirty="0">
              <a:latin typeface="Baskerville Old Face" pitchFamily="18" charset="0"/>
            </a:endParaRP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304800" y="1905000"/>
            <a:ext cx="8610600" cy="4221163"/>
          </a:xfrm>
        </p:spPr>
        <p:txBody>
          <a:bodyPr>
            <a:normAutofit/>
          </a:bodyPr>
          <a:lstStyle/>
          <a:p>
            <a:pPr marL="342000" indent="-342000"/>
            <a:r>
              <a:rPr lang="sk-SK" sz="2000" dirty="0" smtClean="0">
                <a:latin typeface="Baskerville Old Face" pitchFamily="18" charset="0"/>
              </a:rPr>
              <a:t>Zákon č. 417/2013 </a:t>
            </a:r>
            <a:r>
              <a:rPr lang="sk-SK" sz="2000" dirty="0" err="1" smtClean="0">
                <a:latin typeface="Baskerville Old Face" pitchFamily="18" charset="0"/>
              </a:rPr>
              <a:t>Z.z</a:t>
            </a:r>
            <a:r>
              <a:rPr lang="sk-SK" sz="2000" dirty="0" smtClean="0">
                <a:latin typeface="Baskerville Old Face" pitchFamily="18" charset="0"/>
              </a:rPr>
              <a:t>. o pomoci v hmotnej núdzi</a:t>
            </a:r>
          </a:p>
          <a:p>
            <a:pPr marL="0" indent="0">
              <a:buNone/>
            </a:pPr>
            <a:r>
              <a:rPr lang="sk-SK" sz="2000" dirty="0" smtClean="0">
                <a:latin typeface="Baskerville Old Face" pitchFamily="18" charset="0"/>
              </a:rPr>
              <a:t>	...</a:t>
            </a:r>
            <a:r>
              <a:rPr lang="sk-SK" sz="2000" dirty="0" smtClean="0">
                <a:latin typeface="Baskerville Old Face" pitchFamily="18" charset="0"/>
              </a:rPr>
              <a:t>ktorým sa zrušil </a:t>
            </a:r>
            <a:r>
              <a:rPr lang="pl-PL" sz="2000" dirty="0" smtClean="0">
                <a:latin typeface="Baskerville Old Face" pitchFamily="18" charset="0"/>
              </a:rPr>
              <a:t>zákon č. 599/2003 Z. z. </a:t>
            </a:r>
            <a:r>
              <a:rPr lang="pl-PL" sz="2000" dirty="0" smtClean="0">
                <a:latin typeface="Baskerville Old Face" pitchFamily="18" charset="0"/>
              </a:rPr>
              <a:t>o pomoci v hmotnej </a:t>
            </a:r>
            <a:r>
              <a:rPr lang="pl-PL" sz="2000" dirty="0" smtClean="0">
                <a:latin typeface="Baskerville Old Face" pitchFamily="18" charset="0"/>
              </a:rPr>
              <a:t>núdzi</a:t>
            </a:r>
          </a:p>
          <a:p>
            <a:pPr marL="0" indent="0">
              <a:buNone/>
            </a:pPr>
            <a:r>
              <a:rPr lang="pl-PL" sz="2000" dirty="0" smtClean="0">
                <a:latin typeface="Baskerville Old Face" pitchFamily="18" charset="0"/>
              </a:rPr>
              <a:t>	</a:t>
            </a:r>
            <a:r>
              <a:rPr lang="pl-PL" sz="2000" dirty="0" smtClean="0">
                <a:latin typeface="Baskerville Old Face" pitchFamily="18" charset="0"/>
              </a:rPr>
              <a:t>	...ktorým sa zrušil zákon č. 300/1999 Z. z. o príspevku na bývanie</a:t>
            </a:r>
            <a:endParaRPr lang="pl-PL" sz="2000" dirty="0" smtClean="0">
              <a:latin typeface="Baskerville Old Face" pitchFamily="18" charset="0"/>
            </a:endParaRPr>
          </a:p>
          <a:p>
            <a:r>
              <a:rPr lang="sk-SK" sz="2000" dirty="0" smtClean="0">
                <a:latin typeface="Baskerville Old Face" pitchFamily="18" charset="0"/>
              </a:rPr>
              <a:t>Zákon </a:t>
            </a:r>
            <a:r>
              <a:rPr lang="sk-SK" sz="2000" dirty="0" smtClean="0">
                <a:latin typeface="Baskerville Old Face" pitchFamily="18" charset="0"/>
              </a:rPr>
              <a:t>č. </a:t>
            </a:r>
            <a:r>
              <a:rPr lang="sk-SK" sz="2000" dirty="0" smtClean="0">
                <a:latin typeface="Baskerville Old Face" pitchFamily="18" charset="0"/>
              </a:rPr>
              <a:t>601/2003 Z. z. o životnom minime a o zmene a doplnení niektorých zákonov v znení neskorších predpisov</a:t>
            </a:r>
          </a:p>
          <a:p>
            <a:r>
              <a:rPr lang="sk-SK" sz="2000" dirty="0" smtClean="0">
                <a:latin typeface="Baskerville Old Face" pitchFamily="18" charset="0"/>
              </a:rPr>
              <a:t>Opatrenie Ministerstva práce, sociálnych vecí a rodiny SR o úprave súm životného minima</a:t>
            </a:r>
          </a:p>
          <a:p>
            <a:r>
              <a:rPr lang="sk-SK" sz="2000" dirty="0" smtClean="0">
                <a:latin typeface="Baskerville Old Face" pitchFamily="18" charset="0"/>
              </a:rPr>
              <a:t>Zákon č. 544/2010 </a:t>
            </a:r>
            <a:r>
              <a:rPr lang="sk-SK" sz="2000" dirty="0" err="1" smtClean="0">
                <a:latin typeface="Baskerville Old Face" pitchFamily="18" charset="0"/>
              </a:rPr>
              <a:t>Z.z</a:t>
            </a:r>
            <a:r>
              <a:rPr lang="sk-SK" sz="2000" dirty="0" smtClean="0">
                <a:latin typeface="Baskerville Old Face" pitchFamily="18" charset="0"/>
              </a:rPr>
              <a:t>. o dotáciách v pôsobnosti Ministerstva práce, sociálnych vecí a rodiny Slovenskej republiky v znení zákona č. 393/2012 Z. </a:t>
            </a:r>
            <a:r>
              <a:rPr lang="sk-SK" sz="2000" dirty="0" smtClean="0">
                <a:latin typeface="Baskerville Old Face" pitchFamily="18" charset="0"/>
              </a:rPr>
              <a:t>z</a:t>
            </a:r>
            <a:r>
              <a:rPr lang="sk-SK" sz="2000" dirty="0" smtClean="0">
                <a:latin typeface="Baskerville Old Face" pitchFamily="18" charset="0"/>
              </a:rPr>
              <a:t>.</a:t>
            </a:r>
          </a:p>
          <a:p>
            <a:endParaRPr lang="sk-SK" sz="2000" dirty="0" smtClean="0">
              <a:latin typeface="Baskerville Old Face" pitchFamily="18" charset="0"/>
            </a:endParaRPr>
          </a:p>
          <a:p>
            <a:r>
              <a:rPr lang="sk-SK" sz="2000" dirty="0" smtClean="0">
                <a:latin typeface="Baskerville Old Face" pitchFamily="18" charset="0"/>
              </a:rPr>
              <a:t>Novely zákonov č. 417/2013 a 544/2010</a:t>
            </a:r>
            <a:endParaRPr lang="sk-SK" sz="2000" dirty="0" smtClean="0">
              <a:latin typeface="Baskerville Old Face" pitchFamily="18" charset="0"/>
            </a:endParaRPr>
          </a:p>
        </p:txBody>
      </p:sp>
      <p:pic>
        <p:nvPicPr>
          <p:cNvPr id="1028" name="Picture 4" descr="Puzzle Factory - games - Paragraf - ułóż symbo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3600" y="228600"/>
            <a:ext cx="1930400" cy="1447800"/>
          </a:xfrm>
          <a:prstGeom prst="rect">
            <a:avLst/>
          </a:prstGeom>
          <a:noFill/>
        </p:spPr>
      </p:pic>
      <p:pic>
        <p:nvPicPr>
          <p:cNvPr id="6" name="Picture 4" descr="Puzzle Factory - games - Paragraf - ułóż symbo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0"/>
            <a:ext cx="1930400" cy="144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l="7613" t="9375" r="7467" b="21875"/>
          <a:stretch>
            <a:fillRect/>
          </a:stretch>
        </p:blipFill>
        <p:spPr bwMode="auto">
          <a:xfrm>
            <a:off x="0" y="1705302"/>
            <a:ext cx="9144000" cy="4162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sk-SK" dirty="0" smtClean="0">
                <a:latin typeface="Baskerville Old Face" pitchFamily="18" charset="0"/>
              </a:rPr>
              <a:t>Porovnanie s ČR</a:t>
            </a:r>
            <a:endParaRPr lang="sk-SK" dirty="0">
              <a:latin typeface="Baskerville Old Face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k-SK" sz="2600" dirty="0" smtClean="0">
                <a:latin typeface="Baskerville Old Face" pitchFamily="18" charset="0"/>
              </a:rPr>
              <a:t>príspevok na živobytie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2600" dirty="0" smtClean="0">
                <a:latin typeface="Baskerville Old Face" pitchFamily="18" charset="0"/>
              </a:rPr>
              <a:t>doplatok na bývanie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2600" dirty="0" smtClean="0">
                <a:latin typeface="Baskerville Old Face" pitchFamily="18" charset="0"/>
              </a:rPr>
              <a:t>mimoriadna okamžitá pomoc</a:t>
            </a:r>
          </a:p>
          <a:p>
            <a:pPr>
              <a:buFont typeface="Baskerville Old Face" pitchFamily="18" charset="0"/>
              <a:buChar char="»"/>
            </a:pPr>
            <a:r>
              <a:rPr lang="sk-SK" sz="2800" dirty="0" smtClean="0">
                <a:latin typeface="Baskerville Old Face" pitchFamily="18" charset="0"/>
              </a:rPr>
              <a:t>rozlišovanie existenčného a životného minima</a:t>
            </a:r>
          </a:p>
          <a:p>
            <a:pPr>
              <a:buFont typeface="Baskerville Old Face" pitchFamily="18" charset="0"/>
              <a:buChar char="»"/>
            </a:pPr>
            <a:r>
              <a:rPr lang="sk-SK" sz="2800" dirty="0" smtClean="0">
                <a:latin typeface="Baskerville Old Face" pitchFamily="18" charset="0"/>
              </a:rPr>
              <a:t>p</a:t>
            </a:r>
            <a:r>
              <a:rPr lang="sk-SK" sz="2800" dirty="0" smtClean="0">
                <a:latin typeface="Baskerville Old Face" pitchFamily="18" charset="0"/>
              </a:rPr>
              <a:t>aušál </a:t>
            </a:r>
            <a:r>
              <a:rPr lang="sk-SK" sz="2800" dirty="0" err="1" smtClean="0">
                <a:latin typeface="Baskerville Old Face" pitchFamily="18" charset="0"/>
              </a:rPr>
              <a:t>vs</a:t>
            </a:r>
            <a:r>
              <a:rPr lang="sk-SK" sz="2800" dirty="0" smtClean="0">
                <a:latin typeface="Baskerville Old Face" pitchFamily="18" charset="0"/>
              </a:rPr>
              <a:t>. individuálne stanovenie výšky dávky</a:t>
            </a:r>
          </a:p>
        </p:txBody>
      </p:sp>
      <p:pic>
        <p:nvPicPr>
          <p:cNvPr id="28676" name="Picture 4" descr="Doprava a platb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4800600"/>
            <a:ext cx="2590800" cy="15158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sk-SK" dirty="0" smtClean="0">
                <a:latin typeface="Baskerville Old Face" pitchFamily="18" charset="0"/>
              </a:rPr>
              <a:t>Otázky k diskusii</a:t>
            </a:r>
            <a:endParaRPr lang="sk-SK" dirty="0">
              <a:latin typeface="Baskerville Old Face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k-SK" sz="2500" dirty="0" smtClean="0">
                <a:latin typeface="Baskerville Old Face" pitchFamily="18" charset="0"/>
              </a:rPr>
              <a:t>Aké vidíte pozitíva/negatíva slovenského </a:t>
            </a:r>
            <a:r>
              <a:rPr lang="sk-SK" sz="2500" dirty="0" smtClean="0">
                <a:latin typeface="Baskerville Old Face" pitchFamily="18" charset="0"/>
              </a:rPr>
              <a:t>systému zabezpečenia v hmotnej núdzi?</a:t>
            </a:r>
            <a:endParaRPr lang="sk-SK" sz="2500" dirty="0" smtClean="0">
              <a:latin typeface="Baskerville Old Face" pitchFamily="18" charset="0"/>
            </a:endParaRPr>
          </a:p>
          <a:p>
            <a:pPr>
              <a:lnSpc>
                <a:spcPct val="150000"/>
              </a:lnSpc>
            </a:pPr>
            <a:r>
              <a:rPr lang="sk-SK" sz="2500" dirty="0" smtClean="0">
                <a:latin typeface="Baskerville Old Face" pitchFamily="18" charset="0"/>
              </a:rPr>
              <a:t>Aký je váš názor na „obedy zadarmo“ - novelu zákona o dotáciách? </a:t>
            </a:r>
            <a:endParaRPr lang="sk-SK" sz="2500" dirty="0" smtClean="0"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Baskerville Old Face" pitchFamily="18" charset="0"/>
              </a:rPr>
              <a:t>Zdroje</a:t>
            </a:r>
            <a:endParaRPr lang="sk-SK" dirty="0">
              <a:latin typeface="Baskerville Old Face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1600" dirty="0" smtClean="0">
                <a:latin typeface="Baskerville Old Face" pitchFamily="18" charset="0"/>
              </a:rPr>
              <a:t>HAMERNÍKOVÁ, B., MAAYTOVÁ, A. </a:t>
            </a:r>
            <a:r>
              <a:rPr lang="sk-SK" sz="1600" dirty="0" err="1" smtClean="0">
                <a:latin typeface="Baskerville Old Face" pitchFamily="18" charset="0"/>
              </a:rPr>
              <a:t>et</a:t>
            </a:r>
            <a:r>
              <a:rPr lang="sk-SK" sz="1600" dirty="0" smtClean="0">
                <a:latin typeface="Baskerville Old Face" pitchFamily="18" charset="0"/>
              </a:rPr>
              <a:t> al. </a:t>
            </a:r>
            <a:r>
              <a:rPr lang="sk-SK" sz="1600" dirty="0" err="1" smtClean="0">
                <a:latin typeface="Baskerville Old Face" pitchFamily="18" charset="0"/>
              </a:rPr>
              <a:t>Veřejné</a:t>
            </a:r>
            <a:r>
              <a:rPr lang="sk-SK" sz="1600" dirty="0" smtClean="0">
                <a:latin typeface="Baskerville Old Face" pitchFamily="18" charset="0"/>
              </a:rPr>
              <a:t> </a:t>
            </a:r>
            <a:r>
              <a:rPr lang="sk-SK" sz="1600" dirty="0" err="1" smtClean="0">
                <a:latin typeface="Baskerville Old Face" pitchFamily="18" charset="0"/>
              </a:rPr>
              <a:t>finance</a:t>
            </a:r>
            <a:r>
              <a:rPr lang="sk-SK" sz="1600" dirty="0" smtClean="0">
                <a:latin typeface="Baskerville Old Face" pitchFamily="18" charset="0"/>
              </a:rPr>
              <a:t>. 2. vyd. Praha: </a:t>
            </a:r>
            <a:r>
              <a:rPr lang="sk-SK" sz="1600" dirty="0" err="1" smtClean="0">
                <a:latin typeface="Baskerville Old Face" pitchFamily="18" charset="0"/>
              </a:rPr>
              <a:t>Wolters</a:t>
            </a:r>
            <a:r>
              <a:rPr lang="sk-SK" sz="1600" dirty="0" smtClean="0">
                <a:latin typeface="Baskerville Old Face" pitchFamily="18" charset="0"/>
              </a:rPr>
              <a:t> </a:t>
            </a:r>
            <a:r>
              <a:rPr lang="sk-SK" sz="1600" dirty="0" err="1" smtClean="0">
                <a:latin typeface="Baskerville Old Face" pitchFamily="18" charset="0"/>
              </a:rPr>
              <a:t>Kluwer</a:t>
            </a:r>
            <a:r>
              <a:rPr lang="sk-SK" sz="1600" dirty="0" smtClean="0">
                <a:latin typeface="Baskerville Old Face" pitchFamily="18" charset="0"/>
              </a:rPr>
              <a:t> ČR, 2010. 340 s.</a:t>
            </a:r>
          </a:p>
          <a:p>
            <a:r>
              <a:rPr lang="sk-SK" sz="1600" dirty="0" smtClean="0">
                <a:latin typeface="Baskerville Old Face" pitchFamily="18" charset="0"/>
              </a:rPr>
              <a:t>MPSV ČR. Dostupné na </a:t>
            </a:r>
            <a:r>
              <a:rPr lang="sk-SK" sz="1600" dirty="0" smtClean="0">
                <a:latin typeface="Baskerville Old Face" pitchFamily="18" charset="0"/>
                <a:hlinkClick r:id="rId2"/>
              </a:rPr>
              <a:t>https</a:t>
            </a:r>
            <a:r>
              <a:rPr lang="sk-SK" sz="1600" dirty="0" smtClean="0">
                <a:latin typeface="Baskerville Old Face" pitchFamily="18" charset="0"/>
                <a:hlinkClick r:id="rId2"/>
              </a:rPr>
              <a:t>://</a:t>
            </a:r>
            <a:r>
              <a:rPr lang="sk-SK" sz="1600" dirty="0" smtClean="0">
                <a:latin typeface="Baskerville Old Face" pitchFamily="18" charset="0"/>
                <a:hlinkClick r:id="rId2"/>
              </a:rPr>
              <a:t>www.mpsv.cz/cs/5</a:t>
            </a:r>
            <a:endParaRPr lang="sk-SK" sz="1600" dirty="0" smtClean="0">
              <a:latin typeface="Baskerville Old Face" pitchFamily="18" charset="0"/>
            </a:endParaRPr>
          </a:p>
          <a:p>
            <a:r>
              <a:rPr lang="sk-SK" sz="1600" dirty="0" smtClean="0">
                <a:latin typeface="Baskerville Old Face" pitchFamily="18" charset="0"/>
              </a:rPr>
              <a:t>MPSVR SR. Dostupné na </a:t>
            </a:r>
            <a:r>
              <a:rPr lang="sk-SK" sz="1600" dirty="0" smtClean="0">
                <a:latin typeface="Baskerville Old Face" pitchFamily="18" charset="0"/>
                <a:hlinkClick r:id="rId3"/>
              </a:rPr>
              <a:t>https</a:t>
            </a:r>
            <a:r>
              <a:rPr lang="sk-SK" sz="1600" dirty="0" smtClean="0">
                <a:latin typeface="Baskerville Old Face" pitchFamily="18" charset="0"/>
                <a:hlinkClick r:id="rId3"/>
              </a:rPr>
              <a:t>://www.employment.gov.sk/sk/rodina-socialna-pomoc/hmotna-nudza</a:t>
            </a:r>
            <a:r>
              <a:rPr lang="sk-SK" sz="1600" dirty="0" smtClean="0">
                <a:latin typeface="Baskerville Old Face" pitchFamily="18" charset="0"/>
                <a:hlinkClick r:id="rId3"/>
              </a:rPr>
              <a:t>/</a:t>
            </a:r>
            <a:endParaRPr lang="sk-SK" sz="1600" dirty="0" smtClean="0">
              <a:latin typeface="Baskerville Old Face" pitchFamily="18" charset="0"/>
            </a:endParaRPr>
          </a:p>
          <a:p>
            <a:r>
              <a:rPr lang="sk-SK" sz="1600" dirty="0" smtClean="0">
                <a:latin typeface="Baskerville Old Face" pitchFamily="18" charset="0"/>
              </a:rPr>
              <a:t>ÚPSVR. Dostupné na </a:t>
            </a:r>
            <a:r>
              <a:rPr lang="sk-SK" sz="1600" dirty="0" smtClean="0">
                <a:latin typeface="Baskerville Old Face" pitchFamily="18" charset="0"/>
                <a:hlinkClick r:id="rId4"/>
              </a:rPr>
              <a:t>https</a:t>
            </a:r>
            <a:r>
              <a:rPr lang="sk-SK" sz="1600" dirty="0" smtClean="0">
                <a:latin typeface="Baskerville Old Face" pitchFamily="18" charset="0"/>
                <a:hlinkClick r:id="rId4"/>
              </a:rPr>
              <a:t>://www.upsvr.gov.sk/</a:t>
            </a:r>
            <a:endParaRPr lang="sk-SK" sz="1600" dirty="0" smtClean="0">
              <a:latin typeface="Baskerville Old Face" pitchFamily="18" charset="0"/>
            </a:endParaRPr>
          </a:p>
          <a:p>
            <a:r>
              <a:rPr lang="sk-SK" sz="1600" dirty="0" smtClean="0">
                <a:latin typeface="Baskerville Old Face" pitchFamily="18" charset="0"/>
              </a:rPr>
              <a:t>ÚPSVR, Oddelenie štatistiky a zberu údajov. Mesačná štatistika o počte poberateľov sociálnych dávok a dotácií a čerpaných finančných prostriedkoch, december 2018. </a:t>
            </a:r>
            <a:r>
              <a:rPr lang="sk-SK" sz="1600" dirty="0" smtClean="0">
                <a:latin typeface="Baskerville Old Face" pitchFamily="18" charset="0"/>
              </a:rPr>
              <a:t>Dostupné na </a:t>
            </a:r>
            <a:r>
              <a:rPr lang="sk-SK" sz="1600" dirty="0" smtClean="0">
                <a:latin typeface="Baskerville Old Face" pitchFamily="18" charset="0"/>
                <a:hlinkClick r:id="rId5"/>
              </a:rPr>
              <a:t>https://</a:t>
            </a:r>
            <a:r>
              <a:rPr lang="sk-SK" sz="1600" dirty="0" smtClean="0">
                <a:latin typeface="Baskerville Old Face" pitchFamily="18" charset="0"/>
                <a:hlinkClick r:id="rId5"/>
              </a:rPr>
              <a:t>www.upsvr.gov.sk/statistiky/socialne-veci-statistiky/2018/2018-socialne-davky.html?page_id=771091</a:t>
            </a:r>
            <a:endParaRPr lang="sk-SK" sz="1600" dirty="0" smtClean="0">
              <a:latin typeface="Baskerville Old Face" pitchFamily="18" charset="0"/>
            </a:endParaRPr>
          </a:p>
          <a:p>
            <a:r>
              <a:rPr lang="sk-SK" sz="1600" dirty="0" smtClean="0">
                <a:latin typeface="Baskerville Old Face" pitchFamily="18" charset="0"/>
              </a:rPr>
              <a:t>Zákon č. 417/2013 </a:t>
            </a:r>
            <a:r>
              <a:rPr lang="sk-SK" sz="1600" dirty="0" err="1" smtClean="0">
                <a:latin typeface="Baskerville Old Face" pitchFamily="18" charset="0"/>
              </a:rPr>
              <a:t>Z.z</a:t>
            </a:r>
            <a:r>
              <a:rPr lang="sk-SK" sz="1600" dirty="0" smtClean="0">
                <a:latin typeface="Baskerville Old Face" pitchFamily="18" charset="0"/>
              </a:rPr>
              <a:t>. o pomoci v hmotnej núdzi a o zmene a doplnení niektorých zákonov. </a:t>
            </a:r>
            <a:r>
              <a:rPr lang="sk-SK" sz="1600" dirty="0" smtClean="0">
                <a:latin typeface="Baskerville Old Face" pitchFamily="18" charset="0"/>
              </a:rPr>
              <a:t>Dostupné na </a:t>
            </a:r>
            <a:r>
              <a:rPr lang="sk-SK" sz="1600" dirty="0" smtClean="0">
                <a:latin typeface="Baskerville Old Face" pitchFamily="18" charset="0"/>
                <a:hlinkClick r:id="rId6"/>
              </a:rPr>
              <a:t>https</a:t>
            </a:r>
            <a:r>
              <a:rPr lang="sk-SK" sz="1600" dirty="0" smtClean="0">
                <a:latin typeface="Baskerville Old Face" pitchFamily="18" charset="0"/>
                <a:hlinkClick r:id="rId6"/>
              </a:rPr>
              <a:t>://</a:t>
            </a:r>
            <a:r>
              <a:rPr lang="sk-SK" sz="1600" dirty="0" smtClean="0">
                <a:latin typeface="Baskerville Old Face" pitchFamily="18" charset="0"/>
                <a:hlinkClick r:id="rId6"/>
              </a:rPr>
              <a:t>www.slov-lex.sk/pravne-predpisy/SK/ZZ/2013/417/20170501</a:t>
            </a:r>
            <a:endParaRPr lang="sk-SK" sz="1600" dirty="0" smtClean="0">
              <a:latin typeface="Baskerville Old Face" pitchFamily="18" charset="0"/>
            </a:endParaRPr>
          </a:p>
          <a:p>
            <a:r>
              <a:rPr lang="sk-SK" sz="1600" dirty="0" smtClean="0">
                <a:latin typeface="Baskerville Old Face" pitchFamily="18" charset="0"/>
              </a:rPr>
              <a:t>Zákon č. 601/2003 Z. z. o životnom minime a o zmene a doplnení niektorých zákonov Dostupné na </a:t>
            </a:r>
            <a:r>
              <a:rPr lang="sk-SK" sz="1600" dirty="0" smtClean="0">
                <a:latin typeface="Baskerville Old Face" pitchFamily="18" charset="0"/>
                <a:hlinkClick r:id="rId7"/>
              </a:rPr>
              <a:t>https</a:t>
            </a:r>
            <a:r>
              <a:rPr lang="sk-SK" sz="1600" dirty="0" smtClean="0">
                <a:latin typeface="Baskerville Old Face" pitchFamily="18" charset="0"/>
                <a:hlinkClick r:id="rId7"/>
              </a:rPr>
              <a:t>://</a:t>
            </a:r>
            <a:r>
              <a:rPr lang="sk-SK" sz="1600" dirty="0" smtClean="0">
                <a:latin typeface="Baskerville Old Face" pitchFamily="18" charset="0"/>
                <a:hlinkClick r:id="rId7"/>
              </a:rPr>
              <a:t>www.zakonypreludi.sk/zz/2003-601</a:t>
            </a:r>
            <a:endParaRPr lang="sk-SK" sz="1600" dirty="0" smtClean="0">
              <a:latin typeface="Baskerville Old Face" pitchFamily="18" charset="0"/>
            </a:endParaRPr>
          </a:p>
          <a:p>
            <a:r>
              <a:rPr lang="sk-SK" sz="1600" dirty="0" smtClean="0">
                <a:latin typeface="Baskerville Old Face" pitchFamily="18" charset="0"/>
              </a:rPr>
              <a:t>Zákon č. 544/2010 </a:t>
            </a:r>
            <a:r>
              <a:rPr lang="sk-SK" sz="1600" dirty="0" err="1" smtClean="0">
                <a:latin typeface="Baskerville Old Face" pitchFamily="18" charset="0"/>
              </a:rPr>
              <a:t>Z.z</a:t>
            </a:r>
            <a:r>
              <a:rPr lang="sk-SK" sz="1600" dirty="0" smtClean="0">
                <a:latin typeface="Baskerville Old Face" pitchFamily="18" charset="0"/>
              </a:rPr>
              <a:t>. o dotáciách v pôsobnosti Ministerstva práce, sociálnych vecí a rodiny Slovenskej republiky v znení zákona č. 393/2012 Z. z</a:t>
            </a:r>
            <a:r>
              <a:rPr lang="sk-SK" sz="1600" dirty="0" smtClean="0">
                <a:latin typeface="Baskerville Old Face" pitchFamily="18" charset="0"/>
              </a:rPr>
              <a:t>. </a:t>
            </a:r>
            <a:r>
              <a:rPr lang="sk-SK" sz="1600" dirty="0" smtClean="0">
                <a:latin typeface="Baskerville Old Face" pitchFamily="18" charset="0"/>
              </a:rPr>
              <a:t>Dostupné na </a:t>
            </a:r>
            <a:r>
              <a:rPr lang="sk-SK" sz="1600" dirty="0" smtClean="0">
                <a:latin typeface="Baskerville Old Face" pitchFamily="18" charset="0"/>
                <a:hlinkClick r:id="rId8"/>
              </a:rPr>
              <a:t>https://</a:t>
            </a:r>
            <a:r>
              <a:rPr lang="sk-SK" sz="1600" dirty="0" smtClean="0">
                <a:latin typeface="Baskerville Old Face" pitchFamily="18" charset="0"/>
                <a:hlinkClick r:id="rId8"/>
              </a:rPr>
              <a:t>www.zakonypreludi.sk/zz/2010-544</a:t>
            </a:r>
            <a:endParaRPr lang="sk-SK" sz="1600" dirty="0" smtClean="0">
              <a:latin typeface="Baskerville Old Face" pitchFamily="18" charset="0"/>
            </a:endParaRPr>
          </a:p>
          <a:p>
            <a:endParaRPr lang="sk-SK" sz="1600" dirty="0" smtClean="0">
              <a:latin typeface="Baskerville Old Face" pitchFamily="18" charset="0"/>
            </a:endParaRPr>
          </a:p>
          <a:p>
            <a:endParaRPr lang="sk-SK" sz="1600" dirty="0" smtClean="0">
              <a:latin typeface="Baskerville Old Face" pitchFamily="18" charset="0"/>
            </a:endParaRPr>
          </a:p>
          <a:p>
            <a:endParaRPr lang="sk-SK" sz="1600" dirty="0" smtClean="0"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12700">
            <a:solidFill>
              <a:schemeClr val="tx1"/>
            </a:solidFill>
          </a:ln>
        </p:spPr>
        <p:txBody>
          <a:bodyPr/>
          <a:lstStyle/>
          <a:p>
            <a:r>
              <a:rPr lang="sk-SK" dirty="0" smtClean="0">
                <a:latin typeface="Baskerville Old Face" pitchFamily="18" charset="0"/>
              </a:rPr>
              <a:t>Osnova</a:t>
            </a:r>
            <a:endParaRPr lang="sk-SK" dirty="0">
              <a:latin typeface="Baskerville Old Face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Baskerville Old Face" pitchFamily="18" charset="0"/>
              <a:buChar char="»"/>
            </a:pPr>
            <a:r>
              <a:rPr lang="sk-SK" sz="2800" dirty="0" smtClean="0">
                <a:latin typeface="Baskerville Old Face" pitchFamily="18" charset="0"/>
              </a:rPr>
              <a:t>Predstavenie </a:t>
            </a:r>
            <a:r>
              <a:rPr lang="sk-SK" sz="2800" dirty="0" smtClean="0">
                <a:latin typeface="Baskerville Old Face" pitchFamily="18" charset="0"/>
              </a:rPr>
              <a:t>krajiny a témy</a:t>
            </a:r>
            <a:endParaRPr lang="sk-SK" sz="2800" dirty="0" smtClean="0">
              <a:latin typeface="Baskerville Old Face" pitchFamily="18" charset="0"/>
            </a:endParaRPr>
          </a:p>
          <a:p>
            <a:pPr>
              <a:lnSpc>
                <a:spcPct val="150000"/>
              </a:lnSpc>
              <a:buFont typeface="Baskerville Old Face" pitchFamily="18" charset="0"/>
              <a:buChar char="»"/>
            </a:pPr>
            <a:r>
              <a:rPr lang="sk-SK" sz="2800" dirty="0" smtClean="0">
                <a:latin typeface="Baskerville Old Face" pitchFamily="18" charset="0"/>
              </a:rPr>
              <a:t>Čo je h</a:t>
            </a:r>
            <a:r>
              <a:rPr lang="sk-SK" sz="2800" dirty="0" smtClean="0">
                <a:latin typeface="Baskerville Old Face" pitchFamily="18" charset="0"/>
              </a:rPr>
              <a:t>motná </a:t>
            </a:r>
            <a:r>
              <a:rPr lang="sk-SK" sz="2800" dirty="0" smtClean="0">
                <a:latin typeface="Baskerville Old Face" pitchFamily="18" charset="0"/>
              </a:rPr>
              <a:t>núdza</a:t>
            </a:r>
          </a:p>
          <a:p>
            <a:pPr>
              <a:lnSpc>
                <a:spcPct val="150000"/>
              </a:lnSpc>
              <a:buFont typeface="Baskerville Old Face" pitchFamily="18" charset="0"/>
              <a:buChar char="»"/>
            </a:pPr>
            <a:r>
              <a:rPr lang="sk-SK" sz="2800" dirty="0" smtClean="0">
                <a:latin typeface="Baskerville Old Face" pitchFamily="18" charset="0"/>
              </a:rPr>
              <a:t>Systém </a:t>
            </a:r>
            <a:r>
              <a:rPr lang="sk-SK" sz="2800" dirty="0" smtClean="0">
                <a:latin typeface="Baskerville Old Face" pitchFamily="18" charset="0"/>
              </a:rPr>
              <a:t>zabezpečenia v hmotnej </a:t>
            </a:r>
            <a:r>
              <a:rPr lang="sk-SK" sz="2800" dirty="0" smtClean="0">
                <a:latin typeface="Baskerville Old Face" pitchFamily="18" charset="0"/>
              </a:rPr>
              <a:t>n</a:t>
            </a:r>
            <a:r>
              <a:rPr lang="sk-SK" sz="2800" dirty="0" smtClean="0">
                <a:latin typeface="Baskerville Old Face" pitchFamily="18" charset="0"/>
              </a:rPr>
              <a:t>údzi - jednotlivé formy podpory</a:t>
            </a:r>
          </a:p>
          <a:p>
            <a:pPr>
              <a:lnSpc>
                <a:spcPct val="150000"/>
              </a:lnSpc>
              <a:buFont typeface="Baskerville Old Face" pitchFamily="18" charset="0"/>
              <a:buChar char="»"/>
            </a:pPr>
            <a:r>
              <a:rPr lang="sk-SK" sz="2800" dirty="0" smtClean="0">
                <a:latin typeface="Baskerville Old Face" pitchFamily="18" charset="0"/>
              </a:rPr>
              <a:t>Aktuálne zmeny</a:t>
            </a:r>
          </a:p>
          <a:p>
            <a:pPr>
              <a:lnSpc>
                <a:spcPct val="150000"/>
              </a:lnSpc>
              <a:buFont typeface="Baskerville Old Face" pitchFamily="18" charset="0"/>
              <a:buChar char="»"/>
            </a:pPr>
            <a:r>
              <a:rPr lang="sk-SK" sz="2800" dirty="0" smtClean="0">
                <a:latin typeface="Baskerville Old Face" pitchFamily="18" charset="0"/>
              </a:rPr>
              <a:t>Porovnanie s ČR</a:t>
            </a:r>
            <a:endParaRPr lang="sk-SK" sz="2800" dirty="0"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5257800" cy="1477962"/>
          </a:xfrm>
        </p:spPr>
        <p:txBody>
          <a:bodyPr/>
          <a:lstStyle/>
          <a:p>
            <a:r>
              <a:rPr lang="sk-SK" dirty="0" smtClean="0">
                <a:latin typeface="Baskerville Old Face" pitchFamily="18" charset="0"/>
              </a:rPr>
              <a:t>Slovensko</a:t>
            </a:r>
            <a:endParaRPr lang="sk-SK" dirty="0">
              <a:latin typeface="Baskerville Old Face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2004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sk-SK" sz="2400" dirty="0" smtClean="0">
                <a:latin typeface="Baskerville Old Face" pitchFamily="18" charset="0"/>
              </a:rPr>
              <a:t>republika, </a:t>
            </a:r>
            <a:r>
              <a:rPr lang="sk-SK" sz="2400" dirty="0" smtClean="0">
                <a:latin typeface="Baskerville Old Face" pitchFamily="18" charset="0"/>
              </a:rPr>
              <a:t>prezident</a:t>
            </a:r>
            <a:endParaRPr lang="sk-SK" sz="2400" dirty="0" smtClean="0">
              <a:latin typeface="Baskerville Old Face" pitchFamily="18" charset="0"/>
            </a:endParaRPr>
          </a:p>
          <a:p>
            <a:pPr>
              <a:lnSpc>
                <a:spcPct val="120000"/>
              </a:lnSpc>
            </a:pPr>
            <a:r>
              <a:rPr lang="sk-SK" sz="2400" dirty="0" smtClean="0">
                <a:latin typeface="Baskerville Old Face" pitchFamily="18" charset="0"/>
              </a:rPr>
              <a:t>jednokomorový parlament</a:t>
            </a:r>
          </a:p>
          <a:p>
            <a:pPr>
              <a:lnSpc>
                <a:spcPct val="120000"/>
              </a:lnSpc>
            </a:pPr>
            <a:r>
              <a:rPr lang="sk-SK" sz="2400" dirty="0" smtClean="0">
                <a:latin typeface="Baskerville Old Face" pitchFamily="18" charset="0"/>
              </a:rPr>
              <a:t>výkonný orgán </a:t>
            </a:r>
            <a:r>
              <a:rPr lang="sk-SK" sz="2400" dirty="0" smtClean="0">
                <a:latin typeface="Baskerville Old Face" pitchFamily="18" charset="0"/>
              </a:rPr>
              <a:t>vláda</a:t>
            </a:r>
          </a:p>
          <a:p>
            <a:pPr>
              <a:lnSpc>
                <a:spcPct val="120000"/>
              </a:lnSpc>
            </a:pPr>
            <a:r>
              <a:rPr lang="sk-SK" sz="2400" dirty="0" smtClean="0">
                <a:latin typeface="Baskerville Old Face" pitchFamily="18" charset="0"/>
              </a:rPr>
              <a:t>d</a:t>
            </a:r>
            <a:r>
              <a:rPr lang="sk-SK" sz="2400" dirty="0" smtClean="0">
                <a:latin typeface="Baskerville Old Face" pitchFamily="18" charset="0"/>
              </a:rPr>
              <a:t>ominantná ľavicová strana SMER-SD</a:t>
            </a:r>
          </a:p>
          <a:p>
            <a:pPr>
              <a:lnSpc>
                <a:spcPct val="120000"/>
              </a:lnSpc>
            </a:pPr>
            <a:r>
              <a:rPr lang="sk-SK" sz="2400" dirty="0" smtClean="0">
                <a:latin typeface="Baskerville Old Face" pitchFamily="18" charset="0"/>
              </a:rPr>
              <a:t>fiškálna politika -&gt; verejné výdaje -&gt; pomoc v hmotnej núdzi</a:t>
            </a:r>
          </a:p>
          <a:p>
            <a:pPr>
              <a:lnSpc>
                <a:spcPct val="120000"/>
              </a:lnSpc>
            </a:pPr>
            <a:r>
              <a:rPr lang="sk-SK" sz="2400" dirty="0" smtClean="0">
                <a:latin typeface="Baskerville Old Face" pitchFamily="18" charset="0"/>
              </a:rPr>
              <a:t>redistribúcia</a:t>
            </a:r>
            <a:endParaRPr lang="sk-SK" sz="2400" dirty="0" smtClean="0">
              <a:latin typeface="Baskerville Old Face" pitchFamily="18" charset="0"/>
            </a:endParaRPr>
          </a:p>
          <a:p>
            <a:pPr>
              <a:buNone/>
            </a:pPr>
            <a:endParaRPr lang="sk-SK" sz="2400" dirty="0" smtClean="0">
              <a:latin typeface="Baskerville Old Face" pitchFamily="18" charset="0"/>
            </a:endParaRPr>
          </a:p>
        </p:txBody>
      </p:sp>
      <p:pic>
        <p:nvPicPr>
          <p:cNvPr id="9" name="Obrázok 8" descr="Obrázok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0" y="0"/>
            <a:ext cx="3581400" cy="1947198"/>
          </a:xfrm>
          <a:prstGeom prst="rect">
            <a:avLst/>
          </a:prstGeom>
        </p:spPr>
      </p:pic>
      <p:sp>
        <p:nvSpPr>
          <p:cNvPr id="10" name="BlokTextu 9"/>
          <p:cNvSpPr txBox="1"/>
          <p:nvPr/>
        </p:nvSpPr>
        <p:spPr>
          <a:xfrm>
            <a:off x="6248400" y="6858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 smtClean="0">
                <a:latin typeface="Baskerville Old Face" pitchFamily="18" charset="0"/>
              </a:rPr>
              <a:t>5,4 mil. obyv.</a:t>
            </a:r>
            <a:endParaRPr lang="sk-SK" sz="2400" dirty="0">
              <a:latin typeface="Baskerville Old Face" pitchFamily="18" charset="0"/>
            </a:endParaRPr>
          </a:p>
        </p:txBody>
      </p:sp>
      <p:pic>
        <p:nvPicPr>
          <p:cNvPr id="13314" name="Picture 2" descr="Slovenský znak | slovensko | Pinteres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2400"/>
            <a:ext cx="1905000" cy="1536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5105400" cy="1143000"/>
          </a:xfrm>
        </p:spPr>
        <p:txBody>
          <a:bodyPr/>
          <a:lstStyle/>
          <a:p>
            <a:r>
              <a:rPr lang="sk-SK" dirty="0" smtClean="0">
                <a:latin typeface="Baskerville Old Face" pitchFamily="18" charset="0"/>
              </a:rPr>
              <a:t>...hmotná núdza?</a:t>
            </a:r>
            <a:endParaRPr lang="sk-SK" dirty="0">
              <a:latin typeface="Baskerville Old Face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2672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sk-SK" sz="4200" dirty="0" smtClean="0">
                <a:latin typeface="Baskerville Old Face" pitchFamily="18" charset="0"/>
              </a:rPr>
              <a:t>Hmotná núdza je stav, keď príjem členov domácnosti nedosahuje sumy </a:t>
            </a:r>
            <a:r>
              <a:rPr lang="sk-SK" sz="4600" b="1" dirty="0" smtClean="0">
                <a:latin typeface="Baskerville Old Face" pitchFamily="18" charset="0"/>
              </a:rPr>
              <a:t>životného minima</a:t>
            </a:r>
            <a:r>
              <a:rPr lang="sk-SK" sz="4200" b="1" dirty="0" smtClean="0">
                <a:latin typeface="Baskerville Old Face" pitchFamily="18" charset="0"/>
              </a:rPr>
              <a:t> </a:t>
            </a:r>
            <a:r>
              <a:rPr lang="sk-SK" sz="4200" dirty="0" smtClean="0">
                <a:latin typeface="Baskerville Old Face" pitchFamily="18" charset="0"/>
              </a:rPr>
              <a:t>a členovia domácnosti si nevedia alebo nemôžu zabezpečiť alebo zvýšiť príjem </a:t>
            </a:r>
          </a:p>
          <a:p>
            <a:r>
              <a:rPr lang="sk-SK" sz="3600" dirty="0" smtClean="0">
                <a:latin typeface="Baskerville Old Face" pitchFamily="18" charset="0"/>
              </a:rPr>
              <a:t>vlastnou prácou, </a:t>
            </a:r>
          </a:p>
          <a:p>
            <a:r>
              <a:rPr lang="sk-SK" sz="3600" dirty="0" smtClean="0">
                <a:latin typeface="Baskerville Old Face" pitchFamily="18" charset="0"/>
              </a:rPr>
              <a:t>výkonom vlastníckeho </a:t>
            </a:r>
            <a:r>
              <a:rPr lang="sk-SK" sz="3600" dirty="0" smtClean="0">
                <a:latin typeface="Baskerville Old Face" pitchFamily="18" charset="0"/>
              </a:rPr>
              <a:t> práva k </a:t>
            </a:r>
            <a:r>
              <a:rPr lang="sk-SK" sz="3600" dirty="0" smtClean="0">
                <a:latin typeface="Baskerville Old Face" pitchFamily="18" charset="0"/>
              </a:rPr>
              <a:t>majetku, </a:t>
            </a:r>
          </a:p>
          <a:p>
            <a:r>
              <a:rPr lang="sk-SK" sz="3600" dirty="0" smtClean="0">
                <a:latin typeface="Baskerville Old Face" pitchFamily="18" charset="0"/>
              </a:rPr>
              <a:t>uplatnením nárokov</a:t>
            </a:r>
          </a:p>
          <a:p>
            <a:pPr>
              <a:buNone/>
            </a:pPr>
            <a:endParaRPr lang="sk-SK" dirty="0" smtClean="0">
              <a:latin typeface="Baskerville Old Face" pitchFamily="18" charset="0"/>
            </a:endParaRPr>
          </a:p>
          <a:p>
            <a:pPr marL="0" indent="0">
              <a:buNone/>
            </a:pPr>
            <a:r>
              <a:rPr lang="sk-SK" sz="3800" b="1" dirty="0" smtClean="0">
                <a:latin typeface="Baskerville Old Face" pitchFamily="18" charset="0"/>
              </a:rPr>
              <a:t>Životné minimum </a:t>
            </a:r>
            <a:r>
              <a:rPr lang="sk-SK" sz="3800" dirty="0" smtClean="0">
                <a:latin typeface="Baskerville Old Face" pitchFamily="18" charset="0"/>
              </a:rPr>
              <a:t>je spoločensky uznaná minimálna hranica príjmov fyzickej osoby, pod ktorou nastáva stav jej hmotnej núdze. Považuje sa zaň (od 1.7.2018) suma alebo úhrn súm:</a:t>
            </a:r>
          </a:p>
          <a:p>
            <a:pPr marL="0" indent="0">
              <a:buNone/>
            </a:pPr>
            <a:r>
              <a:rPr lang="sk-SK" sz="3800" b="1" dirty="0" smtClean="0">
                <a:latin typeface="Baskerville Old Face" pitchFamily="18" charset="0"/>
              </a:rPr>
              <a:t>205,07 € </a:t>
            </a:r>
            <a:r>
              <a:rPr lang="sk-SK" sz="3800" dirty="0" smtClean="0">
                <a:latin typeface="Baskerville Old Face" pitchFamily="18" charset="0"/>
              </a:rPr>
              <a:t>mesačne, ak ide o </a:t>
            </a:r>
            <a:r>
              <a:rPr lang="sk-SK" sz="3800" b="1" dirty="0" smtClean="0">
                <a:latin typeface="Baskerville Old Face" pitchFamily="18" charset="0"/>
              </a:rPr>
              <a:t>jednu plnoletú fyzickú osobu</a:t>
            </a:r>
            <a:r>
              <a:rPr lang="sk-SK" sz="3800" dirty="0" smtClean="0">
                <a:latin typeface="Baskerville Old Face" pitchFamily="18" charset="0"/>
              </a:rPr>
              <a:t>,</a:t>
            </a:r>
          </a:p>
          <a:p>
            <a:pPr marL="0" indent="0">
              <a:buNone/>
            </a:pPr>
            <a:r>
              <a:rPr lang="sk-SK" sz="3800" b="1" dirty="0" smtClean="0">
                <a:latin typeface="Baskerville Old Face" pitchFamily="18" charset="0"/>
              </a:rPr>
              <a:t>143,06 €</a:t>
            </a:r>
            <a:r>
              <a:rPr lang="sk-SK" sz="3800" dirty="0" smtClean="0">
                <a:latin typeface="Baskerville Old Face" pitchFamily="18" charset="0"/>
              </a:rPr>
              <a:t> mesačne, ak ide o </a:t>
            </a:r>
            <a:r>
              <a:rPr lang="sk-SK" sz="3800" b="1" dirty="0" smtClean="0">
                <a:latin typeface="Baskerville Old Face" pitchFamily="18" charset="0"/>
              </a:rPr>
              <a:t>ďalšiu spoločne posudzovanú plnoletú fyzickú osobu</a:t>
            </a:r>
            <a:r>
              <a:rPr lang="sk-SK" sz="3800" dirty="0" smtClean="0">
                <a:latin typeface="Baskerville Old Face" pitchFamily="18" charset="0"/>
              </a:rPr>
              <a:t>,</a:t>
            </a:r>
          </a:p>
          <a:p>
            <a:pPr marL="0" indent="0">
              <a:buNone/>
            </a:pPr>
            <a:r>
              <a:rPr lang="sk-SK" sz="3800" b="1" dirty="0" smtClean="0">
                <a:latin typeface="Baskerville Old Face" pitchFamily="18" charset="0"/>
              </a:rPr>
              <a:t>93,61 €</a:t>
            </a:r>
            <a:r>
              <a:rPr lang="sk-SK" sz="3800" dirty="0" smtClean="0">
                <a:latin typeface="Baskerville Old Face" pitchFamily="18" charset="0"/>
              </a:rPr>
              <a:t> mesačne, ak ide o </a:t>
            </a:r>
            <a:r>
              <a:rPr lang="sk-SK" sz="3800" b="1" dirty="0" smtClean="0">
                <a:latin typeface="Baskerville Old Face" pitchFamily="18" charset="0"/>
              </a:rPr>
              <a:t>nezaopatrené dieťa alebo zaopatrené neplnoleté dieťa</a:t>
            </a:r>
            <a:r>
              <a:rPr lang="sk-SK" sz="3800" dirty="0" smtClean="0">
                <a:latin typeface="Baskerville Old Face" pitchFamily="18" charset="0"/>
              </a:rPr>
              <a:t>.</a:t>
            </a:r>
          </a:p>
          <a:p>
            <a:pPr marL="0" indent="0">
              <a:buNone/>
            </a:pPr>
            <a:endParaRPr lang="sk-SK" dirty="0" smtClean="0">
              <a:latin typeface="Baskerville Old Face" pitchFamily="18" charset="0"/>
            </a:endParaRPr>
          </a:p>
          <a:p>
            <a:pPr marL="0" indent="0">
              <a:buNone/>
            </a:pPr>
            <a:r>
              <a:rPr lang="sk-SK" dirty="0" smtClean="0">
                <a:latin typeface="Baskerville Old Face" pitchFamily="18" charset="0"/>
              </a:rPr>
              <a:t>Sumy sa upravujú </a:t>
            </a:r>
            <a:r>
              <a:rPr lang="sk-SK" dirty="0" smtClean="0">
                <a:latin typeface="Baskerville Old Face" pitchFamily="18" charset="0"/>
              </a:rPr>
              <a:t>opatrením MPSVR vždy </a:t>
            </a:r>
            <a:r>
              <a:rPr lang="sk-SK" dirty="0" smtClean="0">
                <a:latin typeface="Baskerville Old Face" pitchFamily="18" charset="0"/>
              </a:rPr>
              <a:t>k 1. júlu buď na základe koeficientu rastu čistých peňažných príjmov na osobu, alebo koeficientu rastu životných nákladov nízkopríjmových domácností. </a:t>
            </a:r>
          </a:p>
          <a:p>
            <a:pPr marL="0" indent="0">
              <a:buNone/>
            </a:pPr>
            <a:endParaRPr lang="sk-SK" dirty="0" smtClean="0">
              <a:latin typeface="Baskerville Old Face" pitchFamily="18" charset="0"/>
            </a:endParaRPr>
          </a:p>
        </p:txBody>
      </p:sp>
      <p:graphicFrame>
        <p:nvGraphicFramePr>
          <p:cNvPr id="4" name="Graf 3"/>
          <p:cNvGraphicFramePr/>
          <p:nvPr/>
        </p:nvGraphicFramePr>
        <p:xfrm>
          <a:off x="5410200" y="228600"/>
          <a:ext cx="3505200" cy="190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sk-SK" dirty="0" smtClean="0">
                <a:latin typeface="Baskerville Old Face" pitchFamily="18" charset="0"/>
              </a:rPr>
              <a:t>Formy podpory</a:t>
            </a:r>
            <a:endParaRPr lang="sk-SK" dirty="0">
              <a:latin typeface="Baskerville Old Face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sk-SK" sz="5800" dirty="0" smtClean="0">
                <a:latin typeface="Baskerville Old Face" pitchFamily="18" charset="0"/>
              </a:rPr>
              <a:t>Pomoc v hmotnej núdzi je </a:t>
            </a:r>
          </a:p>
          <a:p>
            <a:pPr>
              <a:buFont typeface="Baskerville Old Face" pitchFamily="18" charset="0"/>
              <a:buChar char="»"/>
            </a:pPr>
            <a:r>
              <a:rPr lang="sk-SK" sz="5800" dirty="0" smtClean="0">
                <a:latin typeface="Baskerville Old Face" pitchFamily="18" charset="0"/>
              </a:rPr>
              <a:t>dávka v hmotnej </a:t>
            </a:r>
            <a:r>
              <a:rPr lang="sk-SK" sz="5800" dirty="0" smtClean="0">
                <a:latin typeface="Baskerville Old Face" pitchFamily="18" charset="0"/>
              </a:rPr>
              <a:t>núdzi</a:t>
            </a:r>
            <a:endParaRPr lang="sk-SK" sz="5800" dirty="0" smtClean="0">
              <a:latin typeface="Baskerville Old Face" pitchFamily="18" charset="0"/>
            </a:endParaRPr>
          </a:p>
          <a:p>
            <a:pPr>
              <a:buFont typeface="Baskerville Old Face" pitchFamily="18" charset="0"/>
              <a:buChar char="»"/>
            </a:pPr>
            <a:r>
              <a:rPr lang="sk-SK" sz="5800" dirty="0" smtClean="0">
                <a:latin typeface="Baskerville Old Face" pitchFamily="18" charset="0"/>
              </a:rPr>
              <a:t>ochranný </a:t>
            </a:r>
            <a:r>
              <a:rPr lang="sk-SK" sz="5800" dirty="0" smtClean="0">
                <a:latin typeface="Baskerville Old Face" pitchFamily="18" charset="0"/>
              </a:rPr>
              <a:t>príspevok </a:t>
            </a:r>
            <a:endParaRPr lang="sk-SK" sz="5800" dirty="0" smtClean="0">
              <a:latin typeface="Baskerville Old Face" pitchFamily="18" charset="0"/>
            </a:endParaRPr>
          </a:p>
          <a:p>
            <a:pPr>
              <a:buFont typeface="Baskerville Old Face" pitchFamily="18" charset="0"/>
              <a:buChar char="»"/>
            </a:pPr>
            <a:r>
              <a:rPr lang="sk-SK" sz="5800" dirty="0" smtClean="0">
                <a:latin typeface="Baskerville Old Face" pitchFamily="18" charset="0"/>
              </a:rPr>
              <a:t>aktivačný príspevok </a:t>
            </a:r>
          </a:p>
          <a:p>
            <a:pPr>
              <a:buFont typeface="Baskerville Old Face" pitchFamily="18" charset="0"/>
              <a:buChar char="»"/>
            </a:pPr>
            <a:r>
              <a:rPr lang="sk-SK" sz="5800" dirty="0" smtClean="0">
                <a:latin typeface="Baskerville Old Face" pitchFamily="18" charset="0"/>
              </a:rPr>
              <a:t>príspevok na nezaopatrené dieťa </a:t>
            </a:r>
          </a:p>
          <a:p>
            <a:pPr>
              <a:buFont typeface="Baskerville Old Face" pitchFamily="18" charset="0"/>
              <a:buChar char="»"/>
            </a:pPr>
            <a:r>
              <a:rPr lang="sk-SK" sz="5800" dirty="0" smtClean="0">
                <a:latin typeface="Baskerville Old Face" pitchFamily="18" charset="0"/>
              </a:rPr>
              <a:t>príspevok na </a:t>
            </a:r>
            <a:r>
              <a:rPr lang="sk-SK" sz="5800" dirty="0" smtClean="0">
                <a:latin typeface="Baskerville Old Face" pitchFamily="18" charset="0"/>
              </a:rPr>
              <a:t>bývanie</a:t>
            </a:r>
            <a:endParaRPr lang="sk-SK" sz="5800" dirty="0" smtClean="0">
              <a:latin typeface="Baskerville Old Face" pitchFamily="18" charset="0"/>
            </a:endParaRPr>
          </a:p>
          <a:p>
            <a:pPr>
              <a:buNone/>
            </a:pPr>
            <a:r>
              <a:rPr lang="sk-SK" sz="5800" dirty="0" smtClean="0">
                <a:latin typeface="Baskerville Old Face" pitchFamily="18" charset="0"/>
              </a:rPr>
              <a:t/>
            </a:r>
            <a:br>
              <a:rPr lang="sk-SK" sz="5800" dirty="0" smtClean="0">
                <a:latin typeface="Baskerville Old Face" pitchFamily="18" charset="0"/>
              </a:rPr>
            </a:br>
            <a:r>
              <a:rPr lang="cs-CZ" sz="5800" dirty="0" smtClean="0">
                <a:latin typeface="Baskerville Old Face" pitchFamily="18" charset="0"/>
              </a:rPr>
              <a:t> </a:t>
            </a:r>
            <a:r>
              <a:rPr lang="cs-CZ" sz="5800" dirty="0" smtClean="0">
                <a:latin typeface="Baskerville Old Face" pitchFamily="18" charset="0"/>
              </a:rPr>
              <a:t>Poskytnutá pomoc = </a:t>
            </a:r>
            <a:r>
              <a:rPr lang="cs-CZ" sz="5800" dirty="0" err="1" smtClean="0">
                <a:latin typeface="Baskerville Old Face" pitchFamily="18" charset="0"/>
              </a:rPr>
              <a:t>rozdiel</a:t>
            </a:r>
            <a:r>
              <a:rPr lang="cs-CZ" sz="5800" dirty="0" smtClean="0">
                <a:latin typeface="Baskerville Old Face" pitchFamily="18" charset="0"/>
              </a:rPr>
              <a:t> </a:t>
            </a:r>
            <a:r>
              <a:rPr lang="cs-CZ" sz="5800" dirty="0" err="1" smtClean="0">
                <a:latin typeface="Baskerville Old Face" pitchFamily="18" charset="0"/>
              </a:rPr>
              <a:t>medzi</a:t>
            </a:r>
            <a:r>
              <a:rPr lang="cs-CZ" sz="5800" dirty="0" smtClean="0">
                <a:latin typeface="Baskerville Old Face" pitchFamily="18" charset="0"/>
              </a:rPr>
              <a:t> </a:t>
            </a:r>
            <a:r>
              <a:rPr lang="cs-CZ" sz="5800" dirty="0" err="1" smtClean="0">
                <a:latin typeface="Baskerville Old Face" pitchFamily="18" charset="0"/>
              </a:rPr>
              <a:t>úhrnom</a:t>
            </a:r>
            <a:r>
              <a:rPr lang="cs-CZ" sz="5800" dirty="0" smtClean="0">
                <a:latin typeface="Baskerville Old Face" pitchFamily="18" charset="0"/>
              </a:rPr>
              <a:t> </a:t>
            </a:r>
            <a:r>
              <a:rPr lang="cs-CZ" sz="5800" dirty="0" err="1" smtClean="0">
                <a:latin typeface="Baskerville Old Face" pitchFamily="18" charset="0"/>
              </a:rPr>
              <a:t>súm</a:t>
            </a:r>
            <a:r>
              <a:rPr lang="cs-CZ" sz="5800" dirty="0" smtClean="0">
                <a:latin typeface="Baskerville Old Face" pitchFamily="18" charset="0"/>
              </a:rPr>
              <a:t> pomoci v </a:t>
            </a:r>
            <a:r>
              <a:rPr lang="cs-CZ" sz="5800" dirty="0" err="1" smtClean="0">
                <a:latin typeface="Baskerville Old Face" pitchFamily="18" charset="0"/>
              </a:rPr>
              <a:t>hmotnej</a:t>
            </a:r>
            <a:r>
              <a:rPr lang="cs-CZ" sz="5800" dirty="0" smtClean="0">
                <a:latin typeface="Baskerville Old Face" pitchFamily="18" charset="0"/>
              </a:rPr>
              <a:t> </a:t>
            </a:r>
            <a:r>
              <a:rPr lang="cs-CZ" sz="5800" dirty="0" err="1" smtClean="0">
                <a:latin typeface="Baskerville Old Face" pitchFamily="18" charset="0"/>
              </a:rPr>
              <a:t>núdzi</a:t>
            </a:r>
            <a:r>
              <a:rPr lang="cs-CZ" sz="5800" dirty="0" smtClean="0">
                <a:latin typeface="Baskerville Old Face" pitchFamily="18" charset="0"/>
              </a:rPr>
              <a:t>, na </a:t>
            </a:r>
            <a:r>
              <a:rPr lang="cs-CZ" sz="5800" dirty="0" err="1" smtClean="0">
                <a:latin typeface="Baskerville Old Face" pitchFamily="18" charset="0"/>
              </a:rPr>
              <a:t>ktoré</a:t>
            </a:r>
            <a:r>
              <a:rPr lang="cs-CZ" sz="5800" dirty="0" smtClean="0">
                <a:latin typeface="Baskerville Old Face" pitchFamily="18" charset="0"/>
              </a:rPr>
              <a:t> má </a:t>
            </a:r>
            <a:r>
              <a:rPr lang="cs-CZ" sz="5800" dirty="0" err="1" smtClean="0">
                <a:latin typeface="Baskerville Old Face" pitchFamily="18" charset="0"/>
              </a:rPr>
              <a:t>domácnosť</a:t>
            </a:r>
            <a:r>
              <a:rPr lang="cs-CZ" sz="5800" dirty="0" smtClean="0">
                <a:latin typeface="Baskerville Old Face" pitchFamily="18" charset="0"/>
              </a:rPr>
              <a:t> nárok a </a:t>
            </a:r>
            <a:r>
              <a:rPr lang="cs-CZ" sz="5800" dirty="0" err="1" smtClean="0">
                <a:latin typeface="Baskerville Old Face" pitchFamily="18" charset="0"/>
              </a:rPr>
              <a:t>úhrnom</a:t>
            </a:r>
            <a:r>
              <a:rPr lang="cs-CZ" sz="5800" dirty="0" smtClean="0">
                <a:latin typeface="Baskerville Old Face" pitchFamily="18" charset="0"/>
              </a:rPr>
              <a:t> </a:t>
            </a:r>
            <a:r>
              <a:rPr lang="cs-CZ" sz="5800" dirty="0" err="1" smtClean="0">
                <a:latin typeface="Baskerville Old Face" pitchFamily="18" charset="0"/>
              </a:rPr>
              <a:t>súm</a:t>
            </a:r>
            <a:r>
              <a:rPr lang="cs-CZ" sz="5800" dirty="0" smtClean="0">
                <a:latin typeface="Baskerville Old Face" pitchFamily="18" charset="0"/>
              </a:rPr>
              <a:t> </a:t>
            </a:r>
            <a:r>
              <a:rPr lang="cs-CZ" sz="5800" dirty="0" err="1" smtClean="0">
                <a:latin typeface="Baskerville Old Face" pitchFamily="18" charset="0"/>
              </a:rPr>
              <a:t>príjmu</a:t>
            </a:r>
            <a:endParaRPr lang="sk-SK" sz="5800" dirty="0" smtClean="0">
              <a:latin typeface="Baskerville Old Face" pitchFamily="18" charset="0"/>
            </a:endParaRPr>
          </a:p>
          <a:p>
            <a:pPr>
              <a:buNone/>
            </a:pPr>
            <a:endParaRPr lang="sk-SK" sz="5800" dirty="0" smtClean="0">
              <a:latin typeface="Baskerville Old Face" pitchFamily="18" charset="0"/>
            </a:endParaRPr>
          </a:p>
          <a:p>
            <a:pPr>
              <a:buNone/>
            </a:pPr>
            <a:r>
              <a:rPr lang="sk-SK" sz="5800" dirty="0" smtClean="0">
                <a:latin typeface="Baskerville Old Face" pitchFamily="18" charset="0"/>
              </a:rPr>
              <a:t>	Právne </a:t>
            </a:r>
            <a:r>
              <a:rPr lang="sk-SK" sz="5800" dirty="0" smtClean="0">
                <a:latin typeface="Baskerville Old Face" pitchFamily="18" charset="0"/>
              </a:rPr>
              <a:t>vzťahy pri poskytovaní pomoci v hmotnej núdzi upravuje </a:t>
            </a:r>
            <a:r>
              <a:rPr lang="sk-SK" sz="5800" i="1" dirty="0" smtClean="0">
                <a:latin typeface="Baskerville Old Face" pitchFamily="18" charset="0"/>
              </a:rPr>
              <a:t>zákon č. 417/2013 </a:t>
            </a:r>
            <a:r>
              <a:rPr lang="sk-SK" sz="5800" i="1" dirty="0" err="1" smtClean="0">
                <a:latin typeface="Baskerville Old Face" pitchFamily="18" charset="0"/>
              </a:rPr>
              <a:t>Z.z</a:t>
            </a:r>
            <a:r>
              <a:rPr lang="sk-SK" sz="5800" i="1" dirty="0" smtClean="0">
                <a:latin typeface="Baskerville Old Face" pitchFamily="18" charset="0"/>
              </a:rPr>
              <a:t>. o pomoci v hmotnej núdzi a o zmene a doplnení niektorých zákonov. </a:t>
            </a:r>
          </a:p>
          <a:p>
            <a:pPr>
              <a:buNone/>
            </a:pPr>
            <a:endParaRPr lang="sk-SK" sz="5800" dirty="0" smtClean="0">
              <a:latin typeface="Baskerville Old Face" pitchFamily="18" charset="0"/>
            </a:endParaRPr>
          </a:p>
          <a:p>
            <a:pPr>
              <a:buNone/>
            </a:pPr>
            <a:r>
              <a:rPr lang="sk-SK" sz="5800" dirty="0" smtClean="0">
                <a:latin typeface="Baskerville Old Face" pitchFamily="18" charset="0"/>
              </a:rPr>
              <a:t>Tento zákon upravuje aj právne vzťahy pri poskytovaní: </a:t>
            </a:r>
          </a:p>
          <a:p>
            <a:pPr>
              <a:buFont typeface="Baskerville Old Face" pitchFamily="18" charset="0"/>
              <a:buChar char="»"/>
            </a:pPr>
            <a:r>
              <a:rPr lang="sk-SK" sz="5800" dirty="0" smtClean="0">
                <a:latin typeface="Baskerville Old Face" pitchFamily="18" charset="0"/>
              </a:rPr>
              <a:t>osobitného príspevku </a:t>
            </a:r>
          </a:p>
          <a:p>
            <a:pPr>
              <a:buFont typeface="Baskerville Old Face" pitchFamily="18" charset="0"/>
              <a:buChar char="»"/>
            </a:pPr>
            <a:r>
              <a:rPr lang="sk-SK" sz="5800" dirty="0" smtClean="0">
                <a:latin typeface="Baskerville Old Face" pitchFamily="18" charset="0"/>
              </a:rPr>
              <a:t>jednorazovej dávky v hmotnej núdzi </a:t>
            </a:r>
          </a:p>
          <a:p>
            <a:pPr>
              <a:buNone/>
            </a:pPr>
            <a:endParaRPr lang="sk-SK" dirty="0">
              <a:latin typeface="Baskerville Old Face" pitchFamily="18" charset="0"/>
            </a:endParaRPr>
          </a:p>
        </p:txBody>
      </p:sp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4724400" y="1905000"/>
          <a:ext cx="3962400" cy="914401"/>
        </p:xfrm>
        <a:graphic>
          <a:graphicData uri="http://schemas.openxmlformats.org/drawingml/2006/table">
            <a:tbl>
              <a:tblPr/>
              <a:tblGrid>
                <a:gridCol w="1398495"/>
                <a:gridCol w="1184836"/>
                <a:gridCol w="1379069"/>
              </a:tblGrid>
              <a:tr h="65539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Počet pob. PHN so spoločne posudz. osobami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Počet obyvateľov k 31.12.2017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Podiel osôb v HN z počtu obyvateľov  v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011">
                <a:tc>
                  <a:txBody>
                    <a:bodyPr/>
                    <a:lstStyle/>
                    <a:p>
                      <a:pPr algn="r" fontAlgn="b"/>
                      <a:r>
                        <a:rPr lang="sk-SK" sz="10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148 460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0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5 443 120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0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2,73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k-SK" sz="2600" dirty="0" smtClean="0">
                <a:latin typeface="Baskerville Old Face" pitchFamily="18" charset="0"/>
              </a:rPr>
              <a:t>Inštitucionálne zabezpe</a:t>
            </a:r>
            <a:r>
              <a:rPr lang="sk-SK" sz="2400" dirty="0" smtClean="0">
                <a:latin typeface="Baskerville Old Face" pitchFamily="18" charset="0"/>
              </a:rPr>
              <a:t>č</a:t>
            </a:r>
            <a:r>
              <a:rPr lang="sk-SK" sz="2600" dirty="0" smtClean="0">
                <a:latin typeface="Baskerville Old Face" pitchFamily="18" charset="0"/>
              </a:rPr>
              <a:t>enie:</a:t>
            </a:r>
          </a:p>
          <a:p>
            <a:pPr>
              <a:buFont typeface="Baskerville Old Face" pitchFamily="18" charset="0"/>
              <a:buChar char="»"/>
            </a:pPr>
            <a:r>
              <a:rPr lang="sk-SK" sz="2600" dirty="0" smtClean="0">
                <a:latin typeface="Baskerville Old Face" pitchFamily="18" charset="0"/>
              </a:rPr>
              <a:t>MPSVR</a:t>
            </a:r>
          </a:p>
          <a:p>
            <a:pPr>
              <a:buFont typeface="Baskerville Old Face" pitchFamily="18" charset="0"/>
              <a:buChar char="»"/>
            </a:pPr>
            <a:r>
              <a:rPr lang="sk-SK" sz="2600" dirty="0" smtClean="0">
                <a:latin typeface="Baskerville Old Face" pitchFamily="18" charset="0"/>
              </a:rPr>
              <a:t>Ústredie práce, soc. vecí a rodiny</a:t>
            </a:r>
          </a:p>
          <a:p>
            <a:pPr>
              <a:buFont typeface="Baskerville Old Face" pitchFamily="18" charset="0"/>
              <a:buChar char="»"/>
            </a:pPr>
            <a:r>
              <a:rPr lang="sk-SK" sz="2600" dirty="0" smtClean="0">
                <a:latin typeface="Baskerville Old Face" pitchFamily="18" charset="0"/>
              </a:rPr>
              <a:t>46 úradov práce, soc. vecí a rodiny</a:t>
            </a:r>
          </a:p>
          <a:p>
            <a:pPr>
              <a:buFont typeface="Baskerville Old Face" pitchFamily="18" charset="0"/>
              <a:buChar char="»"/>
            </a:pPr>
            <a:r>
              <a:rPr lang="sk-SK" sz="2600" dirty="0" smtClean="0">
                <a:latin typeface="Baskerville Old Face" pitchFamily="18" charset="0"/>
              </a:rPr>
              <a:t>obce (jednorazový príspevok)</a:t>
            </a:r>
          </a:p>
          <a:p>
            <a:pPr>
              <a:buNone/>
            </a:pPr>
            <a:endParaRPr lang="sk-SK" sz="2600" dirty="0" smtClean="0">
              <a:latin typeface="Baskerville Old Face" pitchFamily="18" charset="0"/>
            </a:endParaRPr>
          </a:p>
          <a:p>
            <a:pPr marL="0" indent="0">
              <a:buNone/>
            </a:pPr>
            <a:r>
              <a:rPr lang="sk-SK" sz="2600" dirty="0" smtClean="0">
                <a:latin typeface="Baskerville Old Face" pitchFamily="18" charset="0"/>
              </a:rPr>
              <a:t>Pomoc </a:t>
            </a:r>
            <a:r>
              <a:rPr lang="sk-SK" sz="2600" dirty="0" smtClean="0">
                <a:latin typeface="Baskerville Old Face" pitchFamily="18" charset="0"/>
              </a:rPr>
              <a:t>v hmotnej núdzi a osobitný príspevok poskytujú </a:t>
            </a:r>
            <a:r>
              <a:rPr lang="sk-SK" sz="2600" dirty="0" smtClean="0">
                <a:latin typeface="Baskerville Old Face" pitchFamily="18" charset="0"/>
              </a:rPr>
              <a:t>úrady práce</a:t>
            </a:r>
            <a:r>
              <a:rPr lang="sk-SK" sz="2600" dirty="0" smtClean="0">
                <a:latin typeface="Baskerville Old Face" pitchFamily="18" charset="0"/>
              </a:rPr>
              <a:t>, sociálnych vecí a rodiny a sú financované </a:t>
            </a:r>
            <a:r>
              <a:rPr lang="sk-SK" sz="2600" u="sng" dirty="0" smtClean="0">
                <a:latin typeface="Baskerville Old Face" pitchFamily="18" charset="0"/>
              </a:rPr>
              <a:t>zo štátneho rozpo</a:t>
            </a:r>
            <a:r>
              <a:rPr lang="sk-SK" sz="2400" u="sng" dirty="0" smtClean="0">
                <a:latin typeface="Baskerville Old Face" pitchFamily="18" charset="0"/>
              </a:rPr>
              <a:t>č</a:t>
            </a:r>
            <a:r>
              <a:rPr lang="sk-SK" sz="2600" u="sng" dirty="0" smtClean="0">
                <a:latin typeface="Baskerville Old Face" pitchFamily="18" charset="0"/>
              </a:rPr>
              <a:t>tu</a:t>
            </a:r>
            <a:r>
              <a:rPr lang="sk-SK" sz="2600" dirty="0" smtClean="0">
                <a:latin typeface="Baskerville Old Face" pitchFamily="18" charset="0"/>
              </a:rPr>
              <a:t>. </a:t>
            </a:r>
          </a:p>
          <a:p>
            <a:pPr marL="0" indent="0">
              <a:buNone/>
            </a:pPr>
            <a:r>
              <a:rPr lang="sk-SK" sz="2600" dirty="0" smtClean="0">
                <a:latin typeface="Baskerville Old Face" pitchFamily="18" charset="0"/>
              </a:rPr>
              <a:t>Jednorazovú </a:t>
            </a:r>
            <a:r>
              <a:rPr lang="sk-SK" sz="2600" dirty="0" smtClean="0">
                <a:latin typeface="Baskerville Old Face" pitchFamily="18" charset="0"/>
              </a:rPr>
              <a:t>dávku v hmotnej núdzi poskytujú obecné a mestské úrady a financujú sa </a:t>
            </a:r>
            <a:r>
              <a:rPr lang="sk-SK" sz="2600" u="sng" dirty="0" smtClean="0">
                <a:latin typeface="Baskerville Old Face" pitchFamily="18" charset="0"/>
              </a:rPr>
              <a:t>z rozpo</a:t>
            </a:r>
            <a:r>
              <a:rPr lang="sk-SK" sz="2400" u="sng" dirty="0" smtClean="0">
                <a:latin typeface="Baskerville Old Face" pitchFamily="18" charset="0"/>
              </a:rPr>
              <a:t>č</a:t>
            </a:r>
            <a:r>
              <a:rPr lang="sk-SK" sz="2600" u="sng" dirty="0" smtClean="0">
                <a:latin typeface="Baskerville Old Face" pitchFamily="18" charset="0"/>
              </a:rPr>
              <a:t>tu miest a obcí</a:t>
            </a:r>
            <a:r>
              <a:rPr lang="sk-SK" sz="2600" dirty="0" smtClean="0">
                <a:latin typeface="Baskerville Old Face" pitchFamily="18" charset="0"/>
              </a:rPr>
              <a:t>. </a:t>
            </a:r>
            <a:endParaRPr lang="sk-SK" sz="2600" dirty="0" smtClean="0">
              <a:latin typeface="Baskerville Old Face" pitchFamily="18" charset="0"/>
            </a:endParaRPr>
          </a:p>
          <a:p>
            <a:pPr>
              <a:buNone/>
            </a:pPr>
            <a:endParaRPr lang="sk-SK" sz="2600" dirty="0" smtClean="0">
              <a:latin typeface="Baskerville Old Face" pitchFamily="18" charset="0"/>
            </a:endParaRPr>
          </a:p>
          <a:p>
            <a:pPr marL="0" indent="0">
              <a:buNone/>
            </a:pPr>
            <a:r>
              <a:rPr lang="sk-SK" sz="2600" dirty="0" smtClean="0">
                <a:latin typeface="Baskerville Old Face" pitchFamily="18" charset="0"/>
              </a:rPr>
              <a:t>Žiadosť o pomoc v hmotnej núdzi a osobitný príspevok sa podáva (osobne/elektronicky) na úrade práce, sociálnych vecí a rodiny podľa miesta trvalého pobytu ob</a:t>
            </a:r>
            <a:r>
              <a:rPr lang="sk-SK" sz="2400" dirty="0" smtClean="0">
                <a:latin typeface="Baskerville Old Face" pitchFamily="18" charset="0"/>
              </a:rPr>
              <a:t>č</a:t>
            </a:r>
            <a:r>
              <a:rPr lang="sk-SK" sz="2600" dirty="0" smtClean="0">
                <a:latin typeface="Baskerville Old Face" pitchFamily="18" charset="0"/>
              </a:rPr>
              <a:t>ana. </a:t>
            </a:r>
            <a:endParaRPr lang="sk-SK" sz="2600" dirty="0" smtClean="0">
              <a:latin typeface="Baskerville Old Face" pitchFamily="18" charset="0"/>
            </a:endParaRPr>
          </a:p>
          <a:p>
            <a:pPr marL="0" indent="0">
              <a:buNone/>
            </a:pPr>
            <a:r>
              <a:rPr lang="sk-SK" sz="2600" dirty="0" smtClean="0">
                <a:latin typeface="Baskerville Old Face" pitchFamily="18" charset="0"/>
              </a:rPr>
              <a:t>	*uká</a:t>
            </a:r>
            <a:r>
              <a:rPr lang="sk-SK" sz="2400" dirty="0" smtClean="0">
                <a:latin typeface="Baskerville Old Face" pitchFamily="18" charset="0"/>
              </a:rPr>
              <a:t>ž</a:t>
            </a:r>
            <a:r>
              <a:rPr lang="sk-SK" sz="2600" dirty="0" smtClean="0">
                <a:latin typeface="Baskerville Old Face" pitchFamily="18" charset="0"/>
              </a:rPr>
              <a:t>ka</a:t>
            </a:r>
          </a:p>
          <a:p>
            <a:pPr marL="0" indent="0">
              <a:buNone/>
            </a:pPr>
            <a:endParaRPr lang="sk-SK" sz="2600" dirty="0" smtClean="0">
              <a:latin typeface="Baskerville Old Face" pitchFamily="18" charset="0"/>
            </a:endParaRPr>
          </a:p>
          <a:p>
            <a:pPr>
              <a:buNone/>
            </a:pPr>
            <a:endParaRPr lang="sk-SK" dirty="0" smtClean="0">
              <a:latin typeface="Baskerville Old Face" pitchFamily="18" charset="0"/>
            </a:endParaRPr>
          </a:p>
        </p:txBody>
      </p:sp>
      <p:pic>
        <p:nvPicPr>
          <p:cNvPr id="6146" name="Picture 2" descr="Výsledok vyhľadávania obrázkov pre dopyt mpsv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87197" y="381000"/>
            <a:ext cx="4056803" cy="1762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</p:nvPr>
        </p:nvGraphicFramePr>
        <p:xfrm>
          <a:off x="0" y="304800"/>
          <a:ext cx="91440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BlokTextu 4"/>
          <p:cNvSpPr txBox="1"/>
          <p:nvPr/>
        </p:nvSpPr>
        <p:spPr>
          <a:xfrm>
            <a:off x="228600" y="6400800"/>
            <a:ext cx="868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i="1" dirty="0" smtClean="0">
                <a:solidFill>
                  <a:schemeClr val="bg1">
                    <a:lumMod val="50000"/>
                  </a:schemeClr>
                </a:solidFill>
                <a:latin typeface="Baskerville Old Face" pitchFamily="18" charset="0"/>
              </a:rPr>
              <a:t>Zdroj:  </a:t>
            </a:r>
            <a:r>
              <a:rPr lang="sk-SK" sz="1400" dirty="0" smtClean="0">
                <a:solidFill>
                  <a:schemeClr val="bg1">
                    <a:lumMod val="50000"/>
                  </a:schemeClr>
                </a:solidFill>
                <a:latin typeface="Baskerville Old Face" pitchFamily="18" charset="0"/>
              </a:rPr>
              <a:t>autor na základe údajov Ministerstva financií SR dostupných na http://www.rozpocet.sk/web/#/prehlad  </a:t>
            </a:r>
            <a:endParaRPr lang="sk-SK" sz="1400" dirty="0">
              <a:solidFill>
                <a:schemeClr val="bg1">
                  <a:lumMod val="50000"/>
                </a:schemeClr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Baskerville Old Face" pitchFamily="18" charset="0"/>
              </a:rPr>
              <a:t>d</a:t>
            </a:r>
            <a:r>
              <a:rPr lang="sk-SK" dirty="0" smtClean="0">
                <a:latin typeface="Baskerville Old Face" pitchFamily="18" charset="0"/>
              </a:rPr>
              <a:t>ávka v hmotnej núdzi</a:t>
            </a:r>
            <a:endParaRPr lang="sk-SK" dirty="0">
              <a:latin typeface="Baskerville Old Face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sz="2000" b="1" dirty="0" smtClean="0">
                <a:latin typeface="Baskerville Old Face" pitchFamily="18" charset="0"/>
              </a:rPr>
              <a:t>61,60 €</a:t>
            </a:r>
            <a:r>
              <a:rPr lang="sk-SK" sz="2000" dirty="0" smtClean="0">
                <a:latin typeface="Baskerville Old Face" pitchFamily="18" charset="0"/>
              </a:rPr>
              <a:t> mesačne .... jednotlivec</a:t>
            </a:r>
            <a:endParaRPr lang="sk-SK" sz="2000" dirty="0" smtClean="0">
              <a:latin typeface="Baskerville Old Face" pitchFamily="18" charset="0"/>
            </a:endParaRPr>
          </a:p>
          <a:p>
            <a:pPr>
              <a:buNone/>
            </a:pPr>
            <a:r>
              <a:rPr lang="sk-SK" sz="2000" b="1" dirty="0" smtClean="0">
                <a:latin typeface="Baskerville Old Face" pitchFamily="18" charset="0"/>
              </a:rPr>
              <a:t>117,20 </a:t>
            </a:r>
            <a:r>
              <a:rPr lang="sk-SK" sz="2000" b="1" dirty="0" smtClean="0">
                <a:latin typeface="Baskerville Old Face" pitchFamily="18" charset="0"/>
              </a:rPr>
              <a:t>€</a:t>
            </a:r>
            <a:r>
              <a:rPr lang="sk-SK" sz="2000" dirty="0" smtClean="0">
                <a:latin typeface="Baskerville Old Face" pitchFamily="18" charset="0"/>
              </a:rPr>
              <a:t> mesačne .... jednotlivec 1-4 deťmi</a:t>
            </a:r>
            <a:endParaRPr lang="sk-SK" sz="2000" dirty="0" smtClean="0">
              <a:latin typeface="Baskerville Old Face" pitchFamily="18" charset="0"/>
            </a:endParaRPr>
          </a:p>
          <a:p>
            <a:pPr>
              <a:buNone/>
            </a:pPr>
            <a:r>
              <a:rPr lang="sk-SK" sz="2000" b="1" dirty="0" smtClean="0">
                <a:latin typeface="Baskerville Old Face" pitchFamily="18" charset="0"/>
              </a:rPr>
              <a:t>107,10 </a:t>
            </a:r>
            <a:r>
              <a:rPr lang="sk-SK" sz="2000" b="1" dirty="0" smtClean="0">
                <a:latin typeface="Baskerville Old Face" pitchFamily="18" charset="0"/>
              </a:rPr>
              <a:t>€</a:t>
            </a:r>
            <a:r>
              <a:rPr lang="sk-SK" sz="2000" dirty="0" smtClean="0">
                <a:latin typeface="Baskerville Old Face" pitchFamily="18" charset="0"/>
              </a:rPr>
              <a:t> mesačne .... </a:t>
            </a:r>
            <a:r>
              <a:rPr lang="sk-SK" sz="2000" dirty="0" smtClean="0">
                <a:latin typeface="Baskerville Old Face" pitchFamily="18" charset="0"/>
              </a:rPr>
              <a:t>d</a:t>
            </a:r>
            <a:r>
              <a:rPr lang="sk-SK" sz="2000" dirty="0" smtClean="0">
                <a:latin typeface="Baskerville Old Face" pitchFamily="18" charset="0"/>
              </a:rPr>
              <a:t>vojica bez detí</a:t>
            </a:r>
            <a:endParaRPr lang="sk-SK" sz="2000" dirty="0" smtClean="0">
              <a:latin typeface="Baskerville Old Face" pitchFamily="18" charset="0"/>
            </a:endParaRPr>
          </a:p>
          <a:p>
            <a:pPr>
              <a:buNone/>
            </a:pPr>
            <a:r>
              <a:rPr lang="sk-SK" sz="2000" b="1" dirty="0" smtClean="0">
                <a:latin typeface="Baskerville Old Face" pitchFamily="18" charset="0"/>
              </a:rPr>
              <a:t>160,40 </a:t>
            </a:r>
            <a:r>
              <a:rPr lang="sk-SK" sz="2000" b="1" dirty="0" smtClean="0">
                <a:latin typeface="Baskerville Old Face" pitchFamily="18" charset="0"/>
              </a:rPr>
              <a:t>€</a:t>
            </a:r>
            <a:r>
              <a:rPr lang="sk-SK" sz="2000" b="1" dirty="0" smtClean="0">
                <a:latin typeface="Baskerville Old Face" pitchFamily="18" charset="0"/>
              </a:rPr>
              <a:t> </a:t>
            </a:r>
            <a:r>
              <a:rPr lang="sk-SK" sz="2000" dirty="0" smtClean="0">
                <a:latin typeface="Baskerville Old Face" pitchFamily="18" charset="0"/>
              </a:rPr>
              <a:t>mesačne .... dvojica </a:t>
            </a:r>
            <a:r>
              <a:rPr lang="sk-SK" sz="2000" dirty="0" smtClean="0">
                <a:latin typeface="Baskerville Old Face" pitchFamily="18" charset="0"/>
              </a:rPr>
              <a:t>s </a:t>
            </a:r>
            <a:r>
              <a:rPr lang="sk-SK" sz="2000" dirty="0" smtClean="0">
                <a:latin typeface="Baskerville Old Face" pitchFamily="18" charset="0"/>
              </a:rPr>
              <a:t>1-4 deťmi</a:t>
            </a:r>
            <a:endParaRPr lang="sk-SK" sz="2000" dirty="0" smtClean="0">
              <a:latin typeface="Baskerville Old Face" pitchFamily="18" charset="0"/>
            </a:endParaRPr>
          </a:p>
          <a:p>
            <a:pPr>
              <a:buNone/>
            </a:pPr>
            <a:r>
              <a:rPr lang="sk-SK" sz="2000" b="1" dirty="0" smtClean="0">
                <a:latin typeface="Baskerville Old Face" pitchFamily="18" charset="0"/>
              </a:rPr>
              <a:t>171,20 </a:t>
            </a:r>
            <a:r>
              <a:rPr lang="sk-SK" sz="2000" b="1" dirty="0" smtClean="0">
                <a:latin typeface="Baskerville Old Face" pitchFamily="18" charset="0"/>
              </a:rPr>
              <a:t>€</a:t>
            </a:r>
            <a:r>
              <a:rPr lang="sk-SK" sz="2000" b="1" dirty="0" smtClean="0">
                <a:latin typeface="Baskerville Old Face" pitchFamily="18" charset="0"/>
              </a:rPr>
              <a:t> </a:t>
            </a:r>
            <a:r>
              <a:rPr lang="sk-SK" sz="2000" dirty="0" smtClean="0">
                <a:latin typeface="Baskerville Old Face" pitchFamily="18" charset="0"/>
              </a:rPr>
              <a:t>mesačne .... jednotlivec </a:t>
            </a:r>
            <a:r>
              <a:rPr lang="sk-SK" sz="2000" dirty="0" smtClean="0">
                <a:latin typeface="Baskerville Old Face" pitchFamily="18" charset="0"/>
              </a:rPr>
              <a:t>s viac ako </a:t>
            </a:r>
            <a:r>
              <a:rPr lang="sk-SK" sz="2000" dirty="0" smtClean="0">
                <a:latin typeface="Baskerville Old Face" pitchFamily="18" charset="0"/>
              </a:rPr>
              <a:t>4 deťmi</a:t>
            </a:r>
            <a:endParaRPr lang="sk-SK" sz="2000" dirty="0" smtClean="0">
              <a:latin typeface="Baskerville Old Face" pitchFamily="18" charset="0"/>
            </a:endParaRPr>
          </a:p>
          <a:p>
            <a:pPr>
              <a:buNone/>
            </a:pPr>
            <a:r>
              <a:rPr lang="sk-SK" sz="2000" b="1" dirty="0" smtClean="0">
                <a:latin typeface="Baskerville Old Face" pitchFamily="18" charset="0"/>
              </a:rPr>
              <a:t>216,10 </a:t>
            </a:r>
            <a:r>
              <a:rPr lang="sk-SK" sz="2000" b="1" dirty="0" smtClean="0">
                <a:latin typeface="Baskerville Old Face" pitchFamily="18" charset="0"/>
              </a:rPr>
              <a:t>€</a:t>
            </a:r>
            <a:r>
              <a:rPr lang="sk-SK" sz="2000" dirty="0" smtClean="0">
                <a:latin typeface="Baskerville Old Face" pitchFamily="18" charset="0"/>
              </a:rPr>
              <a:t> mesačne .... dvojica </a:t>
            </a:r>
            <a:r>
              <a:rPr lang="sk-SK" sz="2000" dirty="0" smtClean="0">
                <a:latin typeface="Baskerville Old Face" pitchFamily="18" charset="0"/>
              </a:rPr>
              <a:t>s viac ako 4</a:t>
            </a:r>
            <a:r>
              <a:rPr lang="sk-SK" sz="2000" dirty="0" smtClean="0">
                <a:latin typeface="Baskerville Old Face" pitchFamily="18" charset="0"/>
              </a:rPr>
              <a:t> deťmi</a:t>
            </a:r>
          </a:p>
          <a:p>
            <a:pPr>
              <a:buNone/>
            </a:pPr>
            <a:endParaRPr lang="sk-SK" sz="2000" dirty="0" smtClean="0">
              <a:latin typeface="Baskerville Old Face" pitchFamily="18" charset="0"/>
            </a:endParaRPr>
          </a:p>
          <a:p>
            <a:pPr marL="0" indent="0">
              <a:buNone/>
            </a:pPr>
            <a:r>
              <a:rPr lang="sk-SK" sz="1800" dirty="0" smtClean="0">
                <a:latin typeface="Baskerville Old Face" pitchFamily="18" charset="0"/>
              </a:rPr>
              <a:t>Dávka sa znižuje o 61,60€ za každého plnoletého člena domácnosti, ktorý 32 hodín mesačne nevykonáva práce </a:t>
            </a:r>
            <a:r>
              <a:rPr lang="sk-SK" sz="1800" dirty="0" smtClean="0">
                <a:latin typeface="Baskerville Old Face" pitchFamily="18" charset="0"/>
              </a:rPr>
              <a:t>v právnom vzťahu, ktorý zakladá nárok na príjem zo závislej </a:t>
            </a:r>
            <a:r>
              <a:rPr lang="sk-SK" sz="1800" dirty="0" smtClean="0">
                <a:latin typeface="Baskerville Old Face" pitchFamily="18" charset="0"/>
              </a:rPr>
              <a:t>činnosti alebo 32 hodín mesačne nevykonáva menšie služby pre obec, prípadne dobrovoľnícku činnosť.</a:t>
            </a:r>
            <a:endParaRPr lang="sk-SK" sz="1800" dirty="0" smtClean="0">
              <a:latin typeface="Baskerville Old Face" pitchFamily="18" charset="0"/>
            </a:endParaRPr>
          </a:p>
          <a:p>
            <a:pPr marL="0" indent="0">
              <a:buNone/>
            </a:pPr>
            <a:r>
              <a:rPr lang="sk-SK" sz="1800" dirty="0" smtClean="0">
                <a:latin typeface="Baskerville Old Face" pitchFamily="18" charset="0"/>
              </a:rPr>
              <a:t> </a:t>
            </a:r>
            <a:endParaRPr lang="sk-SK" sz="2000" dirty="0" smtClean="0">
              <a:latin typeface="Baskerville Old Face" pitchFamily="18" charset="0"/>
            </a:endParaRPr>
          </a:p>
          <a:p>
            <a:pPr>
              <a:buNone/>
            </a:pPr>
            <a:endParaRPr lang="sk-SK" sz="2000" dirty="0"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Baskerville Old Face" pitchFamily="18" charset="0"/>
              </a:rPr>
              <a:t>p</a:t>
            </a:r>
            <a:r>
              <a:rPr lang="sk-SK" dirty="0" smtClean="0">
                <a:latin typeface="Baskerville Old Face" pitchFamily="18" charset="0"/>
              </a:rPr>
              <a:t>ríspevky k dávke</a:t>
            </a:r>
            <a:endParaRPr lang="sk-SK" dirty="0">
              <a:latin typeface="Baskerville Old Face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pPr>
              <a:buFont typeface="Baskerville Old Face" pitchFamily="18" charset="0"/>
              <a:buChar char="»"/>
            </a:pPr>
            <a:r>
              <a:rPr lang="sk-SK" dirty="0" smtClean="0">
                <a:latin typeface="Baskerville Old Face" pitchFamily="18" charset="0"/>
              </a:rPr>
              <a:t>ochranný príspevok </a:t>
            </a:r>
            <a:r>
              <a:rPr lang="sk-SK" dirty="0" smtClean="0">
                <a:latin typeface="Baskerville Old Face" pitchFamily="18" charset="0"/>
              </a:rPr>
              <a:t>(</a:t>
            </a:r>
            <a:r>
              <a:rPr lang="sk-SK" sz="2400" b="1" dirty="0" smtClean="0">
                <a:latin typeface="Baskerville Old Face" pitchFamily="18" charset="0"/>
              </a:rPr>
              <a:t>63,07€ / 34,69€ / 13,50€</a:t>
            </a:r>
            <a:r>
              <a:rPr lang="sk-SK" dirty="0" smtClean="0">
                <a:latin typeface="Baskerville Old Face" pitchFamily="18" charset="0"/>
              </a:rPr>
              <a:t>) </a:t>
            </a:r>
            <a:endParaRPr lang="sk-SK" dirty="0" smtClean="0">
              <a:latin typeface="Baskerville Old Face" pitchFamily="18" charset="0"/>
            </a:endParaRPr>
          </a:p>
          <a:p>
            <a:pPr>
              <a:buNone/>
            </a:pPr>
            <a:r>
              <a:rPr lang="sk-SK" sz="2000" dirty="0" smtClean="0">
                <a:latin typeface="Baskerville Old Face" pitchFamily="18" charset="0"/>
              </a:rPr>
              <a:t>	na </a:t>
            </a:r>
            <a:r>
              <a:rPr lang="sk-SK" sz="2000" dirty="0" smtClean="0">
                <a:latin typeface="Baskerville Old Face" pitchFamily="18" charset="0"/>
              </a:rPr>
              <a:t>zabezpečenie osobných výdavkov člena domácnosti, ktorý nemá možnosť zabezpečiť si príjem alebo zvýšiť si príjem vlastnou prácou</a:t>
            </a:r>
          </a:p>
          <a:p>
            <a:pPr>
              <a:buFont typeface="Baskerville Old Face" pitchFamily="18" charset="0"/>
              <a:buChar char="»"/>
            </a:pPr>
            <a:r>
              <a:rPr lang="sk-SK" dirty="0" smtClean="0">
                <a:latin typeface="Baskerville Old Face" pitchFamily="18" charset="0"/>
              </a:rPr>
              <a:t>aktivačný príspevok </a:t>
            </a:r>
            <a:r>
              <a:rPr lang="sk-SK" dirty="0" smtClean="0">
                <a:latin typeface="Baskerville Old Face" pitchFamily="18" charset="0"/>
              </a:rPr>
              <a:t>(</a:t>
            </a:r>
            <a:r>
              <a:rPr lang="sk-SK" sz="2400" b="1" dirty="0" smtClean="0">
                <a:latin typeface="Baskerville Old Face" pitchFamily="18" charset="0"/>
              </a:rPr>
              <a:t>63,07€</a:t>
            </a:r>
            <a:r>
              <a:rPr lang="sk-SK" dirty="0" smtClean="0">
                <a:latin typeface="Baskerville Old Face" pitchFamily="18" charset="0"/>
              </a:rPr>
              <a:t>) </a:t>
            </a:r>
          </a:p>
          <a:p>
            <a:pPr>
              <a:buNone/>
            </a:pPr>
            <a:r>
              <a:rPr lang="sk-SK" sz="2000" dirty="0" smtClean="0">
                <a:latin typeface="Baskerville Old Face" pitchFamily="18" charset="0"/>
              </a:rPr>
              <a:t>	na </a:t>
            </a:r>
            <a:r>
              <a:rPr lang="sk-SK" sz="2000" dirty="0" smtClean="0">
                <a:latin typeface="Baskerville Old Face" pitchFamily="18" charset="0"/>
              </a:rPr>
              <a:t>podporu získania, udržania, prehĺbenia alebo zvýšenia vedomostí, odborných zručností, praktických skúseností, pracovných návykov na účely zvýšenia pracovného uplatnenia na trhu práce</a:t>
            </a:r>
            <a:endParaRPr lang="sk-SK" dirty="0" smtClean="0">
              <a:latin typeface="Baskerville Old Face" pitchFamily="18" charset="0"/>
            </a:endParaRPr>
          </a:p>
          <a:p>
            <a:pPr>
              <a:buFont typeface="Baskerville Old Face" pitchFamily="18" charset="0"/>
              <a:buChar char="»"/>
            </a:pPr>
            <a:r>
              <a:rPr lang="sk-SK" dirty="0" smtClean="0">
                <a:latin typeface="Baskerville Old Face" pitchFamily="18" charset="0"/>
              </a:rPr>
              <a:t>príspevok na nezaopatrené dieťa </a:t>
            </a:r>
            <a:r>
              <a:rPr lang="sk-SK" dirty="0" smtClean="0">
                <a:latin typeface="Baskerville Old Face" pitchFamily="18" charset="0"/>
              </a:rPr>
              <a:t>(</a:t>
            </a:r>
            <a:r>
              <a:rPr lang="sk-SK" sz="2400" b="1" dirty="0" smtClean="0">
                <a:latin typeface="Baskerville Old Face" pitchFamily="18" charset="0"/>
              </a:rPr>
              <a:t>17,20€</a:t>
            </a:r>
            <a:r>
              <a:rPr lang="sk-SK" dirty="0" smtClean="0">
                <a:latin typeface="Baskerville Old Face" pitchFamily="18" charset="0"/>
              </a:rPr>
              <a:t>)</a:t>
            </a:r>
          </a:p>
          <a:p>
            <a:pPr>
              <a:buNone/>
            </a:pPr>
            <a:r>
              <a:rPr lang="sk-SK" sz="2000" dirty="0" smtClean="0">
                <a:latin typeface="Baskerville Old Face" pitchFamily="18" charset="0"/>
              </a:rPr>
              <a:t>	</a:t>
            </a:r>
            <a:r>
              <a:rPr lang="sk-SK" sz="2000" dirty="0" smtClean="0">
                <a:latin typeface="Baskerville Old Face" pitchFamily="18" charset="0"/>
              </a:rPr>
              <a:t>na </a:t>
            </a:r>
            <a:r>
              <a:rPr lang="sk-SK" sz="2000" dirty="0" smtClean="0">
                <a:latin typeface="Baskerville Old Face" pitchFamily="18" charset="0"/>
              </a:rPr>
              <a:t>podporu výchovy, vzdelávania a všestranného rozvoja dieťaťa v domácnosti, ktoré riadne plní povinnú školskú dochádzku</a:t>
            </a:r>
          </a:p>
          <a:p>
            <a:pPr>
              <a:buFont typeface="Baskerville Old Face" pitchFamily="18" charset="0"/>
              <a:buChar char="»"/>
            </a:pPr>
            <a:r>
              <a:rPr lang="sk-SK" dirty="0" smtClean="0">
                <a:latin typeface="Baskerville Old Face" pitchFamily="18" charset="0"/>
              </a:rPr>
              <a:t>príspevok na </a:t>
            </a:r>
            <a:r>
              <a:rPr lang="sk-SK" dirty="0" smtClean="0">
                <a:latin typeface="Baskerville Old Face" pitchFamily="18" charset="0"/>
              </a:rPr>
              <a:t>bývanie (</a:t>
            </a:r>
            <a:r>
              <a:rPr lang="sk-SK" sz="2400" b="1" dirty="0" smtClean="0">
                <a:latin typeface="Baskerville Old Face" pitchFamily="18" charset="0"/>
              </a:rPr>
              <a:t>55,80€ / 89,20€</a:t>
            </a:r>
            <a:r>
              <a:rPr lang="sk-SK" dirty="0" smtClean="0">
                <a:latin typeface="Baskerville Old Face" pitchFamily="18" charset="0"/>
              </a:rPr>
              <a:t>)</a:t>
            </a:r>
          </a:p>
          <a:p>
            <a:pPr>
              <a:buNone/>
            </a:pPr>
            <a:r>
              <a:rPr lang="sk-SK" sz="2000" dirty="0" smtClean="0">
                <a:latin typeface="Baskerville Old Face" pitchFamily="18" charset="0"/>
              </a:rPr>
              <a:t>	</a:t>
            </a:r>
            <a:r>
              <a:rPr lang="sk-SK" sz="2000" dirty="0" smtClean="0">
                <a:latin typeface="Baskerville Old Face" pitchFamily="18" charset="0"/>
              </a:rPr>
              <a:t>na </a:t>
            </a:r>
            <a:r>
              <a:rPr lang="sk-SK" sz="2000" dirty="0" smtClean="0">
                <a:latin typeface="Baskerville Old Face" pitchFamily="18" charset="0"/>
              </a:rPr>
              <a:t>čiastočnú úhradu nákladov spojených s bývaním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8060</TotalTime>
  <Words>658</Words>
  <PresentationFormat>Prezentácia na obrazovke (4:3)</PresentationFormat>
  <Paragraphs>122</Paragraphs>
  <Slides>15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16" baseType="lpstr">
      <vt:lpstr>Motív Office</vt:lpstr>
      <vt:lpstr>Systém zabezpečenia v hmotnej núdzi   na Slovensku</vt:lpstr>
      <vt:lpstr>Osnova</vt:lpstr>
      <vt:lpstr>Slovensko</vt:lpstr>
      <vt:lpstr>...hmotná núdza?</vt:lpstr>
      <vt:lpstr>Formy podpory</vt:lpstr>
      <vt:lpstr>Snímka 6</vt:lpstr>
      <vt:lpstr>Snímka 7</vt:lpstr>
      <vt:lpstr>dávka v hmotnej núdzi</vt:lpstr>
      <vt:lpstr>príspevky k dávke</vt:lpstr>
      <vt:lpstr>Snímka 10</vt:lpstr>
      <vt:lpstr>právna úprava</vt:lpstr>
      <vt:lpstr>Snímka 12</vt:lpstr>
      <vt:lpstr>Porovnanie s ČR</vt:lpstr>
      <vt:lpstr>Otázky k diskusii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Terezka</dc:creator>
  <cp:lastModifiedBy>Terezka</cp:lastModifiedBy>
  <cp:revision>34</cp:revision>
  <dcterms:created xsi:type="dcterms:W3CDTF">2019-02-22T08:33:31Z</dcterms:created>
  <dcterms:modified xsi:type="dcterms:W3CDTF">2019-02-27T23:04:22Z</dcterms:modified>
</cp:coreProperties>
</file>