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72" r:id="rId4"/>
    <p:sldId id="258" r:id="rId5"/>
    <p:sldId id="259" r:id="rId6"/>
    <p:sldId id="265" r:id="rId7"/>
    <p:sldId id="266" r:id="rId8"/>
    <p:sldId id="273" r:id="rId9"/>
    <p:sldId id="267" r:id="rId10"/>
    <p:sldId id="268" r:id="rId11"/>
    <p:sldId id="269" r:id="rId12"/>
    <p:sldId id="274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poist.sk/starobny-dochodok/1286s" TargetMode="External"/><Relationship Id="rId3" Type="http://schemas.openxmlformats.org/officeDocument/2006/relationships/hyperlink" Target="https://www.cssz.cz/NR/rdonlyres/01703B01-44E9-48F5-834C-FB348899E7CB/0/duchodcivcrvcasoverade.pdf" TargetMode="External"/><Relationship Id="rId7" Type="http://schemas.openxmlformats.org/officeDocument/2006/relationships/hyperlink" Target="https://www.cssz.cz/cz/duchodove-pojisteni/davky/starobni-duchody.htm" TargetMode="External"/><Relationship Id="rId2" Type="http://schemas.openxmlformats.org/officeDocument/2006/relationships/hyperlink" Target="https://www.cssz.cz/NR/rdonlyres/43D6771E-1D6C-4E02-83AA-BEE628418B73/0/Ukazatele_prosinec201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cpoist.sk/pocet-vyplacanych-dochodkov--v-mesiacoch-/3150s" TargetMode="External"/><Relationship Id="rId5" Type="http://schemas.openxmlformats.org/officeDocument/2006/relationships/hyperlink" Target="https://data.oecd.org/socialexp/pension-spending.htm" TargetMode="External"/><Relationship Id="rId4" Type="http://schemas.openxmlformats.org/officeDocument/2006/relationships/hyperlink" Target="https://www.cssz.cz/NR/rdonlyres/579944D5-DEDF-4D0E-93FE-5DCDD1D52717/0/prumernavysesoloduchoduvcrvcasoverade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SLOVENSKO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Systém zajištění ve stáří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 l="11543" t="29887" r="73243" b="29448"/>
          <a:stretch>
            <a:fillRect/>
          </a:stretch>
        </p:blipFill>
        <p:spPr bwMode="auto">
          <a:xfrm>
            <a:off x="465364" y="1330779"/>
            <a:ext cx="8605157" cy="53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sazeb rozdělení pojistného do roku 2024</a:t>
            </a:r>
          </a:p>
          <a:p>
            <a:endParaRPr lang="cs-CZ" dirty="0" smtClean="0"/>
          </a:p>
          <a:p>
            <a:r>
              <a:rPr lang="cs-CZ" dirty="0" smtClean="0"/>
              <a:t>Zvýšení důchodu o 8,70 € v roce 2019</a:t>
            </a:r>
          </a:p>
          <a:p>
            <a:endParaRPr lang="cs-CZ" dirty="0" smtClean="0"/>
          </a:p>
          <a:p>
            <a:r>
              <a:rPr lang="cs-CZ" dirty="0" smtClean="0"/>
              <a:t>Jeden pilíř nebo dva?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diskuzi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podle Vás správný věk odchodu do důchodu?</a:t>
            </a:r>
          </a:p>
          <a:p>
            <a:endParaRPr lang="cs-CZ" dirty="0" smtClean="0"/>
          </a:p>
          <a:p>
            <a:r>
              <a:rPr lang="cs-CZ" dirty="0" smtClean="0"/>
              <a:t> Zamlouvá se Vám více systém na Slovensku nebo v Česku?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329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26721"/>
            <a:ext cx="8596668" cy="4514641"/>
          </a:xfrm>
        </p:spPr>
        <p:txBody>
          <a:bodyPr/>
          <a:lstStyle/>
          <a:p>
            <a:r>
              <a:rPr lang="cs-CZ" u="sng" dirty="0" smtClean="0">
                <a:hlinkClick r:id="rId2"/>
              </a:rPr>
              <a:t>https://www.cssz.cz/NR/rdonlyres/43D6771E-1D6C-4E02-83AA-BEE628418B73/0/Ukazatele_prosinec2018.pdf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https://www.cssz.cz/NR/rdonlyres/01703B01-44E9-48F5-834C-FB348899E7CB/0/duchodcivcrvcasoverade.pdf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https://www.cssz.cz/NR/rdonlyres/579944D5-DEDF-4D0E-93FE-5DCDD1D52717/0/prumernavysesoloduchoduvcrvcasoverade.pdf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https://data.oecd.org/socialexp/pension-spending.htm#indicator-chart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https://www.socpoist.sk/pocet-vyplacanych-dochodkov--v-mesiacoch-/3150s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https://www.cssz.cz/cz/duchodove-pojisteni/davky/starobni-duchody.html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https://www.socpoist.sk/starobny-dochodok/1286s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57450"/>
            <a:ext cx="8596668" cy="378802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roce 2003 reforma</a:t>
            </a:r>
          </a:p>
          <a:p>
            <a:endParaRPr lang="cs-CZ" dirty="0" smtClean="0"/>
          </a:p>
          <a:p>
            <a:r>
              <a:rPr lang="cs-CZ" dirty="0" smtClean="0"/>
              <a:t>Zvýšení míry spoluúčasti spořitele</a:t>
            </a:r>
          </a:p>
          <a:p>
            <a:endParaRPr lang="cs-CZ" dirty="0" smtClean="0"/>
          </a:p>
          <a:p>
            <a:r>
              <a:rPr lang="cs-CZ" dirty="0" smtClean="0"/>
              <a:t>PAYG →  +systém kapitalizace</a:t>
            </a:r>
          </a:p>
          <a:p>
            <a:endParaRPr lang="cs-CZ" dirty="0" smtClean="0"/>
          </a:p>
          <a:p>
            <a:r>
              <a:rPr lang="cs-CZ" dirty="0" smtClean="0"/>
              <a:t>2013 minimální důchod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Starobní důchod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Zajištění příjmu i během stáří</a:t>
            </a:r>
          </a:p>
          <a:p>
            <a:endParaRPr lang="cs-CZ" dirty="0" smtClean="0"/>
          </a:p>
          <a:p>
            <a:r>
              <a:rPr lang="cs-CZ" dirty="0" smtClean="0"/>
              <a:t>Nárok:</a:t>
            </a:r>
          </a:p>
          <a:p>
            <a:pPr lvl="1"/>
            <a:r>
              <a:rPr lang="cs-CZ" dirty="0" smtClean="0"/>
              <a:t>15 let důchodového pojištění</a:t>
            </a:r>
          </a:p>
          <a:p>
            <a:pPr lvl="1"/>
            <a:r>
              <a:rPr lang="cs-CZ" dirty="0" smtClean="0"/>
              <a:t>Důchodový věk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836"/>
          </a:xfrm>
        </p:spPr>
        <p:txBody>
          <a:bodyPr/>
          <a:lstStyle/>
          <a:p>
            <a:r>
              <a:rPr lang="cs-CZ" dirty="0" smtClean="0"/>
              <a:t>3 pilíře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I.pilíř </a:t>
            </a:r>
          </a:p>
          <a:p>
            <a:pPr lvl="1"/>
            <a:r>
              <a:rPr lang="cs-CZ" dirty="0" smtClean="0"/>
              <a:t>povinné důchodové pojištění</a:t>
            </a:r>
          </a:p>
          <a:p>
            <a:pPr lvl="1"/>
            <a:r>
              <a:rPr lang="cs-CZ" dirty="0" smtClean="0"/>
              <a:t>Sociální pojišťovna</a:t>
            </a:r>
          </a:p>
          <a:p>
            <a:pPr lvl="1"/>
            <a:r>
              <a:rPr lang="cs-CZ" dirty="0" smtClean="0"/>
              <a:t>Dávkově definované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II.pilíř</a:t>
            </a:r>
            <a:endParaRPr lang="cs-CZ" dirty="0" smtClean="0"/>
          </a:p>
          <a:p>
            <a:pPr lvl="1"/>
            <a:r>
              <a:rPr lang="cs-CZ" dirty="0" smtClean="0"/>
              <a:t>Starobní důchodové spoření</a:t>
            </a:r>
          </a:p>
          <a:p>
            <a:pPr lvl="1"/>
            <a:r>
              <a:rPr lang="cs-CZ" dirty="0" smtClean="0"/>
              <a:t>Důchodové správcovské společnosti</a:t>
            </a:r>
          </a:p>
          <a:p>
            <a:pPr lvl="1"/>
            <a:r>
              <a:rPr lang="cs-CZ" dirty="0" smtClean="0"/>
              <a:t>Prostřednictvím kapitalizace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III.pilíř</a:t>
            </a:r>
            <a:endParaRPr lang="cs-CZ" dirty="0" smtClean="0"/>
          </a:p>
          <a:p>
            <a:pPr lvl="1"/>
            <a:r>
              <a:rPr lang="cs-CZ" dirty="0" smtClean="0"/>
              <a:t>Dobrovolné doplňkové důchodové spoření</a:t>
            </a:r>
          </a:p>
          <a:p>
            <a:pPr lvl="1"/>
            <a:r>
              <a:rPr lang="cs-CZ" dirty="0" smtClean="0"/>
              <a:t>Doplňkové důchodové společnosti</a:t>
            </a:r>
          </a:p>
          <a:p>
            <a:pPr lvl="1"/>
            <a:r>
              <a:rPr lang="cs-CZ" dirty="0" smtClean="0"/>
              <a:t>Příspěvkově definované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18% z vyměřovacího základu – 14% + 4%</a:t>
            </a:r>
          </a:p>
          <a:p>
            <a:endParaRPr lang="cs-CZ" dirty="0" smtClean="0"/>
          </a:p>
          <a:p>
            <a:r>
              <a:rPr lang="cs-CZ" dirty="0" smtClean="0"/>
              <a:t>13,25% sociální pojišťovna</a:t>
            </a:r>
          </a:p>
          <a:p>
            <a:r>
              <a:rPr lang="cs-CZ" dirty="0" smtClean="0"/>
              <a:t>4,75% soukromý účet spořitele v DSS</a:t>
            </a:r>
          </a:p>
          <a:p>
            <a:endParaRPr lang="cs-CZ" dirty="0" smtClean="0"/>
          </a:p>
          <a:p>
            <a:r>
              <a:rPr lang="cs-CZ" dirty="0" smtClean="0"/>
              <a:t>Zvyšování sazby do II. pilíře o 0,25%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cs-CZ" dirty="0" smtClean="0"/>
              <a:t>I. pilíř </a:t>
            </a:r>
          </a:p>
          <a:p>
            <a:pPr lvl="1">
              <a:defRPr/>
            </a:pPr>
            <a:r>
              <a:rPr lang="cs-CZ" dirty="0" smtClean="0"/>
              <a:t>povinné základní pojištění</a:t>
            </a:r>
          </a:p>
          <a:p>
            <a:pPr lvl="1">
              <a:defRPr/>
            </a:pPr>
            <a:r>
              <a:rPr lang="cs-CZ" dirty="0" smtClean="0"/>
              <a:t>dávkově definované</a:t>
            </a:r>
          </a:p>
          <a:p>
            <a:pPr lvl="1">
              <a:defRPr/>
            </a:pPr>
            <a:endParaRPr lang="cs-CZ" dirty="0" smtClean="0"/>
          </a:p>
          <a:p>
            <a:pPr lvl="0">
              <a:defRPr/>
            </a:pPr>
            <a:r>
              <a:rPr lang="cs-CZ" dirty="0" smtClean="0"/>
              <a:t>III. </a:t>
            </a:r>
            <a:r>
              <a:rPr lang="cs-CZ" dirty="0" smtClean="0"/>
              <a:t>pilíř </a:t>
            </a:r>
          </a:p>
          <a:p>
            <a:pPr lvl="1">
              <a:defRPr/>
            </a:pPr>
            <a:r>
              <a:rPr lang="cs-CZ" dirty="0" smtClean="0"/>
              <a:t>dobrovolné doplňkové důchodové pojištění</a:t>
            </a:r>
          </a:p>
          <a:p>
            <a:pPr lvl="1">
              <a:defRPr/>
            </a:pPr>
            <a:r>
              <a:rPr lang="cs-CZ" dirty="0" smtClean="0"/>
              <a:t>příspěvkově definované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s ČR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3 pilíře</a:t>
            </a:r>
          </a:p>
          <a:p>
            <a:r>
              <a:rPr lang="cs-CZ" dirty="0" smtClean="0"/>
              <a:t>18% z vyměřovacího základu</a:t>
            </a:r>
          </a:p>
          <a:p>
            <a:r>
              <a:rPr lang="cs-CZ" dirty="0" smtClean="0"/>
              <a:t>Nejméně 15 let důchodového pojištění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Česko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2 pilíře</a:t>
            </a:r>
          </a:p>
          <a:p>
            <a:r>
              <a:rPr lang="cs-CZ" dirty="0" smtClean="0"/>
              <a:t>28% z vyměřovacího základu</a:t>
            </a:r>
          </a:p>
          <a:p>
            <a:r>
              <a:rPr lang="cs-CZ" dirty="0" smtClean="0"/>
              <a:t>25-35 let důchodového pojištění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s ČR - odchod do důchodu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1957 		62 let a 6 měsíců</a:t>
            </a:r>
          </a:p>
          <a:p>
            <a:r>
              <a:rPr lang="cs-CZ" dirty="0" smtClean="0"/>
              <a:t>1958		62 let a 8 měsíců</a:t>
            </a:r>
          </a:p>
          <a:p>
            <a:r>
              <a:rPr lang="cs-CZ" dirty="0" smtClean="0"/>
              <a:t>1959		62 let a 10 měsíců</a:t>
            </a:r>
          </a:p>
          <a:p>
            <a:r>
              <a:rPr lang="cs-CZ" dirty="0" smtClean="0"/>
              <a:t>1960		63 let a 2 měsíce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Česko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1957 		63 let a 8 měsíců</a:t>
            </a:r>
          </a:p>
          <a:p>
            <a:r>
              <a:rPr lang="cs-CZ" dirty="0" smtClean="0"/>
              <a:t>1958		63 let a 10 měsíců</a:t>
            </a:r>
          </a:p>
          <a:p>
            <a:r>
              <a:rPr lang="cs-CZ" dirty="0" smtClean="0"/>
              <a:t>1959		64 let</a:t>
            </a:r>
          </a:p>
          <a:p>
            <a:r>
              <a:rPr lang="cs-CZ" dirty="0" smtClean="0"/>
              <a:t>1960		64 let a 2 měsíce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986"/>
          </a:xfrm>
        </p:spPr>
        <p:txBody>
          <a:bodyPr/>
          <a:lstStyle/>
          <a:p>
            <a:r>
              <a:rPr lang="cs-CZ" dirty="0" smtClean="0"/>
              <a:t>Srovnání s ČR - čísla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Počet obyvatel: 		 5 445 087</a:t>
            </a:r>
          </a:p>
          <a:p>
            <a:r>
              <a:rPr lang="cs-CZ" dirty="0" smtClean="0"/>
              <a:t>Počet důchodců		 1 069 255</a:t>
            </a:r>
          </a:p>
          <a:p>
            <a:pPr lvl="1"/>
            <a:r>
              <a:rPr lang="cs-CZ" dirty="0" smtClean="0"/>
              <a:t>Předčasných 		 	14 879</a:t>
            </a:r>
          </a:p>
          <a:p>
            <a:r>
              <a:rPr lang="cs-CZ" dirty="0" smtClean="0"/>
              <a:t>Podíl důchodu na mzdě 	43,86 %</a:t>
            </a:r>
          </a:p>
          <a:p>
            <a:r>
              <a:rPr lang="cs-CZ" dirty="0" smtClean="0"/>
              <a:t>Starobní důchod		     444,26 €</a:t>
            </a:r>
          </a:p>
          <a:p>
            <a:pPr lvl="1"/>
            <a:r>
              <a:rPr lang="cs-CZ" dirty="0" smtClean="0"/>
              <a:t>Předčasný 			       410,87 €</a:t>
            </a:r>
          </a:p>
          <a:p>
            <a:r>
              <a:rPr lang="cs-CZ" dirty="0" smtClean="0"/>
              <a:t>Průměrná měsíční mzda	1 013 €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Česko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Počet obyvatel:           10 610 055</a:t>
            </a:r>
          </a:p>
          <a:p>
            <a:r>
              <a:rPr lang="cs-CZ" dirty="0" smtClean="0"/>
              <a:t>Počet důchodců		 2 410 080</a:t>
            </a:r>
          </a:p>
          <a:p>
            <a:pPr lvl="1"/>
            <a:r>
              <a:rPr lang="cs-CZ" dirty="0" smtClean="0"/>
              <a:t>Předčasných 		      630 896</a:t>
            </a:r>
          </a:p>
          <a:p>
            <a:r>
              <a:rPr lang="cs-CZ" dirty="0" smtClean="0"/>
              <a:t>Podíl důchodu na mzdě 	38,95 %</a:t>
            </a:r>
          </a:p>
          <a:p>
            <a:r>
              <a:rPr lang="cs-CZ" dirty="0" smtClean="0"/>
              <a:t>Starobní důchod		     477,62 €</a:t>
            </a:r>
          </a:p>
          <a:p>
            <a:pPr lvl="1"/>
            <a:r>
              <a:rPr lang="cs-CZ" dirty="0" smtClean="0"/>
              <a:t>Předčasný 		   	       425,62 €</a:t>
            </a:r>
          </a:p>
          <a:p>
            <a:r>
              <a:rPr lang="cs-CZ" dirty="0" smtClean="0"/>
              <a:t>Průměrná měsíční mzda 	1 226 €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387</TotalTime>
  <Words>250</Words>
  <Application>Microsoft Office PowerPoint</Application>
  <PresentationFormat>Vlastní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Facet</vt:lpstr>
      <vt:lpstr>SLOVENSKO</vt:lpstr>
      <vt:lpstr>Systém</vt:lpstr>
      <vt:lpstr>Starobní důchod</vt:lpstr>
      <vt:lpstr>3 pilíře</vt:lpstr>
      <vt:lpstr>Rozdělení</vt:lpstr>
      <vt:lpstr>ČESKÁ REPUBLIKA</vt:lpstr>
      <vt:lpstr>Srovnání s ČR</vt:lpstr>
      <vt:lpstr>Srovnání s ČR - odchod do důchodu</vt:lpstr>
      <vt:lpstr>Srovnání s ČR - čísla</vt:lpstr>
      <vt:lpstr>Srovnání</vt:lpstr>
      <vt:lpstr>Aktuality</vt:lpstr>
      <vt:lpstr>Otázky k diskuzi</vt:lpstr>
      <vt:lpstr>Zdroje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Aneta</dc:creator>
  <cp:lastModifiedBy>Aneta</cp:lastModifiedBy>
  <cp:revision>40</cp:revision>
  <dcterms:created xsi:type="dcterms:W3CDTF">2014-09-12T02:18:09Z</dcterms:created>
  <dcterms:modified xsi:type="dcterms:W3CDTF">2019-03-14T05:48:26Z</dcterms:modified>
</cp:coreProperties>
</file>