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4" r:id="rId5"/>
    <p:sldId id="276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80" r:id="rId17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78" d="100"/>
          <a:sy n="78" d="100"/>
        </p:scale>
        <p:origin x="86" y="2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ri\Desktop\Kopie%20-%20Employment_rate_of_recent_graduates_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ri\Desktop\Kopie%20-%20Employment_rate_of_recent_graduates_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latin typeface="Arial"/>
                <a:ea typeface="Arial"/>
                <a:cs typeface="Arial"/>
              </a:defRPr>
            </a:pPr>
            <a:r>
              <a:rPr lang="cs-CZ" dirty="0"/>
              <a:t>Úroveň zaměstnanosti nedávných absolventů všech </a:t>
            </a:r>
            <a:r>
              <a:rPr lang="cs-CZ" baseline="0" dirty="0"/>
              <a:t>stupňů vzdělání (ve věku 20-34) v letech 2007 a 2017</a:t>
            </a:r>
            <a:endParaRPr lang="en-US" dirty="0"/>
          </a:p>
          <a:p>
            <a:pPr algn="l">
              <a:defRPr sz="1200" b="1">
                <a:latin typeface="Arial"/>
                <a:ea typeface="Arial"/>
                <a:cs typeface="Arial"/>
              </a:defRPr>
            </a:pPr>
            <a:r>
              <a:rPr lang="en-US" sz="1000" b="0" dirty="0"/>
              <a:t>(%)</a:t>
            </a:r>
          </a:p>
        </c:rich>
      </c:tx>
      <c:layout>
        <c:manualLayout>
          <c:xMode val="edge"/>
          <c:yMode val="edge"/>
          <c:x val="4.7672672672672669E-3"/>
          <c:y val="9.746588693957114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006824146981631E-2"/>
          <c:y val="0.18800935953810824"/>
          <c:w val="0.94632650918635175"/>
          <c:h val="0.45759271198814522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'Figure 3'!$D$9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'Figure 3'!$C$10:$C$42</c:f>
              <c:strCache>
                <c:ptCount val="33"/>
                <c:pt idx="0">
                  <c:v>Belgie</c:v>
                </c:pt>
                <c:pt idx="1">
                  <c:v>Bulgarsko</c:v>
                </c:pt>
                <c:pt idx="2">
                  <c:v>Česká republika</c:v>
                </c:pt>
                <c:pt idx="3">
                  <c:v>Dánsko</c:v>
                </c:pt>
                <c:pt idx="4">
                  <c:v>Estonsko</c:v>
                </c:pt>
                <c:pt idx="5">
                  <c:v>EU-28</c:v>
                </c:pt>
                <c:pt idx="6">
                  <c:v>Finsko</c:v>
                </c:pt>
                <c:pt idx="7">
                  <c:v>Francie</c:v>
                </c:pt>
                <c:pt idx="8">
                  <c:v>Chorvatsko</c:v>
                </c:pt>
                <c:pt idx="9">
                  <c:v>Irsko</c:v>
                </c:pt>
                <c:pt idx="10">
                  <c:v>Island</c:v>
                </c:pt>
                <c:pt idx="11">
                  <c:v>Itálie</c:v>
                </c:pt>
                <c:pt idx="12">
                  <c:v>Kypr</c:v>
                </c:pt>
                <c:pt idx="13">
                  <c:v>Litva</c:v>
                </c:pt>
                <c:pt idx="14">
                  <c:v>Lotišsko</c:v>
                </c:pt>
                <c:pt idx="15">
                  <c:v>Lucemburg</c:v>
                </c:pt>
                <c:pt idx="16">
                  <c:v>Maďarsko</c:v>
                </c:pt>
                <c:pt idx="17">
                  <c:v>Makedonie</c:v>
                </c:pt>
                <c:pt idx="18">
                  <c:v>Malta</c:v>
                </c:pt>
                <c:pt idx="19">
                  <c:v>Německo</c:v>
                </c:pt>
                <c:pt idx="20">
                  <c:v>Nizozemsko</c:v>
                </c:pt>
                <c:pt idx="21">
                  <c:v>Polsko</c:v>
                </c:pt>
                <c:pt idx="22">
                  <c:v>Portugalsko</c:v>
                </c:pt>
                <c:pt idx="23">
                  <c:v>Rakousko</c:v>
                </c:pt>
                <c:pt idx="24">
                  <c:v>Rumunsko</c:v>
                </c:pt>
                <c:pt idx="25">
                  <c:v>Řecko</c:v>
                </c:pt>
                <c:pt idx="26">
                  <c:v>Slovenso</c:v>
                </c:pt>
                <c:pt idx="27">
                  <c:v>Slovinsko</c:v>
                </c:pt>
                <c:pt idx="28">
                  <c:v>Španělsko</c:v>
                </c:pt>
                <c:pt idx="29">
                  <c:v>Švédsko</c:v>
                </c:pt>
                <c:pt idx="30">
                  <c:v>Švýcarsko</c:v>
                </c:pt>
                <c:pt idx="31">
                  <c:v>Turecko</c:v>
                </c:pt>
                <c:pt idx="32">
                  <c:v>Velká Británie</c:v>
                </c:pt>
              </c:strCache>
            </c:strRef>
          </c:cat>
          <c:val>
            <c:numRef>
              <c:f>'Figure 3'!$D$10:$D$42</c:f>
              <c:numCache>
                <c:formatCode>#,##0.0</c:formatCode>
                <c:ptCount val="33"/>
                <c:pt idx="0">
                  <c:v>82.1</c:v>
                </c:pt>
                <c:pt idx="1">
                  <c:v>72.3</c:v>
                </c:pt>
                <c:pt idx="2">
                  <c:v>87.6</c:v>
                </c:pt>
                <c:pt idx="3">
                  <c:v>90.9</c:v>
                </c:pt>
                <c:pt idx="4">
                  <c:v>86.4</c:v>
                </c:pt>
                <c:pt idx="5">
                  <c:v>80.900000000000006</c:v>
                </c:pt>
                <c:pt idx="6">
                  <c:v>82.8</c:v>
                </c:pt>
                <c:pt idx="7">
                  <c:v>79.7</c:v>
                </c:pt>
                <c:pt idx="8">
                  <c:v>72.7</c:v>
                </c:pt>
                <c:pt idx="9">
                  <c:v>90.2</c:v>
                </c:pt>
                <c:pt idx="10">
                  <c:v>92.9</c:v>
                </c:pt>
                <c:pt idx="11">
                  <c:v>66.2</c:v>
                </c:pt>
                <c:pt idx="12">
                  <c:v>82.3</c:v>
                </c:pt>
                <c:pt idx="13">
                  <c:v>83.9</c:v>
                </c:pt>
                <c:pt idx="14">
                  <c:v>81.3</c:v>
                </c:pt>
                <c:pt idx="15">
                  <c:v>88</c:v>
                </c:pt>
                <c:pt idx="16">
                  <c:v>80</c:v>
                </c:pt>
                <c:pt idx="17" formatCode="General">
                  <c:v>39.1</c:v>
                </c:pt>
                <c:pt idx="18">
                  <c:v>93.4</c:v>
                </c:pt>
                <c:pt idx="19">
                  <c:v>84.2</c:v>
                </c:pt>
                <c:pt idx="20">
                  <c:v>94.4</c:v>
                </c:pt>
                <c:pt idx="21">
                  <c:v>74.8</c:v>
                </c:pt>
                <c:pt idx="22">
                  <c:v>81.2</c:v>
                </c:pt>
                <c:pt idx="23">
                  <c:v>89.7</c:v>
                </c:pt>
                <c:pt idx="24">
                  <c:v>79.3</c:v>
                </c:pt>
                <c:pt idx="25">
                  <c:v>68</c:v>
                </c:pt>
                <c:pt idx="26">
                  <c:v>81</c:v>
                </c:pt>
                <c:pt idx="27">
                  <c:v>81.599999999999994</c:v>
                </c:pt>
                <c:pt idx="28">
                  <c:v>86</c:v>
                </c:pt>
                <c:pt idx="29">
                  <c:v>85.3</c:v>
                </c:pt>
                <c:pt idx="30">
                  <c:v>89</c:v>
                </c:pt>
                <c:pt idx="31" formatCode="General">
                  <c:v>56.6</c:v>
                </c:pt>
                <c:pt idx="32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B-48A2-86DC-5FDDF93783FD}"/>
            </c:ext>
          </c:extLst>
        </c:ser>
        <c:ser>
          <c:idx val="1"/>
          <c:order val="2"/>
          <c:tx>
            <c:strRef>
              <c:f>'Figure 3'!$E$9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'Figure 3'!$C$10:$C$42</c:f>
              <c:strCache>
                <c:ptCount val="33"/>
                <c:pt idx="0">
                  <c:v>Belgie</c:v>
                </c:pt>
                <c:pt idx="1">
                  <c:v>Bulgarsko</c:v>
                </c:pt>
                <c:pt idx="2">
                  <c:v>Česká republika</c:v>
                </c:pt>
                <c:pt idx="3">
                  <c:v>Dánsko</c:v>
                </c:pt>
                <c:pt idx="4">
                  <c:v>Estonsko</c:v>
                </c:pt>
                <c:pt idx="5">
                  <c:v>EU-28</c:v>
                </c:pt>
                <c:pt idx="6">
                  <c:v>Finsko</c:v>
                </c:pt>
                <c:pt idx="7">
                  <c:v>Francie</c:v>
                </c:pt>
                <c:pt idx="8">
                  <c:v>Chorvatsko</c:v>
                </c:pt>
                <c:pt idx="9">
                  <c:v>Irsko</c:v>
                </c:pt>
                <c:pt idx="10">
                  <c:v>Island</c:v>
                </c:pt>
                <c:pt idx="11">
                  <c:v>Itálie</c:v>
                </c:pt>
                <c:pt idx="12">
                  <c:v>Kypr</c:v>
                </c:pt>
                <c:pt idx="13">
                  <c:v>Litva</c:v>
                </c:pt>
                <c:pt idx="14">
                  <c:v>Lotišsko</c:v>
                </c:pt>
                <c:pt idx="15">
                  <c:v>Lucemburg</c:v>
                </c:pt>
                <c:pt idx="16">
                  <c:v>Maďarsko</c:v>
                </c:pt>
                <c:pt idx="17">
                  <c:v>Makedonie</c:v>
                </c:pt>
                <c:pt idx="18">
                  <c:v>Malta</c:v>
                </c:pt>
                <c:pt idx="19">
                  <c:v>Německo</c:v>
                </c:pt>
                <c:pt idx="20">
                  <c:v>Nizozemsko</c:v>
                </c:pt>
                <c:pt idx="21">
                  <c:v>Polsko</c:v>
                </c:pt>
                <c:pt idx="22">
                  <c:v>Portugalsko</c:v>
                </c:pt>
                <c:pt idx="23">
                  <c:v>Rakousko</c:v>
                </c:pt>
                <c:pt idx="24">
                  <c:v>Rumunsko</c:v>
                </c:pt>
                <c:pt idx="25">
                  <c:v>Řecko</c:v>
                </c:pt>
                <c:pt idx="26">
                  <c:v>Slovenso</c:v>
                </c:pt>
                <c:pt idx="27">
                  <c:v>Slovinsko</c:v>
                </c:pt>
                <c:pt idx="28">
                  <c:v>Španělsko</c:v>
                </c:pt>
                <c:pt idx="29">
                  <c:v>Švédsko</c:v>
                </c:pt>
                <c:pt idx="30">
                  <c:v>Švýcarsko</c:v>
                </c:pt>
                <c:pt idx="31">
                  <c:v>Turecko</c:v>
                </c:pt>
                <c:pt idx="32">
                  <c:v>Velká Británie</c:v>
                </c:pt>
              </c:strCache>
            </c:strRef>
          </c:cat>
          <c:val>
            <c:numRef>
              <c:f>'Figure 3'!$E$10:$E$42</c:f>
              <c:numCache>
                <c:formatCode>#,##0.0</c:formatCode>
                <c:ptCount val="33"/>
                <c:pt idx="0">
                  <c:v>81.900000000000006</c:v>
                </c:pt>
                <c:pt idx="1">
                  <c:v>77.7</c:v>
                </c:pt>
                <c:pt idx="2">
                  <c:v>89.9</c:v>
                </c:pt>
                <c:pt idx="3">
                  <c:v>82.9</c:v>
                </c:pt>
                <c:pt idx="4">
                  <c:v>81.5</c:v>
                </c:pt>
                <c:pt idx="5">
                  <c:v>80.2</c:v>
                </c:pt>
                <c:pt idx="6">
                  <c:v>77</c:v>
                </c:pt>
                <c:pt idx="7">
                  <c:v>74.400000000000006</c:v>
                </c:pt>
                <c:pt idx="8">
                  <c:v>65.900000000000006</c:v>
                </c:pt>
                <c:pt idx="9">
                  <c:v>83.6</c:v>
                </c:pt>
                <c:pt idx="10">
                  <c:v>94.8</c:v>
                </c:pt>
                <c:pt idx="11">
                  <c:v>55.2</c:v>
                </c:pt>
                <c:pt idx="12">
                  <c:v>71.5</c:v>
                </c:pt>
                <c:pt idx="13">
                  <c:v>83.9</c:v>
                </c:pt>
                <c:pt idx="14">
                  <c:v>78</c:v>
                </c:pt>
                <c:pt idx="15">
                  <c:v>88.5</c:v>
                </c:pt>
                <c:pt idx="16">
                  <c:v>84.7</c:v>
                </c:pt>
                <c:pt idx="17" formatCode="0.0">
                  <c:v>50</c:v>
                </c:pt>
                <c:pt idx="18">
                  <c:v>94.5</c:v>
                </c:pt>
                <c:pt idx="19">
                  <c:v>90.9</c:v>
                </c:pt>
                <c:pt idx="20">
                  <c:v>90.4</c:v>
                </c:pt>
                <c:pt idx="21">
                  <c:v>82.1</c:v>
                </c:pt>
                <c:pt idx="22">
                  <c:v>80.7</c:v>
                </c:pt>
                <c:pt idx="23">
                  <c:v>89.4</c:v>
                </c:pt>
                <c:pt idx="24">
                  <c:v>76</c:v>
                </c:pt>
                <c:pt idx="25">
                  <c:v>52</c:v>
                </c:pt>
                <c:pt idx="26">
                  <c:v>81.5</c:v>
                </c:pt>
                <c:pt idx="27">
                  <c:v>81.599999999999994</c:v>
                </c:pt>
                <c:pt idx="28">
                  <c:v>71.900000000000006</c:v>
                </c:pt>
                <c:pt idx="29">
                  <c:v>88.3</c:v>
                </c:pt>
                <c:pt idx="30">
                  <c:v>86.2</c:v>
                </c:pt>
                <c:pt idx="31" formatCode="General">
                  <c:v>61.2</c:v>
                </c:pt>
                <c:pt idx="32">
                  <c:v>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B-48A2-86DC-5FDDF9378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154560"/>
        <c:axId val="163156352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54560"/>
        <c:axId val="1631563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'Figure 3'!$F$9</c15:sqref>
                        </c15:formulaRef>
                      </c:ext>
                    </c:extLst>
                    <c:strCache>
                      <c:ptCount val="1"/>
                      <c:pt idx="0">
                        <c:v>EU Benchmark</c:v>
                      </c:pt>
                    </c:strCache>
                  </c:strRef>
                </c:tx>
                <c:spPr>
                  <a:ln>
                    <a:solidFill>
                      <a:schemeClr val="accent5"/>
                    </a:solidFill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'Figure 3'!$C$10:$C$41</c15:sqref>
                        </c15:formulaRef>
                      </c:ext>
                    </c:extLst>
                    <c:strCache>
                      <c:ptCount val="32"/>
                      <c:pt idx="0">
                        <c:v>Belgie</c:v>
                      </c:pt>
                      <c:pt idx="1">
                        <c:v>Bulgarsko</c:v>
                      </c:pt>
                      <c:pt idx="2">
                        <c:v>Česká republika</c:v>
                      </c:pt>
                      <c:pt idx="3">
                        <c:v>Dánsko</c:v>
                      </c:pt>
                      <c:pt idx="4">
                        <c:v>Estonsko</c:v>
                      </c:pt>
                      <c:pt idx="5">
                        <c:v>EU-28</c:v>
                      </c:pt>
                      <c:pt idx="6">
                        <c:v>Finsko</c:v>
                      </c:pt>
                      <c:pt idx="7">
                        <c:v>Francie</c:v>
                      </c:pt>
                      <c:pt idx="8">
                        <c:v>Chorvatsko</c:v>
                      </c:pt>
                      <c:pt idx="9">
                        <c:v>Irsko</c:v>
                      </c:pt>
                      <c:pt idx="10">
                        <c:v>Island</c:v>
                      </c:pt>
                      <c:pt idx="11">
                        <c:v>Itálie</c:v>
                      </c:pt>
                      <c:pt idx="12">
                        <c:v>Kypr</c:v>
                      </c:pt>
                      <c:pt idx="13">
                        <c:v>Litva</c:v>
                      </c:pt>
                      <c:pt idx="14">
                        <c:v>Lotišsko</c:v>
                      </c:pt>
                      <c:pt idx="15">
                        <c:v>Lucemburg</c:v>
                      </c:pt>
                      <c:pt idx="16">
                        <c:v>Maďarsko</c:v>
                      </c:pt>
                      <c:pt idx="17">
                        <c:v>Makedonie</c:v>
                      </c:pt>
                      <c:pt idx="18">
                        <c:v>Malta</c:v>
                      </c:pt>
                      <c:pt idx="19">
                        <c:v>Německo</c:v>
                      </c:pt>
                      <c:pt idx="20">
                        <c:v>Nizozemsko</c:v>
                      </c:pt>
                      <c:pt idx="21">
                        <c:v>Polsko</c:v>
                      </c:pt>
                      <c:pt idx="22">
                        <c:v>Portugalsko</c:v>
                      </c:pt>
                      <c:pt idx="23">
                        <c:v>Rakousko</c:v>
                      </c:pt>
                      <c:pt idx="24">
                        <c:v>Rumunsko</c:v>
                      </c:pt>
                      <c:pt idx="25">
                        <c:v>Řecko</c:v>
                      </c:pt>
                      <c:pt idx="26">
                        <c:v>Slovenso</c:v>
                      </c:pt>
                      <c:pt idx="27">
                        <c:v>Slovinsko</c:v>
                      </c:pt>
                      <c:pt idx="28">
                        <c:v>Španělsko</c:v>
                      </c:pt>
                      <c:pt idx="29">
                        <c:v>Švédsko</c:v>
                      </c:pt>
                      <c:pt idx="30">
                        <c:v>Švýcarsko</c:v>
                      </c:pt>
                      <c:pt idx="31">
                        <c:v>Turecko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'Figure 3'!$F$10:$F$42</c15:sqref>
                        </c15:formulaRef>
                      </c:ext>
                    </c:extLst>
                    <c:numCache>
                      <c:formatCode>0</c:formatCode>
                      <c:ptCount val="33"/>
                      <c:pt idx="0">
                        <c:v>82</c:v>
                      </c:pt>
                      <c:pt idx="1">
                        <c:v>82</c:v>
                      </c:pt>
                      <c:pt idx="2">
                        <c:v>82</c:v>
                      </c:pt>
                      <c:pt idx="3">
                        <c:v>82</c:v>
                      </c:pt>
                      <c:pt idx="4">
                        <c:v>82</c:v>
                      </c:pt>
                      <c:pt idx="5">
                        <c:v>82</c:v>
                      </c:pt>
                      <c:pt idx="6">
                        <c:v>82</c:v>
                      </c:pt>
                      <c:pt idx="7">
                        <c:v>82</c:v>
                      </c:pt>
                      <c:pt idx="8">
                        <c:v>82</c:v>
                      </c:pt>
                      <c:pt idx="9">
                        <c:v>82</c:v>
                      </c:pt>
                      <c:pt idx="11">
                        <c:v>82</c:v>
                      </c:pt>
                      <c:pt idx="12">
                        <c:v>82</c:v>
                      </c:pt>
                      <c:pt idx="13">
                        <c:v>82</c:v>
                      </c:pt>
                      <c:pt idx="14">
                        <c:v>82</c:v>
                      </c:pt>
                      <c:pt idx="15">
                        <c:v>82</c:v>
                      </c:pt>
                      <c:pt idx="16">
                        <c:v>82</c:v>
                      </c:pt>
                      <c:pt idx="18">
                        <c:v>82</c:v>
                      </c:pt>
                      <c:pt idx="19">
                        <c:v>82</c:v>
                      </c:pt>
                      <c:pt idx="20">
                        <c:v>82</c:v>
                      </c:pt>
                      <c:pt idx="21">
                        <c:v>82</c:v>
                      </c:pt>
                      <c:pt idx="22">
                        <c:v>82</c:v>
                      </c:pt>
                      <c:pt idx="23">
                        <c:v>82</c:v>
                      </c:pt>
                      <c:pt idx="24">
                        <c:v>82</c:v>
                      </c:pt>
                      <c:pt idx="25">
                        <c:v>82</c:v>
                      </c:pt>
                      <c:pt idx="26">
                        <c:v>82</c:v>
                      </c:pt>
                      <c:pt idx="27">
                        <c:v>82</c:v>
                      </c:pt>
                      <c:pt idx="28">
                        <c:v>82</c:v>
                      </c:pt>
                      <c:pt idx="29">
                        <c:v>82</c:v>
                      </c:pt>
                      <c:pt idx="32">
                        <c:v>82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DDB-48A2-86DC-5FDDF93783FD}"/>
                  </c:ext>
                </c:extLst>
              </c15:ser>
            </c15:filteredLineSeries>
          </c:ext>
        </c:extLst>
      </c:lineChart>
      <c:catAx>
        <c:axId val="163154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63156352"/>
        <c:crosses val="autoZero"/>
        <c:auto val="1"/>
        <c:lblAlgn val="ctr"/>
        <c:lblOffset val="100"/>
        <c:noMultiLvlLbl val="0"/>
      </c:catAx>
      <c:valAx>
        <c:axId val="16315635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63154560"/>
        <c:crosses val="autoZero"/>
        <c:crossBetween val="between"/>
        <c:majorUnit val="20"/>
      </c:valAx>
    </c:plotArea>
    <c:legend>
      <c:legendPos val="b"/>
      <c:overlay val="0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1">
                <a:latin typeface="Arial"/>
                <a:ea typeface="Arial"/>
                <a:cs typeface="Arial"/>
              </a:defRPr>
            </a:pPr>
            <a:r>
              <a:rPr lang="cs-CZ" dirty="0"/>
              <a:t>Míra zaměstnanosti nedávných absolventů (v věku</a:t>
            </a:r>
            <a:r>
              <a:rPr lang="cs-CZ" baseline="0" dirty="0"/>
              <a:t> 20-34 let) v roce 2017 podle míry úrovně dosaženého vzdělání</a:t>
            </a:r>
            <a:endParaRPr lang="en-US" dirty="0"/>
          </a:p>
          <a:p>
            <a:pPr algn="l">
              <a:defRPr sz="1200" b="1">
                <a:latin typeface="Arial"/>
                <a:ea typeface="Arial"/>
                <a:cs typeface="Arial"/>
              </a:defRPr>
            </a:pPr>
            <a:r>
              <a:rPr lang="en-US" sz="1000" b="0" dirty="0"/>
              <a:t>(%)</a:t>
            </a:r>
          </a:p>
        </c:rich>
      </c:tx>
      <c:layout>
        <c:manualLayout>
          <c:xMode val="edge"/>
          <c:yMode val="edge"/>
          <c:x val="4.5519713261648748E-3"/>
          <c:y val="9.980039920159680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006824146981631E-2"/>
          <c:y val="0.1719116168007632"/>
          <c:w val="0.94632650918635175"/>
          <c:h val="0.404332903117051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'Figure 4'!$G$10</c:f>
              <c:strCache>
                <c:ptCount val="1"/>
                <c:pt idx="0">
                  <c:v>Terciální vzdělání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'Figure 4'!$D$11:$D$45</c15:sqref>
                  </c15:fullRef>
                </c:ext>
              </c:extLst>
              <c:f>('Figure 4'!$D$11,'Figure 4'!$D$13:$D$40,'Figure 4'!$D$42:$D$45)</c:f>
              <c:strCache>
                <c:ptCount val="33"/>
                <c:pt idx="0">
                  <c:v>Belgie</c:v>
                </c:pt>
                <c:pt idx="1">
                  <c:v>Černá Hora</c:v>
                </c:pt>
                <c:pt idx="2">
                  <c:v>Česká republika</c:v>
                </c:pt>
                <c:pt idx="3">
                  <c:v>Dánsko</c:v>
                </c:pt>
                <c:pt idx="4">
                  <c:v>Estonsko</c:v>
                </c:pt>
                <c:pt idx="5">
                  <c:v>EU-28</c:v>
                </c:pt>
                <c:pt idx="6">
                  <c:v>Finsko</c:v>
                </c:pt>
                <c:pt idx="7">
                  <c:v>Francie</c:v>
                </c:pt>
                <c:pt idx="8">
                  <c:v>Chorvatsko</c:v>
                </c:pt>
                <c:pt idx="9">
                  <c:v>Irsko</c:v>
                </c:pt>
                <c:pt idx="10">
                  <c:v>Island</c:v>
                </c:pt>
                <c:pt idx="11">
                  <c:v>Itálie</c:v>
                </c:pt>
                <c:pt idx="12">
                  <c:v>Kypr</c:v>
                </c:pt>
                <c:pt idx="13">
                  <c:v>Litva</c:v>
                </c:pt>
                <c:pt idx="14">
                  <c:v>Lotišsko</c:v>
                </c:pt>
                <c:pt idx="15">
                  <c:v>Lucemburg</c:v>
                </c:pt>
                <c:pt idx="16">
                  <c:v>Maďarsko</c:v>
                </c:pt>
                <c:pt idx="17">
                  <c:v>Makedonie</c:v>
                </c:pt>
                <c:pt idx="18">
                  <c:v>Malta</c:v>
                </c:pt>
                <c:pt idx="19">
                  <c:v>Německo</c:v>
                </c:pt>
                <c:pt idx="20">
                  <c:v>Nizozemsko</c:v>
                </c:pt>
                <c:pt idx="21">
                  <c:v>Norsko</c:v>
                </c:pt>
                <c:pt idx="22">
                  <c:v>Polsko</c:v>
                </c:pt>
                <c:pt idx="23">
                  <c:v>Portugalsko</c:v>
                </c:pt>
                <c:pt idx="24">
                  <c:v>Rakousko</c:v>
                </c:pt>
                <c:pt idx="25">
                  <c:v>Rumunsko</c:v>
                </c:pt>
                <c:pt idx="26">
                  <c:v>Řecko</c:v>
                </c:pt>
                <c:pt idx="27">
                  <c:v>Slovensko</c:v>
                </c:pt>
                <c:pt idx="28">
                  <c:v>Slovinsko</c:v>
                </c:pt>
                <c:pt idx="29">
                  <c:v>Švédsko</c:v>
                </c:pt>
                <c:pt idx="30">
                  <c:v>Švýcarsko</c:v>
                </c:pt>
                <c:pt idx="31">
                  <c:v>Turecko</c:v>
                </c:pt>
                <c:pt idx="32">
                  <c:v>Velká Británie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'Figure 4'!$G$11:$G$45</c15:sqref>
                  </c15:fullRef>
                </c:ext>
              </c:extLst>
              <c:f>('Figure 4'!$G$11,'Figure 4'!$G$13:$G$40,'Figure 4'!$G$42:$G$45)</c:f>
              <c:numCache>
                <c:formatCode>0.0</c:formatCode>
                <c:ptCount val="33"/>
                <c:pt idx="0">
                  <c:v>89.4</c:v>
                </c:pt>
                <c:pt idx="1">
                  <c:v>68.599999999999994</c:v>
                </c:pt>
                <c:pt idx="2">
                  <c:v>91.6</c:v>
                </c:pt>
                <c:pt idx="3">
                  <c:v>83.8</c:v>
                </c:pt>
                <c:pt idx="4">
                  <c:v>83</c:v>
                </c:pt>
                <c:pt idx="5">
                  <c:v>84.9</c:v>
                </c:pt>
                <c:pt idx="6">
                  <c:v>82.1</c:v>
                </c:pt>
                <c:pt idx="7">
                  <c:v>83</c:v>
                </c:pt>
                <c:pt idx="8">
                  <c:v>71.599999999999994</c:v>
                </c:pt>
                <c:pt idx="9">
                  <c:v>89.5</c:v>
                </c:pt>
                <c:pt idx="10">
                  <c:v>95.2</c:v>
                </c:pt>
                <c:pt idx="11">
                  <c:v>62.7</c:v>
                </c:pt>
                <c:pt idx="12">
                  <c:v>75.2</c:v>
                </c:pt>
                <c:pt idx="13">
                  <c:v>91.5</c:v>
                </c:pt>
                <c:pt idx="14">
                  <c:v>84.9</c:v>
                </c:pt>
                <c:pt idx="15">
                  <c:v>88.9</c:v>
                </c:pt>
                <c:pt idx="16">
                  <c:v>88.7</c:v>
                </c:pt>
                <c:pt idx="17">
                  <c:v>55.4</c:v>
                </c:pt>
                <c:pt idx="18">
                  <c:v>96.1</c:v>
                </c:pt>
                <c:pt idx="19">
                  <c:v>93</c:v>
                </c:pt>
                <c:pt idx="20">
                  <c:v>94</c:v>
                </c:pt>
                <c:pt idx="21">
                  <c:v>92.9</c:v>
                </c:pt>
                <c:pt idx="22">
                  <c:v>89.2</c:v>
                </c:pt>
                <c:pt idx="23">
                  <c:v>83.9</c:v>
                </c:pt>
                <c:pt idx="24">
                  <c:v>91.3</c:v>
                </c:pt>
                <c:pt idx="25">
                  <c:v>87.4</c:v>
                </c:pt>
                <c:pt idx="26">
                  <c:v>55.8</c:v>
                </c:pt>
                <c:pt idx="27">
                  <c:v>82.1</c:v>
                </c:pt>
                <c:pt idx="28">
                  <c:v>82.4</c:v>
                </c:pt>
                <c:pt idx="29">
                  <c:v>91.7</c:v>
                </c:pt>
                <c:pt idx="30">
                  <c:v>90.4</c:v>
                </c:pt>
                <c:pt idx="31">
                  <c:v>63.2</c:v>
                </c:pt>
                <c:pt idx="32">
                  <c:v>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2-4936-ADD7-53F7B3E6B2BF}"/>
            </c:ext>
          </c:extLst>
        </c:ser>
        <c:ser>
          <c:idx val="1"/>
          <c:order val="1"/>
          <c:tx>
            <c:strRef>
              <c:f>'Figure 4'!$F$10</c:f>
              <c:strCache>
                <c:ptCount val="1"/>
                <c:pt idx="0">
                  <c:v>Profesní sekundární vzdělání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'Figure 4'!$D$11:$D$45</c15:sqref>
                  </c15:fullRef>
                </c:ext>
              </c:extLst>
              <c:f>('Figure 4'!$D$11,'Figure 4'!$D$13:$D$40,'Figure 4'!$D$42:$D$45)</c:f>
              <c:strCache>
                <c:ptCount val="33"/>
                <c:pt idx="0">
                  <c:v>Belgie</c:v>
                </c:pt>
                <c:pt idx="1">
                  <c:v>Černá Hora</c:v>
                </c:pt>
                <c:pt idx="2">
                  <c:v>Česká republika</c:v>
                </c:pt>
                <c:pt idx="3">
                  <c:v>Dánsko</c:v>
                </c:pt>
                <c:pt idx="4">
                  <c:v>Estonsko</c:v>
                </c:pt>
                <c:pt idx="5">
                  <c:v>EU-28</c:v>
                </c:pt>
                <c:pt idx="6">
                  <c:v>Finsko</c:v>
                </c:pt>
                <c:pt idx="7">
                  <c:v>Francie</c:v>
                </c:pt>
                <c:pt idx="8">
                  <c:v>Chorvatsko</c:v>
                </c:pt>
                <c:pt idx="9">
                  <c:v>Irsko</c:v>
                </c:pt>
                <c:pt idx="10">
                  <c:v>Island</c:v>
                </c:pt>
                <c:pt idx="11">
                  <c:v>Itálie</c:v>
                </c:pt>
                <c:pt idx="12">
                  <c:v>Kypr</c:v>
                </c:pt>
                <c:pt idx="13">
                  <c:v>Litva</c:v>
                </c:pt>
                <c:pt idx="14">
                  <c:v>Lotišsko</c:v>
                </c:pt>
                <c:pt idx="15">
                  <c:v>Lucemburg</c:v>
                </c:pt>
                <c:pt idx="16">
                  <c:v>Maďarsko</c:v>
                </c:pt>
                <c:pt idx="17">
                  <c:v>Makedonie</c:v>
                </c:pt>
                <c:pt idx="18">
                  <c:v>Malta</c:v>
                </c:pt>
                <c:pt idx="19">
                  <c:v>Německo</c:v>
                </c:pt>
                <c:pt idx="20">
                  <c:v>Nizozemsko</c:v>
                </c:pt>
                <c:pt idx="21">
                  <c:v>Norsko</c:v>
                </c:pt>
                <c:pt idx="22">
                  <c:v>Polsko</c:v>
                </c:pt>
                <c:pt idx="23">
                  <c:v>Portugalsko</c:v>
                </c:pt>
                <c:pt idx="24">
                  <c:v>Rakousko</c:v>
                </c:pt>
                <c:pt idx="25">
                  <c:v>Rumunsko</c:v>
                </c:pt>
                <c:pt idx="26">
                  <c:v>Řecko</c:v>
                </c:pt>
                <c:pt idx="27">
                  <c:v>Slovensko</c:v>
                </c:pt>
                <c:pt idx="28">
                  <c:v>Slovinsko</c:v>
                </c:pt>
                <c:pt idx="29">
                  <c:v>Švédsko</c:v>
                </c:pt>
                <c:pt idx="30">
                  <c:v>Švýcarsko</c:v>
                </c:pt>
                <c:pt idx="31">
                  <c:v>Turecko</c:v>
                </c:pt>
                <c:pt idx="32">
                  <c:v>Velká Británie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'Figure 4'!$F$11:$F$45</c15:sqref>
                  </c15:fullRef>
                </c:ext>
              </c:extLst>
              <c:f>('Figure 4'!$F$11,'Figure 4'!$F$13:$F$40,'Figure 4'!$F$42:$F$45)</c:f>
              <c:numCache>
                <c:formatCode>0.0</c:formatCode>
                <c:ptCount val="33"/>
                <c:pt idx="0">
                  <c:v>72.2</c:v>
                </c:pt>
                <c:pt idx="1">
                  <c:v>53</c:v>
                </c:pt>
                <c:pt idx="2">
                  <c:v>87.5</c:v>
                </c:pt>
                <c:pt idx="3">
                  <c:v>82.8</c:v>
                </c:pt>
                <c:pt idx="4">
                  <c:v>86.2</c:v>
                </c:pt>
                <c:pt idx="5">
                  <c:v>76.599999999999994</c:v>
                </c:pt>
                <c:pt idx="6">
                  <c:v>77</c:v>
                </c:pt>
                <c:pt idx="7">
                  <c:v>64</c:v>
                </c:pt>
                <c:pt idx="8">
                  <c:v>59.4</c:v>
                </c:pt>
                <c:pt idx="9">
                  <c:v>72.3</c:v>
                </c:pt>
                <c:pt idx="11">
                  <c:v>50.8</c:v>
                </c:pt>
                <c:pt idx="12">
                  <c:v>52</c:v>
                </c:pt>
                <c:pt idx="13">
                  <c:v>71.5</c:v>
                </c:pt>
                <c:pt idx="14">
                  <c:v>69.099999999999994</c:v>
                </c:pt>
                <c:pt idx="16">
                  <c:v>85.9</c:v>
                </c:pt>
                <c:pt idx="17">
                  <c:v>47.9</c:v>
                </c:pt>
                <c:pt idx="18">
                  <c:v>94</c:v>
                </c:pt>
                <c:pt idx="19">
                  <c:v>91.3</c:v>
                </c:pt>
                <c:pt idx="20">
                  <c:v>86.9</c:v>
                </c:pt>
                <c:pt idx="21">
                  <c:v>83.9</c:v>
                </c:pt>
                <c:pt idx="22">
                  <c:v>75.2</c:v>
                </c:pt>
                <c:pt idx="23">
                  <c:v>78.900000000000006</c:v>
                </c:pt>
                <c:pt idx="24">
                  <c:v>89.2</c:v>
                </c:pt>
                <c:pt idx="25">
                  <c:v>67.2</c:v>
                </c:pt>
                <c:pt idx="26">
                  <c:v>48.4</c:v>
                </c:pt>
                <c:pt idx="27">
                  <c:v>81.599999999999994</c:v>
                </c:pt>
                <c:pt idx="28">
                  <c:v>80.8</c:v>
                </c:pt>
                <c:pt idx="29">
                  <c:v>87.8</c:v>
                </c:pt>
                <c:pt idx="30">
                  <c:v>85.1</c:v>
                </c:pt>
                <c:pt idx="31">
                  <c:v>55.5</c:v>
                </c:pt>
                <c:pt idx="3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2-4936-ADD7-53F7B3E6B2BF}"/>
            </c:ext>
          </c:extLst>
        </c:ser>
        <c:ser>
          <c:idx val="0"/>
          <c:order val="2"/>
          <c:tx>
            <c:strRef>
              <c:f>'Figure 4'!$E$10</c:f>
              <c:strCache>
                <c:ptCount val="1"/>
                <c:pt idx="0">
                  <c:v>Všeobecné sekundární vzdělání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'Figure 4'!$D$11:$D$45</c15:sqref>
                  </c15:fullRef>
                </c:ext>
              </c:extLst>
              <c:f>('Figure 4'!$D$11,'Figure 4'!$D$13:$D$40,'Figure 4'!$D$42:$D$45)</c:f>
              <c:strCache>
                <c:ptCount val="33"/>
                <c:pt idx="0">
                  <c:v>Belgie</c:v>
                </c:pt>
                <c:pt idx="1">
                  <c:v>Černá Hora</c:v>
                </c:pt>
                <c:pt idx="2">
                  <c:v>Česká republika</c:v>
                </c:pt>
                <c:pt idx="3">
                  <c:v>Dánsko</c:v>
                </c:pt>
                <c:pt idx="4">
                  <c:v>Estonsko</c:v>
                </c:pt>
                <c:pt idx="5">
                  <c:v>EU-28</c:v>
                </c:pt>
                <c:pt idx="6">
                  <c:v>Finsko</c:v>
                </c:pt>
                <c:pt idx="7">
                  <c:v>Francie</c:v>
                </c:pt>
                <c:pt idx="8">
                  <c:v>Chorvatsko</c:v>
                </c:pt>
                <c:pt idx="9">
                  <c:v>Irsko</c:v>
                </c:pt>
                <c:pt idx="10">
                  <c:v>Island</c:v>
                </c:pt>
                <c:pt idx="11">
                  <c:v>Itálie</c:v>
                </c:pt>
                <c:pt idx="12">
                  <c:v>Kypr</c:v>
                </c:pt>
                <c:pt idx="13">
                  <c:v>Litva</c:v>
                </c:pt>
                <c:pt idx="14">
                  <c:v>Lotišsko</c:v>
                </c:pt>
                <c:pt idx="15">
                  <c:v>Lucemburg</c:v>
                </c:pt>
                <c:pt idx="16">
                  <c:v>Maďarsko</c:v>
                </c:pt>
                <c:pt idx="17">
                  <c:v>Makedonie</c:v>
                </c:pt>
                <c:pt idx="18">
                  <c:v>Malta</c:v>
                </c:pt>
                <c:pt idx="19">
                  <c:v>Německo</c:v>
                </c:pt>
                <c:pt idx="20">
                  <c:v>Nizozemsko</c:v>
                </c:pt>
                <c:pt idx="21">
                  <c:v>Norsko</c:v>
                </c:pt>
                <c:pt idx="22">
                  <c:v>Polsko</c:v>
                </c:pt>
                <c:pt idx="23">
                  <c:v>Portugalsko</c:v>
                </c:pt>
                <c:pt idx="24">
                  <c:v>Rakousko</c:v>
                </c:pt>
                <c:pt idx="25">
                  <c:v>Rumunsko</c:v>
                </c:pt>
                <c:pt idx="26">
                  <c:v>Řecko</c:v>
                </c:pt>
                <c:pt idx="27">
                  <c:v>Slovensko</c:v>
                </c:pt>
                <c:pt idx="28">
                  <c:v>Slovinsko</c:v>
                </c:pt>
                <c:pt idx="29">
                  <c:v>Švédsko</c:v>
                </c:pt>
                <c:pt idx="30">
                  <c:v>Švýcarsko</c:v>
                </c:pt>
                <c:pt idx="31">
                  <c:v>Turecko</c:v>
                </c:pt>
                <c:pt idx="32">
                  <c:v>Velká Británie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'Figure 4'!$E$11:$E$45</c15:sqref>
                  </c15:fullRef>
                </c:ext>
              </c:extLst>
              <c:f>('Figure 4'!$E$11,'Figure 4'!$E$13:$E$40,'Figure 4'!$E$42:$E$45)</c:f>
              <c:numCache>
                <c:formatCode>0.0</c:formatCode>
                <c:ptCount val="33"/>
                <c:pt idx="0">
                  <c:v>52</c:v>
                </c:pt>
                <c:pt idx="2">
                  <c:v>88.6</c:v>
                </c:pt>
                <c:pt idx="3">
                  <c:v>79.7</c:v>
                </c:pt>
                <c:pt idx="4">
                  <c:v>60.9</c:v>
                </c:pt>
                <c:pt idx="5">
                  <c:v>64.099999999999994</c:v>
                </c:pt>
                <c:pt idx="6">
                  <c:v>61</c:v>
                </c:pt>
                <c:pt idx="7">
                  <c:v>50.8</c:v>
                </c:pt>
                <c:pt idx="9">
                  <c:v>72.8</c:v>
                </c:pt>
                <c:pt idx="11">
                  <c:v>37.799999999999997</c:v>
                </c:pt>
                <c:pt idx="12">
                  <c:v>55.7</c:v>
                </c:pt>
                <c:pt idx="13">
                  <c:v>73.099999999999994</c:v>
                </c:pt>
                <c:pt idx="14">
                  <c:v>70.599999999999994</c:v>
                </c:pt>
                <c:pt idx="15">
                  <c:v>87.7</c:v>
                </c:pt>
                <c:pt idx="16">
                  <c:v>69.7</c:v>
                </c:pt>
                <c:pt idx="17">
                  <c:v>23.9</c:v>
                </c:pt>
                <c:pt idx="18">
                  <c:v>84.4</c:v>
                </c:pt>
                <c:pt idx="19">
                  <c:v>67.2</c:v>
                </c:pt>
                <c:pt idx="20">
                  <c:v>76.8</c:v>
                </c:pt>
                <c:pt idx="21">
                  <c:v>83.6</c:v>
                </c:pt>
                <c:pt idx="22">
                  <c:v>71.400000000000006</c:v>
                </c:pt>
                <c:pt idx="23">
                  <c:v>73.2</c:v>
                </c:pt>
                <c:pt idx="24">
                  <c:v>68.7</c:v>
                </c:pt>
                <c:pt idx="25">
                  <c:v>60.8</c:v>
                </c:pt>
                <c:pt idx="26">
                  <c:v>35.9</c:v>
                </c:pt>
                <c:pt idx="27">
                  <c:v>71.900000000000006</c:v>
                </c:pt>
                <c:pt idx="29">
                  <c:v>82.5</c:v>
                </c:pt>
                <c:pt idx="30">
                  <c:v>70.7</c:v>
                </c:pt>
                <c:pt idx="31">
                  <c:v>52.1</c:v>
                </c:pt>
                <c:pt idx="32">
                  <c:v>71.900000000000006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2-4936-ADD7-53F7B3E6B2BF}"/>
            </c:ext>
          </c:extLst>
        </c:ser>
        <c:ser>
          <c:idx val="3"/>
          <c:order val="3"/>
          <c:tx>
            <c:strRef>
              <c:f>'Figure 4'!$H$10</c:f>
              <c:strCache>
                <c:ptCount val="1"/>
                <c:pt idx="0">
                  <c:v>Pouze základní vzdělání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Lit>
              <c:ptCount val="33"/>
              <c:pt idx="0">
                <c:v>Belgie</c:v>
              </c:pt>
              <c:pt idx="1">
                <c:v>Černá Hora</c:v>
              </c:pt>
              <c:pt idx="2">
                <c:v>Česká republika</c:v>
              </c:pt>
              <c:pt idx="3">
                <c:v>Dánsko</c:v>
              </c:pt>
              <c:pt idx="4">
                <c:v>Estonsko</c:v>
              </c:pt>
              <c:pt idx="5">
                <c:v>EU-28</c:v>
              </c:pt>
              <c:pt idx="6">
                <c:v>Finsko</c:v>
              </c:pt>
              <c:pt idx="7">
                <c:v>Francie</c:v>
              </c:pt>
              <c:pt idx="8">
                <c:v>Chorvatsko</c:v>
              </c:pt>
              <c:pt idx="9">
                <c:v>Irsko</c:v>
              </c:pt>
              <c:pt idx="10">
                <c:v>Island</c:v>
              </c:pt>
              <c:pt idx="11">
                <c:v>Itálie</c:v>
              </c:pt>
              <c:pt idx="12">
                <c:v>Kypr</c:v>
              </c:pt>
              <c:pt idx="13">
                <c:v>Litva</c:v>
              </c:pt>
              <c:pt idx="14">
                <c:v>Lotišsko</c:v>
              </c:pt>
              <c:pt idx="15">
                <c:v>Lucemburg</c:v>
              </c:pt>
              <c:pt idx="16">
                <c:v>Maďarsko</c:v>
              </c:pt>
              <c:pt idx="17">
                <c:v>Makedonie</c:v>
              </c:pt>
              <c:pt idx="18">
                <c:v>Malta</c:v>
              </c:pt>
              <c:pt idx="19">
                <c:v>Německo</c:v>
              </c:pt>
              <c:pt idx="20">
                <c:v>Nizozemsko</c:v>
              </c:pt>
              <c:pt idx="21">
                <c:v>Norsko</c:v>
              </c:pt>
              <c:pt idx="22">
                <c:v>Polsko</c:v>
              </c:pt>
              <c:pt idx="23">
                <c:v>Portugalsko</c:v>
              </c:pt>
              <c:pt idx="24">
                <c:v>Rakousko</c:v>
              </c:pt>
              <c:pt idx="25">
                <c:v>Rumunsko</c:v>
              </c:pt>
              <c:pt idx="26">
                <c:v>Řecko</c:v>
              </c:pt>
              <c:pt idx="27">
                <c:v>Slovensko</c:v>
              </c:pt>
              <c:pt idx="28">
                <c:v>Slovinsko</c:v>
              </c:pt>
              <c:pt idx="29">
                <c:v>Švédsko</c:v>
              </c:pt>
              <c:pt idx="30">
                <c:v>Švýcarsko</c:v>
              </c:pt>
              <c:pt idx="31">
                <c:v>Turecko</c:v>
              </c:pt>
              <c:pt idx="32">
                <c:v>Velká Británie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'Figure 4'!$H$11:$H$45</c15:sqref>
                  </c15:fullRef>
                </c:ext>
              </c:extLst>
              <c:f>('Figure 4'!$H$11,'Figure 4'!$H$13:$H$40,'Figure 4'!$H$42:$H$45)</c:f>
              <c:numCache>
                <c:formatCode>0.0</c:formatCode>
                <c:ptCount val="33"/>
                <c:pt idx="0">
                  <c:v>18.099999999999994</c:v>
                </c:pt>
                <c:pt idx="1">
                  <c:v>38.700000000000003</c:v>
                </c:pt>
                <c:pt idx="2">
                  <c:v>10.099999999999994</c:v>
                </c:pt>
                <c:pt idx="3">
                  <c:v>17.099999999999994</c:v>
                </c:pt>
                <c:pt idx="4">
                  <c:v>18.5</c:v>
                </c:pt>
                <c:pt idx="5">
                  <c:v>19.799999999999997</c:v>
                </c:pt>
                <c:pt idx="6">
                  <c:v>23</c:v>
                </c:pt>
                <c:pt idx="7">
                  <c:v>25.599999999999994</c:v>
                </c:pt>
                <c:pt idx="8">
                  <c:v>34.099999999999994</c:v>
                </c:pt>
                <c:pt idx="9">
                  <c:v>16.400000000000006</c:v>
                </c:pt>
                <c:pt idx="10">
                  <c:v>5.2000000000000028</c:v>
                </c:pt>
                <c:pt idx="11">
                  <c:v>44.8</c:v>
                </c:pt>
                <c:pt idx="12">
                  <c:v>28.5</c:v>
                </c:pt>
                <c:pt idx="13">
                  <c:v>16.099999999999994</c:v>
                </c:pt>
                <c:pt idx="14">
                  <c:v>22</c:v>
                </c:pt>
                <c:pt idx="15">
                  <c:v>11.5</c:v>
                </c:pt>
                <c:pt idx="16">
                  <c:v>15.299999999999997</c:v>
                </c:pt>
                <c:pt idx="17">
                  <c:v>50</c:v>
                </c:pt>
                <c:pt idx="18">
                  <c:v>5.5</c:v>
                </c:pt>
                <c:pt idx="19">
                  <c:v>9.0999999999999943</c:v>
                </c:pt>
                <c:pt idx="20">
                  <c:v>9.5999999999999943</c:v>
                </c:pt>
                <c:pt idx="21">
                  <c:v>10.799999999999997</c:v>
                </c:pt>
                <c:pt idx="22">
                  <c:v>17.900000000000006</c:v>
                </c:pt>
                <c:pt idx="23">
                  <c:v>19.299999999999997</c:v>
                </c:pt>
                <c:pt idx="24">
                  <c:v>10.599999999999994</c:v>
                </c:pt>
                <c:pt idx="25">
                  <c:v>24</c:v>
                </c:pt>
                <c:pt idx="26">
                  <c:v>48</c:v>
                </c:pt>
                <c:pt idx="27">
                  <c:v>18.5</c:v>
                </c:pt>
                <c:pt idx="28">
                  <c:v>18.400000000000006</c:v>
                </c:pt>
                <c:pt idx="29">
                  <c:v>11.700000000000003</c:v>
                </c:pt>
                <c:pt idx="30">
                  <c:v>13.799999999999997</c:v>
                </c:pt>
                <c:pt idx="31">
                  <c:v>38.799999999999997</c:v>
                </c:pt>
                <c:pt idx="32">
                  <c:v>13.400000000000006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E2-4936-ADD7-53F7B3E6B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02400"/>
        <c:axId val="163386112"/>
      </c:barChart>
      <c:catAx>
        <c:axId val="16330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63386112"/>
        <c:crosses val="autoZero"/>
        <c:auto val="1"/>
        <c:lblAlgn val="ctr"/>
        <c:lblOffset val="100"/>
        <c:noMultiLvlLbl val="0"/>
      </c:catAx>
      <c:valAx>
        <c:axId val="16338611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63302400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9.4563310877168794E-2"/>
          <c:y val="0.83553977272727287"/>
          <c:w val="0.89999995077201778"/>
          <c:h val="5.4761095204008597E-2"/>
        </c:manualLayout>
      </c:layout>
      <c:overlay val="0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1200" b="1" baseline="0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200" b="1">
                <a:latin typeface="Arial"/>
                <a:ea typeface="Arial"/>
                <a:cs typeface="Arial"/>
              </a:defRPr>
            </a:pPr>
            <a:r>
              <a:rPr lang="cs-CZ"/>
              <a:t>Veřejné výdaje na školství v % HDP v letech 2012-2015</a:t>
            </a:r>
          </a:p>
        </c:rich>
      </c:tx>
      <c:layout>
        <c:manualLayout>
          <c:xMode val="edge"/>
          <c:yMode val="edge"/>
          <c:x val="4.5519713261648748E-3"/>
          <c:y val="9.980039920159680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008339220179535E-2"/>
          <c:y val="9.8048049391553316E-2"/>
          <c:w val="0.94632650918635175"/>
          <c:h val="0.404332903117051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List1!$B$2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List1!$A$3:$A$33</c:f>
              <c:strCache>
                <c:ptCount val="31"/>
                <c:pt idx="0">
                  <c:v>Belgie</c:v>
                </c:pt>
                <c:pt idx="1">
                  <c:v>Bulharsko</c:v>
                </c:pt>
                <c:pt idx="2">
                  <c:v>Česká republika</c:v>
                </c:pt>
                <c:pt idx="3">
                  <c:v>Estonsko</c:v>
                </c:pt>
                <c:pt idx="4">
                  <c:v>EU - 28</c:v>
                </c:pt>
                <c:pt idx="5">
                  <c:v>Finsko</c:v>
                </c:pt>
                <c:pt idx="6">
                  <c:v>Francie</c:v>
                </c:pt>
                <c:pt idx="7">
                  <c:v>Irsko</c:v>
                </c:pt>
                <c:pt idx="8">
                  <c:v>Island</c:v>
                </c:pt>
                <c:pt idx="9">
                  <c:v>Itálie</c:v>
                </c:pt>
                <c:pt idx="10">
                  <c:v>Kypr</c:v>
                </c:pt>
                <c:pt idx="11">
                  <c:v>Litva</c:v>
                </c:pt>
                <c:pt idx="12">
                  <c:v>Lotišsko</c:v>
                </c:pt>
                <c:pt idx="13">
                  <c:v>Lucemburg</c:v>
                </c:pt>
                <c:pt idx="14">
                  <c:v>Maďarsko</c:v>
                </c:pt>
                <c:pt idx="15">
                  <c:v>Malta</c:v>
                </c:pt>
                <c:pt idx="16">
                  <c:v>Německo</c:v>
                </c:pt>
                <c:pt idx="17">
                  <c:v>Nizozemí</c:v>
                </c:pt>
                <c:pt idx="18">
                  <c:v>Norsko</c:v>
                </c:pt>
                <c:pt idx="19">
                  <c:v>Polsko</c:v>
                </c:pt>
                <c:pt idx="20">
                  <c:v>Portugalsko</c:v>
                </c:pt>
                <c:pt idx="21">
                  <c:v>Rakousko</c:v>
                </c:pt>
                <c:pt idx="22">
                  <c:v>Rumunsko</c:v>
                </c:pt>
                <c:pt idx="23">
                  <c:v>Řecko</c:v>
                </c:pt>
                <c:pt idx="24">
                  <c:v>Slovensko</c:v>
                </c:pt>
                <c:pt idx="25">
                  <c:v>Slovinsko</c:v>
                </c:pt>
                <c:pt idx="26">
                  <c:v>Srbsko</c:v>
                </c:pt>
                <c:pt idx="27">
                  <c:v>Španělsko</c:v>
                </c:pt>
                <c:pt idx="28">
                  <c:v>Švédsko</c:v>
                </c:pt>
                <c:pt idx="29">
                  <c:v>Švýcarsko</c:v>
                </c:pt>
                <c:pt idx="30">
                  <c:v>Velká Británie</c:v>
                </c:pt>
              </c:strCache>
            </c:strRef>
          </c:cat>
          <c:val>
            <c:numRef>
              <c:f>List1!$B$4:$B$33</c:f>
              <c:numCache>
                <c:formatCode>#,##0.00</c:formatCode>
                <c:ptCount val="30"/>
                <c:pt idx="0">
                  <c:v>3.68</c:v>
                </c:pt>
                <c:pt idx="1">
                  <c:v>4.33</c:v>
                </c:pt>
                <c:pt idx="2">
                  <c:v>4.7</c:v>
                </c:pt>
                <c:pt idx="5">
                  <c:v>5.46</c:v>
                </c:pt>
                <c:pt idx="6">
                  <c:v>6.16</c:v>
                </c:pt>
                <c:pt idx="7">
                  <c:v>7.24</c:v>
                </c:pt>
                <c:pt idx="8">
                  <c:v>4.08</c:v>
                </c:pt>
                <c:pt idx="9">
                  <c:v>6.67</c:v>
                </c:pt>
                <c:pt idx="10">
                  <c:v>6.59</c:v>
                </c:pt>
                <c:pt idx="11">
                  <c:v>4.83</c:v>
                </c:pt>
                <c:pt idx="12">
                  <c:v>4.3899999999999997</c:v>
                </c:pt>
                <c:pt idx="13">
                  <c:v>4.07</c:v>
                </c:pt>
                <c:pt idx="14">
                  <c:v>6.53</c:v>
                </c:pt>
                <c:pt idx="15">
                  <c:v>4.6399999999999997</c:v>
                </c:pt>
                <c:pt idx="16">
                  <c:v>5.89</c:v>
                </c:pt>
                <c:pt idx="18">
                  <c:v>4.91</c:v>
                </c:pt>
                <c:pt idx="20">
                  <c:v>5.62</c:v>
                </c:pt>
                <c:pt idx="21">
                  <c:v>2.64</c:v>
                </c:pt>
                <c:pt idx="22">
                  <c:v>3.64</c:v>
                </c:pt>
                <c:pt idx="23">
                  <c:v>3.05</c:v>
                </c:pt>
                <c:pt idx="24">
                  <c:v>5.44</c:v>
                </c:pt>
                <c:pt idx="26">
                  <c:v>4.34</c:v>
                </c:pt>
                <c:pt idx="27">
                  <c:v>7.38</c:v>
                </c:pt>
                <c:pt idx="28">
                  <c:v>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8-4077-B570-BC396D8725E6}"/>
            </c:ext>
          </c:extLst>
        </c:ser>
        <c:ser>
          <c:idx val="1"/>
          <c:order val="1"/>
          <c:tx>
            <c:strRef>
              <c:f>List1!$C$2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List1!$A$3:$A$33</c:f>
              <c:strCache>
                <c:ptCount val="31"/>
                <c:pt idx="0">
                  <c:v>Belgie</c:v>
                </c:pt>
                <c:pt idx="1">
                  <c:v>Bulharsko</c:v>
                </c:pt>
                <c:pt idx="2">
                  <c:v>Česká republika</c:v>
                </c:pt>
                <c:pt idx="3">
                  <c:v>Estonsko</c:v>
                </c:pt>
                <c:pt idx="4">
                  <c:v>EU - 28</c:v>
                </c:pt>
                <c:pt idx="5">
                  <c:v>Finsko</c:v>
                </c:pt>
                <c:pt idx="6">
                  <c:v>Francie</c:v>
                </c:pt>
                <c:pt idx="7">
                  <c:v>Irsko</c:v>
                </c:pt>
                <c:pt idx="8">
                  <c:v>Island</c:v>
                </c:pt>
                <c:pt idx="9">
                  <c:v>Itálie</c:v>
                </c:pt>
                <c:pt idx="10">
                  <c:v>Kypr</c:v>
                </c:pt>
                <c:pt idx="11">
                  <c:v>Litva</c:v>
                </c:pt>
                <c:pt idx="12">
                  <c:v>Lotišsko</c:v>
                </c:pt>
                <c:pt idx="13">
                  <c:v>Lucemburg</c:v>
                </c:pt>
                <c:pt idx="14">
                  <c:v>Maďarsko</c:v>
                </c:pt>
                <c:pt idx="15">
                  <c:v>Malta</c:v>
                </c:pt>
                <c:pt idx="16">
                  <c:v>Německo</c:v>
                </c:pt>
                <c:pt idx="17">
                  <c:v>Nizozemí</c:v>
                </c:pt>
                <c:pt idx="18">
                  <c:v>Norsko</c:v>
                </c:pt>
                <c:pt idx="19">
                  <c:v>Polsko</c:v>
                </c:pt>
                <c:pt idx="20">
                  <c:v>Portugalsko</c:v>
                </c:pt>
                <c:pt idx="21">
                  <c:v>Rakousko</c:v>
                </c:pt>
                <c:pt idx="22">
                  <c:v>Rumunsko</c:v>
                </c:pt>
                <c:pt idx="23">
                  <c:v>Řecko</c:v>
                </c:pt>
                <c:pt idx="24">
                  <c:v>Slovensko</c:v>
                </c:pt>
                <c:pt idx="25">
                  <c:v>Slovinsko</c:v>
                </c:pt>
                <c:pt idx="26">
                  <c:v>Srbsko</c:v>
                </c:pt>
                <c:pt idx="27">
                  <c:v>Španělsko</c:v>
                </c:pt>
                <c:pt idx="28">
                  <c:v>Švédsko</c:v>
                </c:pt>
                <c:pt idx="29">
                  <c:v>Švýcarsko</c:v>
                </c:pt>
                <c:pt idx="30">
                  <c:v>Velká Británie</c:v>
                </c:pt>
              </c:strCache>
            </c:strRef>
          </c:cat>
          <c:val>
            <c:numRef>
              <c:f>List1!$C$3:$C$33</c:f>
              <c:numCache>
                <c:formatCode>#,##0.00</c:formatCode>
                <c:ptCount val="31"/>
                <c:pt idx="0">
                  <c:v>6.56</c:v>
                </c:pt>
                <c:pt idx="1">
                  <c:v>4.0599999999999996</c:v>
                </c:pt>
                <c:pt idx="2">
                  <c:v>3.95</c:v>
                </c:pt>
                <c:pt idx="3">
                  <c:v>4.8499999999999996</c:v>
                </c:pt>
                <c:pt idx="6">
                  <c:v>5.51</c:v>
                </c:pt>
                <c:pt idx="7">
                  <c:v>5.32</c:v>
                </c:pt>
                <c:pt idx="8">
                  <c:v>6.84</c:v>
                </c:pt>
                <c:pt idx="9">
                  <c:v>4.16</c:v>
                </c:pt>
                <c:pt idx="10">
                  <c:v>6.44</c:v>
                </c:pt>
                <c:pt idx="11">
                  <c:v>4.91</c:v>
                </c:pt>
                <c:pt idx="14">
                  <c:v>3.98</c:v>
                </c:pt>
                <c:pt idx="15">
                  <c:v>6.56</c:v>
                </c:pt>
                <c:pt idx="16">
                  <c:v>4.6100000000000003</c:v>
                </c:pt>
                <c:pt idx="17">
                  <c:v>5.59</c:v>
                </c:pt>
                <c:pt idx="18">
                  <c:v>6.45</c:v>
                </c:pt>
                <c:pt idx="19">
                  <c:v>4.9400000000000004</c:v>
                </c:pt>
                <c:pt idx="20">
                  <c:v>5.2</c:v>
                </c:pt>
                <c:pt idx="21">
                  <c:v>5.49</c:v>
                </c:pt>
                <c:pt idx="22">
                  <c:v>2.67</c:v>
                </c:pt>
                <c:pt idx="23">
                  <c:v>3.58</c:v>
                </c:pt>
                <c:pt idx="24">
                  <c:v>4.01</c:v>
                </c:pt>
                <c:pt idx="25">
                  <c:v>5.12</c:v>
                </c:pt>
                <c:pt idx="27">
                  <c:v>4.18</c:v>
                </c:pt>
                <c:pt idx="28">
                  <c:v>7.17</c:v>
                </c:pt>
                <c:pt idx="30">
                  <c:v>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B8-4077-B570-BC396D8725E6}"/>
            </c:ext>
          </c:extLst>
        </c:ser>
        <c:ser>
          <c:idx val="0"/>
          <c:order val="2"/>
          <c:tx>
            <c:strRef>
              <c:f>List1!$D$2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List1!$A$3:$A$33</c:f>
              <c:strCache>
                <c:ptCount val="31"/>
                <c:pt idx="0">
                  <c:v>Belgie</c:v>
                </c:pt>
                <c:pt idx="1">
                  <c:v>Bulharsko</c:v>
                </c:pt>
                <c:pt idx="2">
                  <c:v>Česká republika</c:v>
                </c:pt>
                <c:pt idx="3">
                  <c:v>Estonsko</c:v>
                </c:pt>
                <c:pt idx="4">
                  <c:v>EU - 28</c:v>
                </c:pt>
                <c:pt idx="5">
                  <c:v>Finsko</c:v>
                </c:pt>
                <c:pt idx="6">
                  <c:v>Francie</c:v>
                </c:pt>
                <c:pt idx="7">
                  <c:v>Irsko</c:v>
                </c:pt>
                <c:pt idx="8">
                  <c:v>Island</c:v>
                </c:pt>
                <c:pt idx="9">
                  <c:v>Itálie</c:v>
                </c:pt>
                <c:pt idx="10">
                  <c:v>Kypr</c:v>
                </c:pt>
                <c:pt idx="11">
                  <c:v>Litva</c:v>
                </c:pt>
                <c:pt idx="12">
                  <c:v>Lotišsko</c:v>
                </c:pt>
                <c:pt idx="13">
                  <c:v>Lucemburg</c:v>
                </c:pt>
                <c:pt idx="14">
                  <c:v>Maďarsko</c:v>
                </c:pt>
                <c:pt idx="15">
                  <c:v>Malta</c:v>
                </c:pt>
                <c:pt idx="16">
                  <c:v>Německo</c:v>
                </c:pt>
                <c:pt idx="17">
                  <c:v>Nizozemí</c:v>
                </c:pt>
                <c:pt idx="18">
                  <c:v>Norsko</c:v>
                </c:pt>
                <c:pt idx="19">
                  <c:v>Polsko</c:v>
                </c:pt>
                <c:pt idx="20">
                  <c:v>Portugalsko</c:v>
                </c:pt>
                <c:pt idx="21">
                  <c:v>Rakousko</c:v>
                </c:pt>
                <c:pt idx="22">
                  <c:v>Rumunsko</c:v>
                </c:pt>
                <c:pt idx="23">
                  <c:v>Řecko</c:v>
                </c:pt>
                <c:pt idx="24">
                  <c:v>Slovensko</c:v>
                </c:pt>
                <c:pt idx="25">
                  <c:v>Slovinsko</c:v>
                </c:pt>
                <c:pt idx="26">
                  <c:v>Srbsko</c:v>
                </c:pt>
                <c:pt idx="27">
                  <c:v>Španělsko</c:v>
                </c:pt>
                <c:pt idx="28">
                  <c:v>Švédsko</c:v>
                </c:pt>
                <c:pt idx="29">
                  <c:v>Švýcarsko</c:v>
                </c:pt>
                <c:pt idx="30">
                  <c:v>Velká Británie</c:v>
                </c:pt>
              </c:strCache>
            </c:strRef>
          </c:cat>
          <c:val>
            <c:numRef>
              <c:f>List1!$D$3:$D$33</c:f>
              <c:numCache>
                <c:formatCode>#,##0.00</c:formatCode>
                <c:ptCount val="31"/>
                <c:pt idx="0">
                  <c:v>6.49</c:v>
                </c:pt>
                <c:pt idx="1">
                  <c:v>4.22</c:v>
                </c:pt>
                <c:pt idx="2">
                  <c:v>3.84</c:v>
                </c:pt>
                <c:pt idx="4">
                  <c:v>5.12</c:v>
                </c:pt>
                <c:pt idx="5">
                  <c:v>6.81</c:v>
                </c:pt>
                <c:pt idx="6">
                  <c:v>5.52</c:v>
                </c:pt>
                <c:pt idx="7">
                  <c:v>4.92</c:v>
                </c:pt>
                <c:pt idx="8">
                  <c:v>6.98</c:v>
                </c:pt>
                <c:pt idx="9">
                  <c:v>4.08</c:v>
                </c:pt>
                <c:pt idx="10">
                  <c:v>6.39</c:v>
                </c:pt>
                <c:pt idx="11">
                  <c:v>5.28</c:v>
                </c:pt>
                <c:pt idx="12">
                  <c:v>4.37</c:v>
                </c:pt>
                <c:pt idx="13">
                  <c:v>4</c:v>
                </c:pt>
                <c:pt idx="15">
                  <c:v>6.04</c:v>
                </c:pt>
                <c:pt idx="16">
                  <c:v>4.63</c:v>
                </c:pt>
                <c:pt idx="17">
                  <c:v>5.53</c:v>
                </c:pt>
                <c:pt idx="18">
                  <c:v>6.64</c:v>
                </c:pt>
                <c:pt idx="19">
                  <c:v>4.91</c:v>
                </c:pt>
                <c:pt idx="20">
                  <c:v>5.04</c:v>
                </c:pt>
                <c:pt idx="21">
                  <c:v>5.4</c:v>
                </c:pt>
                <c:pt idx="22">
                  <c:v>2.75</c:v>
                </c:pt>
                <c:pt idx="23">
                  <c:v>3.62</c:v>
                </c:pt>
                <c:pt idx="24">
                  <c:v>4.09</c:v>
                </c:pt>
                <c:pt idx="25">
                  <c:v>4.99</c:v>
                </c:pt>
                <c:pt idx="27">
                  <c:v>4.1500000000000004</c:v>
                </c:pt>
                <c:pt idx="28">
                  <c:v>7.14</c:v>
                </c:pt>
                <c:pt idx="29">
                  <c:v>5.01</c:v>
                </c:pt>
                <c:pt idx="30">
                  <c:v>5.85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B8-4077-B570-BC396D8725E6}"/>
            </c:ext>
          </c:extLst>
        </c:ser>
        <c:ser>
          <c:idx val="3"/>
          <c:order val="3"/>
          <c:tx>
            <c:strRef>
              <c:f>List1!$E$2</c:f>
              <c:strCache>
                <c:ptCount val="1"/>
                <c:pt idx="0">
                  <c:v>2015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List1!$A$3:$A$33</c:f>
              <c:strCache>
                <c:ptCount val="31"/>
                <c:pt idx="0">
                  <c:v>Belgie</c:v>
                </c:pt>
                <c:pt idx="1">
                  <c:v>Bulharsko</c:v>
                </c:pt>
                <c:pt idx="2">
                  <c:v>Česká republika</c:v>
                </c:pt>
                <c:pt idx="3">
                  <c:v>Estonsko</c:v>
                </c:pt>
                <c:pt idx="4">
                  <c:v>EU - 28</c:v>
                </c:pt>
                <c:pt idx="5">
                  <c:v>Finsko</c:v>
                </c:pt>
                <c:pt idx="6">
                  <c:v>Francie</c:v>
                </c:pt>
                <c:pt idx="7">
                  <c:v>Irsko</c:v>
                </c:pt>
                <c:pt idx="8">
                  <c:v>Island</c:v>
                </c:pt>
                <c:pt idx="9">
                  <c:v>Itálie</c:v>
                </c:pt>
                <c:pt idx="10">
                  <c:v>Kypr</c:v>
                </c:pt>
                <c:pt idx="11">
                  <c:v>Litva</c:v>
                </c:pt>
                <c:pt idx="12">
                  <c:v>Lotišsko</c:v>
                </c:pt>
                <c:pt idx="13">
                  <c:v>Lucemburg</c:v>
                </c:pt>
                <c:pt idx="14">
                  <c:v>Maďarsko</c:v>
                </c:pt>
                <c:pt idx="15">
                  <c:v>Malta</c:v>
                </c:pt>
                <c:pt idx="16">
                  <c:v>Německo</c:v>
                </c:pt>
                <c:pt idx="17">
                  <c:v>Nizozemí</c:v>
                </c:pt>
                <c:pt idx="18">
                  <c:v>Norsko</c:v>
                </c:pt>
                <c:pt idx="19">
                  <c:v>Polsko</c:v>
                </c:pt>
                <c:pt idx="20">
                  <c:v>Portugalsko</c:v>
                </c:pt>
                <c:pt idx="21">
                  <c:v>Rakousko</c:v>
                </c:pt>
                <c:pt idx="22">
                  <c:v>Rumunsko</c:v>
                </c:pt>
                <c:pt idx="23">
                  <c:v>Řecko</c:v>
                </c:pt>
                <c:pt idx="24">
                  <c:v>Slovensko</c:v>
                </c:pt>
                <c:pt idx="25">
                  <c:v>Slovinsko</c:v>
                </c:pt>
                <c:pt idx="26">
                  <c:v>Srbsko</c:v>
                </c:pt>
                <c:pt idx="27">
                  <c:v>Španělsko</c:v>
                </c:pt>
                <c:pt idx="28">
                  <c:v>Švédsko</c:v>
                </c:pt>
                <c:pt idx="29">
                  <c:v>Švýcarsko</c:v>
                </c:pt>
                <c:pt idx="30">
                  <c:v>Velká Británie</c:v>
                </c:pt>
              </c:strCache>
            </c:strRef>
          </c:cat>
          <c:val>
            <c:numRef>
              <c:f>List1!$E$3:$E$33</c:f>
              <c:numCache>
                <c:formatCode>#,##0.00</c:formatCode>
                <c:ptCount val="31"/>
                <c:pt idx="0">
                  <c:v>6.43</c:v>
                </c:pt>
                <c:pt idx="1">
                  <c:v>3.93</c:v>
                </c:pt>
                <c:pt idx="2">
                  <c:v>3.79</c:v>
                </c:pt>
                <c:pt idx="4">
                  <c:v>5.0199999999999996</c:v>
                </c:pt>
                <c:pt idx="5">
                  <c:v>6.75</c:v>
                </c:pt>
                <c:pt idx="6">
                  <c:v>5.47</c:v>
                </c:pt>
                <c:pt idx="7">
                  <c:v>3.77</c:v>
                </c:pt>
                <c:pt idx="8">
                  <c:v>6.84</c:v>
                </c:pt>
                <c:pt idx="9">
                  <c:v>4.0999999999999996</c:v>
                </c:pt>
                <c:pt idx="10">
                  <c:v>6.4</c:v>
                </c:pt>
                <c:pt idx="11">
                  <c:v>5.33</c:v>
                </c:pt>
                <c:pt idx="12">
                  <c:v>4.12</c:v>
                </c:pt>
                <c:pt idx="13">
                  <c:v>3.9</c:v>
                </c:pt>
                <c:pt idx="14">
                  <c:v>4.26</c:v>
                </c:pt>
                <c:pt idx="15">
                  <c:v>5.42</c:v>
                </c:pt>
                <c:pt idx="16">
                  <c:v>4.5199999999999996</c:v>
                </c:pt>
                <c:pt idx="17">
                  <c:v>5.4</c:v>
                </c:pt>
                <c:pt idx="18">
                  <c:v>6.72</c:v>
                </c:pt>
                <c:pt idx="19">
                  <c:v>4.8099999999999996</c:v>
                </c:pt>
                <c:pt idx="20">
                  <c:v>4.79</c:v>
                </c:pt>
                <c:pt idx="21">
                  <c:v>5.43</c:v>
                </c:pt>
                <c:pt idx="22">
                  <c:v>2.72</c:v>
                </c:pt>
                <c:pt idx="23">
                  <c:v>3.68</c:v>
                </c:pt>
                <c:pt idx="24">
                  <c:v>4.59</c:v>
                </c:pt>
                <c:pt idx="25">
                  <c:v>4.6399999999999997</c:v>
                </c:pt>
                <c:pt idx="26">
                  <c:v>3.84</c:v>
                </c:pt>
                <c:pt idx="27">
                  <c:v>4.16</c:v>
                </c:pt>
                <c:pt idx="28">
                  <c:v>7.05</c:v>
                </c:pt>
                <c:pt idx="29">
                  <c:v>5.08</c:v>
                </c:pt>
                <c:pt idx="30">
                  <c:v>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B8-4077-B570-BC396D872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02400"/>
        <c:axId val="163386112"/>
      </c:barChart>
      <c:catAx>
        <c:axId val="16330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63386112"/>
        <c:crosses val="autoZero"/>
        <c:auto val="1"/>
        <c:lblAlgn val="ctr"/>
        <c:lblOffset val="100"/>
        <c:noMultiLvlLbl val="0"/>
      </c:catAx>
      <c:valAx>
        <c:axId val="163386112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tint val="75000"/>
                    <a:shade val="95000"/>
                    <a:satMod val="105000"/>
                  </a:sysClr>
                </a:solidFill>
                <a:prstDash val="solid"/>
                <a:round/>
              </a14:hiddenLine>
            </a:ext>
          </a:extLst>
        </c:spPr>
        <c:crossAx val="16330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565179079092139"/>
          <c:y val="0.61442063350035792"/>
          <c:w val="0.46801810605184196"/>
          <c:h val="0.19390032211882605"/>
        </c:manualLayout>
      </c:layout>
      <c:overlay val="0"/>
    </c:legend>
    <c:plotVisOnly val="1"/>
    <c:dispBlanksAs val="gap"/>
    <c:showDLblsOverMax val="0"/>
  </c:chart>
  <c:spPr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7.4.2019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54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7.4.2019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rifranc.estranky.cz/file/1249/slovinske_skolstvi_2017.pdf" TargetMode="External"/><Relationship Id="rId2" Type="http://schemas.openxmlformats.org/officeDocument/2006/relationships/hyperlink" Target="https://www.vlada.cz/assets/media-centrum/aktualne/Analyza-podminek-a-moznosti-det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%C5%A0kolstv%C3%AD_ve_Slovinsku" TargetMode="External"/><Relationship Id="rId4" Type="http://schemas.openxmlformats.org/officeDocument/2006/relationships/hyperlink" Target="https://ec.europa.eu/eurostat/statistics-explained/images/2/25/Employment_rate_of_recent_graduates_2018.xlsxhttp:/appsso.eurostat.ec.europa.eu/nui/download?p=c2902948-5f76-40dc-98ae-f8dae7007b02-1554594723390_&amp;_=15545948130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Vysoké školství na Slovinsku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cs-CZ" dirty="0"/>
              <a:t>Připravili: Jana Buchlovská</a:t>
            </a:r>
          </a:p>
          <a:p>
            <a:pPr rtl="0"/>
            <a:r>
              <a:rPr lang="cs-CZ" dirty="0"/>
              <a:t>	    David Mareček</a:t>
            </a:r>
          </a:p>
          <a:p>
            <a:pPr rtl="0"/>
            <a:r>
              <a:rPr lang="cs-CZ" dirty="0"/>
              <a:t>	    Erika Michálková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7A548-3D9C-4B8B-973B-EE62C697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školství</a:t>
            </a:r>
          </a:p>
        </p:txBody>
      </p:sp>
      <p:graphicFrame>
        <p:nvGraphicFramePr>
          <p:cNvPr id="5" name="Zástupný obsah 5">
            <a:extLst>
              <a:ext uri="{FF2B5EF4-FFF2-40B4-BE49-F238E27FC236}">
                <a16:creationId xmlns:a16="http://schemas.microsoft.com/office/drawing/2014/main" id="{A3A416D2-1E4A-4AA9-8CF0-209D7859A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984945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1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0079E-7D6C-4DBC-BDE5-8084B8E8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27305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cs-CZ" dirty="0"/>
              <a:t>Zavedení přijímání na VŠ pouze na základě celostátní maturity </a:t>
            </a:r>
            <a:r>
              <a:rPr lang="cs-CZ" dirty="0" err="1"/>
              <a:t>maturity</a:t>
            </a:r>
            <a:r>
              <a:rPr lang="cs-CZ" dirty="0"/>
              <a:t> a posledních dvou let na SŠ ANO/NE?</a:t>
            </a:r>
          </a:p>
        </p:txBody>
      </p:sp>
    </p:spTree>
    <p:extLst>
      <p:ext uri="{BB962C8B-B14F-4D97-AF65-F5344CB8AC3E}">
        <p14:creationId xmlns:p14="http://schemas.microsoft.com/office/powerpoint/2010/main" val="34060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67FA7-3101-4A6D-A460-2F2B423D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064" y="2730500"/>
            <a:ext cx="6264696" cy="1397000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8583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4679F-4584-4FED-B233-CBD9C3CD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6A21C-2203-4CDF-8C74-B51B442B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0400"/>
          </a:xfrm>
        </p:spPr>
        <p:txBody>
          <a:bodyPr>
            <a:normAutofit fontScale="92500"/>
          </a:bodyPr>
          <a:lstStyle/>
          <a:p>
            <a:r>
              <a:rPr lang="cs-CZ" dirty="0">
                <a:hlinkClick r:id="rId2"/>
              </a:rPr>
              <a:t>https://www.vlada.cz/assets/media-centrum/aktualne/Analyza-podminek-a-moznosti-deti.pdf</a:t>
            </a:r>
            <a:endParaRPr lang="cs-CZ" dirty="0"/>
          </a:p>
          <a:p>
            <a:r>
              <a:rPr lang="cs-CZ" i="1" dirty="0">
                <a:hlinkClick r:id="rId3"/>
              </a:rPr>
              <a:t>www.jirifranc.estranky.cz/file/1249/slovinske_skolstvi_2017.pdf</a:t>
            </a:r>
            <a:endParaRPr lang="cs-CZ" i="1" dirty="0"/>
          </a:p>
          <a:p>
            <a:r>
              <a:rPr lang="cs-CZ" dirty="0">
                <a:hlinkClick r:id="rId4"/>
              </a:rPr>
              <a:t>https://ec.europa.eu/eurostat/statistics-explained/images/2/25/Employment_rate_of_recent_graduates_2018.xlsxhttp://appsso.eurostat.ec.europa.eu/nui/download?p=c2902948-5f76-40dc-98ae-f8dae7007b02-1554594723390_&amp;_=1554594813024</a:t>
            </a:r>
            <a:endParaRPr lang="cs-CZ" dirty="0"/>
          </a:p>
          <a:p>
            <a:r>
              <a:rPr lang="cs-CZ" dirty="0">
                <a:hlinkClick r:id="rId5"/>
              </a:rPr>
              <a:t>https://cs.wikipedia.org/wiki/%C5%A0kolstv%C3%AD_ve_Slovinsku</a:t>
            </a:r>
            <a:endParaRPr lang="cs-CZ" dirty="0"/>
          </a:p>
          <a:p>
            <a:r>
              <a:rPr lang="cs-CZ" dirty="0"/>
              <a:t>http://www.mizs.gov.si/fileadmin/mizs.gov.si/pageuploads/ANG/Organisation_and_Financing_of_Education_Act_Oct_2016.pdf</a:t>
            </a:r>
          </a:p>
        </p:txBody>
      </p:sp>
    </p:spTree>
    <p:extLst>
      <p:ext uri="{BB962C8B-B14F-4D97-AF65-F5344CB8AC3E}">
        <p14:creationId xmlns:p14="http://schemas.microsoft.com/office/powerpoint/2010/main" val="19531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Obsah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Historie vzdělávání</a:t>
            </a:r>
          </a:p>
          <a:p>
            <a:pPr rtl="0"/>
            <a:r>
              <a:rPr lang="cs-CZ" dirty="0"/>
              <a:t>Rozdíly vzdělávání</a:t>
            </a:r>
          </a:p>
          <a:p>
            <a:pPr rtl="0"/>
            <a:r>
              <a:rPr lang="cs-CZ" dirty="0"/>
              <a:t>Uplatnění absolventů</a:t>
            </a:r>
          </a:p>
          <a:p>
            <a:pPr rtl="0"/>
            <a:r>
              <a:rPr lang="cs-CZ" dirty="0"/>
              <a:t>Financování školství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4679F-4584-4FED-B233-CBD9C3CD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vzdělávání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6A21C-2203-4CDF-8C74-B51B442B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0400"/>
          </a:xfrm>
        </p:spPr>
        <p:txBody>
          <a:bodyPr>
            <a:normAutofit/>
          </a:bodyPr>
          <a:lstStyle/>
          <a:p>
            <a:r>
              <a:rPr lang="cs-CZ" dirty="0"/>
              <a:t>2. pol. 16. století – založena první dvě slovinská gymnázia</a:t>
            </a:r>
          </a:p>
          <a:p>
            <a:r>
              <a:rPr lang="cs-CZ" dirty="0"/>
              <a:t>1. polovina 17. století – neúspěšný pokus o založení univerzity</a:t>
            </a:r>
          </a:p>
          <a:p>
            <a:r>
              <a:rPr lang="cs-CZ" dirty="0"/>
              <a:t>18. století – školství pod náboženským vlivem, kladen důraz na vzdělávání důchodních</a:t>
            </a:r>
          </a:p>
          <a:p>
            <a:r>
              <a:rPr lang="cs-CZ" dirty="0"/>
              <a:t>Rok 1774 – povinná školní docházka (Marie Terezie a Josef II.)</a:t>
            </a:r>
          </a:p>
          <a:p>
            <a:r>
              <a:rPr lang="cs-CZ" dirty="0"/>
              <a:t>Rok 1810 – založena v Lublani francouzská univerzita (území ovládáno Francouzi), o 5 let později uzavřena</a:t>
            </a:r>
          </a:p>
          <a:p>
            <a:r>
              <a:rPr lang="cs-CZ" dirty="0"/>
              <a:t>1919 – založena v Lublani první slovinská univerzita</a:t>
            </a:r>
          </a:p>
        </p:txBody>
      </p:sp>
    </p:spTree>
    <p:extLst>
      <p:ext uri="{BB962C8B-B14F-4D97-AF65-F5344CB8AC3E}">
        <p14:creationId xmlns:p14="http://schemas.microsoft.com/office/powerpoint/2010/main" val="22107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4679F-4584-4FED-B233-CBD9C3CD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 systému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6A21C-2203-4CDF-8C74-B51B442B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0400"/>
          </a:xfrm>
        </p:spPr>
        <p:txBody>
          <a:bodyPr>
            <a:normAutofit/>
          </a:bodyPr>
          <a:lstStyle/>
          <a:p>
            <a:r>
              <a:rPr lang="cs-CZ" dirty="0"/>
              <a:t>Mateřská škola od 1 roku (nepovinná, ale 90 % ji navštěvuje)</a:t>
            </a:r>
          </a:p>
          <a:p>
            <a:r>
              <a:rPr lang="cs-CZ" dirty="0"/>
              <a:t>MŠ mohou mít zaměření</a:t>
            </a:r>
          </a:p>
          <a:p>
            <a:r>
              <a:rPr lang="cs-CZ" dirty="0"/>
              <a:t>V MŠ stanoveny poplatky</a:t>
            </a:r>
          </a:p>
          <a:p>
            <a:r>
              <a:rPr lang="cs-CZ" dirty="0"/>
              <a:t>Na základní školu se nastupuje v 6 a půl letech dítěte</a:t>
            </a:r>
          </a:p>
          <a:p>
            <a:r>
              <a:rPr lang="cs-CZ" dirty="0"/>
              <a:t>Od školního roku 2004/2005 devítiletá školní docházka rozdělená do tří období</a:t>
            </a:r>
          </a:p>
          <a:p>
            <a:r>
              <a:rPr lang="cs-CZ" dirty="0"/>
              <a:t>V prvním období učí žáky jeden učitel, poté mají specializováno učitele na každý předmět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4679F-4584-4FED-B233-CBD9C3CD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 systému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6A21C-2203-4CDF-8C74-B51B442B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0400"/>
          </a:xfrm>
        </p:spPr>
        <p:txBody>
          <a:bodyPr>
            <a:normAutofit/>
          </a:bodyPr>
          <a:lstStyle/>
          <a:p>
            <a:r>
              <a:rPr lang="cs-CZ" dirty="0"/>
              <a:t>Na střední školu přijímáno na základě známek ze ZŠ</a:t>
            </a:r>
          </a:p>
          <a:p>
            <a:r>
              <a:rPr lang="cs-CZ" dirty="0"/>
              <a:t>Maturitu lze opakovat 3x</a:t>
            </a:r>
          </a:p>
          <a:p>
            <a:r>
              <a:rPr lang="cs-CZ" dirty="0"/>
              <a:t>Na vysokou školu přijímáno na základě bodů z maturity a známek z 3. a 4. ročníku SŠ</a:t>
            </a:r>
          </a:p>
          <a:p>
            <a:r>
              <a:rPr lang="cs-CZ" dirty="0"/>
              <a:t>Po nepřijetí možnost si studium na veřejné škole zaplatit a při dobrém prospěchu i možnost přejít do bezplatné formy studia</a:t>
            </a:r>
          </a:p>
          <a:p>
            <a:r>
              <a:rPr lang="cs-CZ" dirty="0"/>
              <a:t>Po posledním ročníku na VŠ zůstává statut studenta (období bez výuky, dodělávání zkoušek, praxe, psaní diplomové práce)</a:t>
            </a:r>
          </a:p>
        </p:txBody>
      </p:sp>
    </p:spTree>
    <p:extLst>
      <p:ext uri="{BB962C8B-B14F-4D97-AF65-F5344CB8AC3E}">
        <p14:creationId xmlns:p14="http://schemas.microsoft.com/office/powerpoint/2010/main" val="40906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4679F-4584-4FED-B233-CBD9C3CD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Vysoké školy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26A21C-2203-4CDF-8C74-B51B442B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0400"/>
          </a:xfrm>
        </p:spPr>
        <p:txBody>
          <a:bodyPr>
            <a:normAutofit/>
          </a:bodyPr>
          <a:lstStyle/>
          <a:p>
            <a:r>
              <a:rPr lang="cs-CZ" dirty="0"/>
              <a:t>Lublaňská univerzita (1919) – 3 akademie, 20 fakult a 3 odborné vysoké školy</a:t>
            </a:r>
          </a:p>
          <a:p>
            <a:r>
              <a:rPr lang="cs-CZ" dirty="0" err="1"/>
              <a:t>Mariborská</a:t>
            </a:r>
            <a:r>
              <a:rPr lang="cs-CZ" dirty="0"/>
              <a:t> univerzita (1975) – 9 fakult a jedna vysoká odborná škola</a:t>
            </a:r>
          </a:p>
          <a:p>
            <a:r>
              <a:rPr lang="cs-CZ" dirty="0"/>
              <a:t>Univerzita na </a:t>
            </a:r>
            <a:r>
              <a:rPr lang="cs-CZ" dirty="0" err="1"/>
              <a:t>Primorskem</a:t>
            </a:r>
            <a:r>
              <a:rPr lang="cs-CZ" dirty="0"/>
              <a:t> (2003) – 3 fakulty a 3 vysoké školy</a:t>
            </a:r>
          </a:p>
          <a:p>
            <a:r>
              <a:rPr lang="cs-CZ" dirty="0"/>
              <a:t>Jedna státní VŠ a 9 soukromých</a:t>
            </a:r>
          </a:p>
        </p:txBody>
      </p:sp>
    </p:spTree>
    <p:extLst>
      <p:ext uri="{BB962C8B-B14F-4D97-AF65-F5344CB8AC3E}">
        <p14:creationId xmlns:p14="http://schemas.microsoft.com/office/powerpoint/2010/main" val="27828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F4CA3-D761-4860-9CA9-50C52C42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absolventů</a:t>
            </a:r>
          </a:p>
        </p:txBody>
      </p:sp>
      <p:graphicFrame>
        <p:nvGraphicFramePr>
          <p:cNvPr id="13" name="Chart 2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805267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0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0AA44-3A15-4E89-9EBD-FAB6A319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Uplatnění absolventů</a:t>
            </a:r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185886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09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7A548-3D9C-4B8B-973B-EE62C697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8D9603-42DF-4FB0-8956-6B3F2DDCE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veřejných fondů, ze zdrojů zřizovatele zařízení, školného na soukromých školách, z prodaných výrobků a služeb, z darů a sponzorství</a:t>
            </a:r>
          </a:p>
          <a:p>
            <a:r>
              <a:rPr lang="cs-CZ" dirty="0"/>
              <a:t>Prostředky přidělovány normativně podle počtů žáku</a:t>
            </a:r>
          </a:p>
          <a:p>
            <a:r>
              <a:rPr lang="cs-CZ" dirty="0"/>
              <a:t>O způsobu čerpání rozhoduje ředitel a školská rada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0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  <a:fontScheme name="Century Gothic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80000" r="-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30000" t="30000" r="70000" b="1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553</Words>
  <Application>Microsoft Office PowerPoint</Application>
  <PresentationFormat>Vlastní</PresentationFormat>
  <Paragraphs>56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Knihy 16:9</vt:lpstr>
      <vt:lpstr>Vysoké školství na Slovinsku</vt:lpstr>
      <vt:lpstr>Obsah</vt:lpstr>
      <vt:lpstr>Historie vzdělávání</vt:lpstr>
      <vt:lpstr>Rozdíly v systému školství</vt:lpstr>
      <vt:lpstr>Rozdíly v systému školství</vt:lpstr>
      <vt:lpstr>Vysoké školy</vt:lpstr>
      <vt:lpstr>Uplatnění absolventů</vt:lpstr>
      <vt:lpstr>Uplatnění absolventů</vt:lpstr>
      <vt:lpstr>Financování školství</vt:lpstr>
      <vt:lpstr>Financování školství</vt:lpstr>
      <vt:lpstr>Zavedení přijímání na VŠ pouze na základě celostátní maturity maturity a posledních dvou let na SŠ ANO/NE?</vt:lpstr>
      <vt:lpstr>Děkuji za pozornost!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2019-04-06T16:32:41Z</dcterms:created>
  <dcterms:modified xsi:type="dcterms:W3CDTF">2019-04-07T02:09:17Z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