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Sheri\Downloads\Housing_statistics_YB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 sz="1100" b="1">
                <a:latin typeface="Arial"/>
                <a:ea typeface="Arial"/>
                <a:cs typeface="Arial"/>
              </a:defRPr>
            </a:pPr>
            <a:r>
              <a:rPr lang="cs-CZ" dirty="0"/>
              <a:t> </a:t>
            </a:r>
            <a:endParaRPr lang="en-US" sz="1000" b="0" dirty="0"/>
          </a:p>
        </c:rich>
      </c:tx>
      <c:layout>
        <c:manualLayout>
          <c:xMode val="edge"/>
          <c:yMode val="edge"/>
          <c:x val="5.3333333333333332E-3"/>
          <c:y val="7.8395061728395062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3151601049868767E-2"/>
          <c:y val="7.4071913580246909E-2"/>
          <c:w val="0.94957658792650923"/>
          <c:h val="0.560190740740740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'Figure 2'!$D$10</c:f>
              <c:strCache>
                <c:ptCount val="1"/>
                <c:pt idx="0">
                  <c:v>Owner occupied, no outstanding mortgage or housing loan</c:v>
                </c:pt>
              </c:strCache>
            </c:strRef>
          </c:tx>
          <c:invertIfNegative val="0"/>
          <c:cat>
            <c:strRef>
              <c:f>'Figure 2'!$C$11:$C$49</c:f>
              <c:strCache>
                <c:ptCount val="39"/>
                <c:pt idx="0">
                  <c:v>EU-28</c:v>
                </c:pt>
                <c:pt idx="1">
                  <c:v>Euro area (EA-19)</c:v>
                </c:pt>
                <c:pt idx="3">
                  <c:v>Romania</c:v>
                </c:pt>
                <c:pt idx="4">
                  <c:v>Croatia</c:v>
                </c:pt>
                <c:pt idx="5">
                  <c:v>Lithuania</c:v>
                </c:pt>
                <c:pt idx="6">
                  <c:v>Bulgaria</c:v>
                </c:pt>
                <c:pt idx="7">
                  <c:v>Slovakia</c:v>
                </c:pt>
                <c:pt idx="8">
                  <c:v>Poland</c:v>
                </c:pt>
                <c:pt idx="9">
                  <c:v>Latvia</c:v>
                </c:pt>
                <c:pt idx="10">
                  <c:v>Hungary</c:v>
                </c:pt>
                <c:pt idx="11">
                  <c:v>Slovenia</c:v>
                </c:pt>
                <c:pt idx="12">
                  <c:v>Estonia</c:v>
                </c:pt>
                <c:pt idx="13">
                  <c:v>Malta</c:v>
                </c:pt>
                <c:pt idx="14">
                  <c:v>Greece</c:v>
                </c:pt>
                <c:pt idx="15">
                  <c:v>Czech Republic</c:v>
                </c:pt>
                <c:pt idx="16">
                  <c:v>Italy</c:v>
                </c:pt>
                <c:pt idx="17">
                  <c:v>Cyprus</c:v>
                </c:pt>
                <c:pt idx="18">
                  <c:v>Spain</c:v>
                </c:pt>
                <c:pt idx="19">
                  <c:v>Portugal</c:v>
                </c:pt>
                <c:pt idx="20">
                  <c:v>Ireland</c:v>
                </c:pt>
                <c:pt idx="21">
                  <c:v>France</c:v>
                </c:pt>
                <c:pt idx="22">
                  <c:v>Luxembourg</c:v>
                </c:pt>
                <c:pt idx="23">
                  <c:v>Belgium</c:v>
                </c:pt>
                <c:pt idx="24">
                  <c:v>Austria</c:v>
                </c:pt>
                <c:pt idx="25">
                  <c:v>Finland</c:v>
                </c:pt>
                <c:pt idx="26">
                  <c:v>United Kingdom</c:v>
                </c:pt>
                <c:pt idx="27">
                  <c:v>Germany</c:v>
                </c:pt>
                <c:pt idx="28">
                  <c:v>Denmark</c:v>
                </c:pt>
                <c:pt idx="29">
                  <c:v>Sweden</c:v>
                </c:pt>
                <c:pt idx="30">
                  <c:v>Netherlands</c:v>
                </c:pt>
                <c:pt idx="32">
                  <c:v>Norway</c:v>
                </c:pt>
                <c:pt idx="33">
                  <c:v>Iceland (¹)</c:v>
                </c:pt>
                <c:pt idx="34">
                  <c:v>Switzerland</c:v>
                </c:pt>
                <c:pt idx="36">
                  <c:v>Former Yugoslav Republic of Macedonia</c:v>
                </c:pt>
                <c:pt idx="37">
                  <c:v>Serbia</c:v>
                </c:pt>
                <c:pt idx="38">
                  <c:v>Turkey (²)</c:v>
                </c:pt>
              </c:strCache>
            </c:strRef>
          </c:cat>
          <c:val>
            <c:numRef>
              <c:f>'Figure 2'!$D$11:$D$49</c:f>
              <c:numCache>
                <c:formatCode>0.0</c:formatCode>
                <c:ptCount val="39"/>
                <c:pt idx="0">
                  <c:v>42.6</c:v>
                </c:pt>
                <c:pt idx="1">
                  <c:v>38.5</c:v>
                </c:pt>
                <c:pt idx="3">
                  <c:v>95.1</c:v>
                </c:pt>
                <c:pt idx="4">
                  <c:v>84.3</c:v>
                </c:pt>
                <c:pt idx="5">
                  <c:v>80.099999999999994</c:v>
                </c:pt>
                <c:pt idx="6">
                  <c:v>79.7</c:v>
                </c:pt>
                <c:pt idx="7">
                  <c:v>77.8</c:v>
                </c:pt>
                <c:pt idx="8">
                  <c:v>71.8</c:v>
                </c:pt>
                <c:pt idx="9">
                  <c:v>71.099999999999994</c:v>
                </c:pt>
                <c:pt idx="10">
                  <c:v>70</c:v>
                </c:pt>
                <c:pt idx="11">
                  <c:v>64.5</c:v>
                </c:pt>
                <c:pt idx="12">
                  <c:v>62</c:v>
                </c:pt>
                <c:pt idx="13">
                  <c:v>60.3</c:v>
                </c:pt>
                <c:pt idx="14">
                  <c:v>60</c:v>
                </c:pt>
                <c:pt idx="15">
                  <c:v>58.8</c:v>
                </c:pt>
                <c:pt idx="16">
                  <c:v>56.3</c:v>
                </c:pt>
                <c:pt idx="17">
                  <c:v>52</c:v>
                </c:pt>
                <c:pt idx="18">
                  <c:v>46.9</c:v>
                </c:pt>
                <c:pt idx="19">
                  <c:v>38.5</c:v>
                </c:pt>
                <c:pt idx="20">
                  <c:v>36.799999999999997</c:v>
                </c:pt>
                <c:pt idx="21">
                  <c:v>33.799999999999997</c:v>
                </c:pt>
                <c:pt idx="22">
                  <c:v>30.5</c:v>
                </c:pt>
                <c:pt idx="23">
                  <c:v>30.2</c:v>
                </c:pt>
                <c:pt idx="24">
                  <c:v>29.8</c:v>
                </c:pt>
                <c:pt idx="25">
                  <c:v>29.5</c:v>
                </c:pt>
                <c:pt idx="26">
                  <c:v>27.9</c:v>
                </c:pt>
                <c:pt idx="27">
                  <c:v>25.5</c:v>
                </c:pt>
                <c:pt idx="28">
                  <c:v>14.4</c:v>
                </c:pt>
                <c:pt idx="29">
                  <c:v>10.4</c:v>
                </c:pt>
                <c:pt idx="30">
                  <c:v>8</c:v>
                </c:pt>
                <c:pt idx="32">
                  <c:v>20.399999999999999</c:v>
                </c:pt>
                <c:pt idx="33">
                  <c:v>14.8</c:v>
                </c:pt>
                <c:pt idx="34">
                  <c:v>4</c:v>
                </c:pt>
                <c:pt idx="36">
                  <c:v>89.2</c:v>
                </c:pt>
                <c:pt idx="37">
                  <c:v>81.099999999999994</c:v>
                </c:pt>
                <c:pt idx="38">
                  <c:v>53.5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6A-44BE-A5DD-20FF917A1B08}"/>
            </c:ext>
          </c:extLst>
        </c:ser>
        <c:ser>
          <c:idx val="1"/>
          <c:order val="1"/>
          <c:tx>
            <c:strRef>
              <c:f>'Figure 2'!$E$10</c:f>
              <c:strCache>
                <c:ptCount val="1"/>
                <c:pt idx="0">
                  <c:v>Owner occupied, with mortgage or loan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cat>
            <c:strRef>
              <c:f>'Figure 2'!$C$11:$C$49</c:f>
              <c:strCache>
                <c:ptCount val="39"/>
                <c:pt idx="0">
                  <c:v>EU-28</c:v>
                </c:pt>
                <c:pt idx="1">
                  <c:v>Euro area (EA-19)</c:v>
                </c:pt>
                <c:pt idx="3">
                  <c:v>Romania</c:v>
                </c:pt>
                <c:pt idx="4">
                  <c:v>Croatia</c:v>
                </c:pt>
                <c:pt idx="5">
                  <c:v>Lithuania</c:v>
                </c:pt>
                <c:pt idx="6">
                  <c:v>Bulgaria</c:v>
                </c:pt>
                <c:pt idx="7">
                  <c:v>Slovakia</c:v>
                </c:pt>
                <c:pt idx="8">
                  <c:v>Poland</c:v>
                </c:pt>
                <c:pt idx="9">
                  <c:v>Latvia</c:v>
                </c:pt>
                <c:pt idx="10">
                  <c:v>Hungary</c:v>
                </c:pt>
                <c:pt idx="11">
                  <c:v>Slovenia</c:v>
                </c:pt>
                <c:pt idx="12">
                  <c:v>Estonia</c:v>
                </c:pt>
                <c:pt idx="13">
                  <c:v>Malta</c:v>
                </c:pt>
                <c:pt idx="14">
                  <c:v>Greece</c:v>
                </c:pt>
                <c:pt idx="15">
                  <c:v>Czech Republic</c:v>
                </c:pt>
                <c:pt idx="16">
                  <c:v>Italy</c:v>
                </c:pt>
                <c:pt idx="17">
                  <c:v>Cyprus</c:v>
                </c:pt>
                <c:pt idx="18">
                  <c:v>Spain</c:v>
                </c:pt>
                <c:pt idx="19">
                  <c:v>Portugal</c:v>
                </c:pt>
                <c:pt idx="20">
                  <c:v>Ireland</c:v>
                </c:pt>
                <c:pt idx="21">
                  <c:v>France</c:v>
                </c:pt>
                <c:pt idx="22">
                  <c:v>Luxembourg</c:v>
                </c:pt>
                <c:pt idx="23">
                  <c:v>Belgium</c:v>
                </c:pt>
                <c:pt idx="24">
                  <c:v>Austria</c:v>
                </c:pt>
                <c:pt idx="25">
                  <c:v>Finland</c:v>
                </c:pt>
                <c:pt idx="26">
                  <c:v>United Kingdom</c:v>
                </c:pt>
                <c:pt idx="27">
                  <c:v>Germany</c:v>
                </c:pt>
                <c:pt idx="28">
                  <c:v>Denmark</c:v>
                </c:pt>
                <c:pt idx="29">
                  <c:v>Sweden</c:v>
                </c:pt>
                <c:pt idx="30">
                  <c:v>Netherlands</c:v>
                </c:pt>
                <c:pt idx="32">
                  <c:v>Norway</c:v>
                </c:pt>
                <c:pt idx="33">
                  <c:v>Iceland (¹)</c:v>
                </c:pt>
                <c:pt idx="34">
                  <c:v>Switzerland</c:v>
                </c:pt>
                <c:pt idx="36">
                  <c:v>Former Yugoslav Republic of Macedonia</c:v>
                </c:pt>
                <c:pt idx="37">
                  <c:v>Serbia</c:v>
                </c:pt>
                <c:pt idx="38">
                  <c:v>Turkey (²)</c:v>
                </c:pt>
              </c:strCache>
            </c:strRef>
          </c:cat>
          <c:val>
            <c:numRef>
              <c:f>'Figure 2'!$E$11:$E$49</c:f>
              <c:numCache>
                <c:formatCode>0.0</c:formatCode>
                <c:ptCount val="39"/>
                <c:pt idx="0">
                  <c:v>26.6</c:v>
                </c:pt>
                <c:pt idx="1">
                  <c:v>27.9</c:v>
                </c:pt>
                <c:pt idx="3">
                  <c:v>0.9</c:v>
                </c:pt>
                <c:pt idx="4">
                  <c:v>5.8</c:v>
                </c:pt>
                <c:pt idx="5">
                  <c:v>10.199999999999999</c:v>
                </c:pt>
                <c:pt idx="6">
                  <c:v>2.6</c:v>
                </c:pt>
                <c:pt idx="7">
                  <c:v>11.8</c:v>
                </c:pt>
                <c:pt idx="8">
                  <c:v>11.6</c:v>
                </c:pt>
                <c:pt idx="9">
                  <c:v>9.8000000000000007</c:v>
                </c:pt>
                <c:pt idx="10">
                  <c:v>16.3</c:v>
                </c:pt>
                <c:pt idx="11">
                  <c:v>10.6</c:v>
                </c:pt>
                <c:pt idx="12">
                  <c:v>19.5</c:v>
                </c:pt>
                <c:pt idx="13">
                  <c:v>21.1</c:v>
                </c:pt>
                <c:pt idx="14">
                  <c:v>13.9</c:v>
                </c:pt>
                <c:pt idx="15">
                  <c:v>19.399999999999999</c:v>
                </c:pt>
                <c:pt idx="16">
                  <c:v>15.9</c:v>
                </c:pt>
                <c:pt idx="17">
                  <c:v>20.399999999999999</c:v>
                </c:pt>
                <c:pt idx="18">
                  <c:v>30.9</c:v>
                </c:pt>
                <c:pt idx="19">
                  <c:v>36.700000000000003</c:v>
                </c:pt>
                <c:pt idx="20">
                  <c:v>32.9</c:v>
                </c:pt>
                <c:pt idx="21">
                  <c:v>31</c:v>
                </c:pt>
                <c:pt idx="22">
                  <c:v>43.3</c:v>
                </c:pt>
                <c:pt idx="23">
                  <c:v>41.1</c:v>
                </c:pt>
                <c:pt idx="24">
                  <c:v>25.2</c:v>
                </c:pt>
                <c:pt idx="25">
                  <c:v>42</c:v>
                </c:pt>
                <c:pt idx="26">
                  <c:v>35.5</c:v>
                </c:pt>
                <c:pt idx="27">
                  <c:v>26.2</c:v>
                </c:pt>
                <c:pt idx="28">
                  <c:v>47.7</c:v>
                </c:pt>
                <c:pt idx="29">
                  <c:v>54.8</c:v>
                </c:pt>
                <c:pt idx="30">
                  <c:v>61</c:v>
                </c:pt>
                <c:pt idx="32">
                  <c:v>62.3</c:v>
                </c:pt>
                <c:pt idx="33">
                  <c:v>63.9</c:v>
                </c:pt>
                <c:pt idx="34">
                  <c:v>38.5</c:v>
                </c:pt>
                <c:pt idx="36">
                  <c:v>0.8</c:v>
                </c:pt>
                <c:pt idx="37">
                  <c:v>1.3</c:v>
                </c:pt>
                <c:pt idx="38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6A-44BE-A5DD-20FF917A1B08}"/>
            </c:ext>
          </c:extLst>
        </c:ser>
        <c:ser>
          <c:idx val="2"/>
          <c:order val="2"/>
          <c:tx>
            <c:strRef>
              <c:f>'Figure 2'!$F$10</c:f>
              <c:strCache>
                <c:ptCount val="1"/>
                <c:pt idx="0">
                  <c:v>Tenant — market price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'Figure 2'!$C$11:$C$49</c:f>
              <c:strCache>
                <c:ptCount val="39"/>
                <c:pt idx="0">
                  <c:v>EU-28</c:v>
                </c:pt>
                <c:pt idx="1">
                  <c:v>Euro area (EA-19)</c:v>
                </c:pt>
                <c:pt idx="3">
                  <c:v>Romania</c:v>
                </c:pt>
                <c:pt idx="4">
                  <c:v>Croatia</c:v>
                </c:pt>
                <c:pt idx="5">
                  <c:v>Lithuania</c:v>
                </c:pt>
                <c:pt idx="6">
                  <c:v>Bulgaria</c:v>
                </c:pt>
                <c:pt idx="7">
                  <c:v>Slovakia</c:v>
                </c:pt>
                <c:pt idx="8">
                  <c:v>Poland</c:v>
                </c:pt>
                <c:pt idx="9">
                  <c:v>Latvia</c:v>
                </c:pt>
                <c:pt idx="10">
                  <c:v>Hungary</c:v>
                </c:pt>
                <c:pt idx="11">
                  <c:v>Slovenia</c:v>
                </c:pt>
                <c:pt idx="12">
                  <c:v>Estonia</c:v>
                </c:pt>
                <c:pt idx="13">
                  <c:v>Malta</c:v>
                </c:pt>
                <c:pt idx="14">
                  <c:v>Greece</c:v>
                </c:pt>
                <c:pt idx="15">
                  <c:v>Czech Republic</c:v>
                </c:pt>
                <c:pt idx="16">
                  <c:v>Italy</c:v>
                </c:pt>
                <c:pt idx="17">
                  <c:v>Cyprus</c:v>
                </c:pt>
                <c:pt idx="18">
                  <c:v>Spain</c:v>
                </c:pt>
                <c:pt idx="19">
                  <c:v>Portugal</c:v>
                </c:pt>
                <c:pt idx="20">
                  <c:v>Ireland</c:v>
                </c:pt>
                <c:pt idx="21">
                  <c:v>France</c:v>
                </c:pt>
                <c:pt idx="22">
                  <c:v>Luxembourg</c:v>
                </c:pt>
                <c:pt idx="23">
                  <c:v>Belgium</c:v>
                </c:pt>
                <c:pt idx="24">
                  <c:v>Austria</c:v>
                </c:pt>
                <c:pt idx="25">
                  <c:v>Finland</c:v>
                </c:pt>
                <c:pt idx="26">
                  <c:v>United Kingdom</c:v>
                </c:pt>
                <c:pt idx="27">
                  <c:v>Germany</c:v>
                </c:pt>
                <c:pt idx="28">
                  <c:v>Denmark</c:v>
                </c:pt>
                <c:pt idx="29">
                  <c:v>Sweden</c:v>
                </c:pt>
                <c:pt idx="30">
                  <c:v>Netherlands</c:v>
                </c:pt>
                <c:pt idx="32">
                  <c:v>Norway</c:v>
                </c:pt>
                <c:pt idx="33">
                  <c:v>Iceland (¹)</c:v>
                </c:pt>
                <c:pt idx="34">
                  <c:v>Switzerland</c:v>
                </c:pt>
                <c:pt idx="36">
                  <c:v>Former Yugoslav Republic of Macedonia</c:v>
                </c:pt>
                <c:pt idx="37">
                  <c:v>Serbia</c:v>
                </c:pt>
                <c:pt idx="38">
                  <c:v>Turkey (²)</c:v>
                </c:pt>
              </c:strCache>
            </c:strRef>
          </c:cat>
          <c:val>
            <c:numRef>
              <c:f>'Figure 2'!$F$11:$F$49</c:f>
              <c:numCache>
                <c:formatCode>0.0</c:formatCode>
                <c:ptCount val="39"/>
                <c:pt idx="0">
                  <c:v>19.899999999999999</c:v>
                </c:pt>
                <c:pt idx="1">
                  <c:v>23.3</c:v>
                </c:pt>
                <c:pt idx="3">
                  <c:v>1.5</c:v>
                </c:pt>
                <c:pt idx="4">
                  <c:v>1.6</c:v>
                </c:pt>
                <c:pt idx="5">
                  <c:v>1.3</c:v>
                </c:pt>
                <c:pt idx="6">
                  <c:v>2.9</c:v>
                </c:pt>
                <c:pt idx="7">
                  <c:v>8.9</c:v>
                </c:pt>
                <c:pt idx="8">
                  <c:v>4.5</c:v>
                </c:pt>
                <c:pt idx="9">
                  <c:v>8.6999999999999993</c:v>
                </c:pt>
                <c:pt idx="10">
                  <c:v>4.3</c:v>
                </c:pt>
                <c:pt idx="11">
                  <c:v>5.3</c:v>
                </c:pt>
                <c:pt idx="12">
                  <c:v>4.0999999999999996</c:v>
                </c:pt>
                <c:pt idx="13">
                  <c:v>3</c:v>
                </c:pt>
                <c:pt idx="14">
                  <c:v>20.8</c:v>
                </c:pt>
                <c:pt idx="15">
                  <c:v>16</c:v>
                </c:pt>
                <c:pt idx="16">
                  <c:v>16.8</c:v>
                </c:pt>
                <c:pt idx="17">
                  <c:v>13.4</c:v>
                </c:pt>
                <c:pt idx="18">
                  <c:v>13.8</c:v>
                </c:pt>
                <c:pt idx="19">
                  <c:v>12.9</c:v>
                </c:pt>
                <c:pt idx="20">
                  <c:v>13.2</c:v>
                </c:pt>
                <c:pt idx="21">
                  <c:v>19.2</c:v>
                </c:pt>
                <c:pt idx="22">
                  <c:v>21.5</c:v>
                </c:pt>
                <c:pt idx="23">
                  <c:v>20</c:v>
                </c:pt>
                <c:pt idx="24">
                  <c:v>29.7</c:v>
                </c:pt>
                <c:pt idx="25">
                  <c:v>13</c:v>
                </c:pt>
                <c:pt idx="26">
                  <c:v>18</c:v>
                </c:pt>
                <c:pt idx="27">
                  <c:v>39.799999999999997</c:v>
                </c:pt>
                <c:pt idx="28">
                  <c:v>37.9</c:v>
                </c:pt>
                <c:pt idx="29">
                  <c:v>34</c:v>
                </c:pt>
                <c:pt idx="30">
                  <c:v>30.3</c:v>
                </c:pt>
                <c:pt idx="32">
                  <c:v>10.5</c:v>
                </c:pt>
                <c:pt idx="33">
                  <c:v>10.5</c:v>
                </c:pt>
                <c:pt idx="34">
                  <c:v>50.2</c:v>
                </c:pt>
                <c:pt idx="36">
                  <c:v>0.6</c:v>
                </c:pt>
                <c:pt idx="37">
                  <c:v>3.1</c:v>
                </c:pt>
                <c:pt idx="38">
                  <c:v>23.5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6A-44BE-A5DD-20FF917A1B08}"/>
            </c:ext>
          </c:extLst>
        </c:ser>
        <c:ser>
          <c:idx val="3"/>
          <c:order val="3"/>
          <c:tx>
            <c:strRef>
              <c:f>'Figure 2'!$G$10</c:f>
              <c:strCache>
                <c:ptCount val="1"/>
                <c:pt idx="0">
                  <c:v>Tenant — reduced price or free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cat>
            <c:strRef>
              <c:f>'Figure 2'!$C$11:$C$49</c:f>
              <c:strCache>
                <c:ptCount val="39"/>
                <c:pt idx="0">
                  <c:v>EU-28</c:v>
                </c:pt>
                <c:pt idx="1">
                  <c:v>Euro area (EA-19)</c:v>
                </c:pt>
                <c:pt idx="3">
                  <c:v>Romania</c:v>
                </c:pt>
                <c:pt idx="4">
                  <c:v>Croatia</c:v>
                </c:pt>
                <c:pt idx="5">
                  <c:v>Lithuania</c:v>
                </c:pt>
                <c:pt idx="6">
                  <c:v>Bulgaria</c:v>
                </c:pt>
                <c:pt idx="7">
                  <c:v>Slovakia</c:v>
                </c:pt>
                <c:pt idx="8">
                  <c:v>Poland</c:v>
                </c:pt>
                <c:pt idx="9">
                  <c:v>Latvia</c:v>
                </c:pt>
                <c:pt idx="10">
                  <c:v>Hungary</c:v>
                </c:pt>
                <c:pt idx="11">
                  <c:v>Slovenia</c:v>
                </c:pt>
                <c:pt idx="12">
                  <c:v>Estonia</c:v>
                </c:pt>
                <c:pt idx="13">
                  <c:v>Malta</c:v>
                </c:pt>
                <c:pt idx="14">
                  <c:v>Greece</c:v>
                </c:pt>
                <c:pt idx="15">
                  <c:v>Czech Republic</c:v>
                </c:pt>
                <c:pt idx="16">
                  <c:v>Italy</c:v>
                </c:pt>
                <c:pt idx="17">
                  <c:v>Cyprus</c:v>
                </c:pt>
                <c:pt idx="18">
                  <c:v>Spain</c:v>
                </c:pt>
                <c:pt idx="19">
                  <c:v>Portugal</c:v>
                </c:pt>
                <c:pt idx="20">
                  <c:v>Ireland</c:v>
                </c:pt>
                <c:pt idx="21">
                  <c:v>France</c:v>
                </c:pt>
                <c:pt idx="22">
                  <c:v>Luxembourg</c:v>
                </c:pt>
                <c:pt idx="23">
                  <c:v>Belgium</c:v>
                </c:pt>
                <c:pt idx="24">
                  <c:v>Austria</c:v>
                </c:pt>
                <c:pt idx="25">
                  <c:v>Finland</c:v>
                </c:pt>
                <c:pt idx="26">
                  <c:v>United Kingdom</c:v>
                </c:pt>
                <c:pt idx="27">
                  <c:v>Germany</c:v>
                </c:pt>
                <c:pt idx="28">
                  <c:v>Denmark</c:v>
                </c:pt>
                <c:pt idx="29">
                  <c:v>Sweden</c:v>
                </c:pt>
                <c:pt idx="30">
                  <c:v>Netherlands</c:v>
                </c:pt>
                <c:pt idx="32">
                  <c:v>Norway</c:v>
                </c:pt>
                <c:pt idx="33">
                  <c:v>Iceland (¹)</c:v>
                </c:pt>
                <c:pt idx="34">
                  <c:v>Switzerland</c:v>
                </c:pt>
                <c:pt idx="36">
                  <c:v>Former Yugoslav Republic of Macedonia</c:v>
                </c:pt>
                <c:pt idx="37">
                  <c:v>Serbia</c:v>
                </c:pt>
                <c:pt idx="38">
                  <c:v>Turkey (²)</c:v>
                </c:pt>
              </c:strCache>
            </c:strRef>
          </c:cat>
          <c:val>
            <c:numRef>
              <c:f>'Figure 2'!$G$11:$G$49</c:f>
              <c:numCache>
                <c:formatCode>0.0</c:formatCode>
                <c:ptCount val="39"/>
                <c:pt idx="0">
                  <c:v>10.8</c:v>
                </c:pt>
                <c:pt idx="1">
                  <c:v>10.3</c:v>
                </c:pt>
                <c:pt idx="3">
                  <c:v>2.5</c:v>
                </c:pt>
                <c:pt idx="4">
                  <c:v>8.4</c:v>
                </c:pt>
                <c:pt idx="5">
                  <c:v>8.3000000000000007</c:v>
                </c:pt>
                <c:pt idx="6">
                  <c:v>14.8</c:v>
                </c:pt>
                <c:pt idx="7">
                  <c:v>1.6</c:v>
                </c:pt>
                <c:pt idx="8">
                  <c:v>12.1</c:v>
                </c:pt>
                <c:pt idx="9">
                  <c:v>10.4</c:v>
                </c:pt>
                <c:pt idx="10">
                  <c:v>9.3000000000000007</c:v>
                </c:pt>
                <c:pt idx="11">
                  <c:v>19.600000000000001</c:v>
                </c:pt>
                <c:pt idx="12">
                  <c:v>14.5</c:v>
                </c:pt>
                <c:pt idx="13">
                  <c:v>15.6</c:v>
                </c:pt>
                <c:pt idx="14">
                  <c:v>5.3</c:v>
                </c:pt>
                <c:pt idx="15">
                  <c:v>5.8</c:v>
                </c:pt>
                <c:pt idx="16">
                  <c:v>11</c:v>
                </c:pt>
                <c:pt idx="17">
                  <c:v>14.1</c:v>
                </c:pt>
                <c:pt idx="18">
                  <c:v>8.4</c:v>
                </c:pt>
                <c:pt idx="19">
                  <c:v>11.8</c:v>
                </c:pt>
                <c:pt idx="20">
                  <c:v>17.100000000000001</c:v>
                </c:pt>
                <c:pt idx="21">
                  <c:v>16</c:v>
                </c:pt>
                <c:pt idx="22">
                  <c:v>4.5999999999999996</c:v>
                </c:pt>
                <c:pt idx="23">
                  <c:v>8.6999999999999993</c:v>
                </c:pt>
                <c:pt idx="24">
                  <c:v>15.3</c:v>
                </c:pt>
                <c:pt idx="25">
                  <c:v>15.4</c:v>
                </c:pt>
                <c:pt idx="26">
                  <c:v>18.600000000000001</c:v>
                </c:pt>
                <c:pt idx="27">
                  <c:v>8.4</c:v>
                </c:pt>
                <c:pt idx="28">
                  <c:v>0.1</c:v>
                </c:pt>
                <c:pt idx="29">
                  <c:v>0.8</c:v>
                </c:pt>
                <c:pt idx="30">
                  <c:v>0.7</c:v>
                </c:pt>
                <c:pt idx="32">
                  <c:v>6.8</c:v>
                </c:pt>
                <c:pt idx="33">
                  <c:v>10.8</c:v>
                </c:pt>
                <c:pt idx="34">
                  <c:v>7.2</c:v>
                </c:pt>
                <c:pt idx="36">
                  <c:v>9.4</c:v>
                </c:pt>
                <c:pt idx="37">
                  <c:v>14.6</c:v>
                </c:pt>
                <c:pt idx="38">
                  <c:v>16.100000000000001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76A-44BE-A5DD-20FF917A1B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80541056"/>
        <c:axId val="280542592"/>
      </c:barChart>
      <c:catAx>
        <c:axId val="280541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cs-CZ"/>
          </a:p>
        </c:txPr>
        <c:crossAx val="280542592"/>
        <c:crosses val="autoZero"/>
        <c:auto val="1"/>
        <c:lblAlgn val="ctr"/>
        <c:lblOffset val="100"/>
        <c:noMultiLvlLbl val="0"/>
      </c:catAx>
      <c:valAx>
        <c:axId val="280542592"/>
        <c:scaling>
          <c:orientation val="minMax"/>
          <c:max val="10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ysDash"/>
            </a:ln>
          </c:spPr>
        </c:majorGridlines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ysClr val="windowText" lastClr="000000">
                    <a:tint val="75000"/>
                    <a:shade val="95000"/>
                    <a:satMod val="105000"/>
                  </a:sysClr>
                </a:solidFill>
                <a:prstDash val="solid"/>
                <a:round/>
              </a14:hiddenLine>
            </a:ext>
          </a:extLst>
        </c:spPr>
        <c:txPr>
          <a:bodyPr rot="0" vert="horz"/>
          <a:lstStyle/>
          <a:p>
            <a:pPr>
              <a:defRPr/>
            </a:pPr>
            <a:endParaRPr lang="cs-CZ"/>
          </a:p>
        </c:txPr>
        <c:crossAx val="280541056"/>
        <c:crosses val="autoZero"/>
        <c:crossBetween val="between"/>
        <c:minorUnit val="1"/>
      </c:valAx>
    </c:plotArea>
    <c:legend>
      <c:legendPos val="r"/>
      <c:layout>
        <c:manualLayout>
          <c:xMode val="edge"/>
          <c:yMode val="edge"/>
          <c:x val="0.51612745098039214"/>
          <c:y val="2.7095087168323921E-2"/>
          <c:w val="0.32536832252586073"/>
          <c:h val="0.32385521212462803"/>
        </c:manualLayout>
      </c:layout>
      <c:overlay val="1"/>
      <c:txPr>
        <a:bodyPr/>
        <a:lstStyle/>
        <a:p>
          <a:pPr>
            <a:defRPr b="1"/>
          </a:pPr>
          <a:endParaRPr lang="cs-CZ"/>
        </a:p>
      </c:txPr>
    </c:legend>
    <c:plotVisOnly val="1"/>
    <c:dispBlanksAs val="gap"/>
    <c:showDLblsOverMax val="0"/>
  </c:chart>
  <c:spPr>
    <a:solidFill>
      <a:sysClr val="window" lastClr="FFFFFF"/>
    </a:solidFill>
    <a:ln w="9525" cap="flat" cmpd="sng" algn="ctr">
      <a:noFill/>
      <a:prstDash val="solid"/>
      <a:round/>
    </a:ln>
    <a:effectLst/>
    <a:extLst>
      <a:ext uri="{91240B29-F687-4F45-9708-019B960494DF}">
        <a14:hiddenLine xmlns:a14="http://schemas.microsoft.com/office/drawing/2010/main" w="9525" cap="flat" cmpd="sng" algn="ctr">
          <a:solidFill>
            <a:sysClr val="windowText" lastClr="000000">
              <a:tint val="75000"/>
              <a:shade val="95000"/>
              <a:satMod val="105000"/>
            </a:sysClr>
          </a:solidFill>
          <a:prstDash val="solid"/>
          <a:round/>
        </a14:hiddenLine>
      </a:ext>
    </a:extLst>
  </c:spPr>
  <c:txPr>
    <a:bodyPr/>
    <a:lstStyle/>
    <a:p>
      <a:pPr>
        <a:defRPr sz="900"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D80E16A4-2037-4D62-9955-2EADDEDFF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>
            <a:normAutofit/>
          </a:bodyPr>
          <a:lstStyle/>
          <a:p>
            <a:r>
              <a:rPr lang="cs-CZ" sz="7200" dirty="0"/>
              <a:t>Slovinsko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489AE918-7EF0-4C8A-B419-481BE413EAF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542987" y="2460727"/>
            <a:ext cx="5106026" cy="34241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dirty="0"/>
              <a:t>Sociální bydlení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D86AC537-36D6-488D-99E1-C4D6E04E676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478078" y="4288657"/>
            <a:ext cx="2600739" cy="1596177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Jana Buchlovská</a:t>
            </a:r>
          </a:p>
          <a:p>
            <a:pPr marL="0" indent="0">
              <a:buNone/>
            </a:pPr>
            <a:r>
              <a:rPr lang="cs-CZ" dirty="0"/>
              <a:t>David Mareček </a:t>
            </a:r>
          </a:p>
          <a:p>
            <a:pPr marL="0" indent="0">
              <a:buNone/>
            </a:pPr>
            <a:r>
              <a:rPr lang="cs-CZ" dirty="0"/>
              <a:t>Erika Michálková</a:t>
            </a:r>
          </a:p>
        </p:txBody>
      </p:sp>
    </p:spTree>
    <p:extLst>
      <p:ext uri="{BB962C8B-B14F-4D97-AF65-F5344CB8AC3E}">
        <p14:creationId xmlns:p14="http://schemas.microsoft.com/office/powerpoint/2010/main" val="3710790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EA7FD2-B8E5-4510-A3A3-CC6D29417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218A81-D7CA-4A54-A60D-EE00ED23FE8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834. </a:t>
            </a:r>
            <a:r>
              <a:rPr lang="cs-CZ" dirty="0" err="1"/>
              <a:t>Pravilnik</a:t>
            </a:r>
            <a:r>
              <a:rPr lang="cs-CZ" dirty="0"/>
              <a:t> o </a:t>
            </a:r>
            <a:r>
              <a:rPr lang="cs-CZ" dirty="0" err="1"/>
              <a:t>pogojih</a:t>
            </a:r>
            <a:r>
              <a:rPr lang="cs-CZ" dirty="0"/>
              <a:t> in </a:t>
            </a:r>
            <a:r>
              <a:rPr lang="cs-CZ" dirty="0" err="1"/>
              <a:t>merilih</a:t>
            </a:r>
            <a:r>
              <a:rPr lang="cs-CZ" dirty="0"/>
              <a:t> za </a:t>
            </a:r>
            <a:r>
              <a:rPr lang="cs-CZ" dirty="0" err="1"/>
              <a:t>dodeljevanje</a:t>
            </a:r>
            <a:r>
              <a:rPr lang="cs-CZ" dirty="0"/>
              <a:t> </a:t>
            </a:r>
            <a:r>
              <a:rPr lang="cs-CZ" dirty="0" err="1"/>
              <a:t>socialnih</a:t>
            </a:r>
            <a:r>
              <a:rPr lang="cs-CZ" dirty="0"/>
              <a:t> </a:t>
            </a:r>
            <a:r>
              <a:rPr lang="cs-CZ" dirty="0" err="1"/>
              <a:t>stanovanj</a:t>
            </a:r>
            <a:r>
              <a:rPr lang="cs-CZ" dirty="0"/>
              <a:t> v </a:t>
            </a:r>
            <a:r>
              <a:rPr lang="cs-CZ" dirty="0" err="1"/>
              <a:t>najem</a:t>
            </a:r>
            <a:r>
              <a:rPr lang="cs-CZ" dirty="0"/>
              <a:t>, stran 853. </a:t>
            </a:r>
            <a:r>
              <a:rPr lang="cs-CZ" i="1" dirty="0" err="1"/>
              <a:t>Uradni</a:t>
            </a:r>
            <a:r>
              <a:rPr lang="cs-CZ" i="1" dirty="0"/>
              <a:t> list</a:t>
            </a:r>
            <a:r>
              <a:rPr lang="cs-CZ" dirty="0"/>
              <a:t>[online]. [cit. 2019-04-23]. Dostupné z: https://www.uradni-list.si/glasilo-uradni-list-rs/vsebina/1993-01-0834/pravilnik-o-pogojih-in-merilih-za-dodeljevanje-socialnih-stanovanj-v-najem#</a:t>
            </a:r>
          </a:p>
          <a:p>
            <a:r>
              <a:rPr lang="cs-CZ" dirty="0"/>
              <a:t>Sociální bydlení. </a:t>
            </a:r>
            <a:r>
              <a:rPr lang="cs-CZ" i="1" dirty="0"/>
              <a:t>Ministerstvo práce a sociálních věcí</a:t>
            </a:r>
            <a:r>
              <a:rPr lang="cs-CZ" dirty="0"/>
              <a:t> [online]. [cit. 2019-04-23]. Dostupné z: http://socialnibydleni.mpsv.cz/cs/faq/casto-kladene-dotazy-obcan</a:t>
            </a:r>
          </a:p>
        </p:txBody>
      </p:sp>
    </p:spTree>
    <p:extLst>
      <p:ext uri="{BB962C8B-B14F-4D97-AF65-F5344CB8AC3E}">
        <p14:creationId xmlns:p14="http://schemas.microsoft.com/office/powerpoint/2010/main" val="327351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F5E6F1FE-0AEE-4AA0-82CE-61689036D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Nárok na sociální bydlení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C3E7FCD-33A9-4038-AFA7-21048BDDC34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Není vlastník ani nájemce vhodného obydlí</a:t>
            </a:r>
          </a:p>
          <a:p>
            <a:r>
              <a:rPr lang="cs-CZ" dirty="0"/>
              <a:t>Má trvalý pobyt v obci a na adrese skutečně bydlí</a:t>
            </a:r>
          </a:p>
          <a:p>
            <a:r>
              <a:rPr lang="cs-CZ" dirty="0"/>
              <a:t>Blízký rodinný příslušník nevlastní movitý majetek v hodnotě nad 25% vhodného obydlí</a:t>
            </a:r>
          </a:p>
          <a:p>
            <a:r>
              <a:rPr lang="cs-CZ" dirty="0"/>
              <a:t>Posuzují se podmínky bydlení, počet rodinných příslušníků v domácnosti, sociální situace a zdravotní stav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5049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54E046-8A35-4F7A-A48E-599A94CD6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posuzování kritérií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BCF53F-85C5-4C19-AFDA-65DD10B947A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Kvalita života:</a:t>
            </a:r>
          </a:p>
          <a:p>
            <a:r>
              <a:rPr lang="cs-CZ" dirty="0"/>
              <a:t>Pobyt v obydlích nižší kategorie – 120</a:t>
            </a:r>
          </a:p>
          <a:p>
            <a:r>
              <a:rPr lang="cs-CZ" dirty="0"/>
              <a:t>Pobyt v nedostatečném suterénu nebo podkrovním bytě – 80</a:t>
            </a:r>
          </a:p>
          <a:p>
            <a:r>
              <a:rPr lang="cs-CZ" dirty="0"/>
              <a:t>Pobyt ve vlhkém nebo tmavém bytě – 20</a:t>
            </a:r>
          </a:p>
          <a:p>
            <a:pPr marL="0" indent="0">
              <a:buNone/>
            </a:pPr>
            <a:r>
              <a:rPr lang="cs-CZ" dirty="0"/>
              <a:t>Obytná oblast:</a:t>
            </a:r>
          </a:p>
          <a:p>
            <a:r>
              <a:rPr lang="cs-CZ" dirty="0"/>
              <a:t>Do 4 m2 na člena rodiny – 120</a:t>
            </a:r>
          </a:p>
          <a:p>
            <a:r>
              <a:rPr lang="cs-CZ" dirty="0"/>
              <a:t>Od 2 M2 do 8 M2 na člena rodiny – 80</a:t>
            </a:r>
          </a:p>
          <a:p>
            <a:r>
              <a:rPr lang="cs-CZ" dirty="0"/>
              <a:t>Od 9 M2 do 12 M2 na člena rodiny – 60</a:t>
            </a:r>
          </a:p>
          <a:p>
            <a:r>
              <a:rPr lang="cs-CZ" dirty="0"/>
              <a:t>Od 13 M2 do 16 M2 na člena rodiny – 20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4717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6876A-C308-4232-A98F-DD81E8EFA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Žádost o sociální bydlení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08347C-9699-4F44-B1F5-96FFCD35044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Obec každý rok vypisuje veřejnou soutěž, kde uvádí:</a:t>
            </a:r>
          </a:p>
          <a:p>
            <a:r>
              <a:rPr lang="cs-CZ" dirty="0"/>
              <a:t>podmínky</a:t>
            </a:r>
          </a:p>
          <a:p>
            <a:r>
              <a:rPr lang="cs-CZ" dirty="0"/>
              <a:t>informace </a:t>
            </a:r>
          </a:p>
          <a:p>
            <a:r>
              <a:rPr lang="cs-CZ" dirty="0"/>
              <a:t>dokumentace </a:t>
            </a:r>
          </a:p>
          <a:p>
            <a:r>
              <a:rPr lang="cs-CZ" dirty="0"/>
              <a:t>počet sociálních bytů </a:t>
            </a:r>
          </a:p>
          <a:p>
            <a:r>
              <a:rPr lang="cs-CZ" dirty="0"/>
              <a:t>datum dostupnosti bytů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9688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89270F-96C3-4819-B323-6785D5BF6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Rozložení vlastnictví</a:t>
            </a:r>
          </a:p>
        </p:txBody>
      </p:sp>
      <p:graphicFrame>
        <p:nvGraphicFramePr>
          <p:cNvPr id="18" name="Chart 1">
            <a:extLst>
              <a:ext uri="{FF2B5EF4-FFF2-40B4-BE49-F238E27FC236}">
                <a16:creationId xmlns:a16="http://schemas.microsoft.com/office/drawing/2014/main" id="{00000000-0008-0000-0100-000002380000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33620425"/>
              </p:ext>
            </p:extLst>
          </p:nvPr>
        </p:nvGraphicFramePr>
        <p:xfrm>
          <a:off x="914400" y="2366963"/>
          <a:ext cx="10363200" cy="342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629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EA8A43F-71A2-453A-A2B8-66EEFBED5DBC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972491" y="465441"/>
            <a:ext cx="8033657" cy="5884027"/>
          </a:xfrm>
        </p:spPr>
      </p:pic>
    </p:spTree>
    <p:extLst>
      <p:ext uri="{BB962C8B-B14F-4D97-AF65-F5344CB8AC3E}">
        <p14:creationId xmlns:p14="http://schemas.microsoft.com/office/powerpoint/2010/main" val="1927666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C049CF-2048-47C7-BFFF-6EAC88F3B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porovnání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EAB47E9A-F327-4721-A3C9-E22A2EABD1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SLOVINSKÁ REPUBLIKA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51108879-C000-4E5D-B19A-A30E7A61661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obec</a:t>
            </a:r>
          </a:p>
          <a:p>
            <a:r>
              <a:rPr lang="cs-CZ" dirty="0"/>
              <a:t>Nutno splnit určité podmínky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DA16B2C1-71D2-4680-B4E1-5D90211B06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ČESKÁ REPUBLIKA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47E06953-5825-4AD2-9085-9D8A77A9D7B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cs-CZ" dirty="0"/>
              <a:t>Obec, neziskové organizace, církve a církevní organizace, soukromí pronajímatelé</a:t>
            </a:r>
          </a:p>
          <a:p>
            <a:r>
              <a:rPr lang="cs-CZ" dirty="0"/>
              <a:t>Nutno splnit určité podmínky</a:t>
            </a:r>
          </a:p>
          <a:p>
            <a:r>
              <a:rPr lang="cs-CZ" dirty="0"/>
              <a:t>PŘÍSPĚVEK NA ŽIVOBYTÍ, DOPLATEK NA BYDLENÍ</a:t>
            </a:r>
          </a:p>
        </p:txBody>
      </p:sp>
    </p:spTree>
    <p:extLst>
      <p:ext uri="{BB962C8B-B14F-4D97-AF65-F5344CB8AC3E}">
        <p14:creationId xmlns:p14="http://schemas.microsoft.com/office/powerpoint/2010/main" val="668060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9016C872-6DD7-459A-9880-D95284DB8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k Diskusi</a:t>
            </a:r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2FFA2FD6-8746-40D7-88A6-4594E76DBE2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Jak by měl být posuzován nárok na sociální bydlení?</a:t>
            </a:r>
          </a:p>
          <a:p>
            <a:r>
              <a:rPr lang="cs-CZ" dirty="0"/>
              <a:t>Jak rozhodnout spravedlivě?</a:t>
            </a:r>
          </a:p>
        </p:txBody>
      </p:sp>
    </p:spTree>
    <p:extLst>
      <p:ext uri="{BB962C8B-B14F-4D97-AF65-F5344CB8AC3E}">
        <p14:creationId xmlns:p14="http://schemas.microsoft.com/office/powerpoint/2010/main" val="3701275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C296328B-A950-4329-8786-F2A3A88D0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288291"/>
            <a:ext cx="10364451" cy="1596177"/>
          </a:xfrm>
        </p:spPr>
        <p:txBody>
          <a:bodyPr/>
          <a:lstStyle/>
          <a:p>
            <a:r>
              <a:rPr lang="cs-CZ" dirty="0"/>
              <a:t>Děkujeme za pozornost!</a:t>
            </a:r>
          </a:p>
        </p:txBody>
      </p:sp>
    </p:spTree>
    <p:extLst>
      <p:ext uri="{BB962C8B-B14F-4D97-AF65-F5344CB8AC3E}">
        <p14:creationId xmlns:p14="http://schemas.microsoft.com/office/powerpoint/2010/main" val="1948394125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Kapka</Template>
  <TotalTime>67</TotalTime>
  <Words>230</Words>
  <Application>Microsoft Office PowerPoint</Application>
  <PresentationFormat>Širokoúhlá obrazovka</PresentationFormat>
  <Paragraphs>44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Tw Cen MT</vt:lpstr>
      <vt:lpstr>Kapka</vt:lpstr>
      <vt:lpstr>Slovinsko</vt:lpstr>
      <vt:lpstr>Nárok na sociální bydlení</vt:lpstr>
      <vt:lpstr>Příklad posuzování kritérií</vt:lpstr>
      <vt:lpstr>Žádost o sociální bydlení</vt:lpstr>
      <vt:lpstr>Rozložení vlastnictví</vt:lpstr>
      <vt:lpstr>Prezentace aplikace PowerPoint</vt:lpstr>
      <vt:lpstr>porovnání</vt:lpstr>
      <vt:lpstr>Otázky k Diskusi</vt:lpstr>
      <vt:lpstr>Děkujeme za pozornost!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Slovinsko</dc:title>
  <dc:creator>Jana</dc:creator>
  <cp:lastModifiedBy>Jana</cp:lastModifiedBy>
  <cp:revision>16</cp:revision>
  <dcterms:created xsi:type="dcterms:W3CDTF">2019-04-23T17:40:28Z</dcterms:created>
  <dcterms:modified xsi:type="dcterms:W3CDTF">2019-04-24T23:09:00Z</dcterms:modified>
</cp:coreProperties>
</file>