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2" r:id="rId3"/>
    <p:sldId id="261" r:id="rId4"/>
    <p:sldId id="276" r:id="rId5"/>
    <p:sldId id="279" r:id="rId6"/>
    <p:sldId id="265" r:id="rId7"/>
    <p:sldId id="266" r:id="rId8"/>
    <p:sldId id="267" r:id="rId9"/>
    <p:sldId id="268" r:id="rId10"/>
    <p:sldId id="277" r:id="rId11"/>
    <p:sldId id="270" r:id="rId12"/>
    <p:sldId id="271" r:id="rId13"/>
    <p:sldId id="273" r:id="rId14"/>
    <p:sldId id="272" r:id="rId15"/>
    <p:sldId id="274" r:id="rId16"/>
    <p:sldId id="283" r:id="rId17"/>
    <p:sldId id="284" r:id="rId18"/>
    <p:sldId id="275" r:id="rId19"/>
    <p:sldId id="280" r:id="rId20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2582"/>
    <a:srgbClr val="F2F2F2"/>
    <a:srgbClr val="FFFFFF"/>
    <a:srgbClr val="1CA85C"/>
    <a:srgbClr val="472582"/>
    <a:srgbClr val="7DBA4D"/>
    <a:srgbClr val="D2BAF7"/>
    <a:srgbClr val="8ED457"/>
    <a:srgbClr val="B4A7D6"/>
    <a:srgbClr val="4F5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57"/>
    <p:restoredTop sz="94714"/>
  </p:normalViewPr>
  <p:slideViewPr>
    <p:cSldViewPr snapToGrid="0" snapToObjects="1">
      <p:cViewPr varScale="1">
        <p:scale>
          <a:sx n="72" d="100"/>
          <a:sy n="72" d="100"/>
        </p:scale>
        <p:origin x="54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1" d="100"/>
          <a:sy n="121" d="100"/>
        </p:scale>
        <p:origin x="386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C57CA-6BC3-1D4A-853D-4132627BECA1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6E210-8F37-0C42-94F5-0E6F83CCA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42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966229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3960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6931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5900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5291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9877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9899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6760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911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99278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93304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156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4647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3240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9472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6029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6463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4709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4094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3385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Jméno, Datum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54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8359127" cy="10286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879600" y="4212000"/>
            <a:ext cx="11648811" cy="3417255"/>
          </a:xfrm>
        </p:spPr>
        <p:txBody>
          <a:bodyPr/>
          <a:lstStyle>
            <a:lvl1pPr>
              <a:defRPr sz="10000" b="1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Hlavní</a:t>
            </a:r>
            <a:r>
              <a:rPr lang="en-US" dirty="0" smtClean="0"/>
              <a:t> </a:t>
            </a:r>
            <a:r>
              <a:rPr lang="en-US" dirty="0" err="1" smtClean="0"/>
              <a:t>nadpis</a:t>
            </a:r>
            <a:r>
              <a:rPr lang="en-US" dirty="0" smtClean="0"/>
              <a:t> </a:t>
            </a:r>
            <a:r>
              <a:rPr lang="en-US" dirty="0" err="1" smtClean="0"/>
              <a:t>prezentace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930000" y="7545600"/>
            <a:ext cx="5863554" cy="1494659"/>
          </a:xfrm>
        </p:spPr>
        <p:txBody>
          <a:bodyPr/>
          <a:lstStyle>
            <a:lvl1pPr marL="0" indent="0">
              <a:buNone/>
              <a:defRPr sz="3400" baseline="0">
                <a:solidFill>
                  <a:srgbClr val="B4A7D6"/>
                </a:solidFill>
              </a:defRPr>
            </a:lvl1pPr>
          </a:lstStyle>
          <a:p>
            <a:pPr lvl="0"/>
            <a:r>
              <a:rPr lang="en-US" dirty="0" err="1" smtClean="0"/>
              <a:t>Lukáš</a:t>
            </a:r>
            <a:r>
              <a:rPr lang="en-US" dirty="0" smtClean="0"/>
              <a:t> </a:t>
            </a:r>
            <a:r>
              <a:rPr lang="en-US" dirty="0" err="1" smtClean="0"/>
              <a:t>Janoušek</a:t>
            </a:r>
            <a:endParaRPr lang="en-US" dirty="0" smtClean="0"/>
          </a:p>
          <a:p>
            <a:pPr lvl="0"/>
            <a:r>
              <a:rPr lang="en-US" dirty="0" err="1" smtClean="0"/>
              <a:t>Prosinec</a:t>
            </a:r>
            <a:r>
              <a:rPr lang="en-US" dirty="0" smtClean="0"/>
              <a:t> 2017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cxnSp>
        <p:nvCxnSpPr>
          <p:cNvPr id="9" name="Shape 57"/>
          <p:cNvCxnSpPr/>
          <p:nvPr userDrawn="1"/>
        </p:nvCxnSpPr>
        <p:spPr>
          <a:xfrm>
            <a:off x="7082432" y="3923619"/>
            <a:ext cx="3740700" cy="0"/>
          </a:xfrm>
          <a:prstGeom prst="straightConnector1">
            <a:avLst/>
          </a:prstGeom>
          <a:noFill/>
          <a:ln w="28575" cap="flat" cmpd="sng">
            <a:solidFill>
              <a:srgbClr val="B4A7D6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0" name="Shape 58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2425" y="2055247"/>
            <a:ext cx="3740700" cy="1129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 Nadpis, Jméno, Dat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6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8502198" cy="10411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hape 66"/>
          <p:cNvCxnSpPr/>
          <p:nvPr userDrawn="1"/>
        </p:nvCxnSpPr>
        <p:spPr>
          <a:xfrm>
            <a:off x="7082432" y="3923619"/>
            <a:ext cx="3740700" cy="0"/>
          </a:xfrm>
          <a:prstGeom prst="straightConnector1">
            <a:avLst/>
          </a:prstGeom>
          <a:noFill/>
          <a:ln w="28575" cap="flat" cmpd="sng">
            <a:solidFill>
              <a:srgbClr val="B4A7D6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6" name="Shape 67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2425" y="2055247"/>
            <a:ext cx="3740700" cy="11296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6879601" y="4212000"/>
            <a:ext cx="11622598" cy="3417255"/>
          </a:xfrm>
          <a:prstGeom prst="rect">
            <a:avLst/>
          </a:prstGeom>
        </p:spPr>
        <p:txBody>
          <a:bodyPr/>
          <a:lstStyle>
            <a:lvl1pPr>
              <a:defRPr sz="10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 smtClean="0"/>
              <a:t>Hlavní</a:t>
            </a:r>
            <a:r>
              <a:rPr lang="en-US" dirty="0" smtClean="0"/>
              <a:t> </a:t>
            </a:r>
            <a:r>
              <a:rPr lang="en-US" dirty="0" err="1" smtClean="0"/>
              <a:t>nadpis</a:t>
            </a:r>
            <a:r>
              <a:rPr lang="en-US" dirty="0" smtClean="0"/>
              <a:t> </a:t>
            </a:r>
            <a:r>
              <a:rPr lang="en-US" dirty="0" err="1" smtClean="0"/>
              <a:t>prezentace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930000" y="7545600"/>
            <a:ext cx="9376775" cy="116236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sz="3400">
                <a:solidFill>
                  <a:srgbClr val="B4A7D6"/>
                </a:solidFill>
              </a:defRPr>
            </a:lvl1pPr>
          </a:lstStyle>
          <a:p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Lukáš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Janoušek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Prosinec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2017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72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8288002" cy="10286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hape 75"/>
          <p:cNvCxnSpPr/>
          <p:nvPr userDrawn="1"/>
        </p:nvCxnSpPr>
        <p:spPr>
          <a:xfrm>
            <a:off x="1824632" y="5371419"/>
            <a:ext cx="2319300" cy="4200"/>
          </a:xfrm>
          <a:prstGeom prst="straightConnector1">
            <a:avLst/>
          </a:prstGeom>
          <a:noFill/>
          <a:ln w="28575" cap="flat" cmpd="sng">
            <a:solidFill>
              <a:srgbClr val="7DBA4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670400" y="8143200"/>
            <a:ext cx="5565600" cy="84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8ED45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err="1" smtClean="0"/>
              <a:t>Případný</a:t>
            </a:r>
            <a:r>
              <a:rPr lang="en-US" dirty="0" smtClean="0"/>
              <a:t> </a:t>
            </a:r>
            <a:r>
              <a:rPr lang="en-US" dirty="0" err="1" smtClean="0"/>
              <a:t>dovětek</a:t>
            </a:r>
            <a:r>
              <a:rPr lang="en-US" dirty="0" smtClean="0"/>
              <a:t> </a:t>
            </a:r>
            <a:r>
              <a:rPr lang="en-US" dirty="0" err="1" smtClean="0"/>
              <a:t>nadpisu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619999" y="2494800"/>
            <a:ext cx="33084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0" b="1">
                <a:solidFill>
                  <a:srgbClr val="7DBA4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02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19999" y="5659200"/>
            <a:ext cx="9867600" cy="2660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7200" b="1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err="1" smtClean="0"/>
              <a:t>Hlavní</a:t>
            </a:r>
            <a:r>
              <a:rPr lang="en-US" dirty="0" smtClean="0"/>
              <a:t> </a:t>
            </a:r>
            <a:r>
              <a:rPr lang="en-US" dirty="0" err="1" smtClean="0"/>
              <a:t>nadpis</a:t>
            </a:r>
            <a:r>
              <a:rPr lang="en-US" dirty="0" smtClean="0"/>
              <a:t> </a:t>
            </a:r>
            <a:r>
              <a:rPr lang="en-US" dirty="0" err="1" smtClean="0"/>
              <a:t>předělového</a:t>
            </a:r>
            <a:r>
              <a:rPr lang="en-US" dirty="0" smtClean="0"/>
              <a:t> </a:t>
            </a:r>
            <a:r>
              <a:rPr lang="en-US" dirty="0" err="1" smtClean="0"/>
              <a:t>slidu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řádky-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hape 81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hape 87"/>
          <p:cNvCxnSpPr/>
          <p:nvPr userDrawn="1"/>
        </p:nvCxnSpPr>
        <p:spPr>
          <a:xfrm>
            <a:off x="1375525" y="4777025"/>
            <a:ext cx="1179000" cy="0"/>
          </a:xfrm>
          <a:prstGeom prst="straightConnector1">
            <a:avLst/>
          </a:prstGeom>
          <a:noFill/>
          <a:ln w="38100" cap="flat" cmpd="sng">
            <a:solidFill>
              <a:srgbClr val="8ED457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213200" y="882000"/>
            <a:ext cx="2019600" cy="149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0" b="1">
                <a:solidFill>
                  <a:srgbClr val="8ED45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01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238400" y="2338328"/>
            <a:ext cx="6580800" cy="828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000" b="1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5000" b="1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5000" b="1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5000" b="1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err="1" smtClean="0"/>
              <a:t>Finanční</a:t>
            </a:r>
            <a:r>
              <a:rPr lang="en-US" dirty="0" smtClean="0"/>
              <a:t> </a:t>
            </a:r>
            <a:r>
              <a:rPr lang="en-US" dirty="0" err="1" smtClean="0"/>
              <a:t>jistota</a:t>
            </a: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238400" y="3101006"/>
            <a:ext cx="6580800" cy="169826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4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rgbClr val="FFFFFF"/>
                </a:solidFill>
              </a:rPr>
              <a:t>Lorem ipsum dolor sit </a:t>
            </a:r>
            <a:r>
              <a:rPr lang="en" sz="2400" dirty="0" err="1" smtClean="0">
                <a:solidFill>
                  <a:srgbClr val="FFFFFF"/>
                </a:solidFill>
              </a:rPr>
              <a:t>amet</a:t>
            </a:r>
            <a:r>
              <a:rPr lang="en" sz="2400" dirty="0" smtClean="0">
                <a:solidFill>
                  <a:srgbClr val="FFFFFF"/>
                </a:solidFill>
              </a:rPr>
              <a:t>, </a:t>
            </a:r>
            <a:r>
              <a:rPr lang="en" sz="2400" dirty="0" err="1" smtClean="0">
                <a:solidFill>
                  <a:srgbClr val="FFFFFF"/>
                </a:solidFill>
              </a:rPr>
              <a:t>consectetuer</a:t>
            </a:r>
            <a:r>
              <a:rPr lang="en" sz="2400" dirty="0" smtClean="0">
                <a:solidFill>
                  <a:srgbClr val="FFFFFF"/>
                </a:solidFill>
              </a:rPr>
              <a:t> </a:t>
            </a:r>
            <a:r>
              <a:rPr lang="en" sz="2400" dirty="0" err="1" smtClean="0">
                <a:solidFill>
                  <a:srgbClr val="FFFFFF"/>
                </a:solidFill>
              </a:rPr>
              <a:t>adipiscing</a:t>
            </a:r>
            <a:r>
              <a:rPr lang="en" sz="2400" dirty="0" smtClean="0">
                <a:solidFill>
                  <a:srgbClr val="FFFFFF"/>
                </a:solidFill>
              </a:rPr>
              <a:t> </a:t>
            </a:r>
            <a:r>
              <a:rPr lang="en" sz="2400" dirty="0" err="1" smtClean="0">
                <a:solidFill>
                  <a:srgbClr val="FFFFFF"/>
                </a:solidFill>
              </a:rPr>
              <a:t>elit</a:t>
            </a:r>
            <a:r>
              <a:rPr lang="en" sz="2400" dirty="0" smtClean="0">
                <a:solidFill>
                  <a:srgbClr val="FFFFFF"/>
                </a:solidFill>
              </a:rPr>
              <a:t>. </a:t>
            </a:r>
            <a:r>
              <a:rPr lang="en" sz="2400" dirty="0" err="1" smtClean="0">
                <a:solidFill>
                  <a:srgbClr val="FFFFFF"/>
                </a:solidFill>
              </a:rPr>
              <a:t>Praesent</a:t>
            </a:r>
            <a:r>
              <a:rPr lang="en" sz="2400" dirty="0" smtClean="0">
                <a:solidFill>
                  <a:srgbClr val="FFFFFF"/>
                </a:solidFill>
              </a:rPr>
              <a:t> vitae </a:t>
            </a:r>
            <a:r>
              <a:rPr lang="en" sz="2400" dirty="0" err="1" smtClean="0">
                <a:solidFill>
                  <a:srgbClr val="FFFFFF"/>
                </a:solidFill>
              </a:rPr>
              <a:t>arcu</a:t>
            </a:r>
            <a:r>
              <a:rPr lang="en" sz="2400" dirty="0" smtClean="0">
                <a:solidFill>
                  <a:srgbClr val="FFFFFF"/>
                </a:solidFill>
              </a:rPr>
              <a:t> </a:t>
            </a:r>
            <a:r>
              <a:rPr lang="en" sz="2400" dirty="0" err="1" smtClean="0">
                <a:solidFill>
                  <a:srgbClr val="FFFFFF"/>
                </a:solidFill>
              </a:rPr>
              <a:t>tempor</a:t>
            </a:r>
            <a:r>
              <a:rPr lang="en" sz="2400" dirty="0" smtClean="0">
                <a:solidFill>
                  <a:srgbClr val="FFFFFF"/>
                </a:solidFill>
              </a:rPr>
              <a:t> </a:t>
            </a:r>
            <a:r>
              <a:rPr lang="en" sz="2400" dirty="0" err="1" smtClean="0">
                <a:solidFill>
                  <a:srgbClr val="FFFFFF"/>
                </a:solidFill>
              </a:rPr>
              <a:t>neque</a:t>
            </a:r>
            <a:r>
              <a:rPr lang="en" sz="2400" dirty="0" smtClean="0">
                <a:solidFill>
                  <a:srgbClr val="FFFFFF"/>
                </a:solidFill>
              </a:rPr>
              <a:t> </a:t>
            </a:r>
            <a:r>
              <a:rPr lang="en" sz="2400" dirty="0" err="1" smtClean="0">
                <a:solidFill>
                  <a:srgbClr val="FFFFFF"/>
                </a:solidFill>
              </a:rPr>
              <a:t>lacinia</a:t>
            </a:r>
            <a:r>
              <a:rPr lang="en" sz="2400" dirty="0" smtClean="0">
                <a:solidFill>
                  <a:srgbClr val="FFFFFF"/>
                </a:solidFill>
              </a:rPr>
              <a:t> </a:t>
            </a:r>
            <a:r>
              <a:rPr lang="en" sz="2400" dirty="0" err="1" smtClean="0">
                <a:solidFill>
                  <a:srgbClr val="FFFFFF"/>
                </a:solidFill>
              </a:rPr>
              <a:t>pretium</a:t>
            </a:r>
            <a:r>
              <a:rPr lang="en" sz="2400" dirty="0" smtClean="0">
                <a:solidFill>
                  <a:srgbClr val="FFFFFF"/>
                </a:solidFill>
              </a:rPr>
              <a:t>. </a:t>
            </a:r>
            <a:r>
              <a:rPr lang="en" sz="2400" dirty="0" err="1" smtClean="0">
                <a:solidFill>
                  <a:srgbClr val="FFFFFF"/>
                </a:solidFill>
              </a:rPr>
              <a:t>Praesent</a:t>
            </a:r>
            <a:r>
              <a:rPr lang="en" sz="2400" dirty="0" smtClean="0">
                <a:solidFill>
                  <a:srgbClr val="FFFFFF"/>
                </a:solidFill>
              </a:rPr>
              <a:t> </a:t>
            </a:r>
            <a:r>
              <a:rPr lang="en" sz="2400" dirty="0" err="1" smtClean="0">
                <a:solidFill>
                  <a:srgbClr val="FFFFFF"/>
                </a:solidFill>
              </a:rPr>
              <a:t>dapibus</a:t>
            </a:r>
            <a:r>
              <a:rPr lang="en" sz="2400" dirty="0" smtClean="0">
                <a:solidFill>
                  <a:srgbClr val="FFFFFF"/>
                </a:solidFill>
              </a:rPr>
              <a:t>.</a:t>
            </a:r>
            <a:r>
              <a:rPr lang="en" sz="2400" dirty="0" smtClean="0">
                <a:solidFill>
                  <a:srgbClr val="472682"/>
                </a:solidFill>
              </a:rPr>
              <a:t> </a:t>
            </a:r>
            <a:endParaRPr lang="en" sz="5000" b="1" dirty="0">
              <a:solidFill>
                <a:srgbClr val="472682"/>
              </a:solidFill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238400" y="5335145"/>
            <a:ext cx="2019600" cy="149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0" b="1">
                <a:solidFill>
                  <a:srgbClr val="8ED45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02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263600" y="6605945"/>
            <a:ext cx="6580800" cy="828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000" b="1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5000" b="1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5000" b="1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5000" b="1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err="1" smtClean="0"/>
              <a:t>Finanční</a:t>
            </a:r>
            <a:r>
              <a:rPr lang="en-US" dirty="0" smtClean="0"/>
              <a:t> </a:t>
            </a:r>
            <a:r>
              <a:rPr lang="en-US" dirty="0" err="1" smtClean="0"/>
              <a:t>jistota</a:t>
            </a:r>
            <a:endParaRPr lang="en-US" dirty="0" smtClean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263600" y="7368623"/>
            <a:ext cx="6580800" cy="169826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4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rgbClr val="FFFFFF"/>
                </a:solidFill>
              </a:rPr>
              <a:t>Lorem ipsum dolor sit </a:t>
            </a:r>
            <a:r>
              <a:rPr lang="en" sz="2400" dirty="0" err="1" smtClean="0">
                <a:solidFill>
                  <a:srgbClr val="FFFFFF"/>
                </a:solidFill>
              </a:rPr>
              <a:t>amet</a:t>
            </a:r>
            <a:r>
              <a:rPr lang="en" sz="2400" dirty="0" smtClean="0">
                <a:solidFill>
                  <a:srgbClr val="FFFFFF"/>
                </a:solidFill>
              </a:rPr>
              <a:t>, </a:t>
            </a:r>
            <a:r>
              <a:rPr lang="en" sz="2400" dirty="0" err="1" smtClean="0">
                <a:solidFill>
                  <a:srgbClr val="FFFFFF"/>
                </a:solidFill>
              </a:rPr>
              <a:t>consectetuer</a:t>
            </a:r>
            <a:r>
              <a:rPr lang="en" sz="2400" dirty="0" smtClean="0">
                <a:solidFill>
                  <a:srgbClr val="FFFFFF"/>
                </a:solidFill>
              </a:rPr>
              <a:t> </a:t>
            </a:r>
            <a:r>
              <a:rPr lang="en" sz="2400" dirty="0" err="1" smtClean="0">
                <a:solidFill>
                  <a:srgbClr val="FFFFFF"/>
                </a:solidFill>
              </a:rPr>
              <a:t>adipiscing</a:t>
            </a:r>
            <a:r>
              <a:rPr lang="en" sz="2400" dirty="0" smtClean="0">
                <a:solidFill>
                  <a:srgbClr val="FFFFFF"/>
                </a:solidFill>
              </a:rPr>
              <a:t> </a:t>
            </a:r>
            <a:r>
              <a:rPr lang="en" sz="2400" dirty="0" err="1" smtClean="0">
                <a:solidFill>
                  <a:srgbClr val="FFFFFF"/>
                </a:solidFill>
              </a:rPr>
              <a:t>elit</a:t>
            </a:r>
            <a:r>
              <a:rPr lang="en" sz="2400" dirty="0" smtClean="0">
                <a:solidFill>
                  <a:srgbClr val="FFFFFF"/>
                </a:solidFill>
              </a:rPr>
              <a:t>. </a:t>
            </a:r>
            <a:r>
              <a:rPr lang="en" sz="2400" dirty="0" err="1" smtClean="0">
                <a:solidFill>
                  <a:srgbClr val="FFFFFF"/>
                </a:solidFill>
              </a:rPr>
              <a:t>Praesent</a:t>
            </a:r>
            <a:r>
              <a:rPr lang="en" sz="2400" dirty="0" smtClean="0">
                <a:solidFill>
                  <a:srgbClr val="FFFFFF"/>
                </a:solidFill>
              </a:rPr>
              <a:t> vitae </a:t>
            </a:r>
            <a:r>
              <a:rPr lang="en" sz="2400" dirty="0" err="1" smtClean="0">
                <a:solidFill>
                  <a:srgbClr val="FFFFFF"/>
                </a:solidFill>
              </a:rPr>
              <a:t>arcu</a:t>
            </a:r>
            <a:r>
              <a:rPr lang="en" sz="2400" dirty="0" smtClean="0">
                <a:solidFill>
                  <a:srgbClr val="FFFFFF"/>
                </a:solidFill>
              </a:rPr>
              <a:t> </a:t>
            </a:r>
            <a:r>
              <a:rPr lang="en" sz="2400" dirty="0" err="1" smtClean="0">
                <a:solidFill>
                  <a:srgbClr val="FFFFFF"/>
                </a:solidFill>
              </a:rPr>
              <a:t>tempor</a:t>
            </a:r>
            <a:r>
              <a:rPr lang="en" sz="2400" dirty="0" smtClean="0">
                <a:solidFill>
                  <a:srgbClr val="FFFFFF"/>
                </a:solidFill>
              </a:rPr>
              <a:t> </a:t>
            </a:r>
            <a:r>
              <a:rPr lang="en" sz="2400" dirty="0" err="1" smtClean="0">
                <a:solidFill>
                  <a:srgbClr val="FFFFFF"/>
                </a:solidFill>
              </a:rPr>
              <a:t>neque</a:t>
            </a:r>
            <a:r>
              <a:rPr lang="en" sz="2400" dirty="0" smtClean="0">
                <a:solidFill>
                  <a:srgbClr val="FFFFFF"/>
                </a:solidFill>
              </a:rPr>
              <a:t> </a:t>
            </a:r>
            <a:r>
              <a:rPr lang="en" sz="2400" dirty="0" err="1" smtClean="0">
                <a:solidFill>
                  <a:srgbClr val="FFFFFF"/>
                </a:solidFill>
              </a:rPr>
              <a:t>lacinia</a:t>
            </a:r>
            <a:r>
              <a:rPr lang="en" sz="2400" dirty="0" smtClean="0">
                <a:solidFill>
                  <a:srgbClr val="FFFFFF"/>
                </a:solidFill>
              </a:rPr>
              <a:t> </a:t>
            </a:r>
            <a:r>
              <a:rPr lang="en" sz="2400" dirty="0" err="1" smtClean="0">
                <a:solidFill>
                  <a:srgbClr val="FFFFFF"/>
                </a:solidFill>
              </a:rPr>
              <a:t>pretium</a:t>
            </a:r>
            <a:r>
              <a:rPr lang="en" sz="2400" dirty="0" smtClean="0">
                <a:solidFill>
                  <a:srgbClr val="FFFFFF"/>
                </a:solidFill>
              </a:rPr>
              <a:t>. </a:t>
            </a:r>
            <a:r>
              <a:rPr lang="en" sz="2400" dirty="0" err="1" smtClean="0">
                <a:solidFill>
                  <a:srgbClr val="FFFFFF"/>
                </a:solidFill>
              </a:rPr>
              <a:t>Praesent</a:t>
            </a:r>
            <a:r>
              <a:rPr lang="en" sz="2400" dirty="0" smtClean="0">
                <a:solidFill>
                  <a:srgbClr val="FFFFFF"/>
                </a:solidFill>
              </a:rPr>
              <a:t> </a:t>
            </a:r>
            <a:r>
              <a:rPr lang="en" sz="2400" dirty="0" err="1" smtClean="0">
                <a:solidFill>
                  <a:srgbClr val="FFFFFF"/>
                </a:solidFill>
              </a:rPr>
              <a:t>dapibus</a:t>
            </a:r>
            <a:r>
              <a:rPr lang="en" sz="2400" dirty="0" smtClean="0">
                <a:solidFill>
                  <a:srgbClr val="FFFFFF"/>
                </a:solidFill>
              </a:rPr>
              <a:t>.</a:t>
            </a:r>
            <a:r>
              <a:rPr lang="en" sz="2400" dirty="0" smtClean="0">
                <a:solidFill>
                  <a:srgbClr val="472682"/>
                </a:solidFill>
              </a:rPr>
              <a:t> </a:t>
            </a:r>
            <a:endParaRPr lang="en" sz="5000" b="1" dirty="0">
              <a:solidFill>
                <a:srgbClr val="47268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řádky-půka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92"/>
          <p:cNvPicPr preferRelativeResize="0"/>
          <p:nvPr userDrawn="1"/>
        </p:nvPicPr>
        <p:blipFill rotWithShape="1">
          <a:blip r:embed="rId2">
            <a:alphaModFix/>
          </a:blip>
          <a:srcRect l="40688" t="-20" r="7950" b="20"/>
          <a:stretch/>
        </p:blipFill>
        <p:spPr>
          <a:xfrm>
            <a:off x="8895100" y="0"/>
            <a:ext cx="9392899" cy="10287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hape 97"/>
          <p:cNvCxnSpPr/>
          <p:nvPr userDrawn="1"/>
        </p:nvCxnSpPr>
        <p:spPr>
          <a:xfrm>
            <a:off x="1375525" y="4777025"/>
            <a:ext cx="1179000" cy="0"/>
          </a:xfrm>
          <a:prstGeom prst="straightConnector1">
            <a:avLst/>
          </a:prstGeom>
          <a:noFill/>
          <a:ln w="38100" cap="flat" cmpd="sng">
            <a:solidFill>
              <a:srgbClr val="D1BAF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213200" y="1060355"/>
            <a:ext cx="2019600" cy="1497600"/>
          </a:xfrm>
        </p:spPr>
        <p:txBody>
          <a:bodyPr>
            <a:normAutofit/>
          </a:bodyPr>
          <a:lstStyle>
            <a:lvl1pPr marL="0" indent="0">
              <a:buNone/>
              <a:defRPr sz="9000" b="1">
                <a:solidFill>
                  <a:srgbClr val="D2BAF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01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213200" y="5231045"/>
            <a:ext cx="2019600" cy="1497600"/>
          </a:xfrm>
        </p:spPr>
        <p:txBody>
          <a:bodyPr>
            <a:normAutofit/>
          </a:bodyPr>
          <a:lstStyle>
            <a:lvl1pPr marL="0" indent="0">
              <a:buNone/>
              <a:defRPr sz="9000" b="1">
                <a:solidFill>
                  <a:srgbClr val="D2BAF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mtClean="0"/>
              <a:t>02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213200" y="2314728"/>
            <a:ext cx="6580800" cy="1760538"/>
          </a:xfrm>
        </p:spPr>
        <p:txBody>
          <a:bodyPr>
            <a:normAutofit/>
          </a:bodyPr>
          <a:lstStyle>
            <a:lvl1pPr marL="0" indent="0">
              <a:buNone/>
              <a:defRPr sz="5000" b="1" baseline="0">
                <a:solidFill>
                  <a:srgbClr val="47258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err="1" smtClean="0"/>
              <a:t>Finanční</a:t>
            </a:r>
            <a:r>
              <a:rPr lang="en-US" dirty="0" smtClean="0"/>
              <a:t> </a:t>
            </a:r>
            <a:r>
              <a:rPr lang="en-US" dirty="0" err="1" smtClean="0"/>
              <a:t>jistota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1213199" y="6499283"/>
            <a:ext cx="6600679" cy="1760538"/>
          </a:xfrm>
        </p:spPr>
        <p:txBody>
          <a:bodyPr>
            <a:normAutofit/>
          </a:bodyPr>
          <a:lstStyle>
            <a:lvl1pPr marL="0" indent="0">
              <a:buNone/>
              <a:defRPr sz="5000" b="1" baseline="0">
                <a:solidFill>
                  <a:srgbClr val="47258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err="1" smtClean="0"/>
              <a:t>Finanční</a:t>
            </a:r>
            <a:r>
              <a:rPr lang="en-US" dirty="0" smtClean="0"/>
              <a:t> </a:t>
            </a:r>
            <a:r>
              <a:rPr lang="en-US" dirty="0" err="1" smtClean="0"/>
              <a:t>jistota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13197" y="3115320"/>
            <a:ext cx="6580803" cy="1613205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472582"/>
                </a:solidFill>
              </a:defRPr>
            </a:lvl1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adispicing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Prasent</a:t>
            </a:r>
            <a:r>
              <a:rPr lang="en-US" dirty="0" smtClean="0"/>
              <a:t> vitae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pretium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233075" y="7296382"/>
            <a:ext cx="6580803" cy="1613205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472582"/>
                </a:solidFill>
              </a:defRPr>
            </a:lvl1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adispicing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Prasent</a:t>
            </a:r>
            <a:r>
              <a:rPr lang="en-US" dirty="0" smtClean="0"/>
              <a:t> vitae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pretium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102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8280596" cy="1028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771929" y="2162380"/>
            <a:ext cx="10270366" cy="38143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7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Je </a:t>
            </a:r>
            <a:r>
              <a:rPr lang="en-US" dirty="0" err="1" smtClean="0"/>
              <a:t>jedno</a:t>
            </a:r>
            <a:r>
              <a:rPr lang="en-US" dirty="0" smtClean="0"/>
              <a:t>, u </a:t>
            </a:r>
            <a:r>
              <a:rPr lang="en-US" dirty="0" err="1" smtClean="0"/>
              <a:t>jaké</a:t>
            </a:r>
            <a:r>
              <a:rPr lang="en-US" dirty="0" smtClean="0"/>
              <a:t> </a:t>
            </a:r>
            <a:r>
              <a:rPr lang="en-US" dirty="0" err="1" smtClean="0"/>
              <a:t>jste</a:t>
            </a:r>
            <a:r>
              <a:rPr lang="en-US" dirty="0" smtClean="0"/>
              <a:t> </a:t>
            </a:r>
            <a:r>
              <a:rPr lang="en-US" dirty="0" err="1" smtClean="0"/>
              <a:t>banky</a:t>
            </a:r>
            <a:r>
              <a:rPr lang="en-US" dirty="0" smtClean="0"/>
              <a:t>, </a:t>
            </a:r>
            <a:r>
              <a:rPr lang="en-US" dirty="0" err="1" smtClean="0"/>
              <a:t>když</a:t>
            </a:r>
            <a:r>
              <a:rPr lang="en-US" dirty="0" smtClean="0"/>
              <a:t> </a:t>
            </a:r>
            <a:r>
              <a:rPr lang="en-US" dirty="0" err="1" smtClean="0"/>
              <a:t>máte</a:t>
            </a:r>
            <a:r>
              <a:rPr lang="en-US" dirty="0" smtClean="0"/>
              <a:t> </a:t>
            </a:r>
            <a:r>
              <a:rPr lang="en-US" dirty="0" err="1" smtClean="0"/>
              <a:t>Twisto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158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10"/>
          <p:cNvSpPr/>
          <p:nvPr userDrawn="1"/>
        </p:nvSpPr>
        <p:spPr>
          <a:xfrm>
            <a:off x="12361625" y="2894125"/>
            <a:ext cx="4317900" cy="4317900"/>
          </a:xfrm>
          <a:prstGeom prst="ellipse">
            <a:avLst/>
          </a:prstGeom>
          <a:solidFill>
            <a:srgbClr val="1CA8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" name="Shape 113"/>
          <p:cNvCxnSpPr/>
          <p:nvPr userDrawn="1"/>
        </p:nvCxnSpPr>
        <p:spPr>
          <a:xfrm>
            <a:off x="13454746" y="5018552"/>
            <a:ext cx="2179200" cy="39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hape 115"/>
          <p:cNvSpPr/>
          <p:nvPr userDrawn="1"/>
        </p:nvSpPr>
        <p:spPr>
          <a:xfrm>
            <a:off x="6925100" y="2894125"/>
            <a:ext cx="4317900" cy="4317900"/>
          </a:xfrm>
          <a:prstGeom prst="ellipse">
            <a:avLst/>
          </a:prstGeom>
          <a:solidFill>
            <a:srgbClr val="1CA85C">
              <a:alpha val="72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" name="Shape 118"/>
          <p:cNvCxnSpPr/>
          <p:nvPr userDrawn="1"/>
        </p:nvCxnSpPr>
        <p:spPr>
          <a:xfrm>
            <a:off x="8018221" y="5018552"/>
            <a:ext cx="2179200" cy="39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" name="Shape 120"/>
          <p:cNvSpPr/>
          <p:nvPr userDrawn="1"/>
        </p:nvSpPr>
        <p:spPr>
          <a:xfrm>
            <a:off x="1502450" y="2894125"/>
            <a:ext cx="4317900" cy="4317900"/>
          </a:xfrm>
          <a:prstGeom prst="ellipse">
            <a:avLst/>
          </a:prstGeom>
          <a:solidFill>
            <a:srgbClr val="1CA85C">
              <a:alpha val="569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" name="Shape 123"/>
          <p:cNvCxnSpPr/>
          <p:nvPr userDrawn="1"/>
        </p:nvCxnSpPr>
        <p:spPr>
          <a:xfrm>
            <a:off x="2595571" y="5018552"/>
            <a:ext cx="2179200" cy="39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1955801" y="3129364"/>
            <a:ext cx="3451086" cy="1587600"/>
          </a:xfrm>
        </p:spPr>
        <p:txBody>
          <a:bodyPr lIns="90000" tIns="90000" rIns="90000" bIns="90000"/>
          <a:lstStyle>
            <a:lvl1pPr marL="0" indent="0" algn="ctr">
              <a:buNone/>
              <a:defRPr sz="10000" b="1" baseline="0">
                <a:solidFill>
                  <a:schemeClr val="bg1"/>
                </a:solidFill>
                <a:latin typeface="Hind Madurai" charset="0"/>
                <a:ea typeface="Hind Madurai" charset="0"/>
                <a:cs typeface="Hind Madurai" charset="0"/>
              </a:defRPr>
            </a:lvl1pPr>
          </a:lstStyle>
          <a:p>
            <a:pPr lvl="0"/>
            <a:r>
              <a:rPr lang="en-US" dirty="0" smtClean="0"/>
              <a:t>30</a:t>
            </a:r>
            <a:r>
              <a:rPr lang="en-US" baseline="-25000" dirty="0" smtClean="0"/>
              <a:t>%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5547325" y="619200"/>
            <a:ext cx="7193350" cy="1444625"/>
          </a:xfrm>
        </p:spPr>
        <p:txBody>
          <a:bodyPr/>
          <a:lstStyle>
            <a:lvl1pPr marL="0" indent="0" algn="ctr">
              <a:buNone/>
              <a:defRPr sz="6000" b="1">
                <a:solidFill>
                  <a:srgbClr val="472582"/>
                </a:solidFill>
              </a:defRPr>
            </a:lvl1pPr>
          </a:lstStyle>
          <a:p>
            <a:pPr lvl="0"/>
            <a:r>
              <a:rPr lang="en-US" dirty="0" err="1" smtClean="0"/>
              <a:t>Nadpis</a:t>
            </a:r>
            <a:r>
              <a:rPr lang="en-US" dirty="0" smtClean="0"/>
              <a:t> </a:t>
            </a:r>
            <a:r>
              <a:rPr lang="en-US" dirty="0" err="1" smtClean="0"/>
              <a:t>Infografiky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1571810" y="7329600"/>
            <a:ext cx="4229952" cy="9144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1CA85C"/>
                </a:solidFill>
              </a:defRPr>
            </a:lvl1pPr>
          </a:lstStyle>
          <a:p>
            <a:pPr lvl="0"/>
            <a:r>
              <a:rPr lang="en-US" dirty="0" err="1" smtClean="0"/>
              <a:t>Ženy</a:t>
            </a:r>
            <a:endParaRPr lang="en-US" dirty="0"/>
          </a:p>
        </p:txBody>
      </p:sp>
      <p:sp>
        <p:nvSpPr>
          <p:cNvPr id="41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7588995" y="3139200"/>
            <a:ext cx="3304292" cy="1587600"/>
          </a:xfrm>
        </p:spPr>
        <p:txBody>
          <a:bodyPr lIns="90000" tIns="90000" rIns="90000" bIns="90000"/>
          <a:lstStyle>
            <a:lvl1pPr marL="0" indent="0" algn="ctr">
              <a:buNone/>
              <a:defRPr sz="10000" b="1" baseline="0">
                <a:solidFill>
                  <a:schemeClr val="bg1"/>
                </a:solidFill>
                <a:latin typeface="Hind Madurai" charset="0"/>
                <a:ea typeface="Hind Madurai" charset="0"/>
                <a:cs typeface="Hind Madurai" charset="0"/>
              </a:defRPr>
            </a:lvl1pPr>
          </a:lstStyle>
          <a:p>
            <a:pPr lvl="0"/>
            <a:r>
              <a:rPr lang="en-US" dirty="0" smtClean="0"/>
              <a:t>45</a:t>
            </a:r>
            <a:r>
              <a:rPr lang="en-US" baseline="-25000" dirty="0" smtClean="0"/>
              <a:t>%</a:t>
            </a:r>
            <a:endParaRPr lang="en-US" dirty="0"/>
          </a:p>
        </p:txBody>
      </p:sp>
      <p:sp>
        <p:nvSpPr>
          <p:cNvPr id="43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7224823" y="7330748"/>
            <a:ext cx="3838354" cy="9144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1CA85C"/>
                </a:solidFill>
              </a:defRPr>
            </a:lvl1pPr>
          </a:lstStyle>
          <a:p>
            <a:pPr lvl="0"/>
            <a:r>
              <a:rPr lang="en-US" dirty="0" err="1" smtClean="0"/>
              <a:t>Muži</a:t>
            </a:r>
            <a:endParaRPr lang="en-US" dirty="0"/>
          </a:p>
        </p:txBody>
      </p:sp>
      <p:sp>
        <p:nvSpPr>
          <p:cNvPr id="4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12587506" y="3139200"/>
            <a:ext cx="4189746" cy="1587600"/>
          </a:xfrm>
        </p:spPr>
        <p:txBody>
          <a:bodyPr lIns="90000" tIns="90000" rIns="90000" bIns="90000"/>
          <a:lstStyle>
            <a:lvl1pPr marL="0" indent="0" algn="ctr">
              <a:buNone/>
              <a:defRPr sz="10000" b="1" baseline="0">
                <a:solidFill>
                  <a:schemeClr val="bg1"/>
                </a:solidFill>
                <a:latin typeface="Hind Madurai" charset="0"/>
                <a:ea typeface="Hind Madurai" charset="0"/>
                <a:cs typeface="Hind Madurai" charset="0"/>
              </a:defRPr>
            </a:lvl1pPr>
          </a:lstStyle>
          <a:p>
            <a:pPr lvl="0"/>
            <a:r>
              <a:rPr lang="en-US" dirty="0" smtClean="0"/>
              <a:t>25</a:t>
            </a:r>
            <a:r>
              <a:rPr lang="en-US" baseline="-25000" dirty="0" smtClean="0"/>
              <a:t>%</a:t>
            </a:r>
            <a:endParaRPr lang="en-US" dirty="0"/>
          </a:p>
        </p:txBody>
      </p:sp>
      <p:sp>
        <p:nvSpPr>
          <p:cNvPr id="46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12666061" y="7329600"/>
            <a:ext cx="3838354" cy="9144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1CA85C"/>
                </a:solidFill>
              </a:defRPr>
            </a:lvl1pPr>
          </a:lstStyle>
          <a:p>
            <a:pPr lvl="0"/>
            <a:r>
              <a:rPr lang="en-US" smtClean="0"/>
              <a:t>Rodiny</a:t>
            </a:r>
            <a:endParaRPr lang="en-US" dirty="0"/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23" hasCustomPrompt="1"/>
          </p:nvPr>
        </p:nvSpPr>
        <p:spPr>
          <a:xfrm>
            <a:off x="5585760" y="9091137"/>
            <a:ext cx="7116480" cy="720725"/>
          </a:xfrm>
        </p:spPr>
        <p:txBody>
          <a:bodyPr/>
          <a:lstStyle>
            <a:lvl1pPr marL="0" indent="0" algn="ctr">
              <a:buNone/>
              <a:defRPr sz="1800" b="0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z="1800" dirty="0" smtClean="0"/>
              <a:t>Source: </a:t>
            </a:r>
            <a:r>
              <a:rPr lang="en-US" sz="1800" dirty="0" err="1" smtClean="0"/>
              <a:t>SmartInsights</a:t>
            </a:r>
            <a:r>
              <a:rPr lang="en-US" sz="1800" dirty="0" smtClean="0"/>
              <a:t>, December 2015</a:t>
            </a:r>
            <a:endParaRPr lang="en-US" dirty="0"/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24" hasCustomPrompt="1"/>
          </p:nvPr>
        </p:nvSpPr>
        <p:spPr>
          <a:xfrm>
            <a:off x="2043892" y="5133600"/>
            <a:ext cx="3164212" cy="124501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of consumers get frustrated when content has nothing to do with them</a:t>
            </a:r>
            <a:endParaRPr lang="en-US" dirty="0"/>
          </a:p>
        </p:txBody>
      </p:sp>
      <p:sp>
        <p:nvSpPr>
          <p:cNvPr id="56" name="Text Placeholder 52"/>
          <p:cNvSpPr>
            <a:spLocks noGrp="1"/>
          </p:cNvSpPr>
          <p:nvPr>
            <p:ph type="body" sz="quarter" idx="25" hasCustomPrompt="1"/>
          </p:nvPr>
        </p:nvSpPr>
        <p:spPr>
          <a:xfrm>
            <a:off x="7455600" y="5133600"/>
            <a:ext cx="3164212" cy="124501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of consumers get frustrated when content has nothing to do with them</a:t>
            </a:r>
            <a:endParaRPr lang="en-US" dirty="0"/>
          </a:p>
        </p:txBody>
      </p:sp>
      <p:sp>
        <p:nvSpPr>
          <p:cNvPr id="57" name="Text Placeholder 52"/>
          <p:cNvSpPr>
            <a:spLocks noGrp="1"/>
          </p:cNvSpPr>
          <p:nvPr>
            <p:ph type="body" sz="quarter" idx="26" hasCustomPrompt="1"/>
          </p:nvPr>
        </p:nvSpPr>
        <p:spPr>
          <a:xfrm>
            <a:off x="12962240" y="5133600"/>
            <a:ext cx="3164212" cy="124501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of consumers get frustrated when content has nothing to do with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47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hape 134"/>
          <p:cNvCxnSpPr/>
          <p:nvPr userDrawn="1"/>
        </p:nvCxnSpPr>
        <p:spPr>
          <a:xfrm>
            <a:off x="10864725" y="1533700"/>
            <a:ext cx="0" cy="7730700"/>
          </a:xfrm>
          <a:prstGeom prst="straightConnector1">
            <a:avLst/>
          </a:prstGeom>
          <a:noFill/>
          <a:ln w="19050" cap="flat" cmpd="sng">
            <a:solidFill>
              <a:srgbClr val="1CA85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54277" y="909453"/>
            <a:ext cx="7353619" cy="1290407"/>
          </a:xfrm>
        </p:spPr>
        <p:txBody>
          <a:bodyPr/>
          <a:lstStyle>
            <a:lvl1pPr marL="0" indent="0">
              <a:buNone/>
              <a:defRPr sz="6000" b="1" baseline="0">
                <a:solidFill>
                  <a:srgbClr val="472582"/>
                </a:solidFill>
              </a:defRPr>
            </a:lvl1pPr>
          </a:lstStyle>
          <a:p>
            <a:pPr lvl="0"/>
            <a:r>
              <a:rPr lang="en-US" dirty="0" err="1" smtClean="0"/>
              <a:t>Vizuální</a:t>
            </a:r>
            <a:r>
              <a:rPr lang="en-US" dirty="0" smtClean="0"/>
              <a:t> </a:t>
            </a:r>
            <a:r>
              <a:rPr lang="en-US" dirty="0" err="1" smtClean="0"/>
              <a:t>identita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278833" y="2319278"/>
            <a:ext cx="6751983" cy="3261600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472582"/>
                </a:solidFill>
              </a:defRPr>
            </a:lvl1pPr>
            <a:lvl2pPr marL="508000" indent="0">
              <a:buNone/>
              <a:defRPr sz="2400"/>
            </a:lvl2pPr>
            <a:lvl3pPr marL="965200" indent="0">
              <a:buNone/>
              <a:defRPr sz="2400"/>
            </a:lvl3pPr>
            <a:lvl4pPr marL="1422400" indent="0">
              <a:buNone/>
              <a:defRPr sz="2400"/>
            </a:lvl4pPr>
            <a:lvl5pPr marL="1879600" indent="0">
              <a:buNone/>
              <a:defRPr sz="2400"/>
            </a:lvl5pPr>
          </a:lstStyle>
          <a:p>
            <a:pPr lvl="0"/>
            <a:r>
              <a:rPr lang="en-US" dirty="0" err="1" smtClean="0"/>
              <a:t>Twisto</a:t>
            </a:r>
            <a:r>
              <a:rPr lang="en-US" dirty="0" smtClean="0"/>
              <a:t> se </a:t>
            </a:r>
            <a:r>
              <a:rPr lang="en-US" dirty="0" err="1" smtClean="0"/>
              <a:t>mění</a:t>
            </a:r>
            <a:r>
              <a:rPr lang="en-US" dirty="0" smtClean="0"/>
              <a:t>. Z </a:t>
            </a:r>
            <a:r>
              <a:rPr lang="en-US" dirty="0" err="1" smtClean="0"/>
              <a:t>platební</a:t>
            </a:r>
            <a:r>
              <a:rPr lang="en-US" dirty="0" smtClean="0"/>
              <a:t> </a:t>
            </a:r>
            <a:r>
              <a:rPr lang="en-US" dirty="0" err="1" smtClean="0"/>
              <a:t>metody</a:t>
            </a:r>
            <a:r>
              <a:rPr lang="en-US" dirty="0" smtClean="0"/>
              <a:t> pro e-</a:t>
            </a:r>
            <a:r>
              <a:rPr lang="en-US" dirty="0" err="1" smtClean="0"/>
              <a:t>shopy</a:t>
            </a:r>
            <a:r>
              <a:rPr lang="en-US" dirty="0" smtClean="0"/>
              <a:t> se </a:t>
            </a:r>
            <a:r>
              <a:rPr lang="en-US" dirty="0" err="1" smtClean="0"/>
              <a:t>stává</a:t>
            </a:r>
            <a:r>
              <a:rPr lang="en-US" dirty="0" smtClean="0"/>
              <a:t> </a:t>
            </a:r>
            <a:r>
              <a:rPr lang="en-US" dirty="0" err="1" smtClean="0"/>
              <a:t>plnohodnotnou</a:t>
            </a:r>
            <a:r>
              <a:rPr lang="en-US" dirty="0" smtClean="0"/>
              <a:t> </a:t>
            </a:r>
            <a:r>
              <a:rPr lang="en-US" dirty="0" err="1" smtClean="0"/>
              <a:t>platební</a:t>
            </a:r>
            <a:r>
              <a:rPr lang="en-US" dirty="0" smtClean="0"/>
              <a:t> </a:t>
            </a:r>
            <a:r>
              <a:rPr lang="en-US" dirty="0" err="1" smtClean="0"/>
              <a:t>aplikací</a:t>
            </a:r>
            <a:r>
              <a:rPr lang="en-US" dirty="0" smtClean="0"/>
              <a:t> pro </a:t>
            </a:r>
            <a:r>
              <a:rPr lang="en-US" dirty="0" err="1" smtClean="0"/>
              <a:t>každodenní</a:t>
            </a:r>
            <a:r>
              <a:rPr lang="en-US" dirty="0" smtClean="0"/>
              <a:t> </a:t>
            </a:r>
            <a:r>
              <a:rPr lang="en-US" dirty="0" err="1" smtClean="0"/>
              <a:t>platby</a:t>
            </a:r>
            <a:r>
              <a:rPr lang="en-US" dirty="0" smtClean="0"/>
              <a:t>, </a:t>
            </a:r>
            <a:r>
              <a:rPr lang="en-US" dirty="0" err="1" smtClean="0"/>
              <a:t>která</a:t>
            </a:r>
            <a:r>
              <a:rPr lang="en-US" dirty="0" smtClean="0"/>
              <a:t> </a:t>
            </a:r>
            <a:r>
              <a:rPr lang="en-US" dirty="0" err="1" smtClean="0"/>
              <a:t>chce</a:t>
            </a:r>
            <a:r>
              <a:rPr lang="en-US" dirty="0" smtClean="0"/>
              <a:t> </a:t>
            </a:r>
            <a:r>
              <a:rPr lang="en-US" dirty="0" err="1" smtClean="0"/>
              <a:t>odstranit</a:t>
            </a:r>
            <a:r>
              <a:rPr lang="en-US" dirty="0" smtClean="0"/>
              <a:t> </a:t>
            </a:r>
            <a:r>
              <a:rPr lang="en-US" dirty="0" err="1" smtClean="0"/>
              <a:t>starosti</a:t>
            </a:r>
            <a:r>
              <a:rPr lang="en-US" dirty="0" smtClean="0"/>
              <a:t> s </a:t>
            </a:r>
            <a:r>
              <a:rPr lang="en-US" dirty="0" err="1" smtClean="0"/>
              <a:t>placením</a:t>
            </a:r>
            <a:r>
              <a:rPr lang="en-US" dirty="0" smtClean="0"/>
              <a:t> </a:t>
            </a:r>
            <a:r>
              <a:rPr lang="en-US" dirty="0" err="1" smtClean="0"/>
              <a:t>rodinám</a:t>
            </a:r>
            <a:r>
              <a:rPr lang="en-US" dirty="0" smtClean="0"/>
              <a:t> a </a:t>
            </a:r>
            <a:r>
              <a:rPr lang="en-US" dirty="0" err="1" smtClean="0"/>
              <a:t>lidem</a:t>
            </a:r>
            <a:r>
              <a:rPr lang="en-US" dirty="0" smtClean="0"/>
              <a:t>, </a:t>
            </a:r>
            <a:r>
              <a:rPr lang="en-US" dirty="0" err="1" smtClean="0"/>
              <a:t>kteří</a:t>
            </a:r>
            <a:r>
              <a:rPr lang="en-US" dirty="0" smtClean="0"/>
              <a:t> </a:t>
            </a:r>
            <a:r>
              <a:rPr lang="en-US" dirty="0" err="1" smtClean="0"/>
              <a:t>chápou</a:t>
            </a:r>
            <a:r>
              <a:rPr lang="en-US" dirty="0" smtClean="0"/>
              <a:t>, </a:t>
            </a:r>
            <a:r>
              <a:rPr lang="en-US" dirty="0" err="1" smtClean="0"/>
              <a:t>že</a:t>
            </a:r>
            <a:r>
              <a:rPr lang="en-US" dirty="0" smtClean="0"/>
              <a:t> </a:t>
            </a:r>
            <a:r>
              <a:rPr lang="en-US" dirty="0" err="1" smtClean="0"/>
              <a:t>díky</a:t>
            </a:r>
            <a:r>
              <a:rPr lang="en-US" dirty="0" smtClean="0"/>
              <a:t> </a:t>
            </a:r>
            <a:r>
              <a:rPr lang="en-US" dirty="0" err="1" smtClean="0"/>
              <a:t>moderním</a:t>
            </a:r>
            <a:r>
              <a:rPr lang="en-US" dirty="0" smtClean="0"/>
              <a:t> </a:t>
            </a:r>
            <a:r>
              <a:rPr lang="en-US" dirty="0" err="1" smtClean="0"/>
              <a:t>technologiím</a:t>
            </a:r>
            <a:r>
              <a:rPr lang="en-US" dirty="0" smtClean="0"/>
              <a:t> </a:t>
            </a:r>
            <a:r>
              <a:rPr lang="en-US" dirty="0" err="1" smtClean="0"/>
              <a:t>mohou</a:t>
            </a:r>
            <a:r>
              <a:rPr lang="en-US" dirty="0" smtClean="0"/>
              <a:t> </a:t>
            </a:r>
            <a:r>
              <a:rPr lang="en-US" dirty="0" err="1" smtClean="0"/>
              <a:t>mít</a:t>
            </a:r>
            <a:r>
              <a:rPr lang="en-US" dirty="0" smtClean="0"/>
              <a:t> </a:t>
            </a:r>
            <a:r>
              <a:rPr lang="en-US" dirty="0" err="1" smtClean="0"/>
              <a:t>jednodušší</a:t>
            </a:r>
            <a:r>
              <a:rPr lang="en-US" dirty="0" smtClean="0"/>
              <a:t> </a:t>
            </a:r>
            <a:r>
              <a:rPr lang="en-US" dirty="0" err="1" smtClean="0"/>
              <a:t>život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278833" y="5408601"/>
            <a:ext cx="6274906" cy="1866841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1CA85C"/>
                </a:solidFill>
              </a:defRPr>
            </a:lvl1pPr>
          </a:lstStyle>
          <a:p>
            <a:pPr lvl="0"/>
            <a:r>
              <a:rPr lang="en-US" sz="2400" dirty="0" err="1" smtClean="0"/>
              <a:t>Twisto</a:t>
            </a:r>
            <a:r>
              <a:rPr lang="en-US" sz="2400" dirty="0" smtClean="0"/>
              <a:t> </a:t>
            </a:r>
            <a:r>
              <a:rPr lang="en-US" sz="2400" dirty="0" err="1" smtClean="0"/>
              <a:t>vychází</a:t>
            </a:r>
            <a:r>
              <a:rPr lang="en-US" sz="2400" dirty="0" smtClean="0"/>
              <a:t> z 10 </a:t>
            </a:r>
            <a:r>
              <a:rPr lang="en-US" sz="2400" dirty="0" err="1" smtClean="0"/>
              <a:t>atributů</a:t>
            </a:r>
            <a:r>
              <a:rPr lang="en-US" sz="2400" dirty="0" smtClean="0"/>
              <a:t> </a:t>
            </a:r>
            <a:r>
              <a:rPr lang="en-US" sz="2400" dirty="0" err="1" smtClean="0"/>
              <a:t>značky</a:t>
            </a:r>
            <a:r>
              <a:rPr lang="en-US" sz="2400" dirty="0" smtClean="0"/>
              <a:t>, </a:t>
            </a:r>
            <a:r>
              <a:rPr lang="en-US" sz="2400" dirty="0" err="1" smtClean="0"/>
              <a:t>které</a:t>
            </a:r>
            <a:r>
              <a:rPr lang="en-US" sz="2400" dirty="0" smtClean="0"/>
              <a:t> </a:t>
            </a:r>
            <a:r>
              <a:rPr lang="en-US" sz="2400" dirty="0" err="1" smtClean="0"/>
              <a:t>definují</a:t>
            </a:r>
            <a:r>
              <a:rPr lang="en-US" sz="2400" dirty="0" smtClean="0"/>
              <a:t> </a:t>
            </a:r>
            <a:r>
              <a:rPr lang="en-US" sz="2400" dirty="0" err="1" smtClean="0"/>
              <a:t>jak</a:t>
            </a:r>
            <a:r>
              <a:rPr lang="en-US" sz="2400" dirty="0" smtClean="0"/>
              <a:t> </a:t>
            </a:r>
            <a:r>
              <a:rPr lang="en-US" sz="2400" dirty="0" err="1" smtClean="0"/>
              <a:t>produkt</a:t>
            </a:r>
            <a:r>
              <a:rPr lang="en-US" sz="2400" dirty="0" smtClean="0"/>
              <a:t> </a:t>
            </a:r>
            <a:r>
              <a:rPr lang="en-US" sz="2400" dirty="0" err="1" smtClean="0"/>
              <a:t>samotný</a:t>
            </a:r>
            <a:r>
              <a:rPr lang="en-US" sz="2400" dirty="0" smtClean="0"/>
              <a:t>, </a:t>
            </a:r>
            <a:r>
              <a:rPr lang="en-US" sz="2400" dirty="0" err="1" smtClean="0"/>
              <a:t>tak</a:t>
            </a:r>
            <a:r>
              <a:rPr lang="en-US" sz="2400" dirty="0" smtClean="0"/>
              <a:t> </a:t>
            </a:r>
            <a:r>
              <a:rPr lang="en-US" sz="2400" dirty="0" err="1" smtClean="0"/>
              <a:t>firemní</a:t>
            </a:r>
            <a:r>
              <a:rPr lang="en-US" sz="2400" dirty="0" smtClean="0"/>
              <a:t> </a:t>
            </a:r>
            <a:r>
              <a:rPr lang="en-US" sz="2400" dirty="0" err="1" smtClean="0"/>
              <a:t>kulturu</a:t>
            </a:r>
            <a:r>
              <a:rPr lang="en-US" sz="2400" dirty="0" smtClean="0"/>
              <a:t> a </a:t>
            </a:r>
            <a:r>
              <a:rPr lang="en-US" sz="2400" dirty="0" err="1" smtClean="0"/>
              <a:t>odráží</a:t>
            </a:r>
            <a:r>
              <a:rPr lang="en-US" sz="2400" dirty="0" smtClean="0"/>
              <a:t> se I v </a:t>
            </a:r>
            <a:r>
              <a:rPr lang="en-US" sz="2400" dirty="0" err="1" smtClean="0"/>
              <a:t>komunikaci</a:t>
            </a:r>
            <a:r>
              <a:rPr lang="en-US" sz="2400" dirty="0" smtClean="0"/>
              <a:t>.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9666000" y="1260638"/>
            <a:ext cx="914400" cy="8390412"/>
          </a:xfr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3500" b="1">
                <a:solidFill>
                  <a:srgbClr val="1CA85C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</a:p>
          <a:p>
            <a:pPr lvl="0"/>
            <a:r>
              <a:rPr lang="en-US" dirty="0" smtClean="0"/>
              <a:t>2</a:t>
            </a:r>
          </a:p>
          <a:p>
            <a:pPr lvl="0"/>
            <a:r>
              <a:rPr lang="en-US" dirty="0" smtClean="0"/>
              <a:t>3</a:t>
            </a:r>
          </a:p>
          <a:p>
            <a:pPr lvl="0"/>
            <a:r>
              <a:rPr lang="en-US" dirty="0" smtClean="0"/>
              <a:t>4</a:t>
            </a:r>
          </a:p>
          <a:p>
            <a:pPr lvl="0"/>
            <a:r>
              <a:rPr lang="en-US" dirty="0" smtClean="0"/>
              <a:t>5</a:t>
            </a:r>
          </a:p>
          <a:p>
            <a:pPr lvl="0"/>
            <a:r>
              <a:rPr lang="en-US" dirty="0" smtClean="0"/>
              <a:t>6</a:t>
            </a:r>
          </a:p>
          <a:p>
            <a:pPr lvl="0"/>
            <a:r>
              <a:rPr lang="en-US" dirty="0" smtClean="0"/>
              <a:t>7</a:t>
            </a:r>
          </a:p>
          <a:p>
            <a:pPr lvl="0"/>
            <a:r>
              <a:rPr lang="en-US" dirty="0" smtClean="0"/>
              <a:t>8</a:t>
            </a:r>
          </a:p>
          <a:p>
            <a:pPr lvl="0"/>
            <a:r>
              <a:rPr lang="en-US" dirty="0" smtClean="0"/>
              <a:t>9</a:t>
            </a:r>
          </a:p>
          <a:p>
            <a:pPr lvl="0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1236188" y="1407077"/>
            <a:ext cx="6760264" cy="8893175"/>
          </a:xfrm>
        </p:spPr>
        <p:txBody>
          <a:bodyPr/>
          <a:lstStyle>
            <a:lvl1pPr marL="0" indent="0">
              <a:lnSpc>
                <a:spcPct val="200000"/>
              </a:lnSpc>
              <a:buNone/>
              <a:defRPr sz="2600" baseline="0">
                <a:solidFill>
                  <a:srgbClr val="472582"/>
                </a:solidFill>
              </a:defRPr>
            </a:lvl1pPr>
          </a:lstStyle>
          <a:p>
            <a:pPr lvl="0"/>
            <a:r>
              <a:rPr lang="en-US" dirty="0" err="1" smtClean="0"/>
              <a:t>Jednoduchý</a:t>
            </a:r>
            <a:r>
              <a:rPr lang="en-US" dirty="0" smtClean="0"/>
              <a:t> / </a:t>
            </a:r>
            <a:r>
              <a:rPr lang="en-US" dirty="0" err="1" smtClean="0"/>
              <a:t>srozumitelný</a:t>
            </a:r>
            <a:endParaRPr lang="en-US" dirty="0" smtClean="0"/>
          </a:p>
          <a:p>
            <a:pPr lvl="0"/>
            <a:r>
              <a:rPr lang="en-US" dirty="0" err="1" smtClean="0"/>
              <a:t>Bezpečný</a:t>
            </a:r>
            <a:endParaRPr lang="en-US" dirty="0" smtClean="0"/>
          </a:p>
          <a:p>
            <a:pPr lvl="0"/>
            <a:r>
              <a:rPr lang="en-US" dirty="0" err="1" smtClean="0"/>
              <a:t>Vyzyvatel</a:t>
            </a:r>
            <a:r>
              <a:rPr lang="en-US" dirty="0" smtClean="0"/>
              <a:t> / </a:t>
            </a:r>
            <a:r>
              <a:rPr lang="en-US" dirty="0" err="1" smtClean="0"/>
              <a:t>bourá</a:t>
            </a:r>
            <a:r>
              <a:rPr lang="en-US" dirty="0" smtClean="0"/>
              <a:t> </a:t>
            </a:r>
            <a:r>
              <a:rPr lang="en-US" dirty="0" err="1" smtClean="0"/>
              <a:t>zavedené</a:t>
            </a:r>
            <a:r>
              <a:rPr lang="en-US" dirty="0" smtClean="0"/>
              <a:t> </a:t>
            </a:r>
            <a:r>
              <a:rPr lang="en-US" dirty="0" err="1" smtClean="0"/>
              <a:t>porádky</a:t>
            </a:r>
            <a:endParaRPr lang="en-US" dirty="0" smtClean="0"/>
          </a:p>
          <a:p>
            <a:pPr lvl="0"/>
            <a:r>
              <a:rPr lang="en-US" dirty="0" err="1" smtClean="0"/>
              <a:t>Antikorporátní</a:t>
            </a:r>
            <a:r>
              <a:rPr lang="en-US" dirty="0" smtClean="0"/>
              <a:t> /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nic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nehraje</a:t>
            </a:r>
            <a:endParaRPr lang="en-US" dirty="0" smtClean="0"/>
          </a:p>
          <a:p>
            <a:pPr lvl="0"/>
            <a:r>
              <a:rPr lang="en-US" dirty="0" err="1" smtClean="0"/>
              <a:t>Důvěryhodný</a:t>
            </a:r>
            <a:endParaRPr lang="en-US" dirty="0" smtClean="0"/>
          </a:p>
          <a:p>
            <a:pPr lvl="0"/>
            <a:r>
              <a:rPr lang="en-US" dirty="0" err="1" smtClean="0"/>
              <a:t>Dynamický</a:t>
            </a:r>
            <a:endParaRPr lang="en-US" dirty="0" smtClean="0"/>
          </a:p>
          <a:p>
            <a:pPr lvl="0"/>
            <a:r>
              <a:rPr lang="en-US" dirty="0" smtClean="0"/>
              <a:t>Fair</a:t>
            </a:r>
          </a:p>
          <a:p>
            <a:pPr lvl="0"/>
            <a:r>
              <a:rPr lang="en-US" dirty="0" err="1" smtClean="0"/>
              <a:t>Nadčasový</a:t>
            </a:r>
            <a:endParaRPr lang="en-US" dirty="0" smtClean="0"/>
          </a:p>
          <a:p>
            <a:pPr lvl="0"/>
            <a:r>
              <a:rPr lang="en-US" dirty="0" err="1" smtClean="0"/>
              <a:t>Čitelný</a:t>
            </a:r>
            <a:r>
              <a:rPr lang="en-US" dirty="0" smtClean="0"/>
              <a:t> / </a:t>
            </a:r>
            <a:r>
              <a:rPr lang="en-US" dirty="0" err="1" smtClean="0"/>
              <a:t>Transparentní</a:t>
            </a:r>
            <a:endParaRPr lang="en-US" dirty="0" smtClean="0"/>
          </a:p>
          <a:p>
            <a:pPr lvl="0"/>
            <a:r>
              <a:rPr lang="en-US" dirty="0" err="1" smtClean="0"/>
              <a:t>Technologicky</a:t>
            </a:r>
            <a:r>
              <a:rPr lang="en-US" dirty="0" smtClean="0"/>
              <a:t> </a:t>
            </a:r>
            <a:r>
              <a:rPr lang="en-US" dirty="0" err="1" smtClean="0"/>
              <a:t>orientovaný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671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ázdný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/>
          <a:lstStyle>
            <a:lvl1pPr marL="45720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●"/>
              <a:defRPr sz="3600">
                <a:solidFill>
                  <a:schemeClr val="dk2"/>
                </a:solidFill>
              </a:defRPr>
            </a:lvl1pPr>
            <a:lvl2pPr marL="914400" lvl="1" indent="-4064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marL="1371600" lvl="2" indent="-4064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marL="1828800" lvl="3" indent="-4064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marL="2286000" lvl="4" indent="-4064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marL="2743200" lvl="5" indent="-4064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marL="3200400" lvl="6" indent="-4064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marL="3657600" lvl="7" indent="-4064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marL="4114800" lvl="8" indent="-406400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solidFill>
                  <a:schemeClr val="dk2"/>
                </a:solidFill>
              </a:rPr>
              <a:t>‹#›</a:t>
            </a:fld>
            <a:endParaRPr sz="2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4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4949" y="0"/>
            <a:ext cx="18359127" cy="102869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6878700" y="4211725"/>
            <a:ext cx="11409300" cy="3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7200" dirty="0">
                <a:solidFill>
                  <a:schemeClr val="bg1"/>
                </a:solidFill>
              </a:rPr>
              <a:t>Data + Technology </a:t>
            </a:r>
            <a:endParaRPr lang="cs-CZ" sz="7200" dirty="0" smtClean="0">
              <a:solidFill>
                <a:schemeClr val="bg1"/>
              </a:solidFill>
            </a:endParaRPr>
          </a:p>
          <a:p>
            <a:pPr lvl="0"/>
            <a:r>
              <a:rPr lang="cs-CZ" sz="7200" dirty="0" smtClean="0">
                <a:solidFill>
                  <a:schemeClr val="bg1"/>
                </a:solidFill>
              </a:rPr>
              <a:t>             </a:t>
            </a:r>
            <a:r>
              <a:rPr lang="en-US" sz="7200" dirty="0" smtClean="0">
                <a:solidFill>
                  <a:schemeClr val="bg1"/>
                </a:solidFill>
              </a:rPr>
              <a:t>= </a:t>
            </a:r>
            <a:endParaRPr lang="cs-CZ" sz="7200" dirty="0" smtClean="0">
              <a:solidFill>
                <a:schemeClr val="bg1"/>
              </a:solidFill>
            </a:endParaRPr>
          </a:p>
          <a:p>
            <a:pPr lvl="0"/>
            <a:r>
              <a:rPr lang="en-US" sz="7200" dirty="0" smtClean="0">
                <a:solidFill>
                  <a:schemeClr val="bg1"/>
                </a:solidFill>
              </a:rPr>
              <a:t>Great </a:t>
            </a:r>
            <a:r>
              <a:rPr lang="en-US" sz="7200" dirty="0">
                <a:solidFill>
                  <a:schemeClr val="bg1"/>
                </a:solidFill>
              </a:rPr>
              <a:t>UX + Accurate risk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56" name="Shape 56"/>
          <p:cNvSpPr txBox="1"/>
          <p:nvPr/>
        </p:nvSpPr>
        <p:spPr>
          <a:xfrm>
            <a:off x="6878700" y="8244513"/>
            <a:ext cx="8832300" cy="16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 smtClean="0">
                <a:solidFill>
                  <a:srgbClr val="B4A7D6"/>
                </a:solidFill>
              </a:rPr>
              <a:t>Michal Kročil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400" dirty="0" smtClean="0">
                <a:solidFill>
                  <a:srgbClr val="B4A7D6"/>
                </a:solidFill>
              </a:rPr>
              <a:t>May </a:t>
            </a:r>
            <a:r>
              <a:rPr lang="en-US" sz="3400" dirty="0" smtClean="0">
                <a:solidFill>
                  <a:srgbClr val="B4A7D6"/>
                </a:solidFill>
              </a:rPr>
              <a:t>201</a:t>
            </a:r>
            <a:r>
              <a:rPr lang="cs-CZ" sz="3400" dirty="0" smtClean="0">
                <a:solidFill>
                  <a:srgbClr val="B4A7D6"/>
                </a:solidFill>
              </a:rPr>
              <a:t>9</a:t>
            </a:r>
            <a:endParaRPr lang="en-US" sz="3400" dirty="0">
              <a:solidFill>
                <a:srgbClr val="B4A7D6"/>
              </a:solidFill>
            </a:endParaRPr>
          </a:p>
        </p:txBody>
      </p:sp>
      <p:cxnSp>
        <p:nvCxnSpPr>
          <p:cNvPr id="57" name="Shape 57"/>
          <p:cNvCxnSpPr/>
          <p:nvPr/>
        </p:nvCxnSpPr>
        <p:spPr>
          <a:xfrm>
            <a:off x="7082432" y="3923619"/>
            <a:ext cx="3740700" cy="0"/>
          </a:xfrm>
          <a:prstGeom prst="straightConnector1">
            <a:avLst/>
          </a:prstGeom>
          <a:noFill/>
          <a:ln w="28575" cap="flat" cmpd="sng">
            <a:solidFill>
              <a:srgbClr val="B4A7D6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58" name="Shape 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2425" y="2085030"/>
            <a:ext cx="3740700" cy="11296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élník 1"/>
          <p:cNvSpPr/>
          <p:nvPr/>
        </p:nvSpPr>
        <p:spPr>
          <a:xfrm>
            <a:off x="8461420" y="3020946"/>
            <a:ext cx="2498501" cy="450760"/>
          </a:xfrm>
          <a:prstGeom prst="rect">
            <a:avLst/>
          </a:prstGeom>
          <a:solidFill>
            <a:srgbClr val="4E2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4949" y="0"/>
            <a:ext cx="18359127" cy="10286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hape 55"/>
          <p:cNvSpPr txBox="1"/>
          <p:nvPr/>
        </p:nvSpPr>
        <p:spPr>
          <a:xfrm>
            <a:off x="7750096" y="4225723"/>
            <a:ext cx="11409300" cy="3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0" b="1" noProof="1" smtClean="0">
                <a:solidFill>
                  <a:schemeClr val="bg1"/>
                </a:solidFill>
              </a:rPr>
              <a:t>02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0" b="1" noProof="1" smtClean="0">
                <a:solidFill>
                  <a:schemeClr val="bg1"/>
                </a:solidFill>
              </a:rPr>
              <a:t>Mitigation</a:t>
            </a:r>
            <a:r>
              <a:rPr lang="en-US" sz="8000" b="1" noProof="1" smtClean="0">
                <a:solidFill>
                  <a:schemeClr val="bg1"/>
                </a:solidFill>
              </a:rPr>
              <a:t> of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noProof="1" smtClean="0">
                <a:solidFill>
                  <a:schemeClr val="bg1"/>
                </a:solidFill>
              </a:rPr>
              <a:t>threats</a:t>
            </a:r>
            <a:endParaRPr lang="cs-CZ" sz="8000" b="1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2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55"/>
          <p:cNvSpPr txBox="1"/>
          <p:nvPr/>
        </p:nvSpPr>
        <p:spPr>
          <a:xfrm>
            <a:off x="3030799" y="1552928"/>
            <a:ext cx="11409300" cy="3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500" b="1" dirty="0" smtClean="0">
                <a:solidFill>
                  <a:srgbClr val="1CA85C"/>
                </a:solidFill>
              </a:rPr>
              <a:t>UX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b="1" dirty="0" smtClean="0">
                <a:solidFill>
                  <a:srgbClr val="472582"/>
                </a:solidFill>
              </a:rPr>
              <a:t> </a:t>
            </a:r>
            <a:endParaRPr lang="cs-CZ" sz="4400" b="1" dirty="0" smtClean="0">
              <a:solidFill>
                <a:schemeClr val="tx1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b="1" dirty="0">
                <a:solidFill>
                  <a:schemeClr val="tx1"/>
                </a:solidFill>
              </a:rPr>
              <a:t>v</a:t>
            </a:r>
            <a:r>
              <a:rPr lang="cs-CZ" sz="4400" b="1" dirty="0" smtClean="0">
                <a:solidFill>
                  <a:schemeClr val="tx1"/>
                </a:solidFill>
              </a:rPr>
              <a:t>s. 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cs-CZ" sz="4400" b="1" dirty="0" smtClean="0">
              <a:solidFill>
                <a:schemeClr val="tx1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500" b="1" dirty="0" smtClean="0">
                <a:solidFill>
                  <a:srgbClr val="472582"/>
                </a:solidFill>
              </a:rPr>
              <a:t>Risk</a:t>
            </a:r>
            <a:endParaRPr sz="8000" b="1" dirty="0">
              <a:solidFill>
                <a:srgbClr val="4725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9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52" y="1"/>
            <a:ext cx="18280596" cy="10286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83"/>
          <p:cNvSpPr txBox="1"/>
          <p:nvPr/>
        </p:nvSpPr>
        <p:spPr>
          <a:xfrm>
            <a:off x="5897217" y="3880650"/>
            <a:ext cx="10654747" cy="25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 smtClean="0">
                <a:solidFill>
                  <a:schemeClr val="bg1"/>
                </a:solidFill>
              </a:rPr>
              <a:t>Complexity needs to stay.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 smtClean="0">
                <a:solidFill>
                  <a:schemeClr val="bg1"/>
                </a:solidFill>
              </a:rPr>
              <a:t>But customer needs to be shielded from it by technology.</a:t>
            </a:r>
          </a:p>
        </p:txBody>
      </p:sp>
    </p:spTree>
    <p:extLst>
      <p:ext uri="{BB962C8B-B14F-4D97-AF65-F5344CB8AC3E}">
        <p14:creationId xmlns:p14="http://schemas.microsoft.com/office/powerpoint/2010/main" val="319834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1242750" y="1061025"/>
            <a:ext cx="101166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 smtClean="0">
                <a:solidFill>
                  <a:srgbClr val="472682"/>
                </a:solidFill>
              </a:rPr>
              <a:t>Data</a:t>
            </a:r>
            <a:endParaRPr lang="en-US" sz="6000" b="1" dirty="0">
              <a:solidFill>
                <a:srgbClr val="472682"/>
              </a:solidFill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1371637" y="2406681"/>
            <a:ext cx="6633600" cy="3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en-US" sz="2400" dirty="0" smtClean="0">
                <a:solidFill>
                  <a:srgbClr val="472682"/>
                </a:solidFill>
              </a:rPr>
              <a:t>As few directly from customer as possible</a:t>
            </a:r>
          </a:p>
          <a:p>
            <a:pPr marL="3429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en-US" sz="2400" dirty="0" smtClean="0">
                <a:solidFill>
                  <a:srgbClr val="472682"/>
                </a:solidFill>
              </a:rPr>
              <a:t>As many from other sources as possible</a:t>
            </a:r>
          </a:p>
          <a:p>
            <a:pPr marL="3429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en-US" sz="2400" dirty="0" smtClean="0">
                <a:solidFill>
                  <a:srgbClr val="472682"/>
                </a:solidFill>
              </a:rPr>
              <a:t>Regularly reconsider data sources</a:t>
            </a:r>
          </a:p>
          <a:p>
            <a:pPr marL="3429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en-US" sz="2400" dirty="0" smtClean="0">
                <a:solidFill>
                  <a:srgbClr val="472682"/>
                </a:solidFill>
              </a:rPr>
              <a:t>Pre-processing</a:t>
            </a:r>
          </a:p>
          <a:p>
            <a:pPr marL="3429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en-US" sz="2400" dirty="0" smtClean="0">
                <a:solidFill>
                  <a:srgbClr val="472682"/>
                </a:solidFill>
              </a:rPr>
              <a:t>Check consistency</a:t>
            </a:r>
          </a:p>
          <a:p>
            <a:pPr marL="3429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en-US" sz="2400" dirty="0" smtClean="0">
                <a:solidFill>
                  <a:srgbClr val="472682"/>
                </a:solidFill>
              </a:rPr>
              <a:t>Junk in = junk out </a:t>
            </a:r>
          </a:p>
          <a:p>
            <a:pPr marL="3429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en-US" sz="2400" dirty="0" smtClean="0">
                <a:solidFill>
                  <a:srgbClr val="472682"/>
                </a:solidFill>
              </a:rPr>
              <a:t>Paid sources / Margin </a:t>
            </a:r>
            <a:endParaRPr lang="en-US" sz="2400" dirty="0">
              <a:solidFill>
                <a:srgbClr val="472682"/>
              </a:solidFill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9916740" y="2042515"/>
            <a:ext cx="814500" cy="83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rgbClr val="1CA85C"/>
                </a:solidFill>
              </a:rPr>
              <a:t>1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rgbClr val="1CA85C"/>
                </a:solidFill>
              </a:rPr>
              <a:t>2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rgbClr val="1CA85C"/>
                </a:solidFill>
              </a:rPr>
              <a:t>3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rgbClr val="1CA85C"/>
                </a:solidFill>
              </a:rPr>
              <a:t>4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rgbClr val="1CA85C"/>
                </a:solidFill>
              </a:rPr>
              <a:t>5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rgbClr val="1CA85C"/>
                </a:solidFill>
              </a:rPr>
              <a:t>6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rgbClr val="1CA85C"/>
                </a:solidFill>
              </a:rPr>
              <a:t>7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rgbClr val="1CA85C"/>
                </a:solidFill>
              </a:rPr>
              <a:t>8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rgbClr val="1CA85C"/>
                </a:solidFill>
              </a:rPr>
              <a:t>9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500" b="1" dirty="0">
              <a:solidFill>
                <a:srgbClr val="1CA85C"/>
              </a:solidFill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1242750" y="6977200"/>
            <a:ext cx="6222000" cy="2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400" dirty="0" smtClean="0">
                <a:solidFill>
                  <a:srgbClr val="1CA85C"/>
                </a:solidFill>
              </a:rPr>
              <a:t>Perfect data </a:t>
            </a:r>
            <a:r>
              <a:rPr lang="en-US" sz="2400" b="1" dirty="0" smtClean="0">
                <a:solidFill>
                  <a:srgbClr val="1CA85C"/>
                </a:solidFill>
              </a:rPr>
              <a:t>collection</a:t>
            </a:r>
            <a:r>
              <a:rPr lang="en-US" sz="2400" dirty="0" smtClean="0">
                <a:solidFill>
                  <a:srgbClr val="1CA85C"/>
                </a:solidFill>
              </a:rPr>
              <a:t>, </a:t>
            </a:r>
            <a:r>
              <a:rPr lang="en-US" sz="2400" b="1" dirty="0" smtClean="0">
                <a:solidFill>
                  <a:srgbClr val="1CA85C"/>
                </a:solidFill>
              </a:rPr>
              <a:t>understanding</a:t>
            </a:r>
            <a:r>
              <a:rPr lang="en-US" sz="2400" dirty="0" smtClean="0">
                <a:solidFill>
                  <a:srgbClr val="1CA85C"/>
                </a:solidFill>
              </a:rPr>
              <a:t> and making them </a:t>
            </a:r>
            <a:r>
              <a:rPr lang="en-US" sz="2400" b="1" dirty="0" smtClean="0">
                <a:solidFill>
                  <a:srgbClr val="1CA85C"/>
                </a:solidFill>
              </a:rPr>
              <a:t>work</a:t>
            </a:r>
            <a:r>
              <a:rPr lang="en-US" sz="2400" dirty="0" smtClean="0">
                <a:solidFill>
                  <a:srgbClr val="1CA85C"/>
                </a:solidFill>
              </a:rPr>
              <a:t> for you is obviously one of the most critical aspects of any highly automated online operations. </a:t>
            </a:r>
            <a:endParaRPr lang="en-US" sz="2400" dirty="0">
              <a:solidFill>
                <a:srgbClr val="7DBA4D"/>
              </a:solidFill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11580665" y="2042515"/>
            <a:ext cx="6076500" cy="83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 smtClean="0">
                <a:solidFill>
                  <a:srgbClr val="472682"/>
                </a:solidFill>
              </a:rPr>
              <a:t>Customer-entered data</a:t>
            </a: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 smtClean="0">
                <a:solidFill>
                  <a:srgbClr val="472682"/>
                </a:solidFill>
              </a:rPr>
              <a:t>Transaction details</a:t>
            </a: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 smtClean="0">
                <a:solidFill>
                  <a:srgbClr val="472682"/>
                </a:solidFill>
              </a:rPr>
              <a:t>Delivery method</a:t>
            </a: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 smtClean="0">
                <a:solidFill>
                  <a:srgbClr val="472682"/>
                </a:solidFill>
              </a:rPr>
              <a:t>Technical data</a:t>
            </a: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 smtClean="0">
                <a:solidFill>
                  <a:srgbClr val="472682"/>
                </a:solidFill>
              </a:rPr>
              <a:t>Shopping history</a:t>
            </a: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 smtClean="0">
                <a:solidFill>
                  <a:srgbClr val="472682"/>
                </a:solidFill>
              </a:rPr>
              <a:t>„Framework data“</a:t>
            </a: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 smtClean="0">
                <a:solidFill>
                  <a:srgbClr val="472682"/>
                </a:solidFill>
              </a:rPr>
              <a:t>Behavioral data</a:t>
            </a: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 smtClean="0">
                <a:solidFill>
                  <a:srgbClr val="472682"/>
                </a:solidFill>
              </a:rPr>
              <a:t>Interaction data</a:t>
            </a: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 smtClean="0">
                <a:solidFill>
                  <a:srgbClr val="472682"/>
                </a:solidFill>
              </a:rPr>
              <a:t>3rd party data </a:t>
            </a:r>
          </a:p>
        </p:txBody>
      </p:sp>
      <p:cxnSp>
        <p:nvCxnSpPr>
          <p:cNvPr id="134" name="Shape 134"/>
          <p:cNvCxnSpPr/>
          <p:nvPr/>
        </p:nvCxnSpPr>
        <p:spPr>
          <a:xfrm>
            <a:off x="11116515" y="2236065"/>
            <a:ext cx="0" cy="7013952"/>
          </a:xfrm>
          <a:prstGeom prst="straightConnector1">
            <a:avLst/>
          </a:prstGeom>
          <a:noFill/>
          <a:ln w="19050" cap="flat" cmpd="sng">
            <a:solidFill>
              <a:srgbClr val="1CA85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" name="Zaoblený obdélník 7"/>
          <p:cNvSpPr/>
          <p:nvPr/>
        </p:nvSpPr>
        <p:spPr>
          <a:xfrm>
            <a:off x="9835348" y="1419712"/>
            <a:ext cx="6555163" cy="8161609"/>
          </a:xfrm>
          <a:prstGeom prst="roundRect">
            <a:avLst/>
          </a:prstGeom>
          <a:solidFill>
            <a:srgbClr val="1CA85C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Shape 131"/>
          <p:cNvSpPr txBox="1"/>
          <p:nvPr/>
        </p:nvSpPr>
        <p:spPr>
          <a:xfrm>
            <a:off x="10057945" y="1432086"/>
            <a:ext cx="3045440" cy="89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rgbClr val="1CA85C"/>
                </a:solidFill>
              </a:rPr>
              <a:t>Think about</a:t>
            </a:r>
          </a:p>
        </p:txBody>
      </p:sp>
    </p:spTree>
    <p:extLst>
      <p:ext uri="{BB962C8B-B14F-4D97-AF65-F5344CB8AC3E}">
        <p14:creationId xmlns:p14="http://schemas.microsoft.com/office/powerpoint/2010/main" val="27629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1242750" y="1061025"/>
            <a:ext cx="101166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6000" b="1" dirty="0" smtClean="0">
                <a:solidFill>
                  <a:srgbClr val="472682"/>
                </a:solidFill>
              </a:rPr>
              <a:t>Modelling</a:t>
            </a:r>
            <a:endParaRPr lang="en-US" sz="6000" b="1" dirty="0">
              <a:solidFill>
                <a:srgbClr val="472682"/>
              </a:solidFill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1371637" y="2406681"/>
            <a:ext cx="6633600" cy="3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en-US" sz="2400" dirty="0" smtClean="0">
                <a:solidFill>
                  <a:srgbClr val="472682"/>
                </a:solidFill>
              </a:rPr>
              <a:t>Scoring and CLTV</a:t>
            </a:r>
          </a:p>
          <a:p>
            <a:pPr marL="3429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en-US" sz="2400" dirty="0" smtClean="0">
                <a:solidFill>
                  <a:srgbClr val="472682"/>
                </a:solidFill>
              </a:rPr>
              <a:t>History -&gt; Prediction </a:t>
            </a:r>
          </a:p>
          <a:p>
            <a:pPr marL="3429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en-US" sz="2400" dirty="0" smtClean="0">
                <a:solidFill>
                  <a:srgbClr val="472682"/>
                </a:solidFill>
              </a:rPr>
              <a:t>Credit risk vs. Fraud risk</a:t>
            </a:r>
          </a:p>
          <a:p>
            <a:pPr marL="3429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en-US" sz="2400" dirty="0" smtClean="0">
                <a:solidFill>
                  <a:srgbClr val="472682"/>
                </a:solidFill>
              </a:rPr>
              <a:t>Application /  Behavioral 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9664950" y="1963003"/>
            <a:ext cx="814500" cy="83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rgbClr val="1CA85C"/>
                </a:solidFill>
              </a:rPr>
              <a:t>1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rgbClr val="1CA85C"/>
                </a:solidFill>
              </a:rPr>
              <a:t>2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rgbClr val="1CA85C"/>
                </a:solidFill>
              </a:rPr>
              <a:t>3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rgbClr val="1CA85C"/>
                </a:solidFill>
              </a:rPr>
              <a:t>4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rgbClr val="1CA85C"/>
                </a:solidFill>
              </a:rPr>
              <a:t>5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rgbClr val="1CA85C"/>
                </a:solidFill>
              </a:rPr>
              <a:t>6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rgbClr val="1CA85C"/>
                </a:solidFill>
              </a:rPr>
              <a:t>7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rgbClr val="1CA85C"/>
                </a:solidFill>
              </a:rPr>
              <a:t>8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rgbClr val="1CA85C"/>
                </a:solidFill>
              </a:rPr>
              <a:t>9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500" b="1" dirty="0">
              <a:solidFill>
                <a:srgbClr val="1CA85C"/>
              </a:solidFill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1242750" y="6708054"/>
            <a:ext cx="6222000" cy="2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400" b="1" dirty="0" smtClean="0">
                <a:solidFill>
                  <a:srgbClr val="1CA85C"/>
                </a:solidFill>
              </a:rPr>
              <a:t>Cool</a:t>
            </a:r>
            <a:r>
              <a:rPr lang="en-US" sz="2400" dirty="0" smtClean="0">
                <a:solidFill>
                  <a:srgbClr val="1CA85C"/>
                </a:solidFill>
              </a:rPr>
              <a:t> and important, but plays its role efficiently only as long as it is situated in an </a:t>
            </a:r>
            <a:r>
              <a:rPr lang="en-US" sz="2400" b="1" dirty="0" smtClean="0">
                <a:solidFill>
                  <a:srgbClr val="1CA85C"/>
                </a:solidFill>
              </a:rPr>
              <a:t>environment</a:t>
            </a:r>
            <a:r>
              <a:rPr lang="en-US" sz="2400" dirty="0" smtClean="0">
                <a:solidFill>
                  <a:srgbClr val="1CA85C"/>
                </a:solidFill>
              </a:rPr>
              <a:t> that provides support in case of inaccurate </a:t>
            </a:r>
            <a:r>
              <a:rPr lang="en-US" sz="2400" dirty="0" smtClean="0">
                <a:solidFill>
                  <a:srgbClr val="1CA85C"/>
                </a:solidFill>
              </a:rPr>
              <a:t>assessment</a:t>
            </a:r>
            <a:r>
              <a:rPr lang="cs-CZ" sz="2400" dirty="0" smtClean="0">
                <a:solidFill>
                  <a:srgbClr val="1CA85C"/>
                </a:solidFill>
              </a:rPr>
              <a:t> (= </a:t>
            </a:r>
            <a:r>
              <a:rPr lang="cs-CZ" sz="2400" dirty="0" err="1" smtClean="0">
                <a:solidFill>
                  <a:srgbClr val="1CA85C"/>
                </a:solidFill>
              </a:rPr>
              <a:t>fall</a:t>
            </a:r>
            <a:r>
              <a:rPr lang="cs-CZ" sz="2400" dirty="0" smtClean="0">
                <a:solidFill>
                  <a:srgbClr val="1CA85C"/>
                </a:solidFill>
              </a:rPr>
              <a:t> </a:t>
            </a:r>
            <a:r>
              <a:rPr lang="cs-CZ" sz="2400" dirty="0" err="1" smtClean="0">
                <a:solidFill>
                  <a:srgbClr val="1CA85C"/>
                </a:solidFill>
              </a:rPr>
              <a:t>back</a:t>
            </a:r>
            <a:r>
              <a:rPr lang="cs-CZ" sz="2400" dirty="0" smtClean="0">
                <a:solidFill>
                  <a:srgbClr val="1CA85C"/>
                </a:solidFill>
              </a:rPr>
              <a:t> </a:t>
            </a:r>
            <a:r>
              <a:rPr lang="cs-CZ" sz="2400" dirty="0" err="1" smtClean="0">
                <a:solidFill>
                  <a:srgbClr val="1CA85C"/>
                </a:solidFill>
              </a:rPr>
              <a:t>plan</a:t>
            </a:r>
            <a:r>
              <a:rPr lang="cs-CZ" sz="2400" dirty="0" smtClean="0">
                <a:solidFill>
                  <a:srgbClr val="1CA85C"/>
                </a:solidFill>
              </a:rPr>
              <a:t>).</a:t>
            </a:r>
            <a:endParaRPr lang="en-US" sz="2400" dirty="0">
              <a:solidFill>
                <a:srgbClr val="7DBA4D"/>
              </a:solidFill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11328875" y="1963003"/>
            <a:ext cx="6076500" cy="83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 smtClean="0">
                <a:solidFill>
                  <a:srgbClr val="472682"/>
                </a:solidFill>
              </a:rPr>
              <a:t>Data source consistency</a:t>
            </a: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 smtClean="0">
                <a:solidFill>
                  <a:srgbClr val="472682"/>
                </a:solidFill>
              </a:rPr>
              <a:t>Data quality and volume</a:t>
            </a: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 smtClean="0">
                <a:solidFill>
                  <a:srgbClr val="472682"/>
                </a:solidFill>
              </a:rPr>
              <a:t>Target variable homogeneity</a:t>
            </a: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 smtClean="0">
                <a:solidFill>
                  <a:srgbClr val="472682"/>
                </a:solidFill>
              </a:rPr>
              <a:t>Technological environment</a:t>
            </a: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 smtClean="0">
                <a:solidFill>
                  <a:srgbClr val="472682"/>
                </a:solidFill>
              </a:rPr>
              <a:t>IT implications</a:t>
            </a: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 smtClean="0">
                <a:solidFill>
                  <a:srgbClr val="472682"/>
                </a:solidFill>
              </a:rPr>
              <a:t>Accuracy measurement</a:t>
            </a: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 smtClean="0">
                <a:solidFill>
                  <a:srgbClr val="472682"/>
                </a:solidFill>
              </a:rPr>
              <a:t>Robustness</a:t>
            </a: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 smtClean="0">
                <a:solidFill>
                  <a:srgbClr val="472682"/>
                </a:solidFill>
              </a:rPr>
              <a:t>Monitoring vs. Recalibration</a:t>
            </a: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 smtClean="0">
                <a:solidFill>
                  <a:srgbClr val="472682"/>
                </a:solidFill>
              </a:rPr>
              <a:t>Cut-offs (DR vs. Contribution margin)</a:t>
            </a: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600" dirty="0" smtClean="0">
              <a:solidFill>
                <a:srgbClr val="472682"/>
              </a:solidFill>
            </a:endParaRPr>
          </a:p>
        </p:txBody>
      </p:sp>
      <p:cxnSp>
        <p:nvCxnSpPr>
          <p:cNvPr id="134" name="Shape 134"/>
          <p:cNvCxnSpPr/>
          <p:nvPr/>
        </p:nvCxnSpPr>
        <p:spPr>
          <a:xfrm>
            <a:off x="10864725" y="2156553"/>
            <a:ext cx="0" cy="7080213"/>
          </a:xfrm>
          <a:prstGeom prst="straightConnector1">
            <a:avLst/>
          </a:prstGeom>
          <a:noFill/>
          <a:ln w="19050" cap="flat" cmpd="sng">
            <a:solidFill>
              <a:srgbClr val="1CA85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" name="Zaoblený obdélník 7"/>
          <p:cNvSpPr/>
          <p:nvPr/>
        </p:nvSpPr>
        <p:spPr>
          <a:xfrm>
            <a:off x="9557051" y="1340200"/>
            <a:ext cx="7737036" cy="8161609"/>
          </a:xfrm>
          <a:prstGeom prst="roundRect">
            <a:avLst/>
          </a:prstGeom>
          <a:solidFill>
            <a:srgbClr val="1CA85C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Shape 131"/>
          <p:cNvSpPr txBox="1"/>
          <p:nvPr/>
        </p:nvSpPr>
        <p:spPr>
          <a:xfrm>
            <a:off x="9806152" y="1352574"/>
            <a:ext cx="3045440" cy="89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rgbClr val="1CA85C"/>
                </a:solidFill>
              </a:rPr>
              <a:t>Think about</a:t>
            </a:r>
          </a:p>
        </p:txBody>
      </p:sp>
    </p:spTree>
    <p:extLst>
      <p:ext uri="{BB962C8B-B14F-4D97-AF65-F5344CB8AC3E}">
        <p14:creationId xmlns:p14="http://schemas.microsoft.com/office/powerpoint/2010/main" val="134057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1242750" y="1061025"/>
            <a:ext cx="101166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 smtClean="0">
                <a:solidFill>
                  <a:srgbClr val="472682"/>
                </a:solidFill>
              </a:rPr>
              <a:t>Non scoring tools</a:t>
            </a:r>
            <a:endParaRPr lang="en-US" sz="6000" b="1" dirty="0">
              <a:solidFill>
                <a:srgbClr val="472682"/>
              </a:solidFill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1371637" y="2406681"/>
            <a:ext cx="6633600" cy="3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en-US" sz="2400" dirty="0" smtClean="0">
                <a:solidFill>
                  <a:srgbClr val="472682"/>
                </a:solidFill>
              </a:rPr>
              <a:t>Complementary to scoring</a:t>
            </a:r>
          </a:p>
          <a:p>
            <a:pPr marL="3429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en-US" sz="2400" dirty="0" smtClean="0">
                <a:solidFill>
                  <a:srgbClr val="472682"/>
                </a:solidFill>
              </a:rPr>
              <a:t>Not as accurate and sexy</a:t>
            </a:r>
          </a:p>
          <a:p>
            <a:pPr marL="3429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en-US" sz="2400" dirty="0" smtClean="0">
                <a:solidFill>
                  <a:srgbClr val="472682"/>
                </a:solidFill>
              </a:rPr>
              <a:t>More robust</a:t>
            </a:r>
          </a:p>
          <a:p>
            <a:pPr marL="3429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cs-CZ" sz="2400" dirty="0">
                <a:solidFill>
                  <a:srgbClr val="472682"/>
                </a:solidFill>
              </a:rPr>
              <a:t>P</a:t>
            </a:r>
            <a:r>
              <a:rPr lang="en-US" sz="2400" dirty="0" err="1" smtClean="0">
                <a:solidFill>
                  <a:srgbClr val="472682"/>
                </a:solidFill>
              </a:rPr>
              <a:t>assport</a:t>
            </a:r>
            <a:r>
              <a:rPr lang="cs-CZ" sz="2400" dirty="0" err="1" smtClean="0">
                <a:solidFill>
                  <a:srgbClr val="472682"/>
                </a:solidFill>
              </a:rPr>
              <a:t>able</a:t>
            </a:r>
            <a:r>
              <a:rPr lang="cs-CZ" sz="2400" dirty="0" smtClean="0">
                <a:solidFill>
                  <a:srgbClr val="472682"/>
                </a:solidFill>
              </a:rPr>
              <a:t> </a:t>
            </a:r>
            <a:r>
              <a:rPr lang="cs-CZ" sz="2400" dirty="0" err="1" smtClean="0">
                <a:solidFill>
                  <a:srgbClr val="472682"/>
                </a:solidFill>
              </a:rPr>
              <a:t>internationally</a:t>
            </a:r>
            <a:endParaRPr lang="en-US" sz="2400" dirty="0" smtClean="0">
              <a:solidFill>
                <a:srgbClr val="472682"/>
              </a:solidFill>
            </a:endParaRPr>
          </a:p>
          <a:p>
            <a:pPr marL="3429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Tx/>
              <a:buChar char="-"/>
            </a:pPr>
            <a:endParaRPr lang="en-US" sz="2400" dirty="0" smtClean="0">
              <a:solidFill>
                <a:srgbClr val="472682"/>
              </a:solidFill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9664950" y="2691871"/>
            <a:ext cx="814500" cy="83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rgbClr val="1CA85C"/>
                </a:solidFill>
              </a:rPr>
              <a:t>1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rgbClr val="1CA85C"/>
                </a:solidFill>
              </a:rPr>
              <a:t>2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rgbClr val="1CA85C"/>
                </a:solidFill>
              </a:rPr>
              <a:t>3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rgbClr val="1CA85C"/>
                </a:solidFill>
              </a:rPr>
              <a:t>4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rgbClr val="1CA85C"/>
                </a:solidFill>
              </a:rPr>
              <a:t>5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rgbClr val="1CA85C"/>
                </a:solidFill>
              </a:rPr>
              <a:t>6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rgbClr val="1CA85C"/>
                </a:solidFill>
              </a:rPr>
              <a:t>7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500" b="1" dirty="0" smtClean="0">
              <a:solidFill>
                <a:srgbClr val="1CA85C"/>
              </a:solidFill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500" b="1" dirty="0" smtClean="0">
              <a:solidFill>
                <a:srgbClr val="1CA85C"/>
              </a:solidFill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500" b="1" dirty="0">
              <a:solidFill>
                <a:srgbClr val="1CA85C"/>
              </a:solidFill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1242749" y="6708054"/>
            <a:ext cx="5930783" cy="2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400" dirty="0" smtClean="0">
                <a:solidFill>
                  <a:srgbClr val="1CA85C"/>
                </a:solidFill>
              </a:rPr>
              <a:t>No single </a:t>
            </a:r>
            <a:r>
              <a:rPr lang="en-US" sz="2400" dirty="0" smtClean="0">
                <a:solidFill>
                  <a:srgbClr val="1CA85C"/>
                </a:solidFill>
              </a:rPr>
              <a:t>tool </a:t>
            </a:r>
            <a:r>
              <a:rPr lang="en-US" sz="2400" dirty="0" smtClean="0">
                <a:solidFill>
                  <a:srgbClr val="1CA85C"/>
                </a:solidFill>
              </a:rPr>
              <a:t>that we use is the „</a:t>
            </a:r>
            <a:r>
              <a:rPr lang="en-US" sz="2400" b="1" dirty="0" smtClean="0">
                <a:solidFill>
                  <a:srgbClr val="1CA85C"/>
                </a:solidFill>
              </a:rPr>
              <a:t>silver bullet</a:t>
            </a:r>
            <a:r>
              <a:rPr lang="en-US" sz="2400" dirty="0" smtClean="0">
                <a:solidFill>
                  <a:srgbClr val="1CA85C"/>
                </a:solidFill>
              </a:rPr>
              <a:t>“ for risk mitigation. Well cultivated environment in which particular tools </a:t>
            </a:r>
            <a:r>
              <a:rPr lang="en-US" sz="2400" b="1" dirty="0" smtClean="0">
                <a:solidFill>
                  <a:srgbClr val="1CA85C"/>
                </a:solidFill>
              </a:rPr>
              <a:t>complement</a:t>
            </a:r>
            <a:r>
              <a:rPr lang="en-US" sz="2400" dirty="0" smtClean="0">
                <a:solidFill>
                  <a:srgbClr val="1CA85C"/>
                </a:solidFill>
              </a:rPr>
              <a:t> each </a:t>
            </a:r>
            <a:r>
              <a:rPr lang="en-US" sz="2400" dirty="0" smtClean="0">
                <a:solidFill>
                  <a:srgbClr val="1CA85C"/>
                </a:solidFill>
              </a:rPr>
              <a:t>other</a:t>
            </a:r>
            <a:r>
              <a:rPr lang="cs-CZ" sz="2400" dirty="0" smtClean="0">
                <a:solidFill>
                  <a:srgbClr val="1CA85C"/>
                </a:solidFill>
              </a:rPr>
              <a:t>.</a:t>
            </a:r>
            <a:r>
              <a:rPr lang="en-US" sz="2400" dirty="0" smtClean="0">
                <a:solidFill>
                  <a:srgbClr val="1CA85C"/>
                </a:solidFill>
              </a:rPr>
              <a:t> </a:t>
            </a:r>
            <a:r>
              <a:rPr lang="cs-CZ" sz="2400" dirty="0" err="1" smtClean="0">
                <a:solidFill>
                  <a:srgbClr val="1CA85C"/>
                </a:solidFill>
              </a:rPr>
              <a:t>We</a:t>
            </a:r>
            <a:r>
              <a:rPr lang="en-US" sz="2400" dirty="0" smtClean="0">
                <a:solidFill>
                  <a:srgbClr val="1CA85C"/>
                </a:solidFill>
              </a:rPr>
              <a:t> </a:t>
            </a:r>
            <a:r>
              <a:rPr lang="en-US" sz="2400" dirty="0" smtClean="0">
                <a:solidFill>
                  <a:srgbClr val="1CA85C"/>
                </a:solidFill>
              </a:rPr>
              <a:t>approach the risk from different vectors </a:t>
            </a:r>
            <a:r>
              <a:rPr lang="cs-CZ" sz="2400" dirty="0" smtClean="0">
                <a:solidFill>
                  <a:srgbClr val="1CA85C"/>
                </a:solidFill>
              </a:rPr>
              <a:t>and </a:t>
            </a:r>
            <a:r>
              <a:rPr lang="cs-CZ" sz="2400" dirty="0" err="1" smtClean="0">
                <a:solidFill>
                  <a:srgbClr val="1CA85C"/>
                </a:solidFill>
              </a:rPr>
              <a:t>that</a:t>
            </a:r>
            <a:r>
              <a:rPr lang="cs-CZ" sz="2400" dirty="0" smtClean="0">
                <a:solidFill>
                  <a:srgbClr val="1CA85C"/>
                </a:solidFill>
              </a:rPr>
              <a:t> </a:t>
            </a:r>
            <a:r>
              <a:rPr lang="en-US" sz="2400" dirty="0" smtClean="0">
                <a:solidFill>
                  <a:srgbClr val="1CA85C"/>
                </a:solidFill>
              </a:rPr>
              <a:t>does </a:t>
            </a:r>
            <a:r>
              <a:rPr lang="en-US" sz="2400" dirty="0" smtClean="0">
                <a:solidFill>
                  <a:srgbClr val="1CA85C"/>
                </a:solidFill>
              </a:rPr>
              <a:t>the trick.</a:t>
            </a:r>
            <a:endParaRPr lang="en-US" sz="2400" dirty="0">
              <a:solidFill>
                <a:srgbClr val="7DBA4D"/>
              </a:solidFill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11250001" y="2621825"/>
            <a:ext cx="6076500" cy="83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 smtClean="0">
                <a:solidFill>
                  <a:srgbClr val="472682"/>
                </a:solidFill>
              </a:rPr>
              <a:t>Product / process rules</a:t>
            </a: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 smtClean="0">
                <a:solidFill>
                  <a:srgbClr val="472682"/>
                </a:solidFill>
              </a:rPr>
              <a:t>KO rules</a:t>
            </a: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 smtClean="0">
                <a:solidFill>
                  <a:srgbClr val="472682"/>
                </a:solidFill>
              </a:rPr>
              <a:t>Verification scaling</a:t>
            </a: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 smtClean="0">
                <a:solidFill>
                  <a:srgbClr val="472682"/>
                </a:solidFill>
              </a:rPr>
              <a:t>Relationships</a:t>
            </a: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 smtClean="0">
                <a:solidFill>
                  <a:srgbClr val="472682"/>
                </a:solidFill>
              </a:rPr>
              <a:t>Velocity</a:t>
            </a: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 smtClean="0">
                <a:solidFill>
                  <a:srgbClr val="472682"/>
                </a:solidFill>
              </a:rPr>
              <a:t>Anomalies</a:t>
            </a: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 smtClean="0">
                <a:solidFill>
                  <a:srgbClr val="472682"/>
                </a:solidFill>
              </a:rPr>
              <a:t>Manual review</a:t>
            </a: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 smtClean="0">
                <a:solidFill>
                  <a:srgbClr val="472682"/>
                </a:solidFill>
              </a:rPr>
              <a:t> </a:t>
            </a: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600" dirty="0" smtClean="0">
              <a:solidFill>
                <a:srgbClr val="472682"/>
              </a:solidFill>
            </a:endParaRPr>
          </a:p>
        </p:txBody>
      </p:sp>
      <p:cxnSp>
        <p:nvCxnSpPr>
          <p:cNvPr id="134" name="Shape 134"/>
          <p:cNvCxnSpPr/>
          <p:nvPr/>
        </p:nvCxnSpPr>
        <p:spPr>
          <a:xfrm>
            <a:off x="10864725" y="2885421"/>
            <a:ext cx="0" cy="5582717"/>
          </a:xfrm>
          <a:prstGeom prst="straightConnector1">
            <a:avLst/>
          </a:prstGeom>
          <a:noFill/>
          <a:ln w="19050" cap="flat" cmpd="sng">
            <a:solidFill>
              <a:srgbClr val="1CA85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" name="Zaoblený obdélník 7"/>
          <p:cNvSpPr/>
          <p:nvPr/>
        </p:nvSpPr>
        <p:spPr>
          <a:xfrm>
            <a:off x="9543799" y="2069069"/>
            <a:ext cx="6555163" cy="6505088"/>
          </a:xfrm>
          <a:prstGeom prst="roundRect">
            <a:avLst/>
          </a:prstGeom>
          <a:solidFill>
            <a:srgbClr val="1CA85C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Shape 131"/>
          <p:cNvSpPr txBox="1"/>
          <p:nvPr/>
        </p:nvSpPr>
        <p:spPr>
          <a:xfrm>
            <a:off x="9792900" y="2081442"/>
            <a:ext cx="3045440" cy="89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rgbClr val="1CA85C"/>
                </a:solidFill>
              </a:rPr>
              <a:t>Think about</a:t>
            </a:r>
          </a:p>
        </p:txBody>
      </p:sp>
    </p:spTree>
    <p:extLst>
      <p:ext uri="{BB962C8B-B14F-4D97-AF65-F5344CB8AC3E}">
        <p14:creationId xmlns:p14="http://schemas.microsoft.com/office/powerpoint/2010/main" val="306486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" y="714375"/>
            <a:ext cx="18145125" cy="885825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1437" y="9530363"/>
            <a:ext cx="18145125" cy="15454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576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3808" y="5830200"/>
            <a:ext cx="5385609" cy="3935637"/>
          </a:xfrm>
          <a:prstGeom prst="rect">
            <a:avLst/>
          </a:prstGeom>
          <a:ln>
            <a:solidFill>
              <a:srgbClr val="4E2582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942" y="255122"/>
            <a:ext cx="6478610" cy="5088773"/>
          </a:xfrm>
          <a:prstGeom prst="rect">
            <a:avLst/>
          </a:prstGeom>
          <a:ln>
            <a:solidFill>
              <a:srgbClr val="4E2582"/>
            </a:solidFill>
          </a:ln>
        </p:spPr>
      </p:pic>
      <p:sp>
        <p:nvSpPr>
          <p:cNvPr id="6" name="Obdélník 5"/>
          <p:cNvSpPr/>
          <p:nvPr/>
        </p:nvSpPr>
        <p:spPr>
          <a:xfrm>
            <a:off x="11114098" y="310735"/>
            <a:ext cx="1077905" cy="1265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8283" y="6415708"/>
            <a:ext cx="4448175" cy="2143125"/>
          </a:xfrm>
          <a:prstGeom prst="rect">
            <a:avLst/>
          </a:prstGeom>
          <a:ln>
            <a:solidFill>
              <a:srgbClr val="4E2582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1232" y="664541"/>
            <a:ext cx="7321841" cy="4269933"/>
          </a:xfrm>
          <a:prstGeom prst="rect">
            <a:avLst/>
          </a:prstGeom>
          <a:ln>
            <a:solidFill>
              <a:srgbClr val="4E2582"/>
            </a:solidFill>
          </a:ln>
        </p:spPr>
      </p:pic>
      <p:sp>
        <p:nvSpPr>
          <p:cNvPr id="9" name="Obdélník 8"/>
          <p:cNvSpPr/>
          <p:nvPr/>
        </p:nvSpPr>
        <p:spPr>
          <a:xfrm>
            <a:off x="2652582" y="696087"/>
            <a:ext cx="1077905" cy="1265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637" y="5177457"/>
            <a:ext cx="6743700" cy="4619625"/>
          </a:xfrm>
          <a:prstGeom prst="rect">
            <a:avLst/>
          </a:prstGeom>
          <a:ln>
            <a:solidFill>
              <a:srgbClr val="4E2582"/>
            </a:solidFill>
          </a:ln>
        </p:spPr>
      </p:pic>
    </p:spTree>
    <p:extLst>
      <p:ext uri="{BB962C8B-B14F-4D97-AF65-F5344CB8AC3E}">
        <p14:creationId xmlns:p14="http://schemas.microsoft.com/office/powerpoint/2010/main" val="311919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1" y="0"/>
            <a:ext cx="18280596" cy="1028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83"/>
          <p:cNvSpPr txBox="1"/>
          <p:nvPr/>
        </p:nvSpPr>
        <p:spPr>
          <a:xfrm>
            <a:off x="5897217" y="3880649"/>
            <a:ext cx="10654747" cy="25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5000" b="1" dirty="0" smtClean="0">
                <a:solidFill>
                  <a:schemeClr val="bg1"/>
                </a:solidFill>
              </a:rPr>
              <a:t>+ Data</a:t>
            </a:r>
            <a:br>
              <a:rPr lang="cs-CZ" sz="5000" b="1" dirty="0" smtClean="0">
                <a:solidFill>
                  <a:schemeClr val="bg1"/>
                </a:solidFill>
              </a:rPr>
            </a:br>
            <a:r>
              <a:rPr lang="en-US" sz="5000" b="1" dirty="0" smtClean="0">
                <a:solidFill>
                  <a:schemeClr val="bg1"/>
                </a:solidFill>
              </a:rPr>
              <a:t>+ </a:t>
            </a:r>
            <a:r>
              <a:rPr lang="en-US" sz="5000" b="1" dirty="0" smtClean="0">
                <a:solidFill>
                  <a:schemeClr val="bg1"/>
                </a:solidFill>
              </a:rPr>
              <a:t>Technology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 smtClean="0">
                <a:solidFill>
                  <a:schemeClr val="bg1"/>
                </a:solidFill>
              </a:rPr>
              <a:t>+ </a:t>
            </a:r>
            <a:r>
              <a:rPr lang="cs-CZ" sz="5000" b="1" dirty="0" smtClean="0">
                <a:solidFill>
                  <a:schemeClr val="bg1"/>
                </a:solidFill>
              </a:rPr>
              <a:t>People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 smtClean="0">
                <a:solidFill>
                  <a:schemeClr val="bg1"/>
                </a:solidFill>
              </a:rPr>
              <a:t>= </a:t>
            </a:r>
            <a:r>
              <a:rPr lang="en-US" sz="5000" b="1" dirty="0" smtClean="0">
                <a:solidFill>
                  <a:schemeClr val="bg1"/>
                </a:solidFill>
              </a:rPr>
              <a:t>Success</a:t>
            </a:r>
          </a:p>
        </p:txBody>
      </p:sp>
      <p:cxnSp>
        <p:nvCxnSpPr>
          <p:cNvPr id="11" name="Shape 87"/>
          <p:cNvCxnSpPr/>
          <p:nvPr/>
        </p:nvCxnSpPr>
        <p:spPr>
          <a:xfrm>
            <a:off x="5991033" y="6648500"/>
            <a:ext cx="5869663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11791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4949" y="0"/>
            <a:ext cx="18359127" cy="102869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6878700" y="4794820"/>
            <a:ext cx="11409300" cy="3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 smtClean="0">
                <a:solidFill>
                  <a:srgbClr val="FFFFFF"/>
                </a:solidFill>
              </a:rPr>
              <a:t>Thank you!</a:t>
            </a:r>
            <a:endParaRPr lang="en-US" sz="7200" b="1" dirty="0">
              <a:solidFill>
                <a:srgbClr val="FFFFFF"/>
              </a:solidFill>
            </a:endParaRPr>
          </a:p>
        </p:txBody>
      </p:sp>
      <p:sp>
        <p:nvSpPr>
          <p:cNvPr id="56" name="Shape 56"/>
          <p:cNvSpPr txBox="1"/>
          <p:nvPr/>
        </p:nvSpPr>
        <p:spPr>
          <a:xfrm>
            <a:off x="6928576" y="7545100"/>
            <a:ext cx="8832300" cy="16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 smtClean="0">
                <a:solidFill>
                  <a:srgbClr val="B4A7D6"/>
                </a:solidFill>
              </a:rPr>
              <a:t>Michal Kročil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 smtClean="0">
                <a:solidFill>
                  <a:srgbClr val="B4A7D6"/>
                </a:solidFill>
              </a:rPr>
              <a:t>michal.krocil@twisto.cz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 smtClean="0">
                <a:solidFill>
                  <a:srgbClr val="B4A7D6"/>
                </a:solidFill>
              </a:rPr>
              <a:t>+420 608 966 643</a:t>
            </a:r>
            <a:endParaRPr lang="en-US" sz="3400" dirty="0">
              <a:solidFill>
                <a:srgbClr val="B4A7D6"/>
              </a:solidFill>
            </a:endParaRPr>
          </a:p>
        </p:txBody>
      </p:sp>
      <p:cxnSp>
        <p:nvCxnSpPr>
          <p:cNvPr id="57" name="Shape 57"/>
          <p:cNvCxnSpPr/>
          <p:nvPr/>
        </p:nvCxnSpPr>
        <p:spPr>
          <a:xfrm>
            <a:off x="7082432" y="3923619"/>
            <a:ext cx="3740700" cy="0"/>
          </a:xfrm>
          <a:prstGeom prst="straightConnector1">
            <a:avLst/>
          </a:prstGeom>
          <a:noFill/>
          <a:ln w="28575" cap="flat" cmpd="sng">
            <a:solidFill>
              <a:srgbClr val="B4A7D6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58" name="Shape 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2425" y="2055247"/>
            <a:ext cx="3740700" cy="11296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délník 6"/>
          <p:cNvSpPr/>
          <p:nvPr/>
        </p:nvSpPr>
        <p:spPr>
          <a:xfrm>
            <a:off x="8461420" y="2982309"/>
            <a:ext cx="2498501" cy="450760"/>
          </a:xfrm>
          <a:prstGeom prst="rect">
            <a:avLst/>
          </a:prstGeom>
          <a:solidFill>
            <a:srgbClr val="4E2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54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8307" y="-62350"/>
            <a:ext cx="18502198" cy="104117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x="5112913" y="3864455"/>
            <a:ext cx="12969025" cy="353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To </a:t>
            </a:r>
            <a:r>
              <a:rPr lang="en-US" sz="4400" b="1" dirty="0">
                <a:solidFill>
                  <a:schemeClr val="bg1"/>
                </a:solidFill>
              </a:rPr>
              <a:t>challenge</a:t>
            </a:r>
            <a:r>
              <a:rPr lang="cs-CZ" sz="4400" dirty="0">
                <a:solidFill>
                  <a:schemeClr val="bg1"/>
                </a:solidFill>
              </a:rPr>
              <a:t> </a:t>
            </a:r>
            <a:r>
              <a:rPr lang="en-US" sz="4400" dirty="0">
                <a:solidFill>
                  <a:schemeClr val="bg1"/>
                </a:solidFill>
              </a:rPr>
              <a:t>the status quo of everyday finance</a:t>
            </a:r>
            <a:r>
              <a:rPr lang="cs-CZ" sz="4400" dirty="0">
                <a:solidFill>
                  <a:schemeClr val="bg1"/>
                </a:solidFill>
              </a:rPr>
              <a:t> </a:t>
            </a:r>
            <a:endParaRPr lang="cs-CZ" sz="4400" dirty="0" smtClean="0">
              <a:solidFill>
                <a:schemeClr val="bg1"/>
              </a:solidFill>
            </a:endParaRP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via </a:t>
            </a:r>
            <a:r>
              <a:rPr lang="en-US" sz="4400" dirty="0">
                <a:solidFill>
                  <a:schemeClr val="bg1"/>
                </a:solidFill>
              </a:rPr>
              <a:t>exceptional </a:t>
            </a:r>
            <a:r>
              <a:rPr lang="en-US" sz="4400" b="1" dirty="0" smtClean="0">
                <a:solidFill>
                  <a:schemeClr val="bg1"/>
                </a:solidFill>
              </a:rPr>
              <a:t>customer</a:t>
            </a:r>
            <a:r>
              <a:rPr lang="cs-CZ" sz="4400" b="1" dirty="0" smtClean="0">
                <a:solidFill>
                  <a:schemeClr val="bg1"/>
                </a:solidFill>
              </a:rPr>
              <a:t> e</a:t>
            </a:r>
            <a:r>
              <a:rPr lang="en-US" sz="4400" b="1" dirty="0" smtClean="0">
                <a:solidFill>
                  <a:schemeClr val="bg1"/>
                </a:solidFill>
              </a:rPr>
              <a:t>xperience</a:t>
            </a:r>
            <a:r>
              <a:rPr lang="cs-CZ" sz="44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by being </a:t>
            </a:r>
            <a:r>
              <a:rPr lang="en-US" sz="4400" dirty="0">
                <a:solidFill>
                  <a:schemeClr val="bg1"/>
                </a:solidFill>
              </a:rPr>
              <a:t>at the forefront</a:t>
            </a:r>
            <a:r>
              <a:rPr lang="cs-CZ" sz="4400" dirty="0">
                <a:solidFill>
                  <a:schemeClr val="bg1"/>
                </a:solidFill>
              </a:rPr>
              <a:t> </a:t>
            </a:r>
            <a:endParaRPr lang="cs-CZ" sz="4400" dirty="0" smtClean="0">
              <a:solidFill>
                <a:schemeClr val="bg1"/>
              </a:solidFill>
            </a:endParaRP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in </a:t>
            </a:r>
            <a:r>
              <a:rPr lang="en-US" sz="4400" dirty="0">
                <a:solidFill>
                  <a:schemeClr val="bg1"/>
                </a:solidFill>
              </a:rPr>
              <a:t>delivering cutting edge </a:t>
            </a:r>
            <a:r>
              <a:rPr lang="en-US" sz="4400" b="1" dirty="0">
                <a:solidFill>
                  <a:schemeClr val="bg1"/>
                </a:solidFill>
              </a:rPr>
              <a:t>technology</a:t>
            </a:r>
            <a:r>
              <a:rPr lang="en-US" sz="4400" dirty="0">
                <a:solidFill>
                  <a:schemeClr val="bg1"/>
                </a:solidFill>
              </a:rPr>
              <a:t>.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5" name="Shape 65"/>
          <p:cNvSpPr txBox="1"/>
          <p:nvPr/>
        </p:nvSpPr>
        <p:spPr>
          <a:xfrm>
            <a:off x="6928576" y="7545100"/>
            <a:ext cx="8832300" cy="16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400" dirty="0">
              <a:solidFill>
                <a:srgbClr val="B4A7D6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28189" y="4560977"/>
            <a:ext cx="22108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 smtClean="0">
                <a:solidFill>
                  <a:srgbClr val="4E2582"/>
                </a:solidFill>
              </a:rPr>
              <a:t>Purpose </a:t>
            </a:r>
          </a:p>
          <a:p>
            <a:r>
              <a:rPr lang="cs-CZ" sz="3600" b="1" dirty="0" smtClean="0">
                <a:solidFill>
                  <a:srgbClr val="4E2582"/>
                </a:solidFill>
              </a:rPr>
              <a:t>of Twisto</a:t>
            </a:r>
            <a:endParaRPr lang="cs-CZ" dirty="0">
              <a:solidFill>
                <a:srgbClr val="4E25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4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1" y="0"/>
            <a:ext cx="18280596" cy="10286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Shape 82"/>
          <p:cNvGrpSpPr/>
          <p:nvPr/>
        </p:nvGrpSpPr>
        <p:grpSpPr>
          <a:xfrm>
            <a:off x="7615762" y="929777"/>
            <a:ext cx="9959577" cy="7979041"/>
            <a:chOff x="8911162" y="881009"/>
            <a:chExt cx="8570901" cy="7979041"/>
          </a:xfrm>
        </p:grpSpPr>
        <p:sp>
          <p:nvSpPr>
            <p:cNvPr id="5" name="Shape 83"/>
            <p:cNvSpPr txBox="1"/>
            <p:nvPr/>
          </p:nvSpPr>
          <p:spPr>
            <a:xfrm>
              <a:off x="8936100" y="2154325"/>
              <a:ext cx="8545963" cy="252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 b="1" dirty="0" smtClean="0">
                  <a:solidFill>
                    <a:schemeClr val="bg1"/>
                  </a:solidFill>
                </a:rPr>
                <a:t>Understanding the </a:t>
              </a:r>
              <a:r>
                <a:rPr lang="en-US" sz="5000" b="1" dirty="0" smtClean="0">
                  <a:solidFill>
                    <a:schemeClr val="bg1"/>
                  </a:solidFill>
                </a:rPr>
                <a:t>environment</a:t>
              </a:r>
              <a:endParaRPr lang="en-US" sz="5000" b="1" dirty="0" smtClean="0">
                <a:solidFill>
                  <a:schemeClr val="bg1"/>
                </a:solidFill>
              </a:endParaRP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smtClean="0">
                  <a:solidFill>
                    <a:schemeClr val="bg1"/>
                  </a:solidFill>
                </a:rPr>
                <a:t>Fraudulent / Irresponsible / </a:t>
              </a:r>
              <a:r>
                <a:rPr lang="cs-CZ" sz="2400" dirty="0" smtClean="0">
                  <a:solidFill>
                    <a:schemeClr val="bg1"/>
                  </a:solidFill>
                </a:rPr>
                <a:t>Distressed</a:t>
              </a:r>
              <a:endParaRPr lang="en-US" sz="2400" dirty="0" smtClean="0">
                <a:solidFill>
                  <a:schemeClr val="bg1"/>
                </a:solidFill>
              </a:endParaRP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smtClean="0">
                  <a:solidFill>
                    <a:schemeClr val="bg1"/>
                  </a:solidFill>
                </a:rPr>
                <a:t>Implications</a:t>
              </a:r>
              <a:endParaRPr lang="en-US" sz="5000" dirty="0">
                <a:solidFill>
                  <a:schemeClr val="bg1"/>
                </a:solidFill>
              </a:endParaRPr>
            </a:p>
          </p:txBody>
        </p:sp>
        <p:sp>
          <p:nvSpPr>
            <p:cNvPr id="6" name="Shape 84"/>
            <p:cNvSpPr txBox="1"/>
            <p:nvPr/>
          </p:nvSpPr>
          <p:spPr>
            <a:xfrm>
              <a:off x="8911162" y="881009"/>
              <a:ext cx="2020200" cy="149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0" b="1" dirty="0" smtClean="0">
                  <a:solidFill>
                    <a:schemeClr val="bg1"/>
                  </a:solidFill>
                </a:rPr>
                <a:t>01</a:t>
              </a:r>
              <a:endParaRPr lang="en-US" sz="90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Shape 85"/>
            <p:cNvSpPr txBox="1"/>
            <p:nvPr/>
          </p:nvSpPr>
          <p:spPr>
            <a:xfrm>
              <a:off x="8936100" y="6334350"/>
              <a:ext cx="6725100" cy="252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 b="1" dirty="0" smtClean="0">
                  <a:solidFill>
                    <a:schemeClr val="bg1"/>
                  </a:solidFill>
                </a:rPr>
                <a:t>Mitigation </a:t>
              </a:r>
              <a:r>
                <a:rPr lang="en-US" sz="5000" b="1" dirty="0" smtClean="0">
                  <a:solidFill>
                    <a:schemeClr val="bg1"/>
                  </a:solidFill>
                </a:rPr>
                <a:t>of threats</a:t>
              </a:r>
              <a:endParaRPr lang="en-US" sz="5000" b="1" dirty="0" smtClean="0">
                <a:solidFill>
                  <a:schemeClr val="bg1"/>
                </a:solidFill>
              </a:endParaRPr>
            </a:p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smtClean="0">
                  <a:solidFill>
                    <a:schemeClr val="bg1"/>
                  </a:solidFill>
                </a:rPr>
                <a:t>Data sources and processing</a:t>
              </a:r>
              <a:endParaRPr lang="cs-CZ" sz="2400" dirty="0">
                <a:solidFill>
                  <a:schemeClr val="bg1"/>
                </a:solidFill>
              </a:endParaRPr>
            </a:p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smtClean="0">
                  <a:solidFill>
                    <a:schemeClr val="bg1"/>
                  </a:solidFill>
                </a:rPr>
                <a:t>Model</a:t>
              </a:r>
              <a:r>
                <a:rPr lang="cs-CZ" sz="2400" dirty="0" smtClean="0">
                  <a:solidFill>
                    <a:schemeClr val="bg1"/>
                  </a:solidFill>
                </a:rPr>
                <a:t>ling</a:t>
              </a:r>
              <a:r>
                <a:rPr lang="en-US" sz="2400" dirty="0" smtClean="0">
                  <a:solidFill>
                    <a:schemeClr val="bg1"/>
                  </a:solidFill>
                </a:rPr>
                <a:t> / Technology</a:t>
              </a:r>
            </a:p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smtClean="0">
                  <a:solidFill>
                    <a:schemeClr val="bg1"/>
                  </a:solidFill>
                </a:rPr>
                <a:t>Non-scoring tools</a:t>
              </a:r>
              <a:endParaRPr lang="en-US" sz="5000" dirty="0">
                <a:solidFill>
                  <a:schemeClr val="bg1"/>
                </a:solidFill>
              </a:endParaRPr>
            </a:p>
          </p:txBody>
        </p:sp>
        <p:sp>
          <p:nvSpPr>
            <p:cNvPr id="8" name="Shape 86"/>
            <p:cNvSpPr txBox="1"/>
            <p:nvPr/>
          </p:nvSpPr>
          <p:spPr>
            <a:xfrm>
              <a:off x="8911162" y="5061034"/>
              <a:ext cx="2020200" cy="149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0" b="1" dirty="0" smtClean="0">
                  <a:solidFill>
                    <a:schemeClr val="bg1"/>
                  </a:solidFill>
                </a:rPr>
                <a:t>02</a:t>
              </a:r>
              <a:endParaRPr lang="en-US" sz="9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Shape 87"/>
            <p:cNvCxnSpPr/>
            <p:nvPr/>
          </p:nvCxnSpPr>
          <p:spPr>
            <a:xfrm>
              <a:off x="9029757" y="4680025"/>
              <a:ext cx="1179000" cy="0"/>
            </a:xfrm>
            <a:prstGeom prst="straightConnector1">
              <a:avLst/>
            </a:pr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4949" y="0"/>
            <a:ext cx="18359127" cy="10286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55"/>
          <p:cNvSpPr txBox="1"/>
          <p:nvPr/>
        </p:nvSpPr>
        <p:spPr>
          <a:xfrm>
            <a:off x="7750096" y="4225723"/>
            <a:ext cx="11409300" cy="3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 smtClean="0">
                <a:solidFill>
                  <a:schemeClr val="bg1"/>
                </a:solidFill>
              </a:rPr>
              <a:t>01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 smtClean="0">
                <a:solidFill>
                  <a:schemeClr val="bg1"/>
                </a:solidFill>
              </a:rPr>
              <a:t>Understanding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 smtClean="0">
                <a:solidFill>
                  <a:schemeClr val="bg1"/>
                </a:solidFill>
              </a:rPr>
              <a:t>the </a:t>
            </a:r>
            <a:r>
              <a:rPr lang="en-US" sz="8000" b="1" dirty="0" smtClean="0">
                <a:solidFill>
                  <a:schemeClr val="bg1"/>
                </a:solidFill>
              </a:rPr>
              <a:t>environment</a:t>
            </a:r>
            <a:endParaRPr lang="en-US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90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55"/>
          <p:cNvSpPr txBox="1"/>
          <p:nvPr/>
        </p:nvSpPr>
        <p:spPr>
          <a:xfrm>
            <a:off x="1987826" y="2534885"/>
            <a:ext cx="14418365" cy="3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 dirty="0" smtClean="0">
                <a:solidFill>
                  <a:srgbClr val="1CA85C"/>
                </a:solidFill>
              </a:rPr>
              <a:t>Everything</a:t>
            </a:r>
            <a:r>
              <a:rPr lang="cs-CZ" sz="9600" b="1" dirty="0" smtClean="0">
                <a:solidFill>
                  <a:srgbClr val="1CA85C"/>
                </a:solidFill>
              </a:rPr>
              <a:t> </a:t>
            </a:r>
            <a:r>
              <a:rPr lang="en-US" sz="9600" b="1" dirty="0" smtClean="0">
                <a:solidFill>
                  <a:srgbClr val="1CA85C"/>
                </a:solidFill>
              </a:rPr>
              <a:t>moves</a:t>
            </a:r>
            <a:r>
              <a:rPr lang="cs-CZ" sz="9600" b="1" dirty="0" smtClean="0">
                <a:solidFill>
                  <a:srgbClr val="1CA85C"/>
                </a:solidFill>
              </a:rPr>
              <a:t> fast.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 smtClean="0">
                <a:solidFill>
                  <a:srgbClr val="472582"/>
                </a:solidFill>
              </a:rPr>
              <a:t> </a:t>
            </a:r>
            <a:endParaRPr lang="cs-CZ" sz="4000" b="1" dirty="0" smtClean="0">
              <a:solidFill>
                <a:schemeClr val="tx1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cs-CZ" sz="4000" b="1" dirty="0" smtClean="0">
              <a:solidFill>
                <a:schemeClr val="tx1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cs-CZ" sz="4000" b="1" dirty="0" smtClean="0">
              <a:solidFill>
                <a:schemeClr val="tx1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 dirty="0" smtClean="0">
                <a:solidFill>
                  <a:srgbClr val="472582"/>
                </a:solidFill>
              </a:rPr>
              <a:t>Borders are blurred</a:t>
            </a:r>
            <a:r>
              <a:rPr lang="cs-CZ" sz="9600" b="1" dirty="0" smtClean="0">
                <a:solidFill>
                  <a:srgbClr val="472582"/>
                </a:solidFill>
              </a:rPr>
              <a:t>.</a:t>
            </a:r>
            <a:endParaRPr sz="7200" b="1" dirty="0">
              <a:solidFill>
                <a:srgbClr val="4725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1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4085700" y="756225"/>
            <a:ext cx="101166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 smtClean="0">
                <a:solidFill>
                  <a:srgbClr val="472682"/>
                </a:solidFill>
              </a:rPr>
              <a:t>Reasons for customer ending in default</a:t>
            </a:r>
            <a:endParaRPr lang="en-US" sz="6000" b="1" dirty="0">
              <a:solidFill>
                <a:srgbClr val="472682"/>
              </a:solidFill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3415494" y="9166346"/>
            <a:ext cx="11265408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dirty="0" smtClean="0">
                <a:solidFill>
                  <a:srgbClr val="595959"/>
                </a:solidFill>
              </a:rPr>
              <a:t>Distribution highly dependent on: </a:t>
            </a:r>
            <a:r>
              <a:rPr lang="en-US" sz="1800" b="1" dirty="0" smtClean="0">
                <a:solidFill>
                  <a:srgbClr val="595959"/>
                </a:solidFill>
              </a:rPr>
              <a:t>ticket size, duration, purchased product, standard of identification</a:t>
            </a:r>
            <a:endParaRPr lang="en-US" sz="1800" b="1" dirty="0"/>
          </a:p>
        </p:txBody>
      </p:sp>
      <p:sp>
        <p:nvSpPr>
          <p:cNvPr id="110" name="Shape 110"/>
          <p:cNvSpPr/>
          <p:nvPr/>
        </p:nvSpPr>
        <p:spPr>
          <a:xfrm>
            <a:off x="12361625" y="2894125"/>
            <a:ext cx="4317900" cy="4317900"/>
          </a:xfrm>
          <a:prstGeom prst="ellipse">
            <a:avLst/>
          </a:prstGeom>
          <a:solidFill>
            <a:srgbClr val="1CA8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11" name="Shape 111"/>
          <p:cNvSpPr txBox="1"/>
          <p:nvPr/>
        </p:nvSpPr>
        <p:spPr>
          <a:xfrm>
            <a:off x="12901173" y="5223296"/>
            <a:ext cx="3167100" cy="13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FFFFFF"/>
                </a:solidFill>
              </a:rPr>
              <a:t>of defaulters have the intention to repay back but do not have the means or attention to do so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12" name="Shape 112"/>
          <p:cNvSpPr txBox="1"/>
          <p:nvPr/>
        </p:nvSpPr>
        <p:spPr>
          <a:xfrm>
            <a:off x="12824972" y="3354232"/>
            <a:ext cx="2996100" cy="15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 b="1" dirty="0" smtClean="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10</a:t>
            </a:r>
            <a:r>
              <a:rPr lang="en-US" sz="4500" b="1" dirty="0" smtClean="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%</a:t>
            </a:r>
            <a:r>
              <a:rPr lang="en-US" sz="2400" b="1" dirty="0" smtClean="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  </a:t>
            </a:r>
            <a:endParaRPr lang="en-US" sz="2400" b="1" dirty="0">
              <a:solidFill>
                <a:srgbClr val="FFFFFF"/>
              </a:solidFill>
              <a:latin typeface="Hind"/>
              <a:ea typeface="Hind"/>
              <a:cs typeface="Hind"/>
              <a:sym typeface="Hind"/>
            </a:endParaRPr>
          </a:p>
        </p:txBody>
      </p:sp>
      <p:cxnSp>
        <p:nvCxnSpPr>
          <p:cNvPr id="113" name="Shape 113"/>
          <p:cNvCxnSpPr/>
          <p:nvPr/>
        </p:nvCxnSpPr>
        <p:spPr>
          <a:xfrm>
            <a:off x="13454746" y="5018552"/>
            <a:ext cx="2179200" cy="39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4" name="Shape 114"/>
          <p:cNvSpPr txBox="1"/>
          <p:nvPr/>
        </p:nvSpPr>
        <p:spPr>
          <a:xfrm>
            <a:off x="12525900" y="7425073"/>
            <a:ext cx="4077300" cy="9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1CA85C"/>
                </a:solidFill>
              </a:rPr>
              <a:t>Distressed</a:t>
            </a:r>
            <a:endParaRPr lang="en-US" sz="3600" b="1" dirty="0">
              <a:solidFill>
                <a:srgbClr val="1CA85C"/>
              </a:solidFill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6925100" y="2894125"/>
            <a:ext cx="4317900" cy="4317900"/>
          </a:xfrm>
          <a:prstGeom prst="ellipse">
            <a:avLst/>
          </a:prstGeom>
          <a:solidFill>
            <a:srgbClr val="1CA85C">
              <a:alpha val="72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16" name="Shape 116"/>
          <p:cNvSpPr txBox="1"/>
          <p:nvPr/>
        </p:nvSpPr>
        <p:spPr>
          <a:xfrm>
            <a:off x="7464648" y="5223296"/>
            <a:ext cx="3167100" cy="13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FFFFFF"/>
                </a:solidFill>
              </a:rPr>
              <a:t>of defaulters do not take the responsibilities and consequence seriously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7388447" y="3354232"/>
            <a:ext cx="2996100" cy="15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 b="1" dirty="0" smtClean="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40</a:t>
            </a:r>
            <a:r>
              <a:rPr lang="en-US" sz="4500" b="1" dirty="0" smtClean="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%</a:t>
            </a:r>
            <a:r>
              <a:rPr lang="en-US" sz="2400" b="1" dirty="0" smtClean="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  </a:t>
            </a:r>
            <a:endParaRPr lang="en-US" sz="2400" b="1" dirty="0">
              <a:solidFill>
                <a:srgbClr val="FFFFFF"/>
              </a:solidFill>
              <a:latin typeface="Hind"/>
              <a:ea typeface="Hind"/>
              <a:cs typeface="Hind"/>
              <a:sym typeface="Hind"/>
            </a:endParaRPr>
          </a:p>
        </p:txBody>
      </p:sp>
      <p:cxnSp>
        <p:nvCxnSpPr>
          <p:cNvPr id="118" name="Shape 118"/>
          <p:cNvCxnSpPr/>
          <p:nvPr/>
        </p:nvCxnSpPr>
        <p:spPr>
          <a:xfrm>
            <a:off x="8018221" y="5018552"/>
            <a:ext cx="2179200" cy="39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9" name="Shape 119"/>
          <p:cNvSpPr txBox="1"/>
          <p:nvPr/>
        </p:nvSpPr>
        <p:spPr>
          <a:xfrm>
            <a:off x="7089375" y="7425073"/>
            <a:ext cx="4077300" cy="9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1CA85C"/>
                </a:solidFill>
              </a:rPr>
              <a:t>Irresponsible</a:t>
            </a:r>
            <a:endParaRPr lang="en-US" sz="3600" b="1" dirty="0">
              <a:solidFill>
                <a:srgbClr val="1CA85C"/>
              </a:solidFill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1502450" y="2894125"/>
            <a:ext cx="4317900" cy="4317900"/>
          </a:xfrm>
          <a:prstGeom prst="ellipse">
            <a:avLst/>
          </a:prstGeom>
          <a:solidFill>
            <a:srgbClr val="1CA85C">
              <a:alpha val="569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21" name="Shape 121"/>
          <p:cNvSpPr txBox="1"/>
          <p:nvPr/>
        </p:nvSpPr>
        <p:spPr>
          <a:xfrm>
            <a:off x="2041998" y="5223296"/>
            <a:ext cx="3167100" cy="13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FFFFFF"/>
                </a:solidFill>
              </a:rPr>
              <a:t>of defaulters know from the very beginning, they are not going to play by the rules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1965797" y="3354232"/>
            <a:ext cx="2996100" cy="15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 b="1" dirty="0" smtClean="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50</a:t>
            </a:r>
            <a:r>
              <a:rPr lang="en-US" sz="4500" b="1" dirty="0" smtClean="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%</a:t>
            </a:r>
            <a:r>
              <a:rPr lang="en-US" sz="2400" b="1" dirty="0" smtClean="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  </a:t>
            </a:r>
            <a:endParaRPr lang="en-US" sz="2400" b="1" dirty="0">
              <a:solidFill>
                <a:srgbClr val="FFFFFF"/>
              </a:solidFill>
              <a:latin typeface="Hind"/>
              <a:ea typeface="Hind"/>
              <a:cs typeface="Hind"/>
              <a:sym typeface="Hind"/>
            </a:endParaRPr>
          </a:p>
        </p:txBody>
      </p:sp>
      <p:cxnSp>
        <p:nvCxnSpPr>
          <p:cNvPr id="123" name="Shape 123"/>
          <p:cNvCxnSpPr/>
          <p:nvPr/>
        </p:nvCxnSpPr>
        <p:spPr>
          <a:xfrm>
            <a:off x="2595571" y="5018552"/>
            <a:ext cx="2179200" cy="39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4" name="Shape 124"/>
          <p:cNvSpPr txBox="1"/>
          <p:nvPr/>
        </p:nvSpPr>
        <p:spPr>
          <a:xfrm>
            <a:off x="1666725" y="7425073"/>
            <a:ext cx="4077300" cy="9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1CA85C"/>
                </a:solidFill>
              </a:rPr>
              <a:t>Fraud</a:t>
            </a:r>
            <a:endParaRPr lang="en-US" sz="3600" b="1" dirty="0">
              <a:solidFill>
                <a:srgbClr val="1CA8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3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1242750" y="1061025"/>
            <a:ext cx="101166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 smtClean="0">
                <a:solidFill>
                  <a:srgbClr val="472682"/>
                </a:solidFill>
              </a:rPr>
              <a:t>Fraudsters</a:t>
            </a:r>
            <a:endParaRPr lang="en-US" sz="6000" b="1" dirty="0">
              <a:solidFill>
                <a:srgbClr val="472682"/>
              </a:solidFill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1371637" y="2406681"/>
            <a:ext cx="6633600" cy="3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en-US" sz="2400" dirty="0" smtClean="0">
                <a:solidFill>
                  <a:srgbClr val="472682"/>
                </a:solidFill>
              </a:rPr>
              <a:t>actively trying to find any weak spots </a:t>
            </a:r>
          </a:p>
          <a:p>
            <a:pPr marL="3429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en-US" sz="2400" dirty="0" smtClean="0">
                <a:solidFill>
                  <a:srgbClr val="472682"/>
                </a:solidFill>
              </a:rPr>
              <a:t>different level of sophistication </a:t>
            </a:r>
          </a:p>
          <a:p>
            <a:pPr marL="3429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en-US" sz="2400" dirty="0" smtClean="0">
                <a:solidFill>
                  <a:srgbClr val="472682"/>
                </a:solidFill>
              </a:rPr>
              <a:t>different level of „investment“</a:t>
            </a:r>
            <a:endParaRPr lang="en-US" sz="2400" dirty="0">
              <a:solidFill>
                <a:srgbClr val="472682"/>
              </a:solidFill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11609665" y="2546098"/>
            <a:ext cx="814500" cy="83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rgbClr val="1CA85C"/>
                </a:solidFill>
              </a:rPr>
              <a:t>1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rgbClr val="1CA85C"/>
                </a:solidFill>
              </a:rPr>
              <a:t>2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rgbClr val="1CA85C"/>
                </a:solidFill>
              </a:rPr>
              <a:t>3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rgbClr val="1CA85C"/>
                </a:solidFill>
              </a:rPr>
              <a:t>4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rgbClr val="1CA85C"/>
                </a:solidFill>
              </a:rPr>
              <a:t>5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rgbClr val="1CA85C"/>
                </a:solidFill>
              </a:rPr>
              <a:t>6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rgbClr val="1CA85C"/>
                </a:solidFill>
              </a:rPr>
              <a:t>7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500" b="1" dirty="0" smtClean="0">
              <a:solidFill>
                <a:srgbClr val="1CA85C"/>
              </a:solidFill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500" b="1" dirty="0" smtClean="0">
              <a:solidFill>
                <a:srgbClr val="1CA85C"/>
              </a:solidFill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500" b="1" dirty="0">
              <a:solidFill>
                <a:srgbClr val="1CA85C"/>
              </a:solidFill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1339088" y="4906896"/>
            <a:ext cx="6222000" cy="2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400" dirty="0" smtClean="0">
                <a:solidFill>
                  <a:srgbClr val="1CA85C"/>
                </a:solidFill>
              </a:rPr>
              <a:t>The critical thing is to </a:t>
            </a:r>
            <a:r>
              <a:rPr lang="en-US" sz="2400" b="1" dirty="0" smtClean="0">
                <a:solidFill>
                  <a:srgbClr val="1CA85C"/>
                </a:solidFill>
              </a:rPr>
              <a:t>identify</a:t>
            </a:r>
            <a:r>
              <a:rPr lang="en-US" sz="2400" dirty="0" smtClean="0">
                <a:solidFill>
                  <a:srgbClr val="1CA85C"/>
                </a:solidFill>
              </a:rPr>
              <a:t> them and </a:t>
            </a:r>
            <a:r>
              <a:rPr lang="en-US" sz="2400" b="1" dirty="0" smtClean="0">
                <a:solidFill>
                  <a:srgbClr val="1CA85C"/>
                </a:solidFill>
              </a:rPr>
              <a:t>prevent</a:t>
            </a:r>
            <a:r>
              <a:rPr lang="en-US" sz="2400" dirty="0" smtClean="0">
                <a:solidFill>
                  <a:srgbClr val="1CA85C"/>
                </a:solidFill>
              </a:rPr>
              <a:t> them from completing the transaction. Once it is completed, very thin chances of recovering any money.</a:t>
            </a:r>
            <a:endParaRPr lang="en-US" sz="2400" dirty="0">
              <a:solidFill>
                <a:srgbClr val="7DBA4D"/>
              </a:solidFill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13273590" y="2546098"/>
            <a:ext cx="6076500" cy="83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 smtClean="0">
                <a:solidFill>
                  <a:srgbClr val="472682"/>
                </a:solidFill>
              </a:rPr>
              <a:t>Goods attractivity</a:t>
            </a: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 smtClean="0">
                <a:solidFill>
                  <a:srgbClr val="472682"/>
                </a:solidFill>
              </a:rPr>
              <a:t>Delivery methods</a:t>
            </a: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 smtClean="0">
                <a:solidFill>
                  <a:srgbClr val="472682"/>
                </a:solidFill>
              </a:rPr>
              <a:t>Identity verification</a:t>
            </a: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 smtClean="0">
                <a:solidFill>
                  <a:srgbClr val="472682"/>
                </a:solidFill>
              </a:rPr>
              <a:t>Application scoring</a:t>
            </a: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 smtClean="0">
                <a:solidFill>
                  <a:srgbClr val="472682"/>
                </a:solidFill>
              </a:rPr>
              <a:t>KO criteria</a:t>
            </a: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 smtClean="0">
                <a:solidFill>
                  <a:srgbClr val="472682"/>
                </a:solidFill>
              </a:rPr>
              <a:t>Velocity</a:t>
            </a: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 smtClean="0">
                <a:solidFill>
                  <a:srgbClr val="472682"/>
                </a:solidFill>
              </a:rPr>
              <a:t>Anomalies</a:t>
            </a:r>
            <a:endParaRPr lang="en-US" sz="2600" dirty="0">
              <a:solidFill>
                <a:srgbClr val="472682"/>
              </a:solidFill>
            </a:endParaRPr>
          </a:p>
        </p:txBody>
      </p:sp>
      <p:cxnSp>
        <p:nvCxnSpPr>
          <p:cNvPr id="134" name="Shape 134"/>
          <p:cNvCxnSpPr/>
          <p:nvPr/>
        </p:nvCxnSpPr>
        <p:spPr>
          <a:xfrm>
            <a:off x="12809440" y="2739648"/>
            <a:ext cx="0" cy="5433770"/>
          </a:xfrm>
          <a:prstGeom prst="straightConnector1">
            <a:avLst/>
          </a:prstGeom>
          <a:noFill/>
          <a:ln w="19050" cap="flat" cmpd="sng">
            <a:solidFill>
              <a:srgbClr val="1CA85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" name="Shape 129"/>
          <p:cNvSpPr txBox="1"/>
          <p:nvPr/>
        </p:nvSpPr>
        <p:spPr>
          <a:xfrm>
            <a:off x="1242750" y="8248326"/>
            <a:ext cx="101166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rgbClr val="472682"/>
                </a:solidFill>
              </a:rPr>
              <a:t>Mistakes must not be repeated!</a:t>
            </a:r>
            <a:endParaRPr lang="en-US" sz="4400" b="1" dirty="0">
              <a:solidFill>
                <a:srgbClr val="472682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11359350" y="1843782"/>
            <a:ext cx="6555163" cy="6556262"/>
          </a:xfrm>
          <a:prstGeom prst="roundRect">
            <a:avLst/>
          </a:prstGeom>
          <a:solidFill>
            <a:srgbClr val="1CA85C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Shape 131"/>
          <p:cNvSpPr txBox="1"/>
          <p:nvPr/>
        </p:nvSpPr>
        <p:spPr>
          <a:xfrm>
            <a:off x="11823499" y="1843781"/>
            <a:ext cx="2296092" cy="89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rgbClr val="1CA85C"/>
                </a:solidFill>
              </a:rPr>
              <a:t>Mitigation</a:t>
            </a:r>
          </a:p>
        </p:txBody>
      </p:sp>
    </p:spTree>
    <p:extLst>
      <p:ext uri="{BB962C8B-B14F-4D97-AF65-F5344CB8AC3E}">
        <p14:creationId xmlns:p14="http://schemas.microsoft.com/office/powerpoint/2010/main" val="333103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1242750" y="1061025"/>
            <a:ext cx="101166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 smtClean="0">
                <a:solidFill>
                  <a:srgbClr val="472682"/>
                </a:solidFill>
              </a:rPr>
              <a:t>Irresponsible</a:t>
            </a:r>
            <a:endParaRPr lang="en-US" sz="6000" b="1" dirty="0">
              <a:solidFill>
                <a:srgbClr val="472682"/>
              </a:solidFill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1371637" y="2406681"/>
            <a:ext cx="6633600" cy="3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en-US" sz="2400" dirty="0" smtClean="0">
                <a:solidFill>
                  <a:srgbClr val="472682"/>
                </a:solidFill>
              </a:rPr>
              <a:t>trying to „get away with it“</a:t>
            </a:r>
          </a:p>
          <a:p>
            <a:pPr marL="3429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en-US" sz="2400" dirty="0" smtClean="0">
                <a:solidFill>
                  <a:srgbClr val="472682"/>
                </a:solidFill>
              </a:rPr>
              <a:t>younger and lower education</a:t>
            </a:r>
          </a:p>
          <a:p>
            <a:pPr marL="3429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en-US" sz="2400" dirty="0" smtClean="0">
                <a:solidFill>
                  <a:srgbClr val="472682"/>
                </a:solidFill>
              </a:rPr>
              <a:t>not necessarily </a:t>
            </a:r>
            <a:r>
              <a:rPr lang="cs-CZ" sz="2400" dirty="0" err="1" smtClean="0">
                <a:solidFill>
                  <a:srgbClr val="472682"/>
                </a:solidFill>
              </a:rPr>
              <a:t>evil</a:t>
            </a:r>
            <a:r>
              <a:rPr lang="cs-CZ" sz="2400" dirty="0" smtClean="0">
                <a:solidFill>
                  <a:srgbClr val="472682"/>
                </a:solidFill>
              </a:rPr>
              <a:t> </a:t>
            </a:r>
            <a:r>
              <a:rPr lang="en-US" sz="2400" dirty="0" smtClean="0">
                <a:solidFill>
                  <a:srgbClr val="472682"/>
                </a:solidFill>
              </a:rPr>
              <a:t>people</a:t>
            </a:r>
            <a:endParaRPr lang="en-US" sz="2400" dirty="0" smtClean="0">
              <a:solidFill>
                <a:srgbClr val="472682"/>
              </a:solidFill>
            </a:endParaRPr>
          </a:p>
          <a:p>
            <a:pPr marL="3429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en-US" sz="2400" dirty="0" smtClean="0">
                <a:solidFill>
                  <a:srgbClr val="472682"/>
                </a:solidFill>
              </a:rPr>
              <a:t>pressure / opportunity / rationalization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11571025" y="2983415"/>
            <a:ext cx="814500" cy="83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rgbClr val="1CA85C"/>
                </a:solidFill>
              </a:rPr>
              <a:t>1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rgbClr val="1CA85C"/>
                </a:solidFill>
              </a:rPr>
              <a:t>2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rgbClr val="1CA85C"/>
                </a:solidFill>
              </a:rPr>
              <a:t>3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rgbClr val="1CA85C"/>
                </a:solidFill>
              </a:rPr>
              <a:t>4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rgbClr val="1CA85C"/>
                </a:solidFill>
              </a:rPr>
              <a:t>5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500" b="1" dirty="0" smtClean="0">
              <a:solidFill>
                <a:srgbClr val="1CA85C"/>
              </a:solidFill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500" b="1" dirty="0" smtClean="0">
              <a:solidFill>
                <a:srgbClr val="1CA85C"/>
              </a:solidFill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500" b="1" dirty="0" smtClean="0">
              <a:solidFill>
                <a:srgbClr val="1CA85C"/>
              </a:solidFill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500" b="1" dirty="0" smtClean="0">
              <a:solidFill>
                <a:srgbClr val="1CA85C"/>
              </a:solidFill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500" b="1" dirty="0">
              <a:solidFill>
                <a:srgbClr val="1CA85C"/>
              </a:solidFill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1371625" y="5261827"/>
            <a:ext cx="6222000" cy="2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400" dirty="0" smtClean="0">
                <a:solidFill>
                  <a:srgbClr val="1CA85C"/>
                </a:solidFill>
              </a:rPr>
              <a:t>They might prove to be </a:t>
            </a:r>
            <a:r>
              <a:rPr lang="en-US" sz="2400" b="1" dirty="0" smtClean="0">
                <a:solidFill>
                  <a:srgbClr val="1CA85C"/>
                </a:solidFill>
              </a:rPr>
              <a:t>profitable</a:t>
            </a:r>
            <a:r>
              <a:rPr lang="en-US" sz="2400" dirty="0" smtClean="0">
                <a:solidFill>
                  <a:srgbClr val="1CA85C"/>
                </a:solidFill>
              </a:rPr>
              <a:t> customers at the end but they need to be well </a:t>
            </a:r>
            <a:r>
              <a:rPr lang="cs-CZ" sz="2400" dirty="0" err="1" smtClean="0">
                <a:solidFill>
                  <a:srgbClr val="1CA85C"/>
                </a:solidFill>
              </a:rPr>
              <a:t>navigated</a:t>
            </a:r>
            <a:r>
              <a:rPr lang="en-US" sz="2400" dirty="0" smtClean="0">
                <a:solidFill>
                  <a:srgbClr val="1CA85C"/>
                </a:solidFill>
              </a:rPr>
              <a:t>. </a:t>
            </a:r>
            <a:r>
              <a:rPr lang="en-US" sz="2400" dirty="0" smtClean="0">
                <a:solidFill>
                  <a:srgbClr val="1CA85C"/>
                </a:solidFill>
              </a:rPr>
              <a:t/>
            </a:r>
            <a:br>
              <a:rPr lang="en-US" sz="2400" dirty="0" smtClean="0">
                <a:solidFill>
                  <a:srgbClr val="1CA85C"/>
                </a:solidFill>
              </a:rPr>
            </a:br>
            <a:r>
              <a:rPr lang="en-US" sz="2400" b="1" dirty="0" smtClean="0">
                <a:solidFill>
                  <a:srgbClr val="1CA85C"/>
                </a:solidFill>
              </a:rPr>
              <a:t>Do not try to change them!</a:t>
            </a:r>
            <a:r>
              <a:rPr lang="en-US" sz="2400" dirty="0" smtClean="0">
                <a:solidFill>
                  <a:srgbClr val="1CA85C"/>
                </a:solidFill>
              </a:rPr>
              <a:t> Understand them a</a:t>
            </a:r>
            <a:r>
              <a:rPr lang="cs-CZ" sz="2400" dirty="0" err="1" smtClean="0">
                <a:solidFill>
                  <a:srgbClr val="1CA85C"/>
                </a:solidFill>
              </a:rPr>
              <a:t>nd</a:t>
            </a:r>
            <a:r>
              <a:rPr lang="en-US" sz="2400" dirty="0" smtClean="0">
                <a:solidFill>
                  <a:srgbClr val="1CA85C"/>
                </a:solidFill>
              </a:rPr>
              <a:t> work with how they are. </a:t>
            </a:r>
            <a:endParaRPr lang="en-US" sz="2400" dirty="0">
              <a:solidFill>
                <a:srgbClr val="7DBA4D"/>
              </a:solidFill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13234950" y="2983415"/>
            <a:ext cx="6076500" cy="83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 smtClean="0">
                <a:solidFill>
                  <a:srgbClr val="472682"/>
                </a:solidFill>
              </a:rPr>
              <a:t>Positioning / Marketing</a:t>
            </a: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 smtClean="0">
                <a:solidFill>
                  <a:srgbClr val="472682"/>
                </a:solidFill>
              </a:rPr>
              <a:t>Psychology of communication</a:t>
            </a: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 smtClean="0">
                <a:solidFill>
                  <a:srgbClr val="472682"/>
                </a:solidFill>
              </a:rPr>
              <a:t>Intensity scaling</a:t>
            </a: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 smtClean="0">
                <a:solidFill>
                  <a:srgbClr val="472682"/>
                </a:solidFill>
              </a:rPr>
              <a:t>Application scoring</a:t>
            </a: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 smtClean="0">
                <a:solidFill>
                  <a:srgbClr val="472682"/>
                </a:solidFill>
              </a:rPr>
              <a:t>2nd chances?</a:t>
            </a: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600" dirty="0">
              <a:solidFill>
                <a:srgbClr val="472682"/>
              </a:solidFill>
            </a:endParaRPr>
          </a:p>
        </p:txBody>
      </p:sp>
      <p:cxnSp>
        <p:nvCxnSpPr>
          <p:cNvPr id="134" name="Shape 134"/>
          <p:cNvCxnSpPr/>
          <p:nvPr/>
        </p:nvCxnSpPr>
        <p:spPr>
          <a:xfrm>
            <a:off x="12770800" y="3176965"/>
            <a:ext cx="0" cy="3961900"/>
          </a:xfrm>
          <a:prstGeom prst="straightConnector1">
            <a:avLst/>
          </a:prstGeom>
          <a:noFill/>
          <a:ln w="19050" cap="flat" cmpd="sng">
            <a:solidFill>
              <a:srgbClr val="1CA85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" name="Shape 129"/>
          <p:cNvSpPr txBox="1"/>
          <p:nvPr/>
        </p:nvSpPr>
        <p:spPr>
          <a:xfrm>
            <a:off x="1242750" y="8248326"/>
            <a:ext cx="101166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rgbClr val="472682"/>
                </a:solidFill>
              </a:rPr>
              <a:t>Psychology!</a:t>
            </a:r>
            <a:endParaRPr lang="en-US" sz="4400" b="1" dirty="0">
              <a:solidFill>
                <a:srgbClr val="472682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11359350" y="2320860"/>
            <a:ext cx="6555163" cy="5995908"/>
          </a:xfrm>
          <a:prstGeom prst="roundRect">
            <a:avLst/>
          </a:prstGeom>
          <a:solidFill>
            <a:srgbClr val="1CA85C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Shape 131"/>
          <p:cNvSpPr txBox="1"/>
          <p:nvPr/>
        </p:nvSpPr>
        <p:spPr>
          <a:xfrm>
            <a:off x="11823499" y="2320859"/>
            <a:ext cx="2296092" cy="89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rgbClr val="1CA85C"/>
                </a:solidFill>
              </a:rPr>
              <a:t>Mitigation</a:t>
            </a:r>
          </a:p>
        </p:txBody>
      </p:sp>
    </p:spTree>
    <p:extLst>
      <p:ext uri="{BB962C8B-B14F-4D97-AF65-F5344CB8AC3E}">
        <p14:creationId xmlns:p14="http://schemas.microsoft.com/office/powerpoint/2010/main" val="158914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élník 2"/>
          <p:cNvSpPr/>
          <p:nvPr/>
        </p:nvSpPr>
        <p:spPr>
          <a:xfrm>
            <a:off x="11359350" y="2281108"/>
            <a:ext cx="6555163" cy="5995908"/>
          </a:xfrm>
          <a:prstGeom prst="roundRect">
            <a:avLst/>
          </a:prstGeom>
          <a:solidFill>
            <a:srgbClr val="1CA85C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9" name="Shape 129"/>
          <p:cNvSpPr txBox="1"/>
          <p:nvPr/>
        </p:nvSpPr>
        <p:spPr>
          <a:xfrm>
            <a:off x="1242750" y="1061025"/>
            <a:ext cx="101166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 smtClean="0">
                <a:solidFill>
                  <a:srgbClr val="472682"/>
                </a:solidFill>
              </a:rPr>
              <a:t>Distressed</a:t>
            </a:r>
            <a:endParaRPr lang="en-US" sz="6000" b="1" dirty="0">
              <a:solidFill>
                <a:srgbClr val="472682"/>
              </a:solidFill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1371637" y="2406681"/>
            <a:ext cx="6633600" cy="3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en-US" sz="2400" dirty="0" smtClean="0">
                <a:solidFill>
                  <a:srgbClr val="472682"/>
                </a:solidFill>
              </a:rPr>
              <a:t>Out of money</a:t>
            </a:r>
          </a:p>
          <a:p>
            <a:pPr marL="3429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en-US" sz="2400" dirty="0" smtClean="0">
                <a:solidFill>
                  <a:srgbClr val="472682"/>
                </a:solidFill>
              </a:rPr>
              <a:t>Complicated life situations</a:t>
            </a:r>
          </a:p>
          <a:p>
            <a:pPr marL="3429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en-US" sz="2400" dirty="0" smtClean="0">
                <a:solidFill>
                  <a:srgbClr val="472682"/>
                </a:solidFill>
              </a:rPr>
              <a:t>Disoriented / ashamed</a:t>
            </a:r>
          </a:p>
          <a:p>
            <a:pPr marL="3429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Tx/>
              <a:buChar char="-"/>
            </a:pPr>
            <a:endParaRPr lang="en-US" sz="2400" dirty="0" smtClean="0">
              <a:solidFill>
                <a:srgbClr val="472682"/>
              </a:solidFill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11416481" y="3023182"/>
            <a:ext cx="814500" cy="83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rgbClr val="1CA85C"/>
                </a:solidFill>
              </a:rPr>
              <a:t>1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rgbClr val="1CA85C"/>
                </a:solidFill>
              </a:rPr>
              <a:t>2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rgbClr val="1CA85C"/>
                </a:solidFill>
              </a:rPr>
              <a:t>3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rgbClr val="1CA85C"/>
                </a:solidFill>
              </a:rPr>
              <a:t>4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rgbClr val="1CA85C"/>
                </a:solidFill>
              </a:rPr>
              <a:t>5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rgbClr val="1CA85C"/>
                </a:solidFill>
              </a:rPr>
              <a:t>6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500" b="1" dirty="0" smtClean="0">
              <a:solidFill>
                <a:srgbClr val="1CA85C"/>
              </a:solidFill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500" b="1" dirty="0" smtClean="0">
              <a:solidFill>
                <a:srgbClr val="1CA85C"/>
              </a:solidFill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500" b="1" dirty="0" smtClean="0">
              <a:solidFill>
                <a:srgbClr val="1CA85C"/>
              </a:solidFill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500" b="1" dirty="0">
              <a:solidFill>
                <a:srgbClr val="1CA85C"/>
              </a:solidFill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1371625" y="5261827"/>
            <a:ext cx="6222000" cy="2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400" dirty="0" smtClean="0">
                <a:solidFill>
                  <a:srgbClr val="1CA85C"/>
                </a:solidFill>
              </a:rPr>
              <a:t>You should be </a:t>
            </a:r>
            <a:r>
              <a:rPr lang="en-US" sz="2400" b="1" dirty="0" smtClean="0">
                <a:solidFill>
                  <a:srgbClr val="1CA85C"/>
                </a:solidFill>
              </a:rPr>
              <a:t>friendly</a:t>
            </a:r>
            <a:r>
              <a:rPr lang="en-US" sz="2400" dirty="0" smtClean="0">
                <a:solidFill>
                  <a:srgbClr val="1CA85C"/>
                </a:solidFill>
              </a:rPr>
              <a:t> and make an effort to win them back. They might become </a:t>
            </a:r>
            <a:r>
              <a:rPr lang="en-US" sz="2400" dirty="0" smtClean="0">
                <a:solidFill>
                  <a:srgbClr val="1CA85C"/>
                </a:solidFill>
              </a:rPr>
              <a:t>great </a:t>
            </a:r>
            <a:r>
              <a:rPr lang="cs-CZ" sz="2400" dirty="0" err="1" smtClean="0">
                <a:solidFill>
                  <a:srgbClr val="1CA85C"/>
                </a:solidFill>
              </a:rPr>
              <a:t>success</a:t>
            </a:r>
            <a:r>
              <a:rPr lang="cs-CZ" sz="2400" dirty="0" smtClean="0">
                <a:solidFill>
                  <a:srgbClr val="1CA85C"/>
                </a:solidFill>
              </a:rPr>
              <a:t> </a:t>
            </a:r>
            <a:r>
              <a:rPr lang="cs-CZ" sz="2400" dirty="0" err="1" smtClean="0">
                <a:solidFill>
                  <a:srgbClr val="1CA85C"/>
                </a:solidFill>
              </a:rPr>
              <a:t>stories</a:t>
            </a:r>
            <a:r>
              <a:rPr lang="en-US" sz="2400" dirty="0" smtClean="0">
                <a:solidFill>
                  <a:srgbClr val="1CA85C"/>
                </a:solidFill>
              </a:rPr>
              <a:t>.</a:t>
            </a:r>
            <a:endParaRPr lang="en-US" sz="2400" dirty="0" smtClean="0">
              <a:solidFill>
                <a:srgbClr val="1CA85C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400" dirty="0" smtClean="0">
                <a:solidFill>
                  <a:srgbClr val="1CA85C"/>
                </a:solidFill>
              </a:rPr>
              <a:t>Fraudsters and Irresponsible might </a:t>
            </a:r>
            <a:r>
              <a:rPr lang="en-US" sz="2400" b="1" dirty="0" smtClean="0">
                <a:solidFill>
                  <a:srgbClr val="1CA85C"/>
                </a:solidFill>
              </a:rPr>
              <a:t>pretend</a:t>
            </a:r>
            <a:r>
              <a:rPr lang="en-US" sz="2400" dirty="0" smtClean="0">
                <a:solidFill>
                  <a:srgbClr val="1CA85C"/>
                </a:solidFill>
              </a:rPr>
              <a:t> to look like Distressed. Hard to distinguish.</a:t>
            </a:r>
            <a:br>
              <a:rPr lang="en-US" sz="2400" dirty="0" smtClean="0">
                <a:solidFill>
                  <a:srgbClr val="1CA85C"/>
                </a:solidFill>
              </a:rPr>
            </a:br>
            <a:endParaRPr lang="en-US" sz="2400" dirty="0">
              <a:solidFill>
                <a:srgbClr val="7DBA4D"/>
              </a:solidFill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13080406" y="3023182"/>
            <a:ext cx="6076500" cy="83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 smtClean="0">
                <a:solidFill>
                  <a:srgbClr val="472682"/>
                </a:solidFill>
              </a:rPr>
              <a:t>Prevention / early recognition</a:t>
            </a: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 smtClean="0">
                <a:solidFill>
                  <a:srgbClr val="472682"/>
                </a:solidFill>
              </a:rPr>
              <a:t>Behavioral scoring</a:t>
            </a: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 smtClean="0">
                <a:solidFill>
                  <a:srgbClr val="472682"/>
                </a:solidFill>
              </a:rPr>
              <a:t>Notifications scaling</a:t>
            </a: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 smtClean="0">
                <a:solidFill>
                  <a:srgbClr val="472682"/>
                </a:solidFill>
              </a:rPr>
              <a:t>Ease of 1st step</a:t>
            </a: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 smtClean="0">
                <a:solidFill>
                  <a:srgbClr val="472682"/>
                </a:solidFill>
              </a:rPr>
              <a:t>Customer support</a:t>
            </a: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 smtClean="0">
                <a:solidFill>
                  <a:srgbClr val="472682"/>
                </a:solidFill>
              </a:rPr>
              <a:t>Recovery options</a:t>
            </a: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600" dirty="0">
              <a:solidFill>
                <a:srgbClr val="472682"/>
              </a:solidFill>
            </a:endParaRPr>
          </a:p>
        </p:txBody>
      </p:sp>
      <p:cxnSp>
        <p:nvCxnSpPr>
          <p:cNvPr id="134" name="Shape 134"/>
          <p:cNvCxnSpPr/>
          <p:nvPr/>
        </p:nvCxnSpPr>
        <p:spPr>
          <a:xfrm>
            <a:off x="12616256" y="3216732"/>
            <a:ext cx="0" cy="4622401"/>
          </a:xfrm>
          <a:prstGeom prst="straightConnector1">
            <a:avLst/>
          </a:prstGeom>
          <a:noFill/>
          <a:ln w="19050" cap="flat" cmpd="sng">
            <a:solidFill>
              <a:srgbClr val="1CA85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" name="Shape 129"/>
          <p:cNvSpPr txBox="1"/>
          <p:nvPr/>
        </p:nvSpPr>
        <p:spPr>
          <a:xfrm>
            <a:off x="1242750" y="8171099"/>
            <a:ext cx="101166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rgbClr val="472682"/>
                </a:solidFill>
              </a:rPr>
              <a:t>Prevention and care!</a:t>
            </a:r>
            <a:endParaRPr lang="en-US" sz="4400" b="1" dirty="0">
              <a:solidFill>
                <a:srgbClr val="472682"/>
              </a:solidFill>
            </a:endParaRPr>
          </a:p>
        </p:txBody>
      </p:sp>
      <p:sp>
        <p:nvSpPr>
          <p:cNvPr id="11" name="Shape 131"/>
          <p:cNvSpPr txBox="1"/>
          <p:nvPr/>
        </p:nvSpPr>
        <p:spPr>
          <a:xfrm>
            <a:off x="11637971" y="2281107"/>
            <a:ext cx="2296092" cy="89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rgbClr val="1CA85C"/>
                </a:solidFill>
              </a:rPr>
              <a:t>Mitigation</a:t>
            </a:r>
          </a:p>
        </p:txBody>
      </p:sp>
    </p:spTree>
    <p:extLst>
      <p:ext uri="{BB962C8B-B14F-4D97-AF65-F5344CB8AC3E}">
        <p14:creationId xmlns:p14="http://schemas.microsoft.com/office/powerpoint/2010/main" val="186611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wisto-Prezentace-Templat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spcFirstLastPara="1" wrap="square" lIns="91425" tIns="91425" rIns="91425" bIns="91425" anchor="t" anchorCtr="0">
        <a:noAutofit/>
      </a:bodyPr>
      <a:lstStyle>
        <a:defPPr marL="0" indent="0">
          <a:spcBef>
            <a:spcPts val="0"/>
          </a:spcBef>
          <a:spcAft>
            <a:spcPts val="0"/>
          </a:spcAft>
          <a:buNone/>
          <a:defRPr sz="10000" b="1" dirty="0" err="1">
            <a:solidFill>
              <a:srgbClr val="FFFF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wisto-prezentace-template-uprava-2" id="{6BD4A4C9-1FAB-1F49-857E-BDD003648AA8}" vid="{0973D460-9A14-2C42-A140-924AA3C74BD0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Nikita-RISK from ING</Template>
  <TotalTime>598</TotalTime>
  <Words>646</Words>
  <Application>Microsoft Office PowerPoint</Application>
  <PresentationFormat>Vlastní</PresentationFormat>
  <Paragraphs>197</Paragraphs>
  <Slides>19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Hind</vt:lpstr>
      <vt:lpstr>Hind Madurai</vt:lpstr>
      <vt:lpstr>Twisto-Prezentace-Template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Michal Kročil</dc:creator>
  <cp:lastModifiedBy>Michal Kročil</cp:lastModifiedBy>
  <cp:revision>35</cp:revision>
  <dcterms:created xsi:type="dcterms:W3CDTF">2018-08-31T12:10:53Z</dcterms:created>
  <dcterms:modified xsi:type="dcterms:W3CDTF">2019-05-15T07:48:59Z</dcterms:modified>
</cp:coreProperties>
</file>