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60" r:id="rId6"/>
    <p:sldId id="265" r:id="rId7"/>
    <p:sldId id="274" r:id="rId8"/>
    <p:sldId id="268" r:id="rId9"/>
    <p:sldId id="273" r:id="rId10"/>
    <p:sldId id="266" r:id="rId11"/>
    <p:sldId id="275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2C72A-4DE1-4A2B-9984-90DC2E169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81714-ACFF-4B59-874C-2BF386665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EC729-0956-493D-90B1-2A13DCE7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203CD-2270-454D-92AE-8334EED0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AF8330-D2AF-4CF4-8C5E-E065A500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9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CD567-6410-40C1-86E7-A197AC037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D91F61-0C68-4FEF-8651-36AC02766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18A1E-CA35-4E7A-8127-D7089C8D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5B86FE-BC38-4770-8FA5-0B33FCC6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CC89E-FD3E-481E-8996-BAA30647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5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6FDBBC-CED8-468E-B846-34858799A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F64A9C-2C35-4B95-BCB2-28038DAD8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071CF3-5C0B-4E78-BC4A-372C8B8C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22D55-7E93-4CE4-8AEA-AE47DF0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0B1D7-A750-467A-8D1D-C941B24D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9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D808B-F372-4B6C-B340-367ACB91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EC3CA8-0E69-4114-A0B2-BB494CF51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9C19F-33E0-4CC5-BB42-9B7B2990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9AA77-707F-4E50-83D1-51DE127D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4F346-CDD0-456A-8F76-6C3AD167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70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C901-B3DB-4CCE-888D-1D3689B2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541B17-A681-441E-B873-218A65CE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1B90AD-C50C-4049-AE83-DA6763DA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79AB03-D43E-45DE-9F01-E33B5C646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69BC7-3FD0-4FC0-A097-BE5157DB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FC91E-19B4-4146-9C83-830F6BB6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A95D-3906-434C-BB8C-0EF59ACD8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444D52-15E6-44C0-AB43-D10E6F5A3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CD7741-AF91-4B59-8932-B90C69A2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22491B-63C4-4D0A-A46D-D2511E46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0E5E92-0C8A-420B-9A66-51471EB8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7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5D66C-CD35-4E67-8EF8-0676E43B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C0ABA7-23F4-485C-983F-4C78301C9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3B8250-543F-4704-9295-FD97F04D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E00058-8C93-4730-BF98-8783BA183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DDD0F98-ACA9-4109-81CE-672A7CE91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3CEC26-6D24-4E4F-B45B-3315E2E6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4DBF90-033E-4A26-AD12-1E0611C6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CD52AB-EB17-4D39-93DF-7ED1D07F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7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92007-71EF-4F57-8552-1DE5968C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9089C7-51E0-49F0-BBB1-5082E4D8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E0E314-AAFF-49CB-82EC-8F692F83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0556F-B3B8-41CC-9AB9-868BE6CD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03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8A73FD-1804-4738-81FF-7129AC3A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6A0137-1EC0-4E41-AD0B-50064410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F5FAAE-8B7C-44F0-A4FF-8E16046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00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BACA3-9DEB-4EDB-8C7A-32407BDF7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722B1-7E4D-4489-9BE9-10B232AD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496DB45-1B6D-4098-A7D6-F59DE36EE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50B3E-A025-4D15-934E-95DA05CF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1FCB87-3971-4CB8-8CDB-AE2FD67D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8AAC33-5027-4216-A737-01950041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1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98009-6174-4CC3-A3A4-6D278A4EA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FCD1F9-A459-4D95-855D-9CBCCF924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D6FC68-4087-44D0-81FA-87E68EAEC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F2277D-7642-402A-B8D7-0293A6A7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BD0AFF-9112-4C33-8882-2C72E382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76A69A-03FC-469B-8F29-DA296FD8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30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172904-7943-48FC-81FB-6E8EF07C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79CFC4-3D52-4B51-A913-02FCAA72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04F01C-BCAC-4252-A4EA-D7FFFA408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AB24-809F-4605-A07B-37CBAB6D8C9A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F32CA-34F6-4EF9-804E-02BB9E32F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14095-05AB-4762-B0DA-0C8F523E1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9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C31DB-2166-426A-99D8-86713AD7A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Pilot study </a:t>
            </a:r>
            <a:r>
              <a:rPr lang="cs-CZ" dirty="0" err="1"/>
              <a:t>protocol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BC105-8486-4FDC-9C3A-7133D0834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ESF: </a:t>
            </a:r>
            <a:r>
              <a:rPr lang="nl-NL" b="1" dirty="0"/>
              <a:t>DXH_MET2</a:t>
            </a:r>
            <a:r>
              <a:rPr lang="nl-NL" dirty="0"/>
              <a:t> Metodologie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88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7AA74-3DFF-4588-B322-86CAED4E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4th meeting (May, 17)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639E06-B9E7-4555-AA97-AA89A2A02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GB" sz="3600" dirty="0"/>
              <a:t>Do a small scale pilot study on volunteers – team up for the task </a:t>
            </a:r>
          </a:p>
          <a:p>
            <a:r>
              <a:rPr lang="en-GB" sz="3600" dirty="0"/>
              <a:t>Prepare a short presentation</a:t>
            </a:r>
            <a:r>
              <a:rPr lang="cs-CZ" sz="3600" dirty="0"/>
              <a:t> (10 min)</a:t>
            </a:r>
            <a:r>
              <a:rPr lang="en-GB" sz="3600" dirty="0"/>
              <a:t> of the pilot and what came out of it</a:t>
            </a:r>
            <a:r>
              <a:rPr lang="cs-CZ" sz="3600"/>
              <a:t>.</a:t>
            </a:r>
            <a:endParaRPr lang="en-GB" sz="3600" dirty="0"/>
          </a:p>
          <a:p>
            <a:endParaRPr lang="en-GB" sz="3600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853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3F35D-B25E-4ADD-978E-32D3EF88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Checklist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pilot study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E54608-E8D3-49F7-961B-820BB158B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RQ/H are </a:t>
            </a:r>
            <a:r>
              <a:rPr lang="cs-CZ" dirty="0" err="1"/>
              <a:t>clear</a:t>
            </a:r>
            <a:r>
              <a:rPr lang="cs-CZ" dirty="0"/>
              <a:t> in my mind</a:t>
            </a:r>
          </a:p>
          <a:p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endParaRPr lang="cs-CZ" dirty="0"/>
          </a:p>
          <a:p>
            <a:pPr lvl="1"/>
            <a:r>
              <a:rPr lang="cs-CZ" dirty="0" err="1"/>
              <a:t>measures</a:t>
            </a:r>
            <a:r>
              <a:rPr lang="cs-CZ" dirty="0"/>
              <a:t> </a:t>
            </a:r>
            <a:r>
              <a:rPr lang="cs-CZ" dirty="0" err="1"/>
              <a:t>valid</a:t>
            </a:r>
            <a:r>
              <a:rPr lang="cs-CZ" dirty="0"/>
              <a:t>, </a:t>
            </a:r>
            <a:r>
              <a:rPr lang="cs-CZ" dirty="0" err="1"/>
              <a:t>reliable</a:t>
            </a:r>
            <a:r>
              <a:rPr lang="cs-CZ" dirty="0"/>
              <a:t>;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representative</a:t>
            </a:r>
            <a:endParaRPr lang="cs-CZ" dirty="0"/>
          </a:p>
          <a:p>
            <a:pPr lvl="1"/>
            <a:r>
              <a:rPr lang="cs-CZ" dirty="0" err="1"/>
              <a:t>clear</a:t>
            </a:r>
            <a:r>
              <a:rPr lang="cs-CZ" dirty="0"/>
              <a:t> and standard </a:t>
            </a:r>
            <a:r>
              <a:rPr lang="cs-CZ" dirty="0" err="1"/>
              <a:t>instructions</a:t>
            </a:r>
            <a:endParaRPr lang="cs-CZ" dirty="0"/>
          </a:p>
          <a:p>
            <a:pPr lvl="1"/>
            <a:r>
              <a:rPr lang="cs-CZ" dirty="0" err="1"/>
              <a:t>assumed</a:t>
            </a:r>
            <a:r>
              <a:rPr lang="cs-CZ" dirty="0"/>
              <a:t>/</a:t>
            </a:r>
            <a:r>
              <a:rPr lang="cs-CZ" dirty="0" err="1"/>
              <a:t>required</a:t>
            </a:r>
            <a:r>
              <a:rPr lang="cs-CZ" dirty="0"/>
              <a:t> </a:t>
            </a:r>
            <a:r>
              <a:rPr lang="cs-CZ" dirty="0" err="1"/>
              <a:t>abilities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my </a:t>
            </a:r>
            <a:r>
              <a:rPr lang="cs-CZ" dirty="0" err="1"/>
              <a:t>participants</a:t>
            </a:r>
            <a:endParaRPr lang="cs-CZ" dirty="0"/>
          </a:p>
          <a:p>
            <a:r>
              <a:rPr lang="cs-CZ" dirty="0"/>
              <a:t>Design, </a:t>
            </a:r>
            <a:r>
              <a:rPr lang="cs-CZ" dirty="0" err="1"/>
              <a:t>procedure</a:t>
            </a:r>
            <a:endParaRPr lang="cs-CZ" dirty="0"/>
          </a:p>
          <a:p>
            <a:pPr lvl="1"/>
            <a:r>
              <a:rPr lang="cs-CZ" dirty="0" err="1"/>
              <a:t>clear</a:t>
            </a:r>
            <a:r>
              <a:rPr lang="cs-CZ" dirty="0"/>
              <a:t>, standard </a:t>
            </a:r>
            <a:r>
              <a:rPr lang="cs-CZ" dirty="0" err="1"/>
              <a:t>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acitivities</a:t>
            </a:r>
            <a:endParaRPr lang="cs-CZ" dirty="0"/>
          </a:p>
          <a:p>
            <a:pPr lvl="1"/>
            <a:r>
              <a:rPr lang="cs-CZ" dirty="0"/>
              <a:t>standard </a:t>
            </a:r>
            <a:r>
              <a:rPr lang="cs-CZ" dirty="0" err="1"/>
              <a:t>instructions</a:t>
            </a:r>
            <a:r>
              <a:rPr lang="cs-CZ" dirty="0"/>
              <a:t>, </a:t>
            </a:r>
            <a:r>
              <a:rPr lang="cs-CZ" dirty="0" err="1"/>
              <a:t>timing</a:t>
            </a:r>
            <a:r>
              <a:rPr lang="cs-CZ" dirty="0"/>
              <a:t> („</a:t>
            </a:r>
            <a:r>
              <a:rPr lang="cs-CZ" dirty="0" err="1"/>
              <a:t>rapport</a:t>
            </a:r>
            <a:r>
              <a:rPr lang="cs-CZ" dirty="0"/>
              <a:t> </a:t>
            </a:r>
            <a:r>
              <a:rPr lang="cs-CZ" dirty="0" err="1"/>
              <a:t>maintenance</a:t>
            </a:r>
            <a:r>
              <a:rPr lang="cs-CZ" dirty="0"/>
              <a:t>“)</a:t>
            </a:r>
          </a:p>
          <a:p>
            <a:pPr lvl="1"/>
            <a:r>
              <a:rPr lang="cs-CZ" dirty="0"/>
              <a:t>monitoring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  <a:p>
            <a:r>
              <a:rPr lang="cs-CZ" dirty="0" err="1"/>
              <a:t>Recruitment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endParaRPr lang="cs-CZ" dirty="0"/>
          </a:p>
          <a:p>
            <a:pPr lvl="1"/>
            <a:r>
              <a:rPr lang="cs-CZ" dirty="0"/>
              <a:t>standard,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advertisement</a:t>
            </a:r>
            <a:r>
              <a:rPr lang="cs-CZ" dirty="0"/>
              <a:t>/info (</a:t>
            </a:r>
            <a:r>
              <a:rPr lang="cs-CZ" dirty="0" err="1"/>
              <a:t>good</a:t>
            </a:r>
            <a:r>
              <a:rPr lang="cs-CZ" dirty="0"/>
              <a:t> to </a:t>
            </a:r>
            <a:r>
              <a:rPr lang="cs-CZ" dirty="0" err="1"/>
              <a:t>cross-check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consent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)</a:t>
            </a:r>
          </a:p>
          <a:p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  <a:p>
            <a:pPr lvl="1"/>
            <a:r>
              <a:rPr lang="cs-CZ" dirty="0" err="1"/>
              <a:t>Settings</a:t>
            </a:r>
            <a:r>
              <a:rPr lang="cs-CZ" dirty="0"/>
              <a:t> – </a:t>
            </a:r>
            <a:r>
              <a:rPr lang="cs-CZ" dirty="0" err="1"/>
              <a:t>lab</a:t>
            </a:r>
            <a:r>
              <a:rPr lang="cs-CZ" dirty="0"/>
              <a:t>, „</a:t>
            </a:r>
            <a:r>
              <a:rPr lang="cs-CZ" dirty="0" err="1"/>
              <a:t>quiet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“, online, </a:t>
            </a:r>
            <a:r>
              <a:rPr lang="cs-CZ" dirty="0" err="1"/>
              <a:t>field</a:t>
            </a:r>
            <a:endParaRPr lang="cs-CZ" dirty="0"/>
          </a:p>
          <a:p>
            <a:pPr lvl="1"/>
            <a:r>
              <a:rPr lang="cs-CZ" dirty="0" err="1"/>
              <a:t>Assistants</a:t>
            </a:r>
            <a:r>
              <a:rPr lang="cs-CZ" dirty="0"/>
              <a:t>, </a:t>
            </a:r>
            <a:r>
              <a:rPr lang="cs-CZ" dirty="0" err="1"/>
              <a:t>conferedates</a:t>
            </a:r>
            <a:r>
              <a:rPr lang="cs-CZ" dirty="0"/>
              <a:t>,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presonell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err="1"/>
              <a:t>Ready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ethical</a:t>
            </a:r>
            <a:r>
              <a:rPr lang="cs-CZ" dirty="0"/>
              <a:t> </a:t>
            </a:r>
            <a:r>
              <a:rPr lang="cs-CZ" dirty="0" err="1"/>
              <a:t>approval</a:t>
            </a:r>
            <a:r>
              <a:rPr lang="cs-CZ" dirty="0"/>
              <a:t> – make as much use </a:t>
            </a:r>
            <a:r>
              <a:rPr lang="cs-CZ" dirty="0" err="1"/>
              <a:t>of</a:t>
            </a:r>
            <a:r>
              <a:rPr lang="cs-CZ" dirty="0"/>
              <a:t> IRB as </a:t>
            </a:r>
            <a:r>
              <a:rPr lang="cs-CZ" dirty="0" err="1"/>
              <a:t>they</a:t>
            </a:r>
            <a:r>
              <a:rPr lang="cs-CZ" dirty="0"/>
              <a:t> let </a:t>
            </a:r>
            <a:r>
              <a:rPr lang="cs-CZ" dirty="0" err="1"/>
              <a:t>you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functional</a:t>
            </a:r>
            <a:r>
              <a:rPr lang="cs-CZ" dirty="0"/>
              <a:t>, „</a:t>
            </a:r>
            <a:r>
              <a:rPr lang="cs-CZ" dirty="0" err="1"/>
              <a:t>informing</a:t>
            </a:r>
            <a:r>
              <a:rPr lang="cs-CZ" dirty="0"/>
              <a:t>“ </a:t>
            </a:r>
            <a:r>
              <a:rPr lang="cs-CZ" dirty="0" err="1"/>
              <a:t>consent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considering</a:t>
            </a:r>
            <a:r>
              <a:rPr lang="cs-CZ" dirty="0"/>
              <a:t> and </a:t>
            </a:r>
            <a:r>
              <a:rPr lang="cs-CZ" dirty="0" err="1"/>
              <a:t>recognizing</a:t>
            </a:r>
            <a:r>
              <a:rPr lang="cs-CZ" dirty="0"/>
              <a:t> non-standard </a:t>
            </a:r>
            <a:r>
              <a:rPr lang="cs-CZ" dirty="0" err="1"/>
              <a:t>participants</a:t>
            </a:r>
            <a:endParaRPr lang="cs-CZ" dirty="0"/>
          </a:p>
          <a:p>
            <a:pPr lvl="1"/>
            <a:r>
              <a:rPr lang="cs-CZ" dirty="0" err="1"/>
              <a:t>debriefing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ethical</a:t>
            </a:r>
            <a:r>
              <a:rPr lang="cs-CZ" dirty="0"/>
              <a:t> and validity-</a:t>
            </a:r>
            <a:r>
              <a:rPr lang="cs-CZ" dirty="0" err="1"/>
              <a:t>enhancing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, not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deception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,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uncover</a:t>
            </a:r>
            <a:r>
              <a:rPr lang="cs-CZ" dirty="0"/>
              <a:t> </a:t>
            </a:r>
            <a:r>
              <a:rPr lang="cs-CZ" dirty="0" err="1"/>
              <a:t>previously</a:t>
            </a:r>
            <a:r>
              <a:rPr lang="cs-CZ" dirty="0"/>
              <a:t> </a:t>
            </a:r>
          </a:p>
          <a:p>
            <a:r>
              <a:rPr lang="cs-CZ" dirty="0"/>
              <a:t>Data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898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F8496-1F8D-48FC-B2C1-3B1F916A2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CEE0D5-A314-4DAC-9BCC-0B3908DD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GB" sz="3200" dirty="0"/>
              <a:t>As a final outcome of the course write a short report (5-10 pages)</a:t>
            </a:r>
          </a:p>
          <a:p>
            <a:pPr lvl="1"/>
            <a:r>
              <a:rPr lang="en-GB" dirty="0"/>
              <a:t>Very brief overview of the RQ an H</a:t>
            </a:r>
          </a:p>
          <a:p>
            <a:pPr lvl="1"/>
            <a:r>
              <a:rPr lang="en-GB" dirty="0"/>
              <a:t>Method</a:t>
            </a:r>
          </a:p>
          <a:p>
            <a:pPr lvl="1"/>
            <a:r>
              <a:rPr lang="en-GB" dirty="0"/>
              <a:t>Data description focusing on possible issues</a:t>
            </a:r>
          </a:p>
          <a:p>
            <a:pPr lvl="1"/>
            <a:r>
              <a:rPr lang="en-GB" dirty="0"/>
              <a:t>Critical evaluation with suggestions for modification.</a:t>
            </a:r>
          </a:p>
          <a:p>
            <a:r>
              <a:rPr lang="en-GB" sz="3200" dirty="0"/>
              <a:t>„Econometrists“ will write an essay on where they see the difficulties and advantages of research with people as the primary source of data.</a:t>
            </a:r>
          </a:p>
          <a:p>
            <a:r>
              <a:rPr lang="en-GB" sz="3200" dirty="0"/>
              <a:t> </a:t>
            </a:r>
            <a:r>
              <a:rPr lang="cs-CZ" sz="3200" dirty="0" err="1"/>
              <a:t>Dedline</a:t>
            </a:r>
            <a:r>
              <a:rPr lang="cs-CZ" sz="3200" dirty="0"/>
              <a:t>? End </a:t>
            </a:r>
            <a:r>
              <a:rPr lang="cs-CZ" sz="3200" dirty="0" err="1"/>
              <a:t>of</a:t>
            </a:r>
            <a:r>
              <a:rPr lang="cs-CZ" sz="3200" dirty="0"/>
              <a:t> May?</a:t>
            </a:r>
            <a:endParaRPr lang="en-GB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45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B0417-E4D7-45CC-AFBF-24643C6F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semester</a:t>
            </a:r>
            <a:r>
              <a:rPr lang="cs-CZ" dirty="0"/>
              <a:t>: do a </a:t>
            </a:r>
            <a:r>
              <a:rPr lang="cs-CZ" dirty="0" err="1"/>
              <a:t>small</a:t>
            </a:r>
            <a:r>
              <a:rPr lang="cs-CZ" dirty="0"/>
              <a:t> pilot study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RQ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13395-7ACB-4F27-80FF-EC64632A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4 </a:t>
            </a:r>
            <a:r>
              <a:rPr lang="cs-CZ" dirty="0" err="1"/>
              <a:t>meetings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what‘s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; 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instructions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Finalize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/</a:t>
            </a:r>
            <a:r>
              <a:rPr lang="cs-CZ" dirty="0" err="1"/>
              <a:t>protocol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recruitment</a:t>
            </a:r>
            <a:r>
              <a:rPr lang="cs-CZ" dirty="0"/>
              <a:t> to </a:t>
            </a:r>
            <a:r>
              <a:rPr lang="cs-CZ" dirty="0" err="1"/>
              <a:t>debriefing</a:t>
            </a:r>
            <a:r>
              <a:rPr lang="cs-CZ" dirty="0"/>
              <a:t>, </a:t>
            </a:r>
            <a:r>
              <a:rPr lang="cs-CZ" dirty="0" err="1"/>
              <a:t>decide</a:t>
            </a:r>
            <a:r>
              <a:rPr lang="cs-CZ" dirty="0"/>
              <a:t> on </a:t>
            </a:r>
            <a:r>
              <a:rPr lang="cs-CZ" dirty="0" err="1"/>
              <a:t>participants</a:t>
            </a:r>
            <a:r>
              <a:rPr lang="cs-CZ" dirty="0"/>
              <a:t>,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 and </a:t>
            </a:r>
            <a:r>
              <a:rPr lang="cs-CZ" dirty="0" err="1"/>
              <a:t>seek</a:t>
            </a:r>
            <a:r>
              <a:rPr lang="cs-CZ" dirty="0"/>
              <a:t> </a:t>
            </a:r>
            <a:r>
              <a:rPr lang="cs-CZ" dirty="0" err="1"/>
              <a:t>approval</a:t>
            </a:r>
            <a:endParaRPr lang="cs-CZ" dirty="0"/>
          </a:p>
          <a:p>
            <a:endParaRPr lang="cs-CZ" dirty="0"/>
          </a:p>
          <a:p>
            <a:r>
              <a:rPr lang="cs-CZ" dirty="0"/>
              <a:t>     (in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meantime</a:t>
            </a:r>
            <a:r>
              <a:rPr lang="cs-CZ" dirty="0"/>
              <a:t>) …. </a:t>
            </a:r>
            <a:r>
              <a:rPr lang="cs-CZ" dirty="0" err="1"/>
              <a:t>brush</a:t>
            </a:r>
            <a:r>
              <a:rPr lang="cs-CZ" dirty="0"/>
              <a:t> up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r>
              <a:rPr lang="cs-CZ" dirty="0" err="1"/>
              <a:t>Reflect</a:t>
            </a:r>
            <a:r>
              <a:rPr lang="cs-CZ" dirty="0"/>
              <a:t> on pilot </a:t>
            </a:r>
            <a:r>
              <a:rPr lang="cs-CZ" dirty="0" err="1"/>
              <a:t>experience</a:t>
            </a:r>
            <a:r>
              <a:rPr lang="cs-CZ" dirty="0"/>
              <a:t>, </a:t>
            </a:r>
            <a:r>
              <a:rPr lang="cs-CZ" dirty="0" err="1"/>
              <a:t>refine</a:t>
            </a:r>
            <a:r>
              <a:rPr lang="cs-CZ" dirty="0"/>
              <a:t>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and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77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5D294-D386-42CE-8EDB-8EDDBE12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DHX_MET2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D1A2F-3549-4962-83BA-8825233F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04107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B0990-C194-4A9F-ABF4-2046F347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Pilot study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7EA75-2BDA-424F-A253-0759B1E1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test feasibility of plan</a:t>
            </a:r>
          </a:p>
          <a:p>
            <a:pPr lvl="1"/>
            <a:r>
              <a:rPr lang="en-GB" dirty="0"/>
              <a:t>methods work</a:t>
            </a:r>
          </a:p>
          <a:p>
            <a:pPr lvl="1"/>
            <a:r>
              <a:rPr lang="en-GB" dirty="0"/>
              <a:t>participants go through 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en-GB" dirty="0"/>
              <a:t> procedure without </a:t>
            </a:r>
            <a:r>
              <a:rPr lang="cs-CZ" dirty="0" err="1"/>
              <a:t>issues</a:t>
            </a:r>
            <a:endParaRPr lang="en-GB" dirty="0"/>
          </a:p>
          <a:p>
            <a:pPr lvl="1"/>
            <a:r>
              <a:rPr lang="en-GB" dirty="0"/>
              <a:t>data </a:t>
            </a:r>
            <a:r>
              <a:rPr lang="cs-CZ" dirty="0" err="1"/>
              <a:t>look</a:t>
            </a:r>
            <a:r>
              <a:rPr lang="cs-CZ" dirty="0"/>
              <a:t> as </a:t>
            </a:r>
            <a:r>
              <a:rPr lang="cs-CZ" dirty="0" err="1"/>
              <a:t>expected</a:t>
            </a:r>
            <a:endParaRPr lang="cs-CZ" dirty="0"/>
          </a:p>
          <a:p>
            <a:pPr lvl="1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feasibility</a:t>
            </a:r>
            <a:endParaRPr lang="en-GB" dirty="0"/>
          </a:p>
          <a:p>
            <a:r>
              <a:rPr lang="cs-CZ" dirty="0"/>
              <a:t>do </a:t>
            </a:r>
            <a:r>
              <a:rPr lang="cs-CZ" dirty="0" err="1"/>
              <a:t>people</a:t>
            </a:r>
            <a:r>
              <a:rPr lang="cs-CZ" dirty="0"/>
              <a:t> (</a:t>
            </a:r>
            <a:r>
              <a:rPr lang="cs-CZ" dirty="0" err="1"/>
              <a:t>participants</a:t>
            </a:r>
            <a:r>
              <a:rPr lang="cs-CZ" dirty="0"/>
              <a:t>) </a:t>
            </a:r>
            <a:r>
              <a:rPr lang="cs-CZ" dirty="0" err="1"/>
              <a:t>function</a:t>
            </a:r>
            <a:r>
              <a:rPr lang="cs-CZ" dirty="0"/>
              <a:t> as I </a:t>
            </a:r>
            <a:r>
              <a:rPr lang="cs-CZ" dirty="0" err="1"/>
              <a:t>imagine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?</a:t>
            </a:r>
          </a:p>
          <a:p>
            <a:r>
              <a:rPr lang="en-GB" dirty="0"/>
              <a:t>identify weak spots</a:t>
            </a:r>
            <a:r>
              <a:rPr lang="cs-CZ" dirty="0"/>
              <a:t> - </a:t>
            </a:r>
            <a:r>
              <a:rPr lang="cs-CZ" dirty="0" err="1"/>
              <a:t>adjust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endParaRPr lang="cs-CZ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16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330F5-6F2E-4847-94EE-27AB8E62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CC764-1EEE-4E31-B2CC-81C61BBF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399" y="6492875"/>
            <a:ext cx="2276475" cy="51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Leong</a:t>
            </a:r>
            <a:r>
              <a:rPr lang="cs-CZ" sz="1400" dirty="0"/>
              <a:t>, Austin (2006)</a:t>
            </a:r>
          </a:p>
        </p:txBody>
      </p:sp>
    </p:spTree>
    <p:extLst>
      <p:ext uri="{BB962C8B-B14F-4D97-AF65-F5344CB8AC3E}">
        <p14:creationId xmlns:p14="http://schemas.microsoft.com/office/powerpoint/2010/main" val="385574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453E2-9FCC-4BA4-8203-3D3F1CFE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Lets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7C4D0E-DFED-4A00-BA11-F5DBDB611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err="1"/>
              <a:t>Form</a:t>
            </a:r>
            <a:r>
              <a:rPr lang="cs-CZ" sz="3200" dirty="0"/>
              <a:t> </a:t>
            </a:r>
            <a:r>
              <a:rPr lang="cs-CZ" sz="3200" dirty="0" err="1"/>
              <a:t>groups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3 </a:t>
            </a:r>
            <a:r>
              <a:rPr lang="cs-CZ" sz="3200" dirty="0" err="1"/>
              <a:t>people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3 </a:t>
            </a:r>
            <a:r>
              <a:rPr lang="cs-CZ" sz="3200" dirty="0" err="1"/>
              <a:t>roles</a:t>
            </a:r>
            <a:r>
              <a:rPr lang="cs-CZ" sz="3200" dirty="0"/>
              <a:t> </a:t>
            </a:r>
          </a:p>
          <a:p>
            <a:pPr lvl="1"/>
            <a:r>
              <a:rPr lang="cs-CZ" sz="2800" dirty="0"/>
              <a:t>a </a:t>
            </a:r>
            <a:r>
              <a:rPr lang="cs-CZ" sz="2800" dirty="0" err="1"/>
              <a:t>researcher</a:t>
            </a:r>
            <a:endParaRPr lang="cs-CZ" sz="2800" dirty="0"/>
          </a:p>
          <a:p>
            <a:pPr lvl="1"/>
            <a:r>
              <a:rPr lang="cs-CZ" sz="2800" dirty="0"/>
              <a:t>a participant</a:t>
            </a:r>
          </a:p>
          <a:p>
            <a:pPr lvl="1"/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observer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Initially</a:t>
            </a:r>
            <a:r>
              <a:rPr lang="cs-CZ" dirty="0"/>
              <a:t> do not </a:t>
            </a:r>
            <a:r>
              <a:rPr lang="cs-CZ" dirty="0" err="1"/>
              <a:t>discuss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study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participant.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Roles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rotate</a:t>
            </a:r>
            <a:r>
              <a:rPr lang="cs-CZ" dirty="0"/>
              <a:t> –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do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round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lunch and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after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10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B42AD-A264-449B-A26F-FF2ABF88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Lets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03D8C4-B1D3-44F4-86CF-D3A4C87E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Find</a:t>
            </a:r>
            <a:r>
              <a:rPr lang="cs-CZ" dirty="0"/>
              <a:t> a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space</a:t>
            </a:r>
            <a:endParaRPr lang="cs-CZ" dirty="0"/>
          </a:p>
          <a:p>
            <a:r>
              <a:rPr lang="cs-CZ" dirty="0" err="1"/>
              <a:t>Researcher</a:t>
            </a:r>
            <a:r>
              <a:rPr lang="cs-CZ" dirty="0"/>
              <a:t> </a:t>
            </a:r>
            <a:r>
              <a:rPr lang="cs-CZ" dirty="0" err="1"/>
              <a:t>administeres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incl</a:t>
            </a:r>
            <a:r>
              <a:rPr lang="cs-CZ" dirty="0"/>
              <a:t>. </a:t>
            </a:r>
            <a:r>
              <a:rPr lang="cs-CZ" dirty="0" err="1"/>
              <a:t>brief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consent</a:t>
            </a:r>
            <a:r>
              <a:rPr lang="cs-CZ" dirty="0"/>
              <a:t> and </a:t>
            </a:r>
            <a:r>
              <a:rPr lang="cs-CZ" dirty="0" err="1"/>
              <a:t>debriefing</a:t>
            </a:r>
            <a:endParaRPr lang="cs-CZ" dirty="0"/>
          </a:p>
          <a:p>
            <a:pPr lvl="1"/>
            <a:r>
              <a:rPr lang="cs-CZ" dirty="0"/>
              <a:t>Participant </a:t>
            </a:r>
            <a:r>
              <a:rPr lang="cs-CZ" dirty="0" err="1"/>
              <a:t>is</a:t>
            </a:r>
            <a:r>
              <a:rPr lang="cs-CZ" dirty="0"/>
              <a:t> just </a:t>
            </a:r>
            <a:r>
              <a:rPr lang="cs-CZ" dirty="0" err="1"/>
              <a:t>himself</a:t>
            </a:r>
            <a:r>
              <a:rPr lang="cs-CZ" dirty="0"/>
              <a:t>/</a:t>
            </a:r>
            <a:r>
              <a:rPr lang="cs-CZ" dirty="0" err="1"/>
              <a:t>herself</a:t>
            </a:r>
            <a:endParaRPr lang="cs-CZ" dirty="0"/>
          </a:p>
          <a:p>
            <a:pPr lvl="1"/>
            <a:r>
              <a:rPr lang="cs-CZ" dirty="0" err="1"/>
              <a:t>Observer</a:t>
            </a:r>
            <a:r>
              <a:rPr lang="cs-CZ" dirty="0"/>
              <a:t> </a:t>
            </a:r>
            <a:r>
              <a:rPr lang="cs-CZ" dirty="0" err="1"/>
              <a:t>tries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invisible</a:t>
            </a:r>
            <a:r>
              <a:rPr lang="cs-CZ" dirty="0"/>
              <a:t> and </a:t>
            </a:r>
            <a:r>
              <a:rPr lang="cs-CZ" dirty="0" err="1"/>
              <a:t>looks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misunderstandings</a:t>
            </a:r>
            <a:endParaRPr lang="cs-CZ" dirty="0"/>
          </a:p>
          <a:p>
            <a:r>
              <a:rPr lang="en-GB" dirty="0"/>
              <a:t>Reflection</a:t>
            </a:r>
          </a:p>
          <a:p>
            <a:pPr lvl="1"/>
            <a:r>
              <a:rPr lang="en-GB" dirty="0"/>
              <a:t>Participant reflects experience </a:t>
            </a:r>
            <a:r>
              <a:rPr lang="cs-CZ" dirty="0"/>
              <a:t>– </a:t>
            </a:r>
            <a:r>
              <a:rPr lang="cs-CZ" dirty="0" err="1"/>
              <a:t>thoughts</a:t>
            </a:r>
            <a:r>
              <a:rPr lang="cs-CZ" dirty="0"/>
              <a:t>, </a:t>
            </a:r>
            <a:r>
              <a:rPr lang="cs-CZ" dirty="0" err="1"/>
              <a:t>emotions</a:t>
            </a:r>
            <a:r>
              <a:rPr lang="cs-CZ" dirty="0"/>
              <a:t>, </a:t>
            </a:r>
            <a:r>
              <a:rPr lang="cs-CZ" dirty="0" err="1"/>
              <a:t>motivation</a:t>
            </a:r>
            <a:r>
              <a:rPr lang="cs-CZ" dirty="0"/>
              <a:t>  &amp; </a:t>
            </a:r>
            <a:r>
              <a:rPr lang="cs-CZ" dirty="0" err="1"/>
              <a:t>issues</a:t>
            </a:r>
            <a:endParaRPr lang="cs-CZ" dirty="0"/>
          </a:p>
          <a:p>
            <a:pPr lvl="1"/>
            <a:r>
              <a:rPr lang="cs-CZ" dirty="0" err="1"/>
              <a:t>Observer</a:t>
            </a:r>
            <a:r>
              <a:rPr lang="cs-CZ" dirty="0"/>
              <a:t> </a:t>
            </a:r>
            <a:r>
              <a:rPr lang="cs-CZ" dirty="0" err="1"/>
              <a:t>gives</a:t>
            </a:r>
            <a:r>
              <a:rPr lang="cs-CZ" dirty="0"/>
              <a:t> feedback,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clarification</a:t>
            </a:r>
            <a:r>
              <a:rPr lang="cs-CZ" dirty="0"/>
              <a:t>, revise </a:t>
            </a:r>
            <a:r>
              <a:rPr lang="cs-CZ" dirty="0" err="1"/>
              <a:t>materials</a:t>
            </a:r>
            <a:r>
              <a:rPr lang="cs-CZ" dirty="0"/>
              <a:t>…</a:t>
            </a:r>
          </a:p>
          <a:p>
            <a:pPr lvl="1"/>
            <a:r>
              <a:rPr lang="cs-CZ" dirty="0" err="1"/>
              <a:t>Together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procedure</a:t>
            </a:r>
            <a:r>
              <a:rPr lang="cs-CZ" dirty="0"/>
              <a:t>, </a:t>
            </a:r>
            <a:r>
              <a:rPr lang="cs-CZ" dirty="0" err="1"/>
              <a:t>ethics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Suggestions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modification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28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asking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. </a:t>
            </a:r>
            <a:r>
              <a:rPr lang="cs-CZ" dirty="0" err="1"/>
              <a:t>Respondents</a:t>
            </a:r>
            <a:r>
              <a:rPr lang="cs-CZ" dirty="0"/>
              <a:t>….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May not understand, may misunderstand</a:t>
            </a:r>
          </a:p>
          <a:p>
            <a:r>
              <a:rPr lang="en-GB" dirty="0"/>
              <a:t>May not know the answer or how to get to answer</a:t>
            </a:r>
            <a:endParaRPr lang="cs-CZ" dirty="0"/>
          </a:p>
          <a:p>
            <a:r>
              <a:rPr lang="en-GB" dirty="0"/>
              <a:t>May not be motivated to invest energy in getting the best (truest) possible answer</a:t>
            </a:r>
          </a:p>
          <a:p>
            <a:r>
              <a:rPr lang="en-GB" dirty="0"/>
              <a:t>May have trouble fitting their answer to </a:t>
            </a:r>
            <a:r>
              <a:rPr lang="en-GB" dirty="0" err="1"/>
              <a:t>th</a:t>
            </a:r>
            <a:r>
              <a:rPr lang="cs-CZ" dirty="0"/>
              <a:t>e</a:t>
            </a:r>
            <a:r>
              <a:rPr lang="en-GB" dirty="0"/>
              <a:t> r</a:t>
            </a:r>
            <a:r>
              <a:rPr lang="cs-CZ" dirty="0"/>
              <a:t>e</a:t>
            </a:r>
            <a:r>
              <a:rPr lang="en-GB" dirty="0" err="1"/>
              <a:t>sponse</a:t>
            </a:r>
            <a:r>
              <a:rPr lang="en-GB" dirty="0"/>
              <a:t> scale you </a:t>
            </a:r>
            <a:r>
              <a:rPr lang="en-GB" dirty="0" err="1"/>
              <a:t>offe</a:t>
            </a:r>
            <a:r>
              <a:rPr lang="cs-CZ" dirty="0"/>
              <a:t>r</a:t>
            </a:r>
            <a:endParaRPr lang="en-GB" dirty="0"/>
          </a:p>
          <a:p>
            <a:r>
              <a:rPr lang="en-GB" dirty="0"/>
              <a:t>May not want to tell you the (known) answer   (even though they agreed to participate)</a:t>
            </a:r>
          </a:p>
          <a:p>
            <a:pPr lvl="1"/>
            <a:r>
              <a:rPr lang="en-GB" dirty="0"/>
              <a:t>May not even want to know the answer</a:t>
            </a:r>
          </a:p>
          <a:p>
            <a:r>
              <a:rPr lang="en-GB" dirty="0"/>
              <a:t>May have their own agenda with respect to your study</a:t>
            </a:r>
          </a:p>
          <a:p>
            <a:r>
              <a:rPr lang="en-GB" dirty="0"/>
              <a:t>May just </a:t>
            </a:r>
            <a:r>
              <a:rPr lang="en-GB" dirty="0" err="1"/>
              <a:t>wanna</a:t>
            </a:r>
            <a:r>
              <a:rPr lang="en-GB" dirty="0"/>
              <a:t> have fun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59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observing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games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Opportunities for observation error – vague definitions of categories, high cognitive demands on observer</a:t>
            </a:r>
          </a:p>
          <a:p>
            <a:r>
              <a:rPr lang="en-GB" dirty="0"/>
              <a:t>Missing important situational factors, determinants</a:t>
            </a:r>
          </a:p>
          <a:p>
            <a:pPr lvl="1"/>
            <a:r>
              <a:rPr lang="en-GB" dirty="0"/>
              <a:t>Fundamental attribution error</a:t>
            </a:r>
          </a:p>
          <a:p>
            <a:r>
              <a:rPr lang="en-GB" dirty="0"/>
              <a:t>Missing unobservable personal variables</a:t>
            </a:r>
          </a:p>
          <a:p>
            <a:r>
              <a:rPr lang="en-GB" dirty="0"/>
              <a:t>Not optimal scale of </a:t>
            </a:r>
            <a:r>
              <a:rPr lang="en-GB" dirty="0" err="1"/>
              <a:t>behavior</a:t>
            </a:r>
            <a:r>
              <a:rPr lang="en-GB" dirty="0"/>
              <a:t> – too micro, too macro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…. unless the observed </a:t>
            </a:r>
            <a:r>
              <a:rPr lang="en-GB" dirty="0" err="1"/>
              <a:t>behavior</a:t>
            </a:r>
            <a:r>
              <a:rPr lang="en-GB" dirty="0"/>
              <a:t> does not represent something else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4820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678</Words>
  <Application>Microsoft Office PowerPoint</Application>
  <PresentationFormat>Širokoúhlá obrazovka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Pilot study protocol</vt:lpstr>
      <vt:lpstr>Plan for this semester: do a small pilot study for one of your RQ </vt:lpstr>
      <vt:lpstr>Focus of DHX_MET2</vt:lpstr>
      <vt:lpstr>Purpose for a Pilot study</vt:lpstr>
      <vt:lpstr>Prezentace aplikace PowerPoint</vt:lpstr>
      <vt:lpstr>Lets try out the procedure</vt:lpstr>
      <vt:lpstr>Lets try out the procedure</vt:lpstr>
      <vt:lpstr>Possible sources of problems in asking questions. Respondents….</vt:lpstr>
      <vt:lpstr>Possible sources of problems in observing behavior (e.g. games)</vt:lpstr>
      <vt:lpstr>Homework for the 4th meeting (May, 17)</vt:lpstr>
      <vt:lpstr>Checklist for the pilot study</vt:lpstr>
      <vt:lpstr>Final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study</dc:title>
  <dc:creator>Stanislav Ježek</dc:creator>
  <cp:lastModifiedBy>Stanislav Ježek</cp:lastModifiedBy>
  <cp:revision>36</cp:revision>
  <dcterms:created xsi:type="dcterms:W3CDTF">2019-03-14T09:35:53Z</dcterms:created>
  <dcterms:modified xsi:type="dcterms:W3CDTF">2019-04-12T07:44:18Z</dcterms:modified>
</cp:coreProperties>
</file>