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29772-68D4-4988-9570-ACF15704073D}" type="datetimeFigureOut">
              <a:rPr lang="cs-CZ" smtClean="0"/>
              <a:t>5.4.2019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BD47-906A-4C38-A65B-EFD5F5CC45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9407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29772-68D4-4988-9570-ACF15704073D}" type="datetimeFigureOut">
              <a:rPr lang="cs-CZ" smtClean="0"/>
              <a:t>5.4.2019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BD47-906A-4C38-A65B-EFD5F5CC45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824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29772-68D4-4988-9570-ACF15704073D}" type="datetimeFigureOut">
              <a:rPr lang="cs-CZ" smtClean="0"/>
              <a:t>5.4.2019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BD47-906A-4C38-A65B-EFD5F5CC45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889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29772-68D4-4988-9570-ACF15704073D}" type="datetimeFigureOut">
              <a:rPr lang="cs-CZ" smtClean="0"/>
              <a:t>5.4.2019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BD47-906A-4C38-A65B-EFD5F5CC45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923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29772-68D4-4988-9570-ACF15704073D}" type="datetimeFigureOut">
              <a:rPr lang="cs-CZ" smtClean="0"/>
              <a:t>5.4.2019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BD47-906A-4C38-A65B-EFD5F5CC45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6526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29772-68D4-4988-9570-ACF15704073D}" type="datetimeFigureOut">
              <a:rPr lang="cs-CZ" smtClean="0"/>
              <a:t>5.4.2019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BD47-906A-4C38-A65B-EFD5F5CC45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6719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29772-68D4-4988-9570-ACF15704073D}" type="datetimeFigureOut">
              <a:rPr lang="cs-CZ" smtClean="0"/>
              <a:t>5.4.2019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BD47-906A-4C38-A65B-EFD5F5CC45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5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29772-68D4-4988-9570-ACF15704073D}" type="datetimeFigureOut">
              <a:rPr lang="cs-CZ" smtClean="0"/>
              <a:t>5.4.2019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BD47-906A-4C38-A65B-EFD5F5CC45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1045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29772-68D4-4988-9570-ACF15704073D}" type="datetimeFigureOut">
              <a:rPr lang="cs-CZ" smtClean="0"/>
              <a:t>5.4.2019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BD47-906A-4C38-A65B-EFD5F5CC45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006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29772-68D4-4988-9570-ACF15704073D}" type="datetimeFigureOut">
              <a:rPr lang="cs-CZ" smtClean="0"/>
              <a:t>5.4.2019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BD47-906A-4C38-A65B-EFD5F5CC45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491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29772-68D4-4988-9570-ACF15704073D}" type="datetimeFigureOut">
              <a:rPr lang="cs-CZ" smtClean="0"/>
              <a:t>5.4.2019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BD47-906A-4C38-A65B-EFD5F5CC45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041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29772-68D4-4988-9570-ACF15704073D}" type="datetimeFigureOut">
              <a:rPr lang="cs-CZ" smtClean="0"/>
              <a:t>5.4.2019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9BD47-906A-4C38-A65B-EFD5F5CC45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5566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google.com/url?sa=i&amp;rct=j&amp;q=&amp;esrc=s&amp;source=images&amp;cd=&amp;cad=rja&amp;uact=8&amp;ved=2ahUKEwikofyh2bjhAhUFblAKHfL7DOkQjRx6BAgBEAU&amp;url=https%3A%2F%2Fwww.comindwork.com%2Fweekly%2F2017-07-10%2Fproductivity%2Fproduct-life-cycle-sales-vs-profit&amp;psig=AOvVaw0NFl5HwndnxNaId7QhZnVt&amp;ust=1554544923578367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Doplněk k PLC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Skorkovský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7796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PLC a zisk</a:t>
            </a:r>
            <a:endParaRPr lang="cs-CZ" dirty="0"/>
          </a:p>
        </p:txBody>
      </p:sp>
      <p:sp>
        <p:nvSpPr>
          <p:cNvPr id="4" name="Oblouk 3"/>
          <p:cNvSpPr/>
          <p:nvPr/>
        </p:nvSpPr>
        <p:spPr>
          <a:xfrm>
            <a:off x="1835696" y="3140968"/>
            <a:ext cx="3312368" cy="1800200"/>
          </a:xfrm>
          <a:prstGeom prst="arc">
            <a:avLst>
              <a:gd name="adj1" fmla="val 10757932"/>
              <a:gd name="adj2" fmla="val 26062"/>
            </a:avLst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0070C0"/>
              </a:solidFill>
            </a:endParaRPr>
          </a:p>
        </p:txBody>
      </p:sp>
      <p:sp>
        <p:nvSpPr>
          <p:cNvPr id="5" name="Oblouk 4"/>
          <p:cNvSpPr/>
          <p:nvPr/>
        </p:nvSpPr>
        <p:spPr>
          <a:xfrm>
            <a:off x="2065608" y="3429000"/>
            <a:ext cx="2434384" cy="1440160"/>
          </a:xfrm>
          <a:prstGeom prst="arc">
            <a:avLst>
              <a:gd name="adj1" fmla="val 11033086"/>
              <a:gd name="adj2" fmla="val 21291146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0070C0"/>
              </a:solidFill>
            </a:endParaRPr>
          </a:p>
        </p:txBody>
      </p:sp>
      <p:cxnSp>
        <p:nvCxnSpPr>
          <p:cNvPr id="9" name="Přímá spojnice 8"/>
          <p:cNvCxnSpPr/>
          <p:nvPr/>
        </p:nvCxnSpPr>
        <p:spPr>
          <a:xfrm>
            <a:off x="3059832" y="3140968"/>
            <a:ext cx="8283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3419872" y="2564904"/>
            <a:ext cx="0" cy="57606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4" idx="0"/>
          </p:cNvCxnSpPr>
          <p:nvPr/>
        </p:nvCxnSpPr>
        <p:spPr>
          <a:xfrm flipV="1">
            <a:off x="1836116" y="4041069"/>
            <a:ext cx="4104036" cy="202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V="1">
            <a:off x="1835696" y="2628527"/>
            <a:ext cx="0" cy="14328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467544" y="2780928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Prodeje</a:t>
            </a:r>
          </a:p>
          <a:p>
            <a:r>
              <a:rPr lang="cs-CZ" dirty="0" smtClean="0"/>
              <a:t>Zisk</a:t>
            </a:r>
            <a:endParaRPr lang="cs-CZ" dirty="0"/>
          </a:p>
        </p:txBody>
      </p:sp>
      <p:cxnSp>
        <p:nvCxnSpPr>
          <p:cNvPr id="19" name="Přímá spojnice 18"/>
          <p:cNvCxnSpPr/>
          <p:nvPr/>
        </p:nvCxnSpPr>
        <p:spPr>
          <a:xfrm>
            <a:off x="2868649" y="3427259"/>
            <a:ext cx="82830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>
            <a:off x="3203848" y="2353541"/>
            <a:ext cx="0" cy="1083357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5940152" y="4149080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Čas</a:t>
            </a:r>
            <a:endParaRPr lang="cs-CZ" dirty="0"/>
          </a:p>
        </p:txBody>
      </p:sp>
      <p:cxnSp>
        <p:nvCxnSpPr>
          <p:cNvPr id="27" name="Přímá spojnice se šipkou 26"/>
          <p:cNvCxnSpPr/>
          <p:nvPr/>
        </p:nvCxnSpPr>
        <p:spPr>
          <a:xfrm>
            <a:off x="2868649" y="2852936"/>
            <a:ext cx="33519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3203848" y="2852936"/>
            <a:ext cx="216024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 flipH="1">
            <a:off x="3419872" y="2852936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ovéPole 31"/>
          <p:cNvSpPr txBox="1"/>
          <p:nvPr/>
        </p:nvSpPr>
        <p:spPr>
          <a:xfrm>
            <a:off x="4887063" y="3242593"/>
            <a:ext cx="522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PLC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4385648" y="3579659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Zisk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547664" y="4653136"/>
            <a:ext cx="755726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Poloha zenitu profitu (zisku) je posunuta v čase oproti </a:t>
            </a:r>
          </a:p>
          <a:p>
            <a:r>
              <a:rPr lang="cs-CZ" dirty="0" smtClean="0"/>
              <a:t>maximální poloze (zenitu) křivky PLC, což znamená, že maximálního zisku</a:t>
            </a:r>
          </a:p>
          <a:p>
            <a:r>
              <a:rPr lang="cs-CZ" dirty="0" smtClean="0"/>
              <a:t>bylo dosaženo dříve než došlo k saturaci, kdy už zisk začal klesat. Důvod je ten, </a:t>
            </a:r>
          </a:p>
          <a:p>
            <a:r>
              <a:rPr lang="cs-CZ" dirty="0" smtClean="0"/>
              <a:t>že   trh je saturovaný a prodejci se snaží udržet podíl na trhu (segment krav)</a:t>
            </a:r>
          </a:p>
          <a:p>
            <a:r>
              <a:rPr lang="cs-CZ" dirty="0" smtClean="0"/>
              <a:t>snižováním ceny a tedy i snižováním zisk, protože náklady většinou </a:t>
            </a:r>
          </a:p>
          <a:p>
            <a:r>
              <a:rPr lang="cs-CZ" dirty="0" smtClean="0"/>
              <a:t>zůstávají stejné nebo dokonce  rostou. </a:t>
            </a:r>
            <a:endParaRPr lang="cs-CZ" dirty="0"/>
          </a:p>
        </p:txBody>
      </p:sp>
      <p:cxnSp>
        <p:nvCxnSpPr>
          <p:cNvPr id="7" name="Přímá spojnice se šipkou 6"/>
          <p:cNvCxnSpPr/>
          <p:nvPr/>
        </p:nvCxnSpPr>
        <p:spPr>
          <a:xfrm flipV="1">
            <a:off x="1979712" y="4061331"/>
            <a:ext cx="85896" cy="27241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1717988" y="4303592"/>
            <a:ext cx="6952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FF0000"/>
                </a:solidFill>
              </a:rPr>
              <a:t>BEP</a:t>
            </a:r>
            <a:endParaRPr lang="cs-CZ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531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ýsledek obrázku pro product life cycle - diagram and profit curv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24744"/>
            <a:ext cx="6638925" cy="474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9990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Bod zvratu (BEP-</a:t>
            </a:r>
            <a:r>
              <a:rPr lang="cs-CZ" dirty="0" err="1" smtClean="0"/>
              <a:t>Break</a:t>
            </a:r>
            <a:r>
              <a:rPr lang="cs-CZ" dirty="0" smtClean="0"/>
              <a:t> </a:t>
            </a:r>
            <a:r>
              <a:rPr lang="cs-CZ" dirty="0" err="1" smtClean="0"/>
              <a:t>Even</a:t>
            </a:r>
            <a:r>
              <a:rPr lang="cs-CZ" dirty="0" smtClean="0"/>
              <a:t> Point)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 dirty="0" smtClean="0">
                <a:latin typeface="+mj-lt"/>
              </a:rPr>
              <a:t>Určuje  minimální objem prodejů, od kterého podnik začne tvořit zisk</a:t>
            </a:r>
          </a:p>
          <a:p>
            <a:pPr>
              <a:lnSpc>
                <a:spcPct val="80000"/>
              </a:lnSpc>
            </a:pPr>
            <a:r>
              <a:rPr lang="cs-CZ" altLang="cs-CZ" sz="2400" dirty="0" smtClean="0">
                <a:latin typeface="+mj-lt"/>
              </a:rPr>
              <a:t>Při výpočtu BEP  se vychází z toho, že pokud prodeje pokryjí nutné fixní náklady (FN), pak každý další prodaný produkt vytváří zisk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dirty="0" smtClean="0"/>
              <a:t>				BEP=FN/(Cena-VN/kus)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dirty="0" smtClean="0"/>
              <a:t>				BEP=FN/Krycí příspěvek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dirty="0"/>
              <a:t>	</a:t>
            </a:r>
            <a:r>
              <a:rPr lang="cs-CZ" altLang="cs-CZ" dirty="0" smtClean="0"/>
              <a:t>			Krycí příspěvek=	Cena-VN/ks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95536" y="5013176"/>
            <a:ext cx="85689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Krycí příspěvek</a:t>
            </a:r>
            <a:r>
              <a:rPr lang="cs-CZ" dirty="0"/>
              <a:t> (</a:t>
            </a:r>
            <a:r>
              <a:rPr lang="cs-CZ" b="1" dirty="0"/>
              <a:t>příspěvková marže</a:t>
            </a:r>
            <a:r>
              <a:rPr lang="cs-CZ" dirty="0"/>
              <a:t>) je definován jako přebytek výnosů nad náklady, které lze těmto výnosům jednoznačně přidělit.</a:t>
            </a:r>
          </a:p>
          <a:p>
            <a:r>
              <a:rPr lang="cs-CZ" dirty="0" smtClean="0"/>
              <a:t>Nejvyužívanější </a:t>
            </a:r>
            <a:r>
              <a:rPr lang="cs-CZ" dirty="0"/>
              <a:t>podobou </a:t>
            </a:r>
            <a:r>
              <a:rPr lang="cs-CZ" b="1" dirty="0"/>
              <a:t>krycího příspěvku </a:t>
            </a:r>
            <a:r>
              <a:rPr lang="cs-CZ" dirty="0"/>
              <a:t>je přebytek výnosů nad variabilními náklady. Ten ukazuje, kolik přispívá jednotlivý výrobek, zboží apod. ke krytí fixních nákladů podniku a také k dosažení zisku. Je tedy rozhodující veličinou pro hodnocení výrobku.</a:t>
            </a:r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31896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Elementární příklad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cs-CZ" altLang="cs-CZ" sz="2000" dirty="0" smtClean="0"/>
              <a:t>      Firma potřebuje zjistit, kolik výrobků musí minimálně prodat, jestliže její fixní náklady činí 700 000 Kč, variabilní náklady na 1 výrobek činí 750 Kč a prodejní cena je 1 400 Kč.</a:t>
            </a:r>
          </a:p>
          <a:p>
            <a:pPr lvl="3">
              <a:lnSpc>
                <a:spcPct val="80000"/>
              </a:lnSpc>
            </a:pPr>
            <a:endParaRPr lang="cs-CZ" altLang="cs-CZ" sz="800" dirty="0" smtClean="0"/>
          </a:p>
          <a:p>
            <a:pPr>
              <a:lnSpc>
                <a:spcPct val="80000"/>
              </a:lnSpc>
              <a:buNone/>
            </a:pPr>
            <a:r>
              <a:rPr lang="cs-CZ" altLang="cs-CZ" sz="2000" dirty="0" smtClean="0"/>
              <a:t>	BEP   =      700 000/(1 400 – 750)  =  1 077 ks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2000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2000" dirty="0" smtClean="0"/>
              <a:t>	Má smysl tento produkt vyrábět ?  </a:t>
            </a:r>
          </a:p>
          <a:p>
            <a:pPr>
              <a:lnSpc>
                <a:spcPct val="80000"/>
              </a:lnSpc>
              <a:buNone/>
            </a:pPr>
            <a:endParaRPr lang="cs-CZ" altLang="cs-CZ" sz="2000" dirty="0" smtClean="0"/>
          </a:p>
          <a:p>
            <a:pPr>
              <a:lnSpc>
                <a:spcPct val="80000"/>
              </a:lnSpc>
              <a:buNone/>
            </a:pPr>
            <a:r>
              <a:rPr lang="cs-CZ" altLang="cs-CZ" sz="2000" dirty="0" smtClean="0"/>
              <a:t>      Pokud víme, že jsme schopni prodat </a:t>
            </a:r>
            <a:r>
              <a:rPr lang="cs-CZ" altLang="cs-CZ" sz="2000" dirty="0" err="1" smtClean="0"/>
              <a:t>max</a:t>
            </a:r>
            <a:r>
              <a:rPr lang="cs-CZ" altLang="cs-CZ" sz="2000" dirty="0" smtClean="0"/>
              <a:t> 1000 kusů výrobků a bod zvratu je 1077 kusů, pak je jasné, že se nebude tento výrobek prodávat pokud nezměníme náklady nebo cenu.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3900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BEP</a:t>
            </a:r>
            <a:endParaRPr lang="cs-CZ" dirty="0"/>
          </a:p>
        </p:txBody>
      </p:sp>
      <p:grpSp>
        <p:nvGrpSpPr>
          <p:cNvPr id="4" name="Group 5"/>
          <p:cNvGrpSpPr>
            <a:grpSpLocks noChangeAspect="1"/>
          </p:cNvGrpSpPr>
          <p:nvPr/>
        </p:nvGrpSpPr>
        <p:grpSpPr bwMode="auto">
          <a:xfrm>
            <a:off x="1030679" y="1974646"/>
            <a:ext cx="6481762" cy="3925887"/>
            <a:chOff x="2141" y="10516"/>
            <a:chExt cx="7372" cy="4464"/>
          </a:xfrm>
        </p:grpSpPr>
        <p:sp>
          <p:nvSpPr>
            <p:cNvPr id="5" name="AutoShape 22"/>
            <p:cNvSpPr>
              <a:spLocks noChangeAspect="1" noChangeArrowheads="1" noTextEdit="1"/>
            </p:cNvSpPr>
            <p:nvPr/>
          </p:nvSpPr>
          <p:spPr bwMode="auto">
            <a:xfrm>
              <a:off x="2141" y="10516"/>
              <a:ext cx="7372" cy="4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6" name="Line 21"/>
            <p:cNvSpPr>
              <a:spLocks noChangeShapeType="1"/>
            </p:cNvSpPr>
            <p:nvPr/>
          </p:nvSpPr>
          <p:spPr bwMode="auto">
            <a:xfrm>
              <a:off x="3437" y="10516"/>
              <a:ext cx="1" cy="37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Line 20"/>
            <p:cNvSpPr>
              <a:spLocks noChangeShapeType="1"/>
            </p:cNvSpPr>
            <p:nvPr/>
          </p:nvSpPr>
          <p:spPr bwMode="auto">
            <a:xfrm>
              <a:off x="3437" y="14260"/>
              <a:ext cx="5184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" name="Line 19"/>
            <p:cNvSpPr>
              <a:spLocks noChangeShapeType="1"/>
            </p:cNvSpPr>
            <p:nvPr/>
          </p:nvSpPr>
          <p:spPr bwMode="auto">
            <a:xfrm>
              <a:off x="3437" y="13684"/>
              <a:ext cx="475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" name="Line 18"/>
            <p:cNvSpPr>
              <a:spLocks noChangeShapeType="1"/>
            </p:cNvSpPr>
            <p:nvPr/>
          </p:nvSpPr>
          <p:spPr bwMode="auto">
            <a:xfrm flipV="1">
              <a:off x="3437" y="11956"/>
              <a:ext cx="4608" cy="2304"/>
            </a:xfrm>
            <a:prstGeom prst="lin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" name="Line 17"/>
            <p:cNvSpPr>
              <a:spLocks noChangeShapeType="1"/>
            </p:cNvSpPr>
            <p:nvPr/>
          </p:nvSpPr>
          <p:spPr bwMode="auto">
            <a:xfrm flipV="1">
              <a:off x="3437" y="11236"/>
              <a:ext cx="4608" cy="2448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" name="Line 16"/>
            <p:cNvSpPr>
              <a:spLocks noChangeShapeType="1"/>
            </p:cNvSpPr>
            <p:nvPr/>
          </p:nvSpPr>
          <p:spPr bwMode="auto">
            <a:xfrm flipV="1">
              <a:off x="3437" y="10516"/>
              <a:ext cx="4608" cy="374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" name="Text Box 15"/>
            <p:cNvSpPr txBox="1">
              <a:spLocks noChangeArrowheads="1"/>
            </p:cNvSpPr>
            <p:nvPr/>
          </p:nvSpPr>
          <p:spPr bwMode="auto">
            <a:xfrm>
              <a:off x="3149" y="14404"/>
              <a:ext cx="432" cy="28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 eaLnBrk="1" hangingPunct="1"/>
              <a:r>
                <a:rPr lang="cs-CZ" altLang="cs-CZ" sz="1200">
                  <a:latin typeface="Arial" charset="0"/>
                  <a:cs typeface="Times New Roman" pitchFamily="18" charset="0"/>
                </a:rPr>
                <a:t>0</a:t>
              </a:r>
              <a:endParaRPr lang="cs-CZ" altLang="cs-CZ" sz="1200">
                <a:latin typeface="Arial" charset="0"/>
              </a:endParaRPr>
            </a:p>
          </p:txBody>
        </p:sp>
        <p:sp>
          <p:nvSpPr>
            <p:cNvPr id="13" name="Text Box 14"/>
            <p:cNvSpPr txBox="1">
              <a:spLocks noChangeArrowheads="1"/>
            </p:cNvSpPr>
            <p:nvPr/>
          </p:nvSpPr>
          <p:spPr bwMode="auto">
            <a:xfrm>
              <a:off x="4013" y="14404"/>
              <a:ext cx="720" cy="2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 eaLnBrk="1" hangingPunct="1"/>
              <a:r>
                <a:rPr lang="cs-CZ" altLang="cs-CZ" sz="1200">
                  <a:latin typeface="Arial" charset="0"/>
                  <a:cs typeface="Times New Roman" pitchFamily="18" charset="0"/>
                </a:rPr>
                <a:t>1 000</a:t>
              </a:r>
              <a:endParaRPr lang="cs-CZ" altLang="cs-CZ" sz="1200">
                <a:latin typeface="Arial" charset="0"/>
              </a:endParaRPr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5309" y="14404"/>
              <a:ext cx="720" cy="2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 eaLnBrk="1" hangingPunct="1"/>
              <a:r>
                <a:rPr lang="cs-CZ" altLang="cs-CZ" sz="1200">
                  <a:latin typeface="Arial" charset="0"/>
                  <a:cs typeface="Times New Roman" pitchFamily="18" charset="0"/>
                </a:rPr>
                <a:t>3 000</a:t>
              </a:r>
              <a:endParaRPr lang="cs-CZ" altLang="cs-CZ" sz="1200">
                <a:latin typeface="Arial" charset="0"/>
              </a:endParaRPr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6605" y="14404"/>
              <a:ext cx="720" cy="2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 eaLnBrk="1" hangingPunct="1"/>
              <a:r>
                <a:rPr lang="cs-CZ" altLang="cs-CZ" sz="1200">
                  <a:latin typeface="Arial" charset="0"/>
                  <a:cs typeface="Times New Roman" pitchFamily="18" charset="0"/>
                </a:rPr>
                <a:t>5 000</a:t>
              </a:r>
              <a:endParaRPr lang="cs-CZ" altLang="cs-CZ" sz="1200">
                <a:latin typeface="Arial" charset="0"/>
              </a:endParaRPr>
            </a:p>
          </p:txBody>
        </p:sp>
        <p:sp>
          <p:nvSpPr>
            <p:cNvPr id="16" name="Text Box 11"/>
            <p:cNvSpPr txBox="1">
              <a:spLocks noChangeArrowheads="1"/>
            </p:cNvSpPr>
            <p:nvPr/>
          </p:nvSpPr>
          <p:spPr bwMode="auto">
            <a:xfrm>
              <a:off x="7757" y="14404"/>
              <a:ext cx="1296" cy="2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 eaLnBrk="1" hangingPunct="1"/>
              <a:r>
                <a:rPr lang="cs-CZ" altLang="cs-CZ" sz="1200">
                  <a:latin typeface="Arial" charset="0"/>
                  <a:cs typeface="Times New Roman" pitchFamily="18" charset="0"/>
                </a:rPr>
                <a:t>objem výroby</a:t>
              </a:r>
              <a:endParaRPr lang="cs-CZ" altLang="cs-CZ" sz="1200">
                <a:latin typeface="Arial" charset="0"/>
              </a:endParaRPr>
            </a:p>
          </p:txBody>
        </p:sp>
        <p:sp>
          <p:nvSpPr>
            <p:cNvPr id="17" name="Text Box 10"/>
            <p:cNvSpPr txBox="1">
              <a:spLocks noChangeArrowheads="1"/>
            </p:cNvSpPr>
            <p:nvPr/>
          </p:nvSpPr>
          <p:spPr bwMode="auto">
            <a:xfrm>
              <a:off x="2631" y="13396"/>
              <a:ext cx="720" cy="2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 eaLnBrk="1" hangingPunct="1"/>
              <a:r>
                <a:rPr lang="cs-CZ" altLang="cs-CZ" sz="1200">
                  <a:latin typeface="Arial" charset="0"/>
                  <a:cs typeface="Times New Roman" pitchFamily="18" charset="0"/>
                </a:rPr>
                <a:t>1 000</a:t>
              </a:r>
              <a:endParaRPr lang="cs-CZ" altLang="cs-CZ" sz="1200">
                <a:latin typeface="Arial" charset="0"/>
              </a:endParaRPr>
            </a:p>
          </p:txBody>
        </p:sp>
        <p:sp>
          <p:nvSpPr>
            <p:cNvPr id="18" name="Text Box 9"/>
            <p:cNvSpPr txBox="1">
              <a:spLocks noChangeArrowheads="1"/>
            </p:cNvSpPr>
            <p:nvPr/>
          </p:nvSpPr>
          <p:spPr bwMode="auto">
            <a:xfrm>
              <a:off x="2631" y="12676"/>
              <a:ext cx="720" cy="2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 eaLnBrk="1" hangingPunct="1"/>
              <a:r>
                <a:rPr lang="cs-CZ" altLang="cs-CZ" sz="1200">
                  <a:latin typeface="Arial" charset="0"/>
                  <a:cs typeface="Times New Roman" pitchFamily="18" charset="0"/>
                </a:rPr>
                <a:t>3 000</a:t>
              </a:r>
              <a:endParaRPr lang="cs-CZ" altLang="cs-CZ" sz="1200">
                <a:latin typeface="Arial" charset="0"/>
              </a:endParaRPr>
            </a:p>
          </p:txBody>
        </p:sp>
        <p:sp>
          <p:nvSpPr>
            <p:cNvPr id="19" name="Text Box 8"/>
            <p:cNvSpPr txBox="1">
              <a:spLocks noChangeArrowheads="1"/>
            </p:cNvSpPr>
            <p:nvPr/>
          </p:nvSpPr>
          <p:spPr bwMode="auto">
            <a:xfrm>
              <a:off x="2631" y="11956"/>
              <a:ext cx="720" cy="2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 eaLnBrk="1" hangingPunct="1"/>
              <a:r>
                <a:rPr lang="cs-CZ" altLang="cs-CZ" sz="1200">
                  <a:latin typeface="Arial" charset="0"/>
                  <a:cs typeface="Times New Roman" pitchFamily="18" charset="0"/>
                </a:rPr>
                <a:t>5 000</a:t>
              </a:r>
              <a:endParaRPr lang="cs-CZ" altLang="cs-CZ" sz="1200">
                <a:latin typeface="Arial" charset="0"/>
              </a:endParaRPr>
            </a:p>
          </p:txBody>
        </p:sp>
        <p:sp>
          <p:nvSpPr>
            <p:cNvPr id="20" name="Text Box 7"/>
            <p:cNvSpPr txBox="1">
              <a:spLocks noChangeArrowheads="1"/>
            </p:cNvSpPr>
            <p:nvPr/>
          </p:nvSpPr>
          <p:spPr bwMode="auto">
            <a:xfrm>
              <a:off x="2631" y="11236"/>
              <a:ext cx="720" cy="2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 eaLnBrk="1" hangingPunct="1"/>
              <a:r>
                <a:rPr lang="cs-CZ" altLang="cs-CZ" sz="1200">
                  <a:latin typeface="Arial" charset="0"/>
                  <a:cs typeface="Times New Roman" pitchFamily="18" charset="0"/>
                </a:rPr>
                <a:t>7 000</a:t>
              </a:r>
              <a:endParaRPr lang="cs-CZ" altLang="cs-CZ" sz="1200">
                <a:latin typeface="Arial" charset="0"/>
              </a:endParaRPr>
            </a:p>
          </p:txBody>
        </p:sp>
        <p:sp>
          <p:nvSpPr>
            <p:cNvPr id="21" name="Text Box 6"/>
            <p:cNvSpPr txBox="1">
              <a:spLocks noChangeArrowheads="1"/>
            </p:cNvSpPr>
            <p:nvPr/>
          </p:nvSpPr>
          <p:spPr bwMode="auto">
            <a:xfrm>
              <a:off x="2193" y="10594"/>
              <a:ext cx="1152" cy="32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  <a:cs typeface="Arial" charset="0"/>
                </a:defRPr>
              </a:lvl9pPr>
            </a:lstStyle>
            <a:p>
              <a:pPr eaLnBrk="1" hangingPunct="1"/>
              <a:r>
                <a:rPr lang="cs-CZ" altLang="cs-CZ" sz="1200">
                  <a:latin typeface="Arial" charset="0"/>
                  <a:cs typeface="Times New Roman" pitchFamily="18" charset="0"/>
                </a:rPr>
                <a:t>v tisících Kč</a:t>
              </a:r>
              <a:endParaRPr lang="cs-CZ" altLang="cs-CZ" sz="1200">
                <a:latin typeface="Arial" charset="0"/>
              </a:endParaRPr>
            </a:p>
          </p:txBody>
        </p:sp>
      </p:grpSp>
      <p:sp>
        <p:nvSpPr>
          <p:cNvPr id="22" name="TextovéPole 21"/>
          <p:cNvSpPr txBox="1"/>
          <p:nvPr/>
        </p:nvSpPr>
        <p:spPr>
          <a:xfrm>
            <a:off x="1916954" y="6309320"/>
            <a:ext cx="5262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Tržby </a:t>
            </a:r>
            <a:r>
              <a:rPr lang="cs-CZ" dirty="0" smtClean="0">
                <a:solidFill>
                  <a:srgbClr val="0070C0"/>
                </a:solidFill>
              </a:rPr>
              <a:t>Celkové náklady </a:t>
            </a:r>
            <a:r>
              <a:rPr lang="cs-CZ" dirty="0" smtClean="0"/>
              <a:t>Fixní náklady </a:t>
            </a:r>
            <a:r>
              <a:rPr lang="cs-CZ" dirty="0" smtClean="0">
                <a:solidFill>
                  <a:srgbClr val="00B050"/>
                </a:solidFill>
              </a:rPr>
              <a:t>Variabilní náklady </a:t>
            </a:r>
            <a:endParaRPr lang="cs-CZ" dirty="0">
              <a:solidFill>
                <a:srgbClr val="00B050"/>
              </a:solidFill>
            </a:endParaRPr>
          </a:p>
        </p:txBody>
      </p:sp>
      <p:cxnSp>
        <p:nvCxnSpPr>
          <p:cNvPr id="24" name="Přímá spojnice se šipkou 23"/>
          <p:cNvCxnSpPr/>
          <p:nvPr/>
        </p:nvCxnSpPr>
        <p:spPr>
          <a:xfrm flipH="1">
            <a:off x="3995936" y="1196752"/>
            <a:ext cx="552092" cy="24875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ovéPole 26"/>
          <p:cNvSpPr txBox="1"/>
          <p:nvPr/>
        </p:nvSpPr>
        <p:spPr>
          <a:xfrm>
            <a:off x="7956376" y="2607854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Zisk</a:t>
            </a:r>
            <a:endParaRPr lang="cs-CZ" dirty="0"/>
          </a:p>
        </p:txBody>
      </p:sp>
      <p:cxnSp>
        <p:nvCxnSpPr>
          <p:cNvPr id="29" name="Přímá spojnice se šipkou 28"/>
          <p:cNvCxnSpPr>
            <a:stCxn id="27" idx="1"/>
          </p:cNvCxnSpPr>
          <p:nvPr/>
        </p:nvCxnSpPr>
        <p:spPr>
          <a:xfrm flipH="1" flipV="1">
            <a:off x="5868144" y="2564905"/>
            <a:ext cx="2088232" cy="2276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ovéPole 30"/>
          <p:cNvSpPr txBox="1"/>
          <p:nvPr/>
        </p:nvSpPr>
        <p:spPr>
          <a:xfrm>
            <a:off x="603373" y="5642853"/>
            <a:ext cx="737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Ztráta</a:t>
            </a:r>
            <a:endParaRPr lang="cs-CZ" dirty="0"/>
          </a:p>
        </p:txBody>
      </p:sp>
      <p:cxnSp>
        <p:nvCxnSpPr>
          <p:cNvPr id="32" name="Přímá spojnice se šipkou 31"/>
          <p:cNvCxnSpPr/>
          <p:nvPr/>
        </p:nvCxnSpPr>
        <p:spPr>
          <a:xfrm flipV="1">
            <a:off x="1187624" y="4365104"/>
            <a:ext cx="1944216" cy="12777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8102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Výpočet pozice BEP pro jeden druh výrobku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1600" dirty="0" smtClean="0"/>
              <a:t>jednotková </a:t>
            </a:r>
            <a:r>
              <a:rPr lang="cs-CZ" sz="1600" dirty="0"/>
              <a:t>marže (p – </a:t>
            </a:r>
            <a:r>
              <a:rPr lang="cs-CZ" sz="1600" dirty="0" err="1"/>
              <a:t>vj</a:t>
            </a:r>
            <a:r>
              <a:rPr lang="cs-CZ" sz="1600" dirty="0" smtClean="0"/>
              <a:t>) – s objemem výroby se zvětšuje </a:t>
            </a:r>
          </a:p>
          <a:p>
            <a:r>
              <a:rPr lang="cs-CZ" sz="1600" dirty="0"/>
              <a:t>T</a:t>
            </a:r>
            <a:r>
              <a:rPr lang="cs-CZ" sz="1600" dirty="0" smtClean="0"/>
              <a:t>C = celkové náklady </a:t>
            </a:r>
          </a:p>
          <a:p>
            <a:r>
              <a:rPr lang="cs-CZ" sz="1600" dirty="0" smtClean="0"/>
              <a:t>TR = celkové </a:t>
            </a:r>
            <a:r>
              <a:rPr lang="cs-CZ" sz="1600" dirty="0"/>
              <a:t>tržby </a:t>
            </a:r>
            <a:endParaRPr lang="cs-CZ" sz="1600" dirty="0" smtClean="0"/>
          </a:p>
          <a:p>
            <a:r>
              <a:rPr lang="cs-CZ" sz="1600" dirty="0" smtClean="0"/>
              <a:t>VC = celkové variabilní náklady</a:t>
            </a:r>
          </a:p>
          <a:p>
            <a:r>
              <a:rPr lang="cs-CZ" sz="1600" dirty="0" err="1" smtClean="0"/>
              <a:t>vj</a:t>
            </a:r>
            <a:r>
              <a:rPr lang="cs-CZ" sz="1600" dirty="0" smtClean="0"/>
              <a:t> = variabilní náklady na jednotku</a:t>
            </a:r>
            <a:endParaRPr lang="cs-CZ" sz="1600" dirty="0"/>
          </a:p>
          <a:p>
            <a:r>
              <a:rPr lang="cs-CZ" sz="1600" dirty="0" smtClean="0"/>
              <a:t>p= jednotková cena</a:t>
            </a:r>
          </a:p>
          <a:p>
            <a:r>
              <a:rPr lang="cs-CZ" sz="1600" dirty="0" smtClean="0"/>
              <a:t>q= množství </a:t>
            </a:r>
          </a:p>
          <a:p>
            <a:r>
              <a:rPr lang="cs-CZ" sz="1600" dirty="0" smtClean="0"/>
              <a:t>Z=profit  </a:t>
            </a:r>
          </a:p>
          <a:p>
            <a:pPr marL="0" indent="0">
              <a:buNone/>
            </a:pPr>
            <a:r>
              <a:rPr lang="cs-CZ" sz="1800" dirty="0" smtClean="0"/>
              <a:t>     </a:t>
            </a:r>
            <a:r>
              <a:rPr lang="cs-CZ" sz="1800" b="1" dirty="0" err="1" smtClean="0">
                <a:solidFill>
                  <a:srgbClr val="00B050"/>
                </a:solidFill>
              </a:rPr>
              <a:t>If</a:t>
            </a:r>
            <a:r>
              <a:rPr lang="cs-CZ" sz="1800" b="1" dirty="0" smtClean="0">
                <a:solidFill>
                  <a:srgbClr val="00B050"/>
                </a:solidFill>
              </a:rPr>
              <a:t> Z=0 </a:t>
            </a:r>
            <a:r>
              <a:rPr lang="cs-CZ" sz="1800" b="1" dirty="0" err="1" smtClean="0">
                <a:solidFill>
                  <a:srgbClr val="00B050"/>
                </a:solidFill>
              </a:rPr>
              <a:t>then</a:t>
            </a:r>
            <a:r>
              <a:rPr lang="cs-CZ" sz="1800" b="1" dirty="0" smtClean="0">
                <a:solidFill>
                  <a:srgbClr val="00B050"/>
                </a:solidFill>
              </a:rPr>
              <a:t> </a:t>
            </a:r>
          </a:p>
          <a:p>
            <a:r>
              <a:rPr lang="cs-CZ" sz="1800" dirty="0"/>
              <a:t>TC </a:t>
            </a:r>
            <a:r>
              <a:rPr lang="cs-CZ" sz="1800" dirty="0" smtClean="0"/>
              <a:t>= TR  (v BEP je zisk rovný nule)</a:t>
            </a:r>
            <a:endParaRPr lang="cs-CZ" sz="1800" dirty="0"/>
          </a:p>
          <a:p>
            <a:r>
              <a:rPr lang="cs-CZ" sz="1800" dirty="0"/>
              <a:t>TR = p ₓ q </a:t>
            </a:r>
            <a:r>
              <a:rPr lang="cs-CZ" sz="1800" dirty="0" smtClean="0"/>
              <a:t>celková tržba  </a:t>
            </a:r>
            <a:endParaRPr lang="cs-CZ" sz="1800" dirty="0"/>
          </a:p>
          <a:p>
            <a:r>
              <a:rPr lang="cs-CZ" sz="1800" dirty="0" smtClean="0"/>
              <a:t>TC = VC +FC (celkové náklady</a:t>
            </a:r>
            <a:endParaRPr lang="cs-CZ" sz="1800" dirty="0"/>
          </a:p>
          <a:p>
            <a:r>
              <a:rPr lang="cs-CZ" sz="1800" dirty="0"/>
              <a:t>TC = FC + </a:t>
            </a:r>
            <a:r>
              <a:rPr lang="cs-CZ" sz="1800" dirty="0" err="1"/>
              <a:t>vj</a:t>
            </a:r>
            <a:r>
              <a:rPr lang="cs-CZ" sz="1800" dirty="0"/>
              <a:t> ₓ q </a:t>
            </a:r>
          </a:p>
          <a:p>
            <a:r>
              <a:rPr lang="cs-CZ" sz="1800" dirty="0" smtClean="0"/>
              <a:t>TR = p </a:t>
            </a:r>
            <a:r>
              <a:rPr lang="cs-CZ" sz="1800" dirty="0"/>
              <a:t>ₓ q = FC + </a:t>
            </a:r>
            <a:r>
              <a:rPr lang="cs-CZ" sz="1800" dirty="0" err="1"/>
              <a:t>vj</a:t>
            </a:r>
            <a:r>
              <a:rPr lang="cs-CZ" sz="1800" dirty="0"/>
              <a:t> ₓ q </a:t>
            </a:r>
          </a:p>
          <a:p>
            <a:r>
              <a:rPr lang="cs-CZ" sz="1800" dirty="0" smtClean="0"/>
              <a:t>(p </a:t>
            </a:r>
            <a:r>
              <a:rPr lang="cs-CZ" sz="1800" dirty="0"/>
              <a:t>ₓ q) – (</a:t>
            </a:r>
            <a:r>
              <a:rPr lang="cs-CZ" sz="1800" dirty="0" err="1"/>
              <a:t>vj</a:t>
            </a:r>
            <a:r>
              <a:rPr lang="cs-CZ" sz="1800" dirty="0"/>
              <a:t> ₓ q) = FC </a:t>
            </a:r>
          </a:p>
          <a:p>
            <a:r>
              <a:rPr lang="cs-CZ" sz="1800" dirty="0"/>
              <a:t>q ₓ (p – </a:t>
            </a:r>
            <a:r>
              <a:rPr lang="cs-CZ" sz="1800" dirty="0" err="1"/>
              <a:t>vj</a:t>
            </a:r>
            <a:r>
              <a:rPr lang="cs-CZ" sz="1800" dirty="0"/>
              <a:t>) = FC → </a:t>
            </a:r>
            <a:r>
              <a:rPr lang="cs-CZ" sz="2600" b="1" dirty="0"/>
              <a:t>q = </a:t>
            </a:r>
            <a:r>
              <a:rPr lang="cs-CZ" sz="2600" b="1" dirty="0" smtClean="0"/>
              <a:t>FC/(p-</a:t>
            </a:r>
            <a:r>
              <a:rPr lang="cs-CZ" sz="2600" b="1" dirty="0" err="1" smtClean="0"/>
              <a:t>vj</a:t>
            </a:r>
            <a:r>
              <a:rPr lang="cs-CZ" sz="2600" b="1" dirty="0" smtClean="0"/>
              <a:t>)  </a:t>
            </a:r>
            <a:endParaRPr lang="cs-CZ" sz="2600" b="1" dirty="0"/>
          </a:p>
        </p:txBody>
      </p:sp>
    </p:spTree>
    <p:extLst>
      <p:ext uri="{BB962C8B-B14F-4D97-AF65-F5344CB8AC3E}">
        <p14:creationId xmlns:p14="http://schemas.microsoft.com/office/powerpoint/2010/main" val="261155116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373</Words>
  <Application>Microsoft Office PowerPoint</Application>
  <PresentationFormat>Předvádění na obrazovce (4:3)</PresentationFormat>
  <Paragraphs>62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Doplněk k PLC </vt:lpstr>
      <vt:lpstr>PLC a zisk</vt:lpstr>
      <vt:lpstr>Prezentace aplikace PowerPoint</vt:lpstr>
      <vt:lpstr>Bod zvratu (BEP-Break Even Point)</vt:lpstr>
      <vt:lpstr>Elementární příklad </vt:lpstr>
      <vt:lpstr>BEP</vt:lpstr>
      <vt:lpstr>Výpočet pozice BEP pro jeden druh výrobku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Doplněk k PLC</dc:title>
  <dc:creator>Skorkovsky Jaromir</dc:creator>
  <cp:lastModifiedBy>Skorkovsky Jaromir</cp:lastModifiedBy>
  <cp:revision>8</cp:revision>
  <dcterms:created xsi:type="dcterms:W3CDTF">2019-04-05T09:03:11Z</dcterms:created>
  <dcterms:modified xsi:type="dcterms:W3CDTF">2019-04-05T10:02:59Z</dcterms:modified>
</cp:coreProperties>
</file>