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60" r:id="rId4"/>
    <p:sldId id="261" r:id="rId5"/>
    <p:sldId id="293" r:id="rId6"/>
    <p:sldId id="263" r:id="rId7"/>
    <p:sldId id="281" r:id="rId8"/>
    <p:sldId id="264" r:id="rId9"/>
    <p:sldId id="283" r:id="rId10"/>
    <p:sldId id="262" r:id="rId11"/>
    <p:sldId id="259" r:id="rId12"/>
    <p:sldId id="258" r:id="rId13"/>
    <p:sldId id="282" r:id="rId14"/>
    <p:sldId id="294" r:id="rId15"/>
    <p:sldId id="266" r:id="rId16"/>
    <p:sldId id="265" r:id="rId17"/>
    <p:sldId id="267" r:id="rId18"/>
    <p:sldId id="268" r:id="rId19"/>
    <p:sldId id="271" r:id="rId20"/>
    <p:sldId id="272" r:id="rId21"/>
    <p:sldId id="289" r:id="rId22"/>
    <p:sldId id="273" r:id="rId23"/>
    <p:sldId id="290" r:id="rId24"/>
    <p:sldId id="274" r:id="rId25"/>
    <p:sldId id="275" r:id="rId26"/>
    <p:sldId id="276" r:id="rId27"/>
    <p:sldId id="277" r:id="rId28"/>
    <p:sldId id="278" r:id="rId29"/>
    <p:sldId id="295" r:id="rId30"/>
    <p:sldId id="297" r:id="rId31"/>
    <p:sldId id="286" r:id="rId32"/>
    <p:sldId id="292" r:id="rId33"/>
    <p:sldId id="296" r:id="rId34"/>
    <p:sldId id="291" r:id="rId35"/>
    <p:sldId id="298" r:id="rId36"/>
    <p:sldId id="288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F6EF"/>
          </a:solidFill>
        </a:fill>
      </a:tcStyle>
    </a:wholeTbl>
    <a:band1H>
      <a:tcStyle>
        <a:tcBdr/>
        <a:fill>
          <a:solidFill>
            <a:srgbClr val="CBECD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ECDE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CC99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CC99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CC99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CC9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47" autoAdjust="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5C1423A-2E59-4BD9-902A-A05E9F641D3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76E04E9-777B-4DF2-A4B6-0442B6B1E4E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24D0E-8142-40E1-921E-5B6540EA545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00C85-A811-4D1B-B62D-1C5010C3127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C84DEE9-87B8-44E2-AFCC-EA140F7F227B}" type="slidenum">
              <a:t>‹#›</a:t>
            </a:fld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271411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D38D04C-2934-4673-B67B-02F2980EA75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B7737F-2E2A-43EC-A734-2EDD69554A5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96BE26-2523-45B6-9B09-8EB65AC3BF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3" y="685800"/>
            <a:ext cx="6096003" cy="3429000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329DA4-5C4C-47AF-9174-A7D966DCAE4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C3A305-FCBD-4FD7-86CF-C43EF78CB2B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B6081B8-178D-44B6-A586-AC37B57D034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BD3676BA-D224-478A-9937-93FDE9D8644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68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2915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469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transformace objektů druhého bydlení na bydlení trvalé, což je projevem </a:t>
            </a:r>
            <a:r>
              <a:rPr lang="cs-CZ" sz="12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</a:rPr>
              <a:t>deurbanizačních</a:t>
            </a:r>
            <a:r>
              <a:rPr lang="cs-CZ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 tendencí</a:t>
            </a:r>
          </a:p>
          <a:p>
            <a:r>
              <a:rPr lang="cs-CZ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využití individuálních rekreačních objektů pro komerční cestovní ruch - boom nových rekreačních apartmánů v horských oblastech</a:t>
            </a:r>
          </a:p>
          <a:p>
            <a:r>
              <a:rPr lang="cs-CZ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střet mezi životním </a:t>
            </a:r>
            <a:r>
              <a:rPr lang="pl-PL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stylem městské a venkovské populace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748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368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028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https://www.geograficke-rozhledy.cz/archiv/clanek/555/pdf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169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28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23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95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231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92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68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363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3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509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41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>
            <a:extLst>
              <a:ext uri="{FF2B5EF4-FFF2-40B4-BE49-F238E27FC236}">
                <a16:creationId xmlns:a16="http://schemas.microsoft.com/office/drawing/2014/main" id="{01346C1B-7FA9-4063-AE05-25FBFFD5EA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CFE9D96D-1444-4B3E-B888-1724A2062C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8A1ADD-3DD7-43EA-A6E0-0E8392628F45}" type="slidenum">
              <a:t>‹#›</a:t>
            </a:fld>
            <a:endParaRPr lang="cs-CZ"/>
          </a:p>
        </p:txBody>
      </p:sp>
      <p:sp>
        <p:nvSpPr>
          <p:cNvPr id="4" name="Nadpis 6">
            <a:extLst>
              <a:ext uri="{FF2B5EF4-FFF2-40B4-BE49-F238E27FC236}">
                <a16:creationId xmlns:a16="http://schemas.microsoft.com/office/drawing/2014/main" id="{E1C0EE3A-E418-4B84-A532-82F3B6CB09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04" y="2900367"/>
            <a:ext cx="11361602" cy="1171584"/>
          </a:xfr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A7912580-C6CD-41C6-B681-CDCDF0CCBD6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98504" y="4116400"/>
            <a:ext cx="11361602" cy="698501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pic>
        <p:nvPicPr>
          <p:cNvPr id="6" name="Obrázek 10">
            <a:extLst>
              <a:ext uri="{FF2B5EF4-FFF2-40B4-BE49-F238E27FC236}">
                <a16:creationId xmlns:a16="http://schemas.microsoft.com/office/drawing/2014/main" id="{826F6B78-ABBA-4671-9DB2-813D6B05A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3" y="414003"/>
            <a:ext cx="1531620" cy="10360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552524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2">
            <a:extLst>
              <a:ext uri="{FF2B5EF4-FFF2-40B4-BE49-F238E27FC236}">
                <a16:creationId xmlns:a16="http://schemas.microsoft.com/office/drawing/2014/main" id="{4853BD65-7314-478D-87BC-93F6BF0B07A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718709"/>
            <a:ext cx="5219998" cy="3204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B5E82EE6-ECB7-4F05-BE35-307F9755AB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F76933D7-16B9-482A-8E24-A3EAC242BE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8DE5F4-B40A-4B2F-820C-E3F2F87ADEBD}" type="slidenum">
              <a:t>‹#›</a:t>
            </a:fld>
            <a:endParaRPr lang="cs-CZ"/>
          </a:p>
        </p:txBody>
      </p:sp>
      <p:sp>
        <p:nvSpPr>
          <p:cNvPr id="5" name="Zástupný symbol pro text 5">
            <a:extLst>
              <a:ext uri="{FF2B5EF4-FFF2-40B4-BE49-F238E27FC236}">
                <a16:creationId xmlns:a16="http://schemas.microsoft.com/office/drawing/2014/main" id="{68227D78-FF13-48BE-AB30-C28E723504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998" y="4500000"/>
            <a:ext cx="5219998" cy="1331997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13">
            <a:extLst>
              <a:ext uri="{FF2B5EF4-FFF2-40B4-BE49-F238E27FC236}">
                <a16:creationId xmlns:a16="http://schemas.microsoft.com/office/drawing/2014/main" id="{C1E18208-5B4E-42BC-88F1-7ADFC544CB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4068001"/>
            <a:ext cx="5219998" cy="359999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0B48978C-A9B9-4D69-9564-692BEACD12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1277" y="4500000"/>
            <a:ext cx="5219998" cy="1331997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3">
            <a:extLst>
              <a:ext uri="{FF2B5EF4-FFF2-40B4-BE49-F238E27FC236}">
                <a16:creationId xmlns:a16="http://schemas.microsoft.com/office/drawing/2014/main" id="{161E2D22-0798-4DB5-8ECF-3D84BEF3C8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1999" y="4068001"/>
            <a:ext cx="5219998" cy="359999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165E8C83-6540-44B5-9007-066233A15EC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51277" y="718709"/>
            <a:ext cx="5219998" cy="3204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15">
            <a:extLst>
              <a:ext uri="{FF2B5EF4-FFF2-40B4-BE49-F238E27FC236}">
                <a16:creationId xmlns:a16="http://schemas.microsoft.com/office/drawing/2014/main" id="{F1CC39E5-472F-46A4-86C3-F443921DD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0015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5642FC-4B6D-4D07-9120-75EC20D7F8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8D09B6-69E0-41FA-A6E0-AD1A10C93A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D208C3-A6D9-48C7-96F2-DBA0CEB4B21F}" type="slidenum">
              <a:t>‹#›</a:t>
            </a:fld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B5057A1-0575-4E3F-BDB2-C5FECDA56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1030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C9A4F5-6741-41F2-85FC-B4200B26A1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FDD289-280C-4F53-AF10-00447022AE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B2B51D3-23F8-4949-B02B-079EA7D0F364}" type="slidenum">
              <a:t>‹#›</a:t>
            </a:fld>
            <a:endParaRPr lang="cs-CZ"/>
          </a:p>
        </p:txBody>
      </p:sp>
      <p:sp>
        <p:nvSpPr>
          <p:cNvPr id="4" name="Zástupný symbol pro obrázek 7">
            <a:extLst>
              <a:ext uri="{FF2B5EF4-FFF2-40B4-BE49-F238E27FC236}">
                <a16:creationId xmlns:a16="http://schemas.microsoft.com/office/drawing/2014/main" id="{FC6A3915-75E8-4D4F-9017-349BBF3AF0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5842001"/>
          </a:xfrm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na ikonu přidáte obrázek.</a:t>
            </a:r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CA488A4B-338E-4C2C-A549-03BD0A81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28" y="6050484"/>
            <a:ext cx="883410" cy="5975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27617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EE13A891-A0A5-457A-AF43-B5B94B63B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31" y="2019296"/>
            <a:ext cx="4199884" cy="28410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A7C9315-61F6-4EF8-A730-27CFFD93F1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41B6BFF3-D773-4601-A846-D716AC7FD9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 lvl="0"/>
            <a:fld id="{9D34FB7B-3178-4229-8409-9D8C86193EB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913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6B2C18C6-CD81-47F7-A715-2733225C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10" y="2434288"/>
            <a:ext cx="7673489" cy="19894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1F245FC2-4CA0-4871-A5D7-65779D7C9F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C9DFCA1A-AE78-40B4-881D-2AA5D77E49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C62536-79CF-49AB-93C4-ADEBC79F96E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11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5047E5B0-3F3C-42CA-AE35-21E4D6AAE2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4">
            <a:extLst>
              <a:ext uri="{FF2B5EF4-FFF2-40B4-BE49-F238E27FC236}">
                <a16:creationId xmlns:a16="http://schemas.microsoft.com/office/drawing/2014/main" id="{4CDD930A-675E-4FAB-B963-D65AF9BD07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DDF4E5-BB6A-487D-88F6-FF052E9A81FB}" type="slidenum">
              <a:t>‹#›</a:t>
            </a:fld>
            <a:endParaRPr lang="cs-CZ"/>
          </a:p>
        </p:txBody>
      </p:sp>
      <p:sp>
        <p:nvSpPr>
          <p:cNvPr id="4" name="Nadpis 12">
            <a:extLst>
              <a:ext uri="{FF2B5EF4-FFF2-40B4-BE49-F238E27FC236}">
                <a16:creationId xmlns:a16="http://schemas.microsoft.com/office/drawing/2014/main" id="{FDBEE10C-E38C-43FA-B36D-3210FFC10F4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DC49399-8155-494E-B82C-BDD73C2F99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1692005"/>
            <a:ext cx="10753197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B702BE2-9717-4910-A82A-02B76D954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792803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>
            <a:extLst>
              <a:ext uri="{FF2B5EF4-FFF2-40B4-BE49-F238E27FC236}">
                <a16:creationId xmlns:a16="http://schemas.microsoft.com/office/drawing/2014/main" id="{0F74CBCF-9424-4969-8C36-1AA86AE58D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F99E61CC-FDE2-4FD6-8D17-70251915CC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912B5FE-A4BC-45CE-9662-1EF012561CB8}" type="slidenum">
              <a:t>‹#›</a:t>
            </a:fld>
            <a:endParaRPr lang="cs-CZ"/>
          </a:p>
        </p:txBody>
      </p:sp>
      <p:sp>
        <p:nvSpPr>
          <p:cNvPr id="4" name="Nadpis 6">
            <a:extLst>
              <a:ext uri="{FF2B5EF4-FFF2-40B4-BE49-F238E27FC236}">
                <a16:creationId xmlns:a16="http://schemas.microsoft.com/office/drawing/2014/main" id="{2970EFED-9E05-409A-BCF0-EBFD23043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04" y="2900367"/>
            <a:ext cx="11361602" cy="1171584"/>
          </a:xfrm>
        </p:spPr>
        <p:txBody>
          <a:bodyPr/>
          <a:lstStyle>
            <a:lvl1pPr>
              <a:lnSpc>
                <a:spcPts val="4400"/>
              </a:lnSpc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D3F64126-1F94-4A8A-ADF5-60C79AD0939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98504" y="4116400"/>
            <a:ext cx="11361602" cy="698501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pic>
        <p:nvPicPr>
          <p:cNvPr id="6" name="Obrázek 10">
            <a:extLst>
              <a:ext uri="{FF2B5EF4-FFF2-40B4-BE49-F238E27FC236}">
                <a16:creationId xmlns:a16="http://schemas.microsoft.com/office/drawing/2014/main" id="{41BE6B37-BC00-480F-A106-177BA7080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3" y="414003"/>
            <a:ext cx="1520784" cy="102876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2327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7E438AFE-069B-4AB4-8903-91BC2518012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1692005"/>
            <a:ext cx="10753197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21C7B9D8-03B8-4977-943D-F5E17E9371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4">
            <a:extLst>
              <a:ext uri="{FF2B5EF4-FFF2-40B4-BE49-F238E27FC236}">
                <a16:creationId xmlns:a16="http://schemas.microsoft.com/office/drawing/2014/main" id="{5465F543-B62A-4ED5-AAE3-A98AA7152D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183CD7-E48B-4EF0-87B2-10EAB7F0BCF8}" type="slidenum">
              <a:t>‹#›</a:t>
            </a:fld>
            <a:endParaRPr lang="cs-CZ"/>
          </a:p>
        </p:txBody>
      </p:sp>
      <p:sp>
        <p:nvSpPr>
          <p:cNvPr id="5" name="Zástupný symbol pro text 7">
            <a:extLst>
              <a:ext uri="{FF2B5EF4-FFF2-40B4-BE49-F238E27FC236}">
                <a16:creationId xmlns:a16="http://schemas.microsoft.com/office/drawing/2014/main" id="{D8B2C4BF-D974-43B0-B075-BB5A9ABC47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1295997"/>
            <a:ext cx="10752136" cy="271576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rgbClr val="0000DC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A394D754-5D4E-4A89-9288-105D033ABE0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E9A1EF44-7E84-49C3-8029-F037243A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6877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1BD76F-39C0-4DF9-B5F2-5CAA1606DB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9E6ACB-2B59-4B73-A120-F9B3AEC4A6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3EDFB5-2F78-4FB8-B43C-940585C359CA}" type="slidenum">
              <a:t>‹#›</a:t>
            </a:fld>
            <a:endParaRPr lang="cs-CZ"/>
          </a:p>
        </p:txBody>
      </p:sp>
      <p:sp>
        <p:nvSpPr>
          <p:cNvPr id="4" name="Zástupný symbol pro text 7">
            <a:extLst>
              <a:ext uri="{FF2B5EF4-FFF2-40B4-BE49-F238E27FC236}">
                <a16:creationId xmlns:a16="http://schemas.microsoft.com/office/drawing/2014/main" id="{74710814-AE67-4493-BB8B-B5BC55BA64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1295997"/>
            <a:ext cx="5219998" cy="271576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rgbClr val="0000DC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Nadpis 12">
            <a:extLst>
              <a:ext uri="{FF2B5EF4-FFF2-40B4-BE49-F238E27FC236}">
                <a16:creationId xmlns:a16="http://schemas.microsoft.com/office/drawing/2014/main" id="{83820E97-1771-41EF-B3E6-CD241A3E4E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6" name="Zástupný symbol pro text 7">
            <a:extLst>
              <a:ext uri="{FF2B5EF4-FFF2-40B4-BE49-F238E27FC236}">
                <a16:creationId xmlns:a16="http://schemas.microsoft.com/office/drawing/2014/main" id="{E45FCF75-AC7D-410C-8DA5-C78D512C88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1277" y="1290511"/>
            <a:ext cx="5219998" cy="271576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rgbClr val="0000DC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A084124-AAAA-4AA3-BDE5-884552982C2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1691996"/>
            <a:ext cx="5219998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C7144E2-3B13-473A-A50A-319AEB670CC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51277" y="1690268"/>
            <a:ext cx="5219998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9">
            <a:extLst>
              <a:ext uri="{FF2B5EF4-FFF2-40B4-BE49-F238E27FC236}">
                <a16:creationId xmlns:a16="http://schemas.microsoft.com/office/drawing/2014/main" id="{4D2B7561-0CC9-4BB7-AB84-E2AC2B1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0465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2">
            <a:extLst>
              <a:ext uri="{FF2B5EF4-FFF2-40B4-BE49-F238E27FC236}">
                <a16:creationId xmlns:a16="http://schemas.microsoft.com/office/drawing/2014/main" id="{A39D319C-FD50-48D4-A2C3-59CDF494E1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139" y="1695078"/>
            <a:ext cx="5218416" cy="38967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99DAFC67-2D8F-4370-B314-343DEB82C1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181C6399-F882-4F9B-8858-5355D41491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595B17-2025-4606-92A3-B29CBAC176C9}" type="slidenum">
              <a:t>‹#›</a:t>
            </a:fld>
            <a:endParaRPr lang="cs-CZ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8129705-1921-48C4-A9EB-5FC6798CC2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6" name="Zástupný symbol pro text 13">
            <a:extLst>
              <a:ext uri="{FF2B5EF4-FFF2-40B4-BE49-F238E27FC236}">
                <a16:creationId xmlns:a16="http://schemas.microsoft.com/office/drawing/2014/main" id="{6EB584E8-7545-4091-B6E0-038B9896FD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5599666"/>
            <a:ext cx="521840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2E0F2C34-9B0D-4308-8503-9A6C017A4F7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51277" y="1667024"/>
            <a:ext cx="5219998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 sz="2000"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13">
            <a:extLst>
              <a:ext uri="{FF2B5EF4-FFF2-40B4-BE49-F238E27FC236}">
                <a16:creationId xmlns:a16="http://schemas.microsoft.com/office/drawing/2014/main" id="{706860D1-0497-4AB4-BF6A-58CF45E7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7713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2">
            <a:extLst>
              <a:ext uri="{FF2B5EF4-FFF2-40B4-BE49-F238E27FC236}">
                <a16:creationId xmlns:a16="http://schemas.microsoft.com/office/drawing/2014/main" id="{4E935663-6435-4A3D-BFA4-4A609EC9779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439997" y="1692005"/>
            <a:ext cx="3311527" cy="22307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D04AD35C-108C-4958-A886-635F5913D0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7482F210-F273-4A6F-B176-AFF408EF9C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D3365A-03BF-47F8-8DF8-8B4E0E0347AF}" type="slidenum">
              <a:t>‹#›</a:t>
            </a:fld>
            <a:endParaRPr lang="cs-CZ"/>
          </a:p>
        </p:txBody>
      </p:sp>
      <p:sp>
        <p:nvSpPr>
          <p:cNvPr id="5" name="Zástupný symbol pro text 5">
            <a:extLst>
              <a:ext uri="{FF2B5EF4-FFF2-40B4-BE49-F238E27FC236}">
                <a16:creationId xmlns:a16="http://schemas.microsoft.com/office/drawing/2014/main" id="{0981483D-D2A9-497A-BAA3-F0D988971C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998" y="4414275"/>
            <a:ext cx="3312002" cy="1427725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C64B9BD-EDE7-4349-823F-BC3DD3D6D4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997" y="4414275"/>
            <a:ext cx="3312002" cy="1427725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0B9B7338-DDD9-4A58-B790-FC1FACE33F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61202" y="4414265"/>
            <a:ext cx="3312002" cy="1427725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3">
            <a:extLst>
              <a:ext uri="{FF2B5EF4-FFF2-40B4-BE49-F238E27FC236}">
                <a16:creationId xmlns:a16="http://schemas.microsoft.com/office/drawing/2014/main" id="{1E71F96E-3793-41DB-9703-1C04B73F8F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4025133"/>
            <a:ext cx="331152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65467960-86C7-49CD-A236-FBAED8CE48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472" y="4025133"/>
            <a:ext cx="331152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5BF46F8D-31E0-4E23-A377-2D44768D5B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61431" y="4025133"/>
            <a:ext cx="331152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09B3C5E3-E748-416B-9229-1628FC6E8AB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1692005"/>
            <a:ext cx="3311527" cy="22307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84F91B66-88E1-425D-B0A1-51E7FC5CE59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160005" y="1692005"/>
            <a:ext cx="3311527" cy="22307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29BBF075-A8CD-476A-96CB-5663627A74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1295997"/>
            <a:ext cx="10752136" cy="271576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rgbClr val="0000DC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Nadpis 12">
            <a:extLst>
              <a:ext uri="{FF2B5EF4-FFF2-40B4-BE49-F238E27FC236}">
                <a16:creationId xmlns:a16="http://schemas.microsoft.com/office/drawing/2014/main" id="{BE3BF15F-282C-46B3-82C3-AB316B45B5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pic>
        <p:nvPicPr>
          <p:cNvPr id="15" name="Obrázek 21">
            <a:extLst>
              <a:ext uri="{FF2B5EF4-FFF2-40B4-BE49-F238E27FC236}">
                <a16:creationId xmlns:a16="http://schemas.microsoft.com/office/drawing/2014/main" id="{FCBA75D1-28E7-447C-BDB7-F557E845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3790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2C0ACB-5FDB-4BFC-8538-EB9B15B71A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8E75F-4B8B-42DB-8C40-DE6AE5AC6C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916974-61D4-4542-BA5F-D526FE4130FE}" type="slidenum">
              <a:t>‹#›</a:t>
            </a:fld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CA85556-C405-488C-8AF5-1FDF6F211F6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72207" y="692145"/>
            <a:ext cx="5200988" cy="5139851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 sz="2000"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obsah 12">
            <a:extLst>
              <a:ext uri="{FF2B5EF4-FFF2-40B4-BE49-F238E27FC236}">
                <a16:creationId xmlns:a16="http://schemas.microsoft.com/office/drawing/2014/main" id="{27ED17A5-A954-44BF-83DD-C8841C999E7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139" y="692145"/>
            <a:ext cx="5218416" cy="48996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13">
            <a:extLst>
              <a:ext uri="{FF2B5EF4-FFF2-40B4-BE49-F238E27FC236}">
                <a16:creationId xmlns:a16="http://schemas.microsoft.com/office/drawing/2014/main" id="{68EB7E97-F5FA-4221-BA35-0E3544506B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5599666"/>
            <a:ext cx="521840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691AD96F-BFD9-439B-8F62-380EA768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140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E9B319-76EF-4171-AE97-ACF5112A7F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57B790-6AD0-4F4B-AF4E-10B5D3144F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4A8427-662D-4314-B995-334C2AA10A20}" type="slidenum">
              <a:t>‹#›</a:t>
            </a:fld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381CD27-424B-409D-8FD2-4E031619266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692145"/>
            <a:ext cx="10753197" cy="5139851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28C5F608-BAC4-4212-BDFB-C9BF15E4D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291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BDC94BB7-32AD-4EF1-BC92-15EBE86F5E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719998" y="6227996"/>
            <a:ext cx="7920002" cy="251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DC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FCF1DE76-8D15-494D-8AFD-9292FEB2907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414003" y="6227996"/>
            <a:ext cx="251999" cy="25199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DC"/>
                </a:solidFill>
                <a:uFillTx/>
                <a:latin typeface="Arial"/>
              </a:defRPr>
            </a:lvl1pPr>
          </a:lstStyle>
          <a:p>
            <a:pPr lvl="0"/>
            <a:fld id="{E8138B76-7308-4199-BF0C-7329BC0EACC7}" type="slidenum">
              <a:t>‹#›</a:t>
            </a:fld>
            <a:endParaRPr lang="cs-CZ"/>
          </a:p>
        </p:txBody>
      </p:sp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7A0B66EA-8CDA-41A3-AB08-B9FB572665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8" y="719998"/>
            <a:ext cx="10753197" cy="4515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0BA3BFB-A00B-4581-97E8-062230870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8800" y="1871996"/>
            <a:ext cx="10753197" cy="3960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marL="0" marR="0" lvl="0" indent="0" algn="l" defTabSz="914400" rtl="0" fontAlgn="auto" hangingPunct="1">
        <a:lnSpc>
          <a:spcPts val="4000"/>
        </a:lnSpc>
        <a:spcBef>
          <a:spcPts val="0"/>
        </a:spcBef>
        <a:spcAft>
          <a:spcPts val="0"/>
        </a:spcAft>
        <a:buNone/>
        <a:tabLst/>
        <a:defRPr lang="cs-CZ" sz="4000" b="1" i="0" u="none" strike="noStrike" kern="0" cap="none" spc="0" baseline="0">
          <a:solidFill>
            <a:srgbClr val="0000DC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28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Ho_7mYFE6A" TargetMode="External"/><Relationship Id="rId2" Type="http://schemas.openxmlformats.org/officeDocument/2006/relationships/hyperlink" Target="https://www.youtube.com/watch?v=jZRHuvqyX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bJY4cIApfk" TargetMode="External"/><Relationship Id="rId5" Type="http://schemas.openxmlformats.org/officeDocument/2006/relationships/hyperlink" Target="https://www.youtube.com/watch?v=07Z7smbppfU" TargetMode="External"/><Relationship Id="rId4" Type="http://schemas.openxmlformats.org/officeDocument/2006/relationships/hyperlink" Target="https://www.youtube.com/watch?v=ibrnIfdjw0c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do/rect/el/estud/pedf/js14/g_venkov/web/skripta/geografie-venkova-skripta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con.muni.cz/do/econ/soubory/katedry/kres/studijni_texty/cestovni_ruch_ePDF.pdf" TargetMode="Externa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ostetin.veronica.cz/ekopenzio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hostetin.veronica.cz/ekopenzion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jLrc-WEPlo&amp;t=4s" TargetMode="External"/><Relationship Id="rId4" Type="http://schemas.openxmlformats.org/officeDocument/2006/relationships/hyperlink" Target="https://hostetin.veronica.cz/ekopenzio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hostetin.veronica.cz/ekopenzio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rlovskygastrofestival.c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fefara.cz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nzen-vysocina.cz/cs" TargetMode="External"/><Relationship Id="rId2" Type="http://schemas.openxmlformats.org/officeDocument/2006/relationships/hyperlink" Target="http://www.archeoskanzen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hyperlink" Target="https://www.betlem-hlinsko.cz/c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ty-chalupy-dds.c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lonovyzamek.c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ficke-rozhledy.cz/archiv/clanek/555/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vazvta.cz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mzp.cz/cz/geopar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do/1456/soubory/katedry/kres/3910085/rajonizace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rusop.nature.cz/porta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matkovykatalog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BE5F71-EAEF-49D7-BD7B-6035C0565179}"/>
              </a:ext>
            </a:extLst>
          </p:cNvPr>
          <p:cNvSpPr txBox="1"/>
          <p:nvPr/>
        </p:nvSpPr>
        <p:spPr>
          <a:xfrm>
            <a:off x="719998" y="6227996"/>
            <a:ext cx="7920002" cy="251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200" b="1" i="0" u="none" strike="noStrike" kern="1200" cap="none" spc="0" baseline="0" dirty="0" smtClean="0">
                <a:solidFill>
                  <a:srgbClr val="0000DC"/>
                </a:solidFill>
                <a:uFillTx/>
                <a:latin typeface="Arial"/>
              </a:rPr>
              <a:t>MKR_ROVE </a:t>
            </a:r>
            <a:r>
              <a:rPr lang="cs-CZ" sz="1200" b="1" i="0" u="none" strike="noStrike" kern="1200" cap="none" spc="0" baseline="0" dirty="0">
                <a:solidFill>
                  <a:srgbClr val="0000DC"/>
                </a:solidFill>
                <a:uFillTx/>
                <a:latin typeface="Arial"/>
              </a:rPr>
              <a:t>– blok Cestovní ruch</a:t>
            </a:r>
            <a:endParaRPr lang="cs-CZ" sz="1200" b="0" i="0" u="none" strike="noStrike" kern="1200" cap="none" spc="0" baseline="0" dirty="0">
              <a:solidFill>
                <a:srgbClr val="0000DC"/>
              </a:solidFill>
              <a:uFillTx/>
              <a:latin typeface="Arial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AEAE74-11B3-4901-AA88-66E4F127ECB2}"/>
              </a:ext>
            </a:extLst>
          </p:cNvPr>
          <p:cNvSpPr txBox="1"/>
          <p:nvPr/>
        </p:nvSpPr>
        <p:spPr>
          <a:xfrm>
            <a:off x="414003" y="6227996"/>
            <a:ext cx="251999" cy="251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 dirty="0">
              <a:solidFill>
                <a:srgbClr val="0000DC"/>
              </a:solidFill>
              <a:uFillTx/>
              <a:latin typeface="Arial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06CC38-A38E-4BEC-B22F-68AC456DB0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201" y="2201866"/>
            <a:ext cx="11361602" cy="1171584"/>
          </a:xfrm>
        </p:spPr>
        <p:txBody>
          <a:bodyPr/>
          <a:lstStyle/>
          <a:p>
            <a:pPr lvl="0"/>
            <a:r>
              <a:rPr lang="cs-CZ" dirty="0"/>
              <a:t>Venkovský cestovní ruch </a:t>
            </a:r>
            <a:br>
              <a:rPr lang="cs-CZ" dirty="0"/>
            </a:br>
            <a:r>
              <a:rPr lang="cs-CZ" sz="3200" dirty="0" smtClean="0"/>
              <a:t>(a kontext </a:t>
            </a:r>
            <a:r>
              <a:rPr lang="cs-CZ" sz="3200" dirty="0"/>
              <a:t>udržitelného </a:t>
            </a:r>
            <a:r>
              <a:rPr lang="cs-CZ" sz="3200" dirty="0" smtClean="0"/>
              <a:t>rozvoje)</a:t>
            </a:r>
            <a:endParaRPr lang="cs-CZ" sz="32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C3BBA6C-5CDC-4789-AFDC-50D4672E141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15201" y="4451472"/>
            <a:ext cx="11361602" cy="698501"/>
          </a:xfrm>
        </p:spPr>
        <p:txBody>
          <a:bodyPr/>
          <a:lstStyle/>
          <a:p>
            <a:pPr lvl="0"/>
            <a:r>
              <a:rPr lang="cs-CZ" sz="2400" dirty="0"/>
              <a:t>Ing. Markéta Novotná, Ph.D.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CD3257E8-F626-4764-B75F-7B4BF6A0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19469">
            <a:off x="6293377" y="2057419"/>
            <a:ext cx="5782528" cy="3942188"/>
          </a:xfrm>
          <a:prstGeom prst="cloudCallout">
            <a:avLst>
              <a:gd name="adj1" fmla="val -32565"/>
              <a:gd name="adj2" fmla="val 15460"/>
            </a:avLst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799" y="785875"/>
            <a:ext cx="10753197" cy="451576"/>
          </a:xfrm>
        </p:spPr>
        <p:txBody>
          <a:bodyPr/>
          <a:lstStyle/>
          <a:p>
            <a:r>
              <a:rPr lang="cs-CZ" altLang="cs-CZ" dirty="0"/>
              <a:t>Typy venkovského </a:t>
            </a:r>
            <a:r>
              <a:rPr lang="cs-CZ" altLang="cs-CZ" dirty="0" smtClean="0"/>
              <a:t>prostoru – shrnutí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Rozdílné </a:t>
            </a:r>
            <a:r>
              <a:rPr lang="cs-CZ" altLang="cs-CZ" dirty="0"/>
              <a:t>způsoby definice „venkova“ pro </a:t>
            </a:r>
            <a:r>
              <a:rPr lang="cs-CZ" altLang="cs-CZ" b="1" dirty="0"/>
              <a:t>účely geografie sídel </a:t>
            </a:r>
            <a:r>
              <a:rPr lang="cs-CZ" altLang="cs-CZ" dirty="0"/>
              <a:t>a pro </a:t>
            </a:r>
            <a:r>
              <a:rPr lang="cs-CZ" altLang="cs-CZ" b="1" dirty="0"/>
              <a:t>účely cestovního </a:t>
            </a:r>
            <a:r>
              <a:rPr lang="cs-CZ" altLang="cs-CZ" b="1" dirty="0" smtClean="0"/>
              <a:t>ruchu.</a:t>
            </a:r>
            <a:endParaRPr lang="cs-CZ" altLang="cs-CZ" b="1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516448" y="6347753"/>
            <a:ext cx="630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altLang="cs-CZ" dirty="0" smtClean="0"/>
              <a:t>(</a:t>
            </a:r>
            <a:r>
              <a:rPr lang="cs-CZ" altLang="cs-CZ" dirty="0" err="1" smtClean="0"/>
              <a:t>Nunvářová</a:t>
            </a:r>
            <a:r>
              <a:rPr lang="cs-CZ" altLang="cs-CZ" dirty="0" smtClean="0"/>
              <a:t> a </a:t>
            </a:r>
            <a:r>
              <a:rPr lang="cs-CZ" altLang="cs-CZ" dirty="0" err="1" smtClean="0"/>
              <a:t>Holešinská</a:t>
            </a:r>
            <a:r>
              <a:rPr lang="cs-CZ" altLang="cs-CZ" dirty="0" smtClean="0"/>
              <a:t>, 2017; Bobková a </a:t>
            </a:r>
            <a:r>
              <a:rPr lang="cs-CZ" altLang="cs-CZ" dirty="0" err="1" smtClean="0"/>
              <a:t>Nunvářová</a:t>
            </a:r>
            <a:r>
              <a:rPr lang="cs-CZ" altLang="cs-CZ" dirty="0" smtClean="0"/>
              <a:t>, 2017)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3" y="3077841"/>
            <a:ext cx="5017857" cy="31534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579" y="3473366"/>
            <a:ext cx="6067425" cy="202882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927591" y="5433964"/>
            <a:ext cx="2506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(obce </a:t>
            </a:r>
            <a:r>
              <a:rPr lang="pl-PL" dirty="0"/>
              <a:t>do 2 000 </a:t>
            </a:r>
            <a:r>
              <a:rPr lang="pl-PL" dirty="0" smtClean="0"/>
              <a:t>obyvatel)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42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2">
            <a:extLst>
              <a:ext uri="{FF2B5EF4-FFF2-40B4-BE49-F238E27FC236}">
                <a16:creationId xmlns:a16="http://schemas.microsoft.com/office/drawing/2014/main" id="{967ABFAC-662A-4031-A501-169E7EC36CB7}"/>
              </a:ext>
            </a:extLst>
          </p:cNvPr>
          <p:cNvSpPr txBox="1"/>
          <p:nvPr/>
        </p:nvSpPr>
        <p:spPr>
          <a:xfrm>
            <a:off x="414003" y="6227996"/>
            <a:ext cx="251999" cy="251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F717F5-6021-469E-8B96-179A2CCA43E1}" type="slidenum">
              <a:t>11</a:t>
            </a:fld>
            <a:endParaRPr lang="cs-CZ" sz="1200" b="0" i="0" u="none" strike="noStrike" kern="1200" cap="none" spc="0" baseline="0">
              <a:solidFill>
                <a:srgbClr val="0000DC"/>
              </a:solidFill>
              <a:uFillTx/>
              <a:latin typeface="Arial"/>
            </a:endParaRP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64629180-4CCF-47B2-A1FC-773A31148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8" y="719998"/>
            <a:ext cx="11082361" cy="451576"/>
          </a:xfrm>
        </p:spPr>
        <p:txBody>
          <a:bodyPr/>
          <a:lstStyle/>
          <a:p>
            <a:r>
              <a:rPr lang="cs-CZ" dirty="0"/>
              <a:t>Význam cestovního ruchu pro rozvoj venkova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8469750-0D18-4B06-979C-844AE4D9FC79}"/>
              </a:ext>
            </a:extLst>
          </p:cNvPr>
          <p:cNvGrpSpPr/>
          <p:nvPr/>
        </p:nvGrpSpPr>
        <p:grpSpPr>
          <a:xfrm>
            <a:off x="1026159" y="1478306"/>
            <a:ext cx="9932291" cy="4224910"/>
            <a:chOff x="719998" y="1506587"/>
            <a:chExt cx="10196240" cy="44351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B8C57508-42B8-4400-9220-802A1ED46C11}"/>
                </a:ext>
              </a:extLst>
            </p:cNvPr>
            <p:cNvGrpSpPr/>
            <p:nvPr/>
          </p:nvGrpSpPr>
          <p:grpSpPr>
            <a:xfrm>
              <a:off x="719998" y="1506587"/>
              <a:ext cx="10196240" cy="4435100"/>
              <a:chOff x="719998" y="1506587"/>
              <a:chExt cx="10196240" cy="4435100"/>
            </a:xfrm>
          </p:grpSpPr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EB15BB67-B4E9-4996-9C1E-C96231EB8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9998" y="1531685"/>
                <a:ext cx="3786014" cy="283950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9" name="Picture 2" descr="VÃ½sledek obrÃ¡zku pro krÃ¡vy na venkovÄ">
                <a:extLst>
                  <a:ext uri="{FF2B5EF4-FFF2-40B4-BE49-F238E27FC236}">
                    <a16:creationId xmlns:a16="http://schemas.microsoft.com/office/drawing/2014/main" id="{599758D3-4398-4358-A0C8-25A044B88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1224" y="3480003"/>
                <a:ext cx="3610467" cy="2461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Obrázek 9">
                <a:extLst>
                  <a:ext uri="{FF2B5EF4-FFF2-40B4-BE49-F238E27FC236}">
                    <a16:creationId xmlns:a16="http://schemas.microsoft.com/office/drawing/2014/main" id="{C648387A-651E-48DB-8AF0-BD9E1D0AB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647268" y="3803848"/>
                <a:ext cx="2443242" cy="1832432"/>
              </a:xfrm>
              <a:prstGeom prst="rect">
                <a:avLst/>
              </a:prstGeom>
            </p:spPr>
          </p:pic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86D37677-38C0-4F37-B9CD-90304E425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035526" y="2060974"/>
                <a:ext cx="4435100" cy="3326325"/>
              </a:xfrm>
              <a:prstGeom prst="rect">
                <a:avLst/>
              </a:prstGeom>
            </p:spPr>
          </p:pic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C2228B00-FB95-442B-B602-2E6F90EE0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66" b="40618"/>
              <a:stretch/>
            </p:blipFill>
            <p:spPr>
              <a:xfrm>
                <a:off x="3893265" y="1514255"/>
                <a:ext cx="4147376" cy="1979013"/>
              </a:xfrm>
              <a:prstGeom prst="rect">
                <a:avLst/>
              </a:prstGeom>
            </p:spPr>
          </p:pic>
        </p:grpSp>
        <p:pic>
          <p:nvPicPr>
            <p:cNvPr id="7" name="Picture 4" descr="SouvisejÃ­cÃ­ obrÃ¡zek">
              <a:extLst>
                <a:ext uri="{FF2B5EF4-FFF2-40B4-BE49-F238E27FC236}">
                  <a16:creationId xmlns:a16="http://schemas.microsoft.com/office/drawing/2014/main" id="{CAA0959D-B0C4-4D52-A3F9-BE761326C8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2" t="-1110" r="-2246" b="1110"/>
            <a:stretch/>
          </p:blipFill>
          <p:spPr bwMode="auto">
            <a:xfrm>
              <a:off x="719998" y="4279769"/>
              <a:ext cx="2227485" cy="1661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bdélník 3">
            <a:extLst>
              <a:ext uri="{FF2B5EF4-FFF2-40B4-BE49-F238E27FC236}">
                <a16:creationId xmlns:a16="http://schemas.microsoft.com/office/drawing/2014/main" id="{6F2CC855-85E8-4445-8AFD-20D73698A9A3}"/>
              </a:ext>
            </a:extLst>
          </p:cNvPr>
          <p:cNvSpPr/>
          <p:nvPr/>
        </p:nvSpPr>
        <p:spPr>
          <a:xfrm>
            <a:off x="1905404" y="5876392"/>
            <a:ext cx="522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Jak se proměnily funkce venkova?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6988982-4EC4-4ED7-BC7F-52196CA8F5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8" y="719998"/>
            <a:ext cx="11210745" cy="451576"/>
          </a:xfrm>
        </p:spPr>
        <p:txBody>
          <a:bodyPr/>
          <a:lstStyle/>
          <a:p>
            <a:pPr lvl="0"/>
            <a:r>
              <a:rPr lang="cs-CZ" dirty="0"/>
              <a:t>Význam cestovního ruchu pro rozvoj venkova</a:t>
            </a:r>
          </a:p>
        </p:txBody>
      </p:sp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37E9C98E-7F22-47E1-BA0D-F0B08433377B}"/>
              </a:ext>
            </a:extLst>
          </p:cNvPr>
          <p:cNvSpPr txBox="1">
            <a:spLocks/>
          </p:cNvSpPr>
          <p:nvPr/>
        </p:nvSpPr>
        <p:spPr>
          <a:xfrm>
            <a:off x="666003" y="1517830"/>
            <a:ext cx="10753197" cy="41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920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Jaké byly tradiční funkce venkova</a:t>
            </a:r>
            <a:r>
              <a:rPr lang="cs-CZ" dirty="0" smtClean="0"/>
              <a:t>?</a:t>
            </a:r>
            <a:endParaRPr lang="cs-CZ" dirty="0"/>
          </a:p>
          <a:p>
            <a:pPr marL="52920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Jaká byla dominantní činnost pro venkov? </a:t>
            </a:r>
          </a:p>
          <a:p>
            <a:pPr marL="52920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Čím je tato činnost nahrazována?</a:t>
            </a:r>
          </a:p>
          <a:p>
            <a: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</a:pPr>
            <a:endParaRPr lang="cs-CZ" dirty="0" smtClean="0"/>
          </a:p>
          <a:p>
            <a: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2"/>
          <a:stretch/>
        </p:blipFill>
        <p:spPr>
          <a:xfrm>
            <a:off x="8867859" y="3386544"/>
            <a:ext cx="2663206" cy="19266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b="8334"/>
          <a:stretch/>
        </p:blipFill>
        <p:spPr>
          <a:xfrm>
            <a:off x="8873847" y="1517830"/>
            <a:ext cx="2657218" cy="16654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3815" r="5440"/>
          <a:stretch/>
        </p:blipFill>
        <p:spPr>
          <a:xfrm>
            <a:off x="1019927" y="4045284"/>
            <a:ext cx="3157438" cy="19588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l="5444" t="10042" r="3185" b="4153"/>
          <a:stretch/>
        </p:blipFill>
        <p:spPr>
          <a:xfrm>
            <a:off x="4654958" y="4045284"/>
            <a:ext cx="2781121" cy="195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Filmové ukázky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8" y="1598727"/>
            <a:ext cx="10753197" cy="3960001"/>
          </a:xfrm>
        </p:spPr>
        <p:txBody>
          <a:bodyPr/>
          <a:lstStyle/>
          <a:p>
            <a:r>
              <a:rPr lang="cs-CZ" dirty="0" smtClean="0"/>
              <a:t>Funkce venkova a cestovní ruch</a:t>
            </a:r>
          </a:p>
          <a:p>
            <a:endParaRPr lang="cs-CZ" sz="1600" dirty="0"/>
          </a:p>
          <a:p>
            <a:pPr lvl="1"/>
            <a:r>
              <a:rPr lang="cs-CZ" dirty="0" smtClean="0"/>
              <a:t>Vesničko má středisková (1985)</a:t>
            </a:r>
          </a:p>
          <a:p>
            <a:pPr lvl="2"/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www.youtube.com/watch?v=jZRHuvqyXuk</a:t>
            </a:r>
            <a:r>
              <a:rPr lang="cs-CZ" dirty="0" smtClean="0"/>
              <a:t> </a:t>
            </a:r>
          </a:p>
          <a:p>
            <a:pPr lvl="2"/>
            <a:r>
              <a:rPr lang="cs-CZ" dirty="0">
                <a:hlinkClick r:id="rId3"/>
              </a:rPr>
              <a:t>https://www.youtube.com/watch?v=-</a:t>
            </a:r>
            <a:r>
              <a:rPr lang="cs-CZ" dirty="0" smtClean="0">
                <a:hlinkClick r:id="rId3"/>
              </a:rPr>
              <a:t>Ho_7mYFE6A</a:t>
            </a:r>
            <a:endParaRPr lang="cs-CZ" dirty="0" smtClean="0"/>
          </a:p>
          <a:p>
            <a:pPr lvl="1"/>
            <a:endParaRPr lang="cs-CZ" sz="1050" dirty="0" smtClean="0"/>
          </a:p>
          <a:p>
            <a:pPr lvl="1"/>
            <a:r>
              <a:rPr lang="cs-CZ" dirty="0" smtClean="0"/>
              <a:t>Na samotě u lesa (1976)</a:t>
            </a:r>
          </a:p>
          <a:p>
            <a:pPr lvl="2"/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www.youtube.com/watch?v=ibrnIfdjw0c</a:t>
            </a:r>
            <a:endParaRPr lang="cs-CZ" dirty="0" smtClean="0"/>
          </a:p>
          <a:p>
            <a:pPr marL="914400" lvl="2" indent="0">
              <a:buNone/>
            </a:pPr>
            <a:r>
              <a:rPr lang="cs-CZ" sz="1050" dirty="0" smtClean="0"/>
              <a:t> </a:t>
            </a:r>
          </a:p>
          <a:p>
            <a:pPr lvl="1"/>
            <a:r>
              <a:rPr lang="cs-CZ" dirty="0" smtClean="0"/>
              <a:t>Jak dostat tatínka do polepšovny (1978)</a:t>
            </a:r>
          </a:p>
          <a:p>
            <a:pPr lvl="2"/>
            <a:r>
              <a:rPr lang="cs-CZ" dirty="0" smtClean="0">
                <a:hlinkClick r:id="rId5"/>
              </a:rPr>
              <a:t>https</a:t>
            </a:r>
            <a:r>
              <a:rPr lang="cs-CZ" dirty="0">
                <a:hlinkClick r:id="rId5"/>
              </a:rPr>
              <a:t>://</a:t>
            </a:r>
            <a:r>
              <a:rPr lang="cs-CZ" dirty="0" smtClean="0">
                <a:hlinkClick r:id="rId5"/>
              </a:rPr>
              <a:t>www.youtube.com/watch?v=07Z7smbppfU</a:t>
            </a:r>
            <a:endParaRPr lang="cs-CZ" dirty="0" smtClean="0"/>
          </a:p>
          <a:p>
            <a:pPr marL="914400" lvl="2" indent="0">
              <a:buNone/>
            </a:pPr>
            <a:r>
              <a:rPr lang="cs-CZ" sz="1050" dirty="0" smtClean="0"/>
              <a:t> </a:t>
            </a:r>
            <a:endParaRPr lang="cs-CZ" sz="1050" dirty="0"/>
          </a:p>
          <a:p>
            <a:pPr lvl="1"/>
            <a:r>
              <a:rPr lang="cs-CZ" dirty="0"/>
              <a:t>Chalupáři (1975)</a:t>
            </a:r>
          </a:p>
          <a:p>
            <a:pPr lvl="2"/>
            <a:r>
              <a:rPr lang="cs-CZ" dirty="0" smtClean="0">
                <a:hlinkClick r:id="rId6"/>
              </a:rPr>
              <a:t>https</a:t>
            </a:r>
            <a:r>
              <a:rPr lang="cs-CZ" dirty="0">
                <a:hlinkClick r:id="rId6"/>
              </a:rPr>
              <a:t>://</a:t>
            </a:r>
            <a:r>
              <a:rPr lang="cs-CZ" dirty="0" smtClean="0">
                <a:hlinkClick r:id="rId6"/>
              </a:rPr>
              <a:t>www.youtube.com/watch?v=VbJY4cIApfk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Venkovské prostředí je definováno třemi základními </a:t>
            </a:r>
            <a:r>
              <a:rPr lang="cs-CZ" dirty="0" smtClean="0"/>
              <a:t>funkcemi </a:t>
            </a:r>
            <a:r>
              <a:rPr lang="cs-CZ" sz="2000" dirty="0" smtClean="0"/>
              <a:t>(</a:t>
            </a:r>
            <a:r>
              <a:rPr lang="cs-CZ" sz="2000" dirty="0" smtClean="0">
                <a:hlinkClick r:id="rId2"/>
              </a:rPr>
              <a:t>Svobodová </a:t>
            </a:r>
            <a:r>
              <a:rPr lang="cs-CZ" sz="2000" dirty="0">
                <a:hlinkClick r:id="rId2"/>
              </a:rPr>
              <a:t>a </a:t>
            </a:r>
            <a:r>
              <a:rPr lang="cs-CZ" sz="2000" dirty="0" smtClean="0">
                <a:hlinkClick r:id="rId2"/>
              </a:rPr>
              <a:t>Věžník, 2014</a:t>
            </a:r>
            <a:r>
              <a:rPr lang="cs-CZ" sz="2000" dirty="0" smtClean="0"/>
              <a:t>):</a:t>
            </a:r>
            <a:endParaRPr lang="cs-CZ" dirty="0"/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produkční</a:t>
            </a:r>
            <a:r>
              <a:rPr lang="cs-CZ" sz="2400" dirty="0"/>
              <a:t>, 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rezidenční</a:t>
            </a:r>
            <a:r>
              <a:rPr lang="cs-CZ" sz="2400" dirty="0"/>
              <a:t>,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r</a:t>
            </a:r>
            <a:r>
              <a:rPr lang="cs-CZ" sz="2400" dirty="0" smtClean="0"/>
              <a:t>ekreační.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00" dirty="0"/>
          </a:p>
          <a:p>
            <a:pPr marL="323999" lvl="1" indent="0" algn="just">
              <a:spcBef>
                <a:spcPts val="600"/>
              </a:spcBef>
              <a:spcAft>
                <a:spcPts val="1200"/>
              </a:spcAft>
              <a:buNone/>
            </a:pPr>
            <a:r>
              <a:rPr lang="cs-CZ" sz="2400" kern="1200" dirty="0"/>
              <a:t>Tradiční venkov s dominantními zemědělsko-výrobními funkcemi. </a:t>
            </a:r>
            <a:r>
              <a:rPr lang="cs-CZ" sz="2400" b="1" kern="1200" dirty="0"/>
              <a:t>Produkční funkce venkova ustupuje</a:t>
            </a:r>
            <a:r>
              <a:rPr lang="cs-CZ" sz="2400" kern="1200" dirty="0"/>
              <a:t> </a:t>
            </a:r>
            <a:r>
              <a:rPr lang="cs-CZ" sz="2400" b="1" kern="1200" dirty="0"/>
              <a:t>funkci rekreační a rezidenční </a:t>
            </a:r>
            <a:r>
              <a:rPr lang="cs-CZ" sz="2400" kern="1200" dirty="0"/>
              <a:t>a proměňuje se i vnitřně, když dříve zcela dominantní zemědělskou činnost stále více nahrazuje průmysl a </a:t>
            </a:r>
            <a:r>
              <a:rPr lang="cs-CZ" sz="2400" kern="1200" dirty="0" smtClean="0"/>
              <a:t>služby</a:t>
            </a:r>
          </a:p>
          <a:p>
            <a:pPr marL="323999" lvl="1" indent="0" algn="just">
              <a:spcBef>
                <a:spcPts val="600"/>
              </a:spcBef>
              <a:spcAft>
                <a:spcPts val="1200"/>
              </a:spcAft>
              <a:buNone/>
            </a:pPr>
            <a:r>
              <a:rPr lang="cs-CZ" b="1" dirty="0"/>
              <a:t>Strukturní diverzifikace</a:t>
            </a:r>
            <a:r>
              <a:rPr lang="cs-CZ" dirty="0"/>
              <a:t> – linie přeměny venkova ve smyslu obnovy a tvorby kulturního a estetického prostředí</a:t>
            </a:r>
            <a:endParaRPr lang="cs-CZ" sz="2400" kern="1200" dirty="0"/>
          </a:p>
          <a:p>
            <a:pPr marL="323999" lvl="1" indent="0">
              <a:spcBef>
                <a:spcPts val="1200"/>
              </a:spcBef>
              <a:spcAft>
                <a:spcPts val="1200"/>
              </a:spcAft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06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Rozvoj venkovského </a:t>
            </a:r>
            <a:r>
              <a:rPr lang="cs-CZ" altLang="cs-CZ" dirty="0"/>
              <a:t>cestovního </a:t>
            </a:r>
            <a:r>
              <a:rPr lang="cs-CZ" altLang="cs-CZ" dirty="0" smtClean="0"/>
              <a:t>ruchu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hospodářská </a:t>
            </a:r>
            <a:r>
              <a:rPr lang="cs-CZ" altLang="cs-CZ" dirty="0"/>
              <a:t>restrukturalizace a transformace zemědělství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činnosti </a:t>
            </a:r>
            <a:r>
              <a:rPr lang="cs-CZ" altLang="cs-CZ" dirty="0"/>
              <a:t>související s cestovním ruchem alternativou a možností diverzifikace vzhledem k potenciálu venkovské krajiny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cs-CZ" altLang="cs-CZ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19</a:t>
            </a:r>
            <a:r>
              <a:rPr lang="cs-CZ" altLang="cs-CZ" dirty="0"/>
              <a:t>. a počátek 20. století</a:t>
            </a:r>
          </a:p>
          <a:p>
            <a:pPr lvl="2">
              <a:defRPr/>
            </a:pPr>
            <a:r>
              <a:rPr lang="cs-CZ" altLang="cs-CZ" dirty="0"/>
              <a:t>horské oblasti – usedlosti lesníků (ubytování, strava, procházky </a:t>
            </a:r>
            <a:r>
              <a:rPr lang="cs-CZ" altLang="cs-CZ" dirty="0" smtClean="0"/>
              <a:t>v lese)</a:t>
            </a:r>
          </a:p>
          <a:p>
            <a:pPr lvl="2">
              <a:defRPr/>
            </a:pPr>
            <a:endParaRPr lang="cs-CZ" altLang="cs-CZ" sz="12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po 1. světové válce</a:t>
            </a:r>
          </a:p>
          <a:p>
            <a:pPr lvl="2">
              <a:defRPr/>
            </a:pPr>
            <a:r>
              <a:rPr lang="cs-CZ" altLang="cs-CZ" dirty="0"/>
              <a:t>táboření v </a:t>
            </a:r>
            <a:r>
              <a:rPr lang="cs-CZ" altLang="cs-CZ" dirty="0" smtClean="0"/>
              <a:t>přírodě</a:t>
            </a:r>
          </a:p>
          <a:p>
            <a:pPr lvl="2">
              <a:defRPr/>
            </a:pPr>
            <a:endParaRPr lang="cs-CZ" altLang="cs-CZ" sz="12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po 2. světové válce</a:t>
            </a:r>
          </a:p>
          <a:p>
            <a:pPr lvl="2">
              <a:defRPr/>
            </a:pPr>
            <a:r>
              <a:rPr lang="cs-CZ" altLang="cs-CZ" dirty="0"/>
              <a:t>ČR: chataření a chalupaření – trávení volného času na venkově (mimo město)</a:t>
            </a:r>
          </a:p>
          <a:p>
            <a:pPr lvl="2">
              <a:defRPr/>
            </a:pPr>
            <a:r>
              <a:rPr lang="cs-CZ" altLang="cs-CZ" dirty="0"/>
              <a:t>Evropa: první náznaky agroturistiky (podhůří)</a:t>
            </a:r>
          </a:p>
          <a:p>
            <a:r>
              <a:rPr lang="cs-CZ" sz="1800" dirty="0" smtClean="0">
                <a:latin typeface="+mn-lt"/>
              </a:rPr>
              <a:t>									(Fialová, 1999)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09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Venkovský cestovní ruch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477360"/>
            <a:ext cx="10753197" cy="396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Forma cestovního ruchu</a:t>
            </a:r>
            <a:r>
              <a:rPr lang="cs-CZ" altLang="cs-CZ" sz="1800" dirty="0" smtClean="0"/>
              <a:t> (jako motiv v rámci poznávacího cestovního ruchu)</a:t>
            </a:r>
            <a:endParaRPr lang="cs-CZ" altLang="cs-CZ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Druh </a:t>
            </a:r>
            <a:r>
              <a:rPr lang="cs-CZ" altLang="cs-CZ" sz="2400" dirty="0"/>
              <a:t>cestovního ruchu </a:t>
            </a:r>
            <a:r>
              <a:rPr lang="cs-CZ" altLang="cs-CZ" sz="1800" dirty="0" smtClean="0"/>
              <a:t>(místo realizace a převažující prostředí pobytu)</a:t>
            </a:r>
          </a:p>
          <a:p>
            <a:pPr lvl="1"/>
            <a:r>
              <a:rPr lang="cs-CZ" altLang="cs-CZ" sz="2000" dirty="0"/>
              <a:t>bezprostřední spojení s přírodou, krajinou a venkovským prostorem </a:t>
            </a:r>
            <a:endParaRPr lang="cs-CZ" altLang="cs-CZ" sz="2000" dirty="0" smtClean="0"/>
          </a:p>
          <a:p>
            <a:pPr lvl="1"/>
            <a:r>
              <a:rPr lang="cs-CZ" altLang="cs-CZ" sz="2000" dirty="0" smtClean="0"/>
              <a:t>vztah </a:t>
            </a:r>
            <a:r>
              <a:rPr lang="cs-CZ" altLang="cs-CZ" sz="2000" dirty="0"/>
              <a:t>k přírodě, krajině, ke </a:t>
            </a:r>
            <a:r>
              <a:rPr lang="cs-CZ" altLang="cs-CZ" sz="2000" dirty="0" smtClean="0"/>
              <a:t>způsobu trávení </a:t>
            </a:r>
            <a:r>
              <a:rPr lang="cs-CZ" altLang="cs-CZ" sz="2000" dirty="0"/>
              <a:t>volného </a:t>
            </a:r>
            <a:r>
              <a:rPr lang="cs-CZ" altLang="cs-CZ" sz="2000" dirty="0" smtClean="0"/>
              <a:t>času</a:t>
            </a:r>
          </a:p>
          <a:p>
            <a:pPr lvl="1"/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Specifika</a:t>
            </a:r>
          </a:p>
          <a:p>
            <a:pPr lvl="1">
              <a:defRPr/>
            </a:pPr>
            <a:r>
              <a:rPr lang="cs-CZ" altLang="cs-CZ" sz="2000" dirty="0"/>
              <a:t>Individuální turistika</a:t>
            </a:r>
          </a:p>
          <a:p>
            <a:pPr lvl="1">
              <a:defRPr/>
            </a:pPr>
            <a:r>
              <a:rPr lang="cs-CZ" altLang="cs-CZ" sz="2000" dirty="0"/>
              <a:t>Vícedenní pobyty</a:t>
            </a:r>
          </a:p>
          <a:p>
            <a:pPr lvl="1">
              <a:defRPr/>
            </a:pPr>
            <a:r>
              <a:rPr lang="cs-CZ" altLang="cs-CZ" sz="2000" dirty="0"/>
              <a:t>Ubytování v soukromí či v menších hromadných ubytovacích zařízení</a:t>
            </a:r>
          </a:p>
          <a:p>
            <a:pPr lvl="1">
              <a:defRPr/>
            </a:pPr>
            <a:r>
              <a:rPr lang="cs-CZ" altLang="cs-CZ" sz="2000" dirty="0"/>
              <a:t>Malé ubytovací kapacity</a:t>
            </a:r>
          </a:p>
          <a:p>
            <a:pPr lvl="1">
              <a:defRPr/>
            </a:pPr>
            <a:r>
              <a:rPr lang="cs-CZ" altLang="cs-CZ" sz="2000" dirty="0"/>
              <a:t>Komorní, rodinné prostředí </a:t>
            </a:r>
          </a:p>
          <a:p>
            <a:pPr lvl="1">
              <a:defRPr/>
            </a:pPr>
            <a:r>
              <a:rPr lang="cs-CZ" altLang="cs-CZ" sz="2000" dirty="0" smtClean="0"/>
              <a:t>Úzká </a:t>
            </a:r>
            <a:r>
              <a:rPr lang="cs-CZ" altLang="cs-CZ" sz="2000" dirty="0"/>
              <a:t>vazba na přírodu a na místní kulturní tradice</a:t>
            </a:r>
          </a:p>
          <a:p>
            <a:pPr lvl="1">
              <a:defRPr/>
            </a:pPr>
            <a:r>
              <a:rPr lang="cs-CZ" altLang="cs-CZ" sz="2000" dirty="0" smtClean="0"/>
              <a:t>Specifické </a:t>
            </a:r>
            <a:r>
              <a:rPr lang="cs-CZ" altLang="cs-CZ" sz="2000" dirty="0"/>
              <a:t>zázemí (farma)</a:t>
            </a:r>
          </a:p>
          <a:p>
            <a:pPr lvl="1">
              <a:defRPr/>
            </a:pPr>
            <a:r>
              <a:rPr lang="cs-CZ" altLang="cs-CZ" sz="2000" dirty="0"/>
              <a:t>Vstřícnost k hostům</a:t>
            </a:r>
            <a:endParaRPr lang="cs-CZ" sz="2000" dirty="0"/>
          </a:p>
          <a:p>
            <a:pPr lvl="1"/>
            <a:endParaRPr lang="cs-CZ" altLang="cs-CZ" dirty="0"/>
          </a:p>
          <a:p>
            <a:pPr marL="457200" lvl="1" indent="0">
              <a:buNone/>
            </a:pPr>
            <a:endParaRPr lang="cs-CZ" alt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028" y="2302271"/>
            <a:ext cx="2813081" cy="17069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246" y="4346075"/>
            <a:ext cx="2809863" cy="14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Formy </a:t>
            </a:r>
            <a:r>
              <a:rPr lang="cs-CZ" altLang="cs-CZ" dirty="0"/>
              <a:t>venkovského cestovního ruchu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Agroturistika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Ekoturistika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err="1" smtClean="0"/>
              <a:t>Ekoagroturistika</a:t>
            </a:r>
            <a:endParaRPr lang="cs-CZ" altLang="cs-CZ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Cykloturistika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Vinařská turistika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err="1" smtClean="0"/>
              <a:t>Hipoturistika</a:t>
            </a:r>
            <a:endParaRPr lang="cs-CZ" altLang="cs-CZ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err="1" smtClean="0"/>
              <a:t>Gastroturistika</a:t>
            </a:r>
            <a:endParaRPr lang="cs-CZ" altLang="cs-CZ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Vesnická turistika</a:t>
            </a:r>
            <a:endParaRPr lang="cs-CZ" altLang="cs-CZ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cs-CZ" altLang="cs-CZ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Druhé </a:t>
            </a:r>
            <a:r>
              <a:rPr lang="cs-CZ" altLang="cs-CZ" dirty="0"/>
              <a:t>bydlení</a:t>
            </a: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2CC855-85E8-4445-8AFD-20D73698A9A3}"/>
              </a:ext>
            </a:extLst>
          </p:cNvPr>
          <p:cNvSpPr/>
          <p:nvPr/>
        </p:nvSpPr>
        <p:spPr>
          <a:xfrm>
            <a:off x="6018398" y="2367704"/>
            <a:ext cx="5451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 jakými formami máte zkušenost?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2635" t="26226" r="9145"/>
          <a:stretch/>
        </p:blipFill>
        <p:spPr>
          <a:xfrm>
            <a:off x="5943568" y="3045150"/>
            <a:ext cx="2454831" cy="17686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8040" t="20290" r="15578" b="2116"/>
          <a:stretch/>
        </p:blipFill>
        <p:spPr>
          <a:xfrm>
            <a:off x="8556856" y="3041477"/>
            <a:ext cx="2838141" cy="17686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25" y="4239159"/>
            <a:ext cx="2594405" cy="144313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980352" y="6163087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</a:rPr>
              <a:t>(Zelenka a Pásková,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</a:rPr>
              <a:t>2002;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  <a:hlinkClick r:id="rId6"/>
              </a:rPr>
              <a:t>Šauer a kol., 2015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6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Agroturistika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568512"/>
            <a:ext cx="10753197" cy="396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/>
              <a:t>Specifická forma venkovského cestovního ruchu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Vázanost </a:t>
            </a:r>
            <a:r>
              <a:rPr lang="cs-CZ" altLang="cs-CZ" sz="2400" dirty="0"/>
              <a:t>na zemědělské farmy a multifunkční </a:t>
            </a:r>
            <a:r>
              <a:rPr lang="cs-CZ" altLang="cs-CZ" sz="2400" dirty="0" smtClean="0"/>
              <a:t>zemědělství</a:t>
            </a:r>
            <a:endParaRPr lang="cs-CZ" alt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/>
              <a:t>Zahrnuje pobyt a stravu na venkovských statcích a možnost účastnit se prací souvisejících se zemědělskou výrobou či chovem zvěře</a:t>
            </a:r>
          </a:p>
          <a:p>
            <a:endParaRPr lang="cs-CZ" sz="20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03183" y="3319915"/>
            <a:ext cx="11120388" cy="24314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destinacím vyhledávaným právě za účelem realizace specifických forem venkovského cestovního ruchu patří např. Farma Blaník v Ostrově (Středočeský kraj) nabízející zážitkové pobyty na českém venkově, Horňácká farma v Hrubé Vrbce nebo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Ekopenzion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Centra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Veronica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Hostětíně realizující různé ekologické projekty a zážitkové doprovodné programy, jako vaření z plevelů, pečení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frgálů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filcování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ovčí vlny, poslouchání ptačího zpěvu s výkladem ornitologa, ruční tlačení jablečného moštu či práce v přírodní zahradě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cs-CZ" sz="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http://www.farmablanik.cz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/#</a:t>
            </a:r>
          </a:p>
          <a:p>
            <a:pPr marL="285750" indent="-285750" algn="just">
              <a:buFontTx/>
              <a:buChar char="-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http://www.hornackafarma.cz/</a:t>
            </a: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hostetin.veronica.cz/ekopenzion</a:t>
            </a:r>
            <a:endParaRPr lang="cs-CZ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9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Ekoturistika a </a:t>
            </a:r>
            <a:r>
              <a:rPr lang="cs-CZ" altLang="cs-CZ" dirty="0" err="1" smtClean="0"/>
              <a:t>ekoagroturistika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P</a:t>
            </a:r>
            <a:r>
              <a:rPr lang="cs-CZ" altLang="cs-CZ" sz="2400" dirty="0" smtClean="0"/>
              <a:t>utování </a:t>
            </a:r>
            <a:r>
              <a:rPr lang="cs-CZ" altLang="cs-CZ" sz="2400" dirty="0"/>
              <a:t>přírodou a její pozorování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Krajinné a přírodní předpoklady území</a:t>
            </a:r>
          </a:p>
          <a:p>
            <a:pPr lvl="2"/>
            <a:r>
              <a:rPr lang="cs-CZ" altLang="cs-CZ" kern="0" dirty="0">
                <a:solidFill>
                  <a:srgbClr val="000000"/>
                </a:solidFill>
                <a:latin typeface="Arial"/>
              </a:rPr>
              <a:t>Krajinné památkové zóny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Vyznačené trasy</a:t>
            </a:r>
          </a:p>
          <a:p>
            <a:pPr lvl="2"/>
            <a:r>
              <a:rPr lang="cs-CZ" altLang="cs-CZ" kern="0" dirty="0">
                <a:solidFill>
                  <a:srgbClr val="000000"/>
                </a:solidFill>
                <a:latin typeface="Arial"/>
              </a:rPr>
              <a:t>Turistické trasy</a:t>
            </a:r>
          </a:p>
          <a:p>
            <a:pPr lvl="2"/>
            <a:r>
              <a:rPr lang="cs-CZ" altLang="cs-CZ" kern="0" dirty="0">
                <a:solidFill>
                  <a:srgbClr val="000000"/>
                </a:solidFill>
                <a:latin typeface="Arial"/>
              </a:rPr>
              <a:t>Naučné stezky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Jednodenní i vícedenní aktivita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Ubytování na farmě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Účast </a:t>
            </a:r>
            <a:r>
              <a:rPr lang="cs-CZ" altLang="cs-CZ" sz="2400" dirty="0"/>
              <a:t>na zemědělských </a:t>
            </a:r>
            <a:r>
              <a:rPr lang="cs-CZ" altLang="cs-CZ" sz="2400" dirty="0" smtClean="0"/>
              <a:t>pracích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Konzumace </a:t>
            </a:r>
            <a:r>
              <a:rPr lang="cs-CZ" altLang="cs-CZ" sz="2400" dirty="0"/>
              <a:t>produktů ekologického </a:t>
            </a:r>
            <a:r>
              <a:rPr lang="cs-CZ" altLang="cs-CZ" sz="2400" dirty="0" smtClean="0"/>
              <a:t>zemědělství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i="1" dirty="0" smtClean="0"/>
              <a:t>šetrný</a:t>
            </a:r>
            <a:r>
              <a:rPr lang="cs-CZ" altLang="cs-CZ" sz="2400" i="1" dirty="0"/>
              <a:t>, ohleduplný, zodpovědný, </a:t>
            </a:r>
            <a:r>
              <a:rPr lang="cs-CZ" altLang="cs-CZ" sz="2400" i="1" dirty="0" smtClean="0"/>
              <a:t>udržitelný</a:t>
            </a:r>
            <a:endParaRPr lang="cs-CZ" altLang="cs-CZ" sz="2400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b="8519"/>
          <a:stretch/>
        </p:blipFill>
        <p:spPr>
          <a:xfrm>
            <a:off x="8445796" y="1678271"/>
            <a:ext cx="3182324" cy="19408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881" y="3851996"/>
            <a:ext cx="3602154" cy="16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87493EB-676C-4E28-93F9-CFC372F1D83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Obsah přednášky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18630C2-837A-42BD-BEAC-88DBFAE132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6003" y="1517830"/>
            <a:ext cx="10753197" cy="4140000"/>
          </a:xfrm>
        </p:spPr>
        <p:txBody>
          <a:bodyPr/>
          <a:lstStyle/>
          <a:p>
            <a:pPr marL="52920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Vymezení venkova v kontextu cestovního ruchu</a:t>
            </a:r>
          </a:p>
          <a:p>
            <a:pPr marL="529200" lvl="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 smtClean="0"/>
              <a:t>Význam </a:t>
            </a:r>
            <a:r>
              <a:rPr lang="cs-CZ" dirty="0"/>
              <a:t>cestovního ruchu pro rozvoj venkova</a:t>
            </a:r>
          </a:p>
          <a:p>
            <a:pPr marL="529200" lvl="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 smtClean="0"/>
              <a:t>Venkovský </a:t>
            </a:r>
            <a:r>
              <a:rPr lang="cs-CZ" dirty="0"/>
              <a:t>cestovní ruch a jeho </a:t>
            </a:r>
            <a:r>
              <a:rPr lang="cs-CZ" dirty="0" smtClean="0"/>
              <a:t>formy</a:t>
            </a:r>
          </a:p>
          <a:p>
            <a:pPr marL="1215000" lvl="1" indent="-457200">
              <a:lnSpc>
                <a:spcPct val="150000"/>
              </a:lnSpc>
              <a:buClr>
                <a:srgbClr val="0000DC"/>
              </a:buClr>
              <a:buSzPct val="100000"/>
            </a:pPr>
            <a:r>
              <a:rPr lang="cs-CZ" sz="2000" kern="0" dirty="0">
                <a:solidFill>
                  <a:srgbClr val="000000"/>
                </a:solidFill>
                <a:latin typeface="Arial"/>
              </a:rPr>
              <a:t>Přírodní a kulturní dědictví a jejich využití pro cestovní ruch na venkově</a:t>
            </a:r>
          </a:p>
          <a:p>
            <a:pPr marL="529200" lvl="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Udržitelný rozvoj venkova a cestovní </a:t>
            </a:r>
            <a:r>
              <a:rPr lang="cs-CZ" dirty="0" smtClean="0"/>
              <a:t>ruch</a:t>
            </a:r>
          </a:p>
          <a:p>
            <a:pPr marL="1215000" lvl="1" indent="-457200">
              <a:lnSpc>
                <a:spcPct val="150000"/>
              </a:lnSpc>
              <a:buClr>
                <a:srgbClr val="0000DC"/>
              </a:buClr>
              <a:buSzPct val="100000"/>
            </a:pPr>
            <a:r>
              <a:rPr lang="cs-CZ" sz="2000" kern="0" dirty="0" smtClean="0">
                <a:solidFill>
                  <a:srgbClr val="000000"/>
                </a:solidFill>
                <a:latin typeface="Arial"/>
              </a:rPr>
              <a:t>Přínosy </a:t>
            </a:r>
            <a:r>
              <a:rPr lang="cs-CZ" sz="2000" kern="0" dirty="0">
                <a:solidFill>
                  <a:srgbClr val="000000"/>
                </a:solidFill>
                <a:latin typeface="Arial"/>
              </a:rPr>
              <a:t>a dopady cestovního ruchu</a:t>
            </a:r>
          </a:p>
          <a:p>
            <a:pPr marL="529200" lvl="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 smtClean="0"/>
              <a:t>Vybrané příklady a zajímavosti</a:t>
            </a:r>
            <a:endParaRPr lang="cs-CZ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E12F28FA-7E90-4CE5-88A6-B362E8D70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02" r="5687" b="14827"/>
          <a:stretch>
            <a:fillRect/>
          </a:stretch>
        </p:blipFill>
        <p:spPr>
          <a:xfrm>
            <a:off x="9076582" y="0"/>
            <a:ext cx="3115423" cy="2926080"/>
          </a:xfrm>
          <a:prstGeom prst="teardrop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Cykloturistika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583238"/>
            <a:ext cx="10753197" cy="396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= aktivní cestování zaměřené na poznávání přírodních a společenských zajímavostí</a:t>
            </a:r>
          </a:p>
          <a:p>
            <a:pPr lvl="1">
              <a:defRPr/>
            </a:pPr>
            <a:r>
              <a:rPr lang="cs-CZ" altLang="cs-CZ" sz="2200" dirty="0"/>
              <a:t>kombinovaná doprava</a:t>
            </a:r>
          </a:p>
          <a:p>
            <a:pPr lvl="1">
              <a:defRPr/>
            </a:pPr>
            <a:r>
              <a:rPr lang="cs-CZ" altLang="cs-CZ" sz="2200" dirty="0"/>
              <a:t>speciální servisní služby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Cyklotrasa </a:t>
            </a:r>
          </a:p>
          <a:p>
            <a:pPr lvl="1">
              <a:defRPr/>
            </a:pPr>
            <a:r>
              <a:rPr lang="cs-CZ" altLang="cs-CZ" sz="2200" dirty="0" smtClean="0"/>
              <a:t>místní </a:t>
            </a:r>
            <a:r>
              <a:rPr lang="cs-CZ" altLang="cs-CZ" sz="2200" dirty="0"/>
              <a:t>a účelové komunikace + polní a lesní cesty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Cyklostezka</a:t>
            </a:r>
          </a:p>
          <a:p>
            <a:pPr lvl="1">
              <a:defRPr/>
            </a:pPr>
            <a:r>
              <a:rPr lang="cs-CZ" altLang="cs-CZ" sz="2200" dirty="0" smtClean="0"/>
              <a:t>komunikace </a:t>
            </a:r>
            <a:r>
              <a:rPr lang="cs-CZ" altLang="cs-CZ" sz="2200" dirty="0"/>
              <a:t>výhradně pro cykloturistiku (pěší turistiku) - zpevněný povrch, mimo silnice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20695" y="4963427"/>
            <a:ext cx="8887333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Trasy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cykloturistiku a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in-line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nadšence v regionu Střední Morava: 200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 upravených a přehledně značených cyklotras, lemovaných přírodními i historicky cennými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skvosty (cyklistické trasy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Eurovelo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a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Eurovelo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 cyklostezka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Bečva částečně kopírující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Eurovelo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a Moravská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stezka)</a:t>
            </a: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www.strednimorava-tourism.cz/trasy-a-programy/cyklotrasy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253" y="1171574"/>
            <a:ext cx="1453765" cy="29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Vinařská 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55515" y="1725889"/>
            <a:ext cx="10753197" cy="396000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 ČR poměrně mladá turistická aktivita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počátky </a:t>
            </a:r>
            <a:r>
              <a:rPr lang="cs-CZ" sz="2400" dirty="0"/>
              <a:t>především na jižní Moravě</a:t>
            </a:r>
            <a:endParaRPr lang="cs-CZ" sz="2400" dirty="0" smtClean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propojení </a:t>
            </a:r>
            <a:r>
              <a:rPr lang="pt-BR" sz="2400" dirty="0"/>
              <a:t>specifick</a:t>
            </a:r>
            <a:r>
              <a:rPr lang="cs-CZ" sz="2400" dirty="0"/>
              <a:t>é</a:t>
            </a:r>
            <a:r>
              <a:rPr lang="pt-BR" sz="2400" dirty="0"/>
              <a:t> venkovsk</a:t>
            </a:r>
            <a:r>
              <a:rPr lang="cs-CZ" sz="2400" dirty="0"/>
              <a:t>é</a:t>
            </a:r>
            <a:r>
              <a:rPr lang="pt-BR" sz="2400" dirty="0"/>
              <a:t> kultur</a:t>
            </a:r>
            <a:r>
              <a:rPr lang="cs-CZ" sz="2400" dirty="0"/>
              <a:t>y</a:t>
            </a:r>
            <a:r>
              <a:rPr lang="pt-BR" sz="2400" dirty="0"/>
              <a:t> a lidov</a:t>
            </a:r>
            <a:r>
              <a:rPr lang="cs-CZ" sz="2400" dirty="0"/>
              <a:t>é</a:t>
            </a:r>
            <a:r>
              <a:rPr lang="pt-BR" sz="2400" dirty="0"/>
              <a:t> architektur</a:t>
            </a:r>
            <a:r>
              <a:rPr lang="cs-CZ" sz="2400" dirty="0" smtClean="0"/>
              <a:t>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p</a:t>
            </a:r>
            <a:r>
              <a:rPr lang="cs-CZ" sz="2400" dirty="0" smtClean="0"/>
              <a:t>ropojení s pěší </a:t>
            </a:r>
            <a:r>
              <a:rPr lang="cs-CZ" sz="2400" dirty="0"/>
              <a:t>turistikou, </a:t>
            </a:r>
            <a:r>
              <a:rPr lang="cs-CZ" sz="2400" dirty="0" smtClean="0"/>
              <a:t>cykloturistikou a s </a:t>
            </a:r>
            <a:r>
              <a:rPr lang="cs-CZ" sz="2400" dirty="0"/>
              <a:t>rekreačními pobyty u vody, návštěvou kulturních, historických a přírodních památek </a:t>
            </a:r>
            <a:r>
              <a:rPr lang="cs-CZ" sz="2400" dirty="0" smtClean="0"/>
              <a:t>atd.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sezónní </a:t>
            </a:r>
            <a:r>
              <a:rPr lang="cs-CZ" sz="2400" dirty="0"/>
              <a:t>charakter, s jednoznačnou dominancí v letní </a:t>
            </a:r>
            <a:r>
              <a:rPr lang="cs-CZ" sz="2400" dirty="0" smtClean="0"/>
              <a:t>sezóně</a:t>
            </a:r>
            <a:endParaRPr lang="cs-CZ" sz="2400" dirty="0"/>
          </a:p>
        </p:txBody>
      </p:sp>
      <p:pic>
        <p:nvPicPr>
          <p:cNvPr id="4" name="Picture 4" descr="http://www.vinny-sklep.com/img/okoli/cyklostezky/map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59" y="165683"/>
            <a:ext cx="4166070" cy="226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96198" y="5068489"/>
            <a:ext cx="8223304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Moravské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vinařské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stezky: 1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km dlouhá síť cykloturistických tras spojených do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okruhů, pojmenovaných podle původních vinařských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oblastí.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 jedenáctá vinařská stezka vznikla přeshraniční Skalická vinařská stezka na moravsko-slovenském příhraničí. </a:t>
            </a:r>
            <a:endParaRPr lang="cs-CZ" sz="16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www.stezky.cz/o-stezkach</a:t>
            </a:r>
          </a:p>
        </p:txBody>
      </p:sp>
      <p:sp>
        <p:nvSpPr>
          <p:cNvPr id="6" name="Obdélník 5"/>
          <p:cNvSpPr/>
          <p:nvPr/>
        </p:nvSpPr>
        <p:spPr>
          <a:xfrm>
            <a:off x="7876954" y="2431927"/>
            <a:ext cx="3668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Ukázka: </a:t>
            </a:r>
            <a:r>
              <a:rPr lang="cs-CZ" b="1" dirty="0" smtClean="0">
                <a:hlinkClick r:id="rId5"/>
              </a:rPr>
              <a:t>Slovácká vinařská podoblast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972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Hipoturistika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jezdecká </a:t>
            </a:r>
            <a:r>
              <a:rPr lang="cs-CZ" altLang="cs-CZ" sz="2400" dirty="0"/>
              <a:t>venkovská turistika </a:t>
            </a:r>
          </a:p>
          <a:p>
            <a:pPr marL="692150" lvl="1" indent="-347663"/>
            <a:r>
              <a:rPr lang="cs-CZ" altLang="cs-CZ" sz="2200" dirty="0"/>
              <a:t>vyjížďky na </a:t>
            </a:r>
            <a:r>
              <a:rPr lang="cs-CZ" altLang="cs-CZ" sz="2200" dirty="0" smtClean="0"/>
              <a:t>koních</a:t>
            </a:r>
          </a:p>
          <a:p>
            <a:pPr marL="692150" lvl="1" indent="-347663"/>
            <a:r>
              <a:rPr lang="cs-CZ" altLang="cs-CZ" sz="2200" dirty="0" smtClean="0"/>
              <a:t>jezdecký </a:t>
            </a:r>
            <a:r>
              <a:rPr lang="cs-CZ" altLang="cs-CZ" sz="2200" dirty="0"/>
              <a:t>servis</a:t>
            </a:r>
          </a:p>
          <a:p>
            <a:pPr marL="692150" lvl="1" indent="-347663"/>
            <a:r>
              <a:rPr lang="cs-CZ" altLang="cs-CZ" sz="2200" dirty="0"/>
              <a:t>ubytování</a:t>
            </a:r>
          </a:p>
          <a:p>
            <a:pPr marL="692150" lvl="1" indent="-347663"/>
            <a:r>
              <a:rPr lang="cs-CZ" altLang="cs-CZ" sz="2200" dirty="0" err="1"/>
              <a:t>hiporehabilitace</a:t>
            </a:r>
            <a:endParaRPr lang="cs-CZ" alt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kontakt </a:t>
            </a:r>
            <a:r>
              <a:rPr lang="cs-CZ" sz="2400" dirty="0"/>
              <a:t>s okolní </a:t>
            </a:r>
            <a:r>
              <a:rPr lang="cs-CZ" sz="2400" dirty="0" smtClean="0"/>
              <a:t>přírodou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863178" y="4670142"/>
            <a:ext cx="8964215" cy="10772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Jihočeské </a:t>
            </a:r>
            <a:r>
              <a:rPr lang="cs-CZ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hipostezky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dovolená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sedle v jižních Čechách tvořená sítí stezek o délce 500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vybudovaná za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podpory fondů Evropské unie a Jihočeského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kraje. </a:t>
            </a: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://jihoceskehipostezky.cz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98" y="1787358"/>
            <a:ext cx="4810025" cy="240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Gastroturistika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19998" y="1862371"/>
            <a:ext cx="10753197" cy="3960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Cestovní </a:t>
            </a:r>
            <a:r>
              <a:rPr lang="cs-CZ" altLang="cs-CZ" sz="2200" dirty="0"/>
              <a:t>ruch spojený s ochutnáváním </a:t>
            </a:r>
            <a:r>
              <a:rPr lang="cs-CZ" altLang="cs-CZ" sz="2200" dirty="0" smtClean="0"/>
              <a:t>gastronomických specialit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Uplatnění  </a:t>
            </a:r>
            <a:r>
              <a:rPr lang="cs-CZ" altLang="cs-CZ" sz="2200" dirty="0"/>
              <a:t>národní,  regionální  </a:t>
            </a:r>
            <a:r>
              <a:rPr lang="cs-CZ" altLang="cs-CZ" sz="2200" dirty="0" smtClean="0"/>
              <a:t>či  </a:t>
            </a:r>
            <a:r>
              <a:rPr lang="cs-CZ" altLang="cs-CZ" sz="2200" dirty="0"/>
              <a:t>etnické  </a:t>
            </a:r>
            <a:r>
              <a:rPr lang="cs-CZ" altLang="cs-CZ" sz="2200" dirty="0" smtClean="0"/>
              <a:t>gastronomie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Součástí také ochutnávka nápojů </a:t>
            </a:r>
            <a:r>
              <a:rPr lang="cs-CZ" altLang="cs-CZ" sz="2200" dirty="0"/>
              <a:t>(víno, pivo, </a:t>
            </a:r>
            <a:r>
              <a:rPr lang="cs-CZ" altLang="cs-CZ" sz="2200" dirty="0" smtClean="0"/>
              <a:t>lihoviny)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Cílem </a:t>
            </a:r>
            <a:r>
              <a:rPr lang="cs-CZ" altLang="cs-CZ" sz="2200" dirty="0"/>
              <a:t>jsou exkurze do vinic, účast na vinobraních a vinařských slavnostech nebo návštěvy vinných sklepů, </a:t>
            </a:r>
            <a:r>
              <a:rPr lang="cs-CZ" altLang="cs-CZ" sz="2200" dirty="0" smtClean="0"/>
              <a:t>návštěvy </a:t>
            </a:r>
            <a:r>
              <a:rPr lang="cs-CZ" altLang="cs-CZ" sz="2200" dirty="0"/>
              <a:t>výroben </a:t>
            </a:r>
            <a:r>
              <a:rPr lang="cs-CZ" altLang="cs-CZ" sz="2200" dirty="0" smtClean="0"/>
              <a:t>lihovin a pivovarů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Gastronomické </a:t>
            </a:r>
            <a:r>
              <a:rPr lang="cs-CZ" sz="2200" dirty="0" err="1" smtClean="0"/>
              <a:t>eventy</a:t>
            </a:r>
            <a:r>
              <a:rPr lang="cs-CZ" sz="2200" dirty="0" smtClean="0"/>
              <a:t> (</a:t>
            </a:r>
            <a:r>
              <a:rPr lang="cs-CZ" sz="2200" dirty="0" err="1" smtClean="0"/>
              <a:t>gulášofesty</a:t>
            </a:r>
            <a:r>
              <a:rPr lang="cs-CZ" sz="2200" dirty="0" smtClean="0"/>
              <a:t>, </a:t>
            </a:r>
            <a:r>
              <a:rPr lang="cs-CZ" sz="2200" dirty="0" err="1" smtClean="0"/>
              <a:t>meruňkobraní</a:t>
            </a:r>
            <a:r>
              <a:rPr lang="cs-CZ" sz="2200" dirty="0" smtClean="0"/>
              <a:t>, bramborobraní)</a:t>
            </a:r>
            <a:endParaRPr lang="cs-CZ" sz="2200" dirty="0"/>
          </a:p>
          <a:p>
            <a:endParaRPr lang="cs-CZ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12922" y="4194586"/>
            <a:ext cx="10061495" cy="231858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>
              <a:spcBef>
                <a:spcPts val="400"/>
              </a:spcBef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Propagovat a popularizovat regionální producenty a tradiční valašskou kuchyni je cílem Karlovského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gastrofestivalu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který se každoročně pořádá v údolí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Léskové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ve Velkých Karlovicích.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://www.karlovskygastrofestival.cz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00"/>
              </a:spcBef>
              <a:defRPr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00"/>
              </a:spcBef>
              <a:defRPr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Čerstvé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lokální suroviny od farmářů do připravovaných pokrmů vycházejí z místních tradic i vlivů sousedního Rakouska nabízí stylová kavárna v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Klentnici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na trase cyklostezky pod Pálavskými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vrchy.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://www.cafefara.cz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Vesnická 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583238"/>
            <a:ext cx="10753197" cy="3960001"/>
          </a:xfrm>
        </p:spPr>
        <p:txBody>
          <a:bodyPr/>
          <a:lstStyle/>
          <a:p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Specifika vesnické turistiky:</a:t>
            </a:r>
          </a:p>
          <a:p>
            <a:pPr lvl="1"/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lidová umělecká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tvorba a řemesla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folklorní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tradice a tradice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národnostních skupin</a:t>
            </a:r>
          </a:p>
          <a:p>
            <a:pPr lvl="1"/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tradiční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výroba a regionální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gastronomie</a:t>
            </a:r>
          </a:p>
          <a:p>
            <a:pPr lvl="1"/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doplňkové atraktivity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45545" y="3620990"/>
            <a:ext cx="11245403" cy="221599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Příkladem využití zázemí venkova pro poznání národních dějin či tradičních řemesel je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Archeoskanzen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Modrá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nedaleko Uherského Hradiště, který představuje život obyvatel Velké Moravy, nebo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soubor lidových staveb Vysočina na Veselém Kopci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ve Svobodných Hamrech a v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památkové rezervaci Betlém v Hlinsku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Vesnické masopustní obchůzky a masky z 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Hlinecka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byly v roce 2010 zapsány na seznam nemateriálního kulturního dědictví UNESCO.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http://www.archeoskanzen.cz/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www.skanzen-vysocina.cz/cs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www.betlem-hlinsko.cz/cs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23" y="307988"/>
            <a:ext cx="4703425" cy="16535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75" y="2113705"/>
            <a:ext cx="2581174" cy="13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Chataření a chalupaření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99975" y="1631364"/>
            <a:ext cx="11229473" cy="396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/>
              <a:t>druhé </a:t>
            </a:r>
            <a:r>
              <a:rPr lang="cs-CZ" altLang="cs-CZ" sz="2400" dirty="0" smtClean="0"/>
              <a:t>bydlení</a:t>
            </a:r>
          </a:p>
          <a:p>
            <a:pPr marL="1143000" lvl="1" indent="-457200"/>
            <a:r>
              <a:rPr lang="cs-CZ" altLang="cs-CZ" sz="2000" dirty="0" smtClean="0"/>
              <a:t>označení </a:t>
            </a:r>
            <a:r>
              <a:rPr lang="cs-CZ" altLang="cs-CZ" sz="2000" dirty="0"/>
              <a:t>pro OIR (chaty, rekreační domky a chalupy), </a:t>
            </a:r>
            <a:r>
              <a:rPr lang="cs-CZ" altLang="cs-CZ" sz="2000" dirty="0" smtClean="0"/>
              <a:t>ale </a:t>
            </a:r>
            <a:r>
              <a:rPr lang="cs-CZ" alt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cs-CZ" altLang="cs-CZ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 </a:t>
            </a:r>
            <a:r>
              <a:rPr lang="cs-CZ" alt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souhrn souvisejících </a:t>
            </a:r>
            <a:r>
              <a:rPr lang="cs-CZ" altLang="cs-CZ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jevů a </a:t>
            </a:r>
            <a:r>
              <a:rPr lang="cs-CZ" alt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příležitost k úniku z velkých aglomerací, touha po návratu na venkov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chalupaření spojováno i s možností záchrany neobydlených objektů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90834" y="6162933"/>
            <a:ext cx="5564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Tip pro samostudium: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nabídka chat a chalup v regionech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369" y="5262596"/>
            <a:ext cx="2509495" cy="14005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4"/>
          <a:stretch/>
        </p:blipFill>
        <p:spPr>
          <a:xfrm>
            <a:off x="1004236" y="3237700"/>
            <a:ext cx="4385912" cy="272516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733448" y="3490699"/>
            <a:ext cx="5739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Jaké pozitivní a negativní jevy s sebou </a:t>
            </a:r>
            <a:r>
              <a:rPr lang="cs-CZ" sz="2000" b="1" dirty="0" smtClean="0">
                <a:solidFill>
                  <a:srgbClr val="FF0000"/>
                </a:solidFill>
              </a:rPr>
              <a:t>přináší rozvoj druhého bydlení?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8" y="219879"/>
            <a:ext cx="9551318" cy="66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Další možné zážitky spojené s venkovem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8" y="1630697"/>
            <a:ext cx="10977900" cy="3385804"/>
          </a:xfrm>
        </p:spPr>
        <p:txBody>
          <a:bodyPr/>
          <a:lstStyle/>
          <a:p>
            <a:pPr>
              <a:defRPr/>
            </a:pPr>
            <a:r>
              <a:rPr lang="cs-CZ" b="1" dirty="0"/>
              <a:t>T</a:t>
            </a:r>
            <a:r>
              <a:rPr lang="cs-CZ" b="1" dirty="0" smtClean="0"/>
              <a:t>rendy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dirty="0" err="1" smtClean="0"/>
              <a:t>outdoorové</a:t>
            </a:r>
            <a:r>
              <a:rPr lang="cs-CZ" sz="2400" dirty="0" smtClean="0"/>
              <a:t> </a:t>
            </a:r>
            <a:r>
              <a:rPr lang="cs-CZ" sz="2400" dirty="0"/>
              <a:t>programy – exkluzivita </a:t>
            </a:r>
            <a:r>
              <a:rPr lang="cs-CZ" sz="2400" dirty="0" smtClean="0"/>
              <a:t>a adrenalin </a:t>
            </a:r>
            <a:r>
              <a:rPr lang="cs-CZ" sz="2400" dirty="0"/>
              <a:t>(skalní lezení, </a:t>
            </a:r>
            <a:r>
              <a:rPr lang="cs-CZ" sz="2400" dirty="0" err="1"/>
              <a:t>nordic</a:t>
            </a:r>
            <a:r>
              <a:rPr lang="cs-CZ" sz="2400" dirty="0"/>
              <a:t> </a:t>
            </a:r>
            <a:r>
              <a:rPr lang="cs-CZ" sz="2400" dirty="0" err="1"/>
              <a:t>walking</a:t>
            </a:r>
            <a:r>
              <a:rPr lang="cs-CZ" sz="2400" dirty="0"/>
              <a:t>, vodáctví, balónové létání a balonová </a:t>
            </a:r>
            <a:r>
              <a:rPr lang="cs-CZ" sz="2400" dirty="0" err="1" smtClean="0"/>
              <a:t>aeroturistika</a:t>
            </a:r>
            <a:r>
              <a:rPr lang="cs-CZ" sz="2400" dirty="0" smtClean="0"/>
              <a:t>)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pozorování a přímý prožitek v divoké přírodě (</a:t>
            </a:r>
            <a:r>
              <a:rPr lang="cs-CZ" sz="2400" dirty="0" err="1"/>
              <a:t>bird</a:t>
            </a:r>
            <a:r>
              <a:rPr lang="cs-CZ" sz="2400" dirty="0"/>
              <a:t> </a:t>
            </a:r>
            <a:r>
              <a:rPr lang="cs-CZ" sz="2400" dirty="0" err="1"/>
              <a:t>watching</a:t>
            </a:r>
            <a:r>
              <a:rPr lang="cs-CZ" sz="2400" dirty="0"/>
              <a:t>, kurzy přežití v přírodě, lov </a:t>
            </a:r>
            <a:r>
              <a:rPr lang="cs-CZ" sz="2400" dirty="0" smtClean="0"/>
              <a:t>zvěře)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kreativní zážitky (team </a:t>
            </a:r>
            <a:r>
              <a:rPr lang="cs-CZ" sz="2400" dirty="0" err="1"/>
              <a:t>building</a:t>
            </a:r>
            <a:r>
              <a:rPr lang="cs-CZ" sz="2400" dirty="0"/>
              <a:t>, kurzy focení, malování v přírodě)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relaxace, wellness, romantika (masáže, koupele, večeře na netradičních místech a netradičními způsoby)</a:t>
            </a:r>
          </a:p>
          <a:p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1151798" y="4769009"/>
            <a:ext cx="9020902" cy="1815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Mezi regiony s největším podílem obcí venkovského typu na celkovém počtu patří Kraj Vysočina, jehož historické a kulturní bohatství vybízí k potenciálnímu rozvoji cestovního ruchu. Příkladem zhodnocení tohoto potenciálu spojeného s obnovou historické památky patří zámek v obci Radešín (okres Žďár nad Sázavou), který nabízí nejen romantickou atmosféru interiérů, ale i širokou škálu aktivit ve vnějších prostorách, jako je např. balónové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létání.</a:t>
            </a: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://www.balonovyzamek.cz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venkovského CR – souhrn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786749"/>
            <a:ext cx="10753197" cy="3960001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přispívá k obnově a rozvoji venkovského </a:t>
            </a:r>
            <a:r>
              <a:rPr lang="cs-CZ" altLang="cs-CZ" dirty="0" smtClean="0"/>
              <a:t>prostoru;</a:t>
            </a:r>
            <a:endParaRPr lang="cs-CZ" altLang="cs-CZ" dirty="0"/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podporuje </a:t>
            </a:r>
            <a:r>
              <a:rPr lang="cs-CZ" altLang="cs-CZ" dirty="0"/>
              <a:t>kulturní a ekonomické změny;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přispívá k omezení migrace obyvatel venkova do měst;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zvyšuje pracovní </a:t>
            </a:r>
            <a:r>
              <a:rPr lang="cs-CZ" altLang="cs-CZ" dirty="0" smtClean="0"/>
              <a:t>příležitosti; </a:t>
            </a:r>
            <a:endParaRPr lang="cs-CZ" altLang="cs-CZ" dirty="0"/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zajišťuje doplňkové zdroje </a:t>
            </a:r>
            <a:r>
              <a:rPr lang="cs-CZ" altLang="cs-CZ" dirty="0" smtClean="0"/>
              <a:t>příjmů;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přináší rozvojový </a:t>
            </a:r>
            <a:r>
              <a:rPr lang="cs-CZ" altLang="cs-CZ" dirty="0"/>
              <a:t>kapitál;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podporuje rozvoj malého a středního podnikání;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využívá </a:t>
            </a:r>
            <a:r>
              <a:rPr lang="cs-CZ" altLang="cs-CZ" dirty="0"/>
              <a:t>objektů pro účely cestovního </a:t>
            </a:r>
            <a:r>
              <a:rPr lang="cs-CZ" altLang="cs-CZ" dirty="0" smtClean="0"/>
              <a:t>ruchu</a:t>
            </a:r>
            <a:r>
              <a:rPr lang="cs-CZ" altLang="cs-CZ" dirty="0"/>
              <a:t>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683" y="3530600"/>
            <a:ext cx="3374517" cy="18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Dopady cestovního ruchu na venkov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sociální </a:t>
            </a:r>
            <a:r>
              <a:rPr lang="cs-CZ" dirty="0"/>
              <a:t>a </a:t>
            </a:r>
            <a:r>
              <a:rPr lang="cs-CZ" dirty="0" smtClean="0"/>
              <a:t>kulturní dopady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vliv na úlohu </a:t>
            </a:r>
            <a:r>
              <a:rPr lang="cs-CZ" dirty="0"/>
              <a:t>původních obyvatel, jejich tradic a práv na </a:t>
            </a:r>
            <a:r>
              <a:rPr lang="cs-CZ" dirty="0" smtClean="0"/>
              <a:t>zdroje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ekonomické dopady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výkyvy </a:t>
            </a:r>
            <a:r>
              <a:rPr lang="cs-CZ" dirty="0"/>
              <a:t>příjmů či jejich </a:t>
            </a:r>
            <a:r>
              <a:rPr lang="cs-CZ" dirty="0" smtClean="0"/>
              <a:t>úniky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</a:t>
            </a:r>
            <a:r>
              <a:rPr lang="cs-CZ" dirty="0" smtClean="0"/>
              <a:t>lesající </a:t>
            </a:r>
            <a:r>
              <a:rPr lang="cs-CZ" dirty="0"/>
              <a:t>multiplikátor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nízká mzda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environmentální </a:t>
            </a:r>
            <a:r>
              <a:rPr lang="cs-CZ" dirty="0"/>
              <a:t>dopady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zvýšený hluk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znečištění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eroze půdy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19998" y="6152381"/>
            <a:ext cx="2121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0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</a:t>
            </a:r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2006)</a:t>
            </a:r>
            <a:endParaRPr lang="cs-CZ" sz="2000" dirty="0"/>
          </a:p>
        </p:txBody>
      </p:sp>
      <p:pic>
        <p:nvPicPr>
          <p:cNvPr id="5" name="Obrázek 4" descr="Výsledek obrázku pro vodáci negativní dopad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85" y="3036753"/>
            <a:ext cx="5034916" cy="2795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Vymezení venkova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8800" y="1871996"/>
            <a:ext cx="10753197" cy="4387290"/>
          </a:xfrm>
        </p:spPr>
        <p:txBody>
          <a:bodyPr/>
          <a:lstStyle/>
          <a:p>
            <a:r>
              <a:rPr lang="cs-CZ" altLang="cs-CZ" dirty="0" smtClean="0"/>
              <a:t>Vesnice</a:t>
            </a:r>
          </a:p>
          <a:p>
            <a:pPr lvl="1"/>
            <a:r>
              <a:rPr lang="cs-CZ" altLang="cs-CZ" i="1" dirty="0" smtClean="0"/>
              <a:t>„zastavěné </a:t>
            </a:r>
            <a:r>
              <a:rPr lang="cs-CZ" altLang="cs-CZ" i="1" dirty="0"/>
              <a:t>území s typickou rurální zástavbou“</a:t>
            </a:r>
            <a:endParaRPr lang="cs-CZ" altLang="cs-CZ" dirty="0"/>
          </a:p>
          <a:p>
            <a:pPr>
              <a:spcBef>
                <a:spcPts val="600"/>
              </a:spcBef>
            </a:pPr>
            <a:r>
              <a:rPr lang="cs-CZ" altLang="cs-CZ" dirty="0" smtClean="0"/>
              <a:t>Venkov</a:t>
            </a:r>
          </a:p>
          <a:p>
            <a:pPr lvl="1"/>
            <a:r>
              <a:rPr lang="cs-CZ" altLang="cs-CZ" i="1" dirty="0" smtClean="0"/>
              <a:t>„tvořen </a:t>
            </a:r>
            <a:r>
              <a:rPr lang="cs-CZ" altLang="cs-CZ" i="1" dirty="0"/>
              <a:t>zastavěným územím i kulturní krajinou v okolí vesnice</a:t>
            </a:r>
            <a:r>
              <a:rPr lang="cs-CZ" altLang="cs-CZ" i="1" dirty="0" smtClean="0"/>
              <a:t>“</a:t>
            </a:r>
            <a:r>
              <a:rPr lang="cs-CZ" altLang="cs-CZ" dirty="0" smtClean="0"/>
              <a:t> (Perlín, 1998)</a:t>
            </a:r>
            <a:endParaRPr lang="cs-CZ" altLang="cs-CZ" i="1" dirty="0"/>
          </a:p>
          <a:p>
            <a:pPr>
              <a:spcBef>
                <a:spcPts val="600"/>
              </a:spcBef>
            </a:pPr>
            <a:r>
              <a:rPr lang="cs-CZ" altLang="cs-CZ" dirty="0"/>
              <a:t>Klasická regionalizace</a:t>
            </a:r>
          </a:p>
          <a:p>
            <a:pPr lvl="1"/>
            <a:r>
              <a:rPr lang="cs-CZ" altLang="cs-CZ" dirty="0"/>
              <a:t>Venkovský prostor = periferní území – zázemí města =</a:t>
            </a:r>
            <a:r>
              <a:rPr lang="en-US" altLang="cs-CZ" dirty="0"/>
              <a:t>&gt;</a:t>
            </a:r>
            <a:r>
              <a:rPr lang="cs-CZ" altLang="cs-CZ" dirty="0"/>
              <a:t> ekonomická a administrativní závislost</a:t>
            </a:r>
          </a:p>
          <a:p>
            <a:pPr>
              <a:spcBef>
                <a:spcPts val="600"/>
              </a:spcBef>
            </a:pPr>
            <a:r>
              <a:rPr lang="cs-CZ" altLang="cs-CZ" dirty="0"/>
              <a:t>Regionalizace cestovního ruchu</a:t>
            </a:r>
          </a:p>
          <a:p>
            <a:pPr lvl="1"/>
            <a:r>
              <a:rPr lang="cs-CZ" altLang="cs-CZ" dirty="0"/>
              <a:t>Funkčně-prostorová struktura využití území =</a:t>
            </a:r>
            <a:r>
              <a:rPr lang="en-US" altLang="cs-CZ" dirty="0"/>
              <a:t>&gt; </a:t>
            </a:r>
            <a:r>
              <a:rPr lang="cs-CZ" altLang="cs-CZ" dirty="0"/>
              <a:t>klasifikace vhodnosti území </a:t>
            </a:r>
            <a:r>
              <a:rPr lang="cs-CZ" altLang="cs-CZ" dirty="0" smtClean="0"/>
              <a:t>pro </a:t>
            </a:r>
            <a:r>
              <a:rPr lang="cs-CZ" altLang="cs-CZ" dirty="0"/>
              <a:t>cestovní </a:t>
            </a:r>
            <a:r>
              <a:rPr lang="cs-CZ" altLang="cs-CZ" dirty="0" smtClean="0"/>
              <a:t>ruch (Vystoupil </a:t>
            </a:r>
            <a:r>
              <a:rPr lang="cs-CZ" altLang="cs-CZ" dirty="0"/>
              <a:t>a kol., 2007)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7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Dopady cestovního ruchu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19998" y="2907390"/>
            <a:ext cx="10900502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Rekreační využívání krajiny může negativně působit na prvky krajinné struktury a ekosystém. V České republice proto vzniká řada projektů zajišťujících osvětu pro veřejnost ve snaze zvýšení udržitelnosti cestovního ruchu. Tyto projekty zaštiťuje Ministerstvo životního prostředí ČR, správy národních parků a Agentura ochrany přírody a krajiny ČR. Pomáhat chránit přírodu nebo poznávat místní přírodu umožňují speciální aplikace (např. aplikace Skály ČR,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BioLog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Poodří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6" name="Obdélník 5"/>
          <p:cNvSpPr/>
          <p:nvPr/>
        </p:nvSpPr>
        <p:spPr>
          <a:xfrm>
            <a:off x="719998" y="1347711"/>
            <a:ext cx="10900502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Jedním z novějších typů druhého bydlení jsou tzv. „holandské vesničky“ nebo nové apartmánové rekreační domy, jejichž nekontrolovatelná výstavba často působí negativně na okolní fyzické a přírodní prostředí, může zapříčinit poničení krajinného rázu dotčených lokalit a zřetelně narušit přirozenou urbanistickou koncepci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obcí.</a:t>
            </a:r>
          </a:p>
          <a:p>
            <a:pPr algn="just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Negativa apartmánových rekreačních bytů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Obrázek 6" descr="Výsledek obrázku pro aplikace biolo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02" y="4713289"/>
            <a:ext cx="5530983" cy="1963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6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Koncept udržitelnosti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8800" y="1871996"/>
            <a:ext cx="10754395" cy="3960001"/>
          </a:xfrm>
        </p:spPr>
        <p:txBody>
          <a:bodyPr/>
          <a:lstStyle/>
          <a:p>
            <a:pPr marL="72000" lvl="2" indent="0">
              <a:lnSpc>
                <a:spcPct val="150000"/>
              </a:lnSpc>
              <a:buNone/>
            </a:pPr>
            <a:r>
              <a:rPr lang="cs-CZ" altLang="cs-CZ" sz="2400" i="1" kern="0" dirty="0" smtClean="0">
                <a:solidFill>
                  <a:srgbClr val="000000"/>
                </a:solidFill>
                <a:latin typeface="Arial"/>
              </a:rPr>
              <a:t>Rozvoj, který </a:t>
            </a:r>
            <a:r>
              <a:rPr lang="cs-CZ" altLang="cs-CZ" sz="2400" i="1" kern="0" dirty="0">
                <a:solidFill>
                  <a:srgbClr val="000000"/>
                </a:solidFill>
                <a:latin typeface="Arial"/>
              </a:rPr>
              <a:t>nenarušuje životní prostředí =</a:t>
            </a:r>
            <a:r>
              <a:rPr lang="en-US" altLang="cs-CZ" sz="2400" i="1" kern="0" dirty="0">
                <a:solidFill>
                  <a:srgbClr val="000000"/>
                </a:solidFill>
                <a:latin typeface="Arial"/>
              </a:rPr>
              <a:t>&gt;</a:t>
            </a:r>
            <a:r>
              <a:rPr lang="cs-CZ" altLang="cs-CZ" sz="2400" i="1" kern="0" dirty="0">
                <a:solidFill>
                  <a:srgbClr val="000000"/>
                </a:solidFill>
                <a:latin typeface="Arial"/>
              </a:rPr>
              <a:t> šetrná forma cestovního </a:t>
            </a:r>
            <a:r>
              <a:rPr lang="cs-CZ" altLang="cs-CZ" sz="2400" i="1" kern="0" dirty="0" smtClean="0">
                <a:solidFill>
                  <a:srgbClr val="000000"/>
                </a:solidFill>
                <a:latin typeface="Arial"/>
              </a:rPr>
              <a:t>ruchu</a:t>
            </a:r>
          </a:p>
          <a:p>
            <a:pPr marL="480599" lvl="2" indent="0">
              <a:lnSpc>
                <a:spcPct val="150000"/>
              </a:lnSpc>
              <a:buNone/>
            </a:pPr>
            <a:endParaRPr lang="cs-CZ" altLang="cs-CZ" sz="1400" i="1" kern="0" dirty="0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Venkovský 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prostor (krajina i místní komunity) je velmi citlivý na změny </a:t>
            </a:r>
            <a:r>
              <a:rPr lang="cs-CZ" sz="2400" dirty="0"/>
              <a:t>způsobené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cestovním ruchem. Je proto nezbytné, aby se cestovní ruch rozvíjel v daném území takovým způsobem, který nenaruší krajinu, ani život místních komunit. Zásadním principem rozvoj tedy má být zachování genia loci daného místa. 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 zásadu naplňuje koncept udržitelnosti, který představuje takový rozvoj, jenž usiluje o zachování (rekreačních) zdrojů, zachování místní identity a zachování biodiverzity pro budoucí generace. </a:t>
            </a:r>
            <a:endParaRPr lang="cs-CZ" sz="2400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616200" y="6108701"/>
            <a:ext cx="7853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Jaké jsou znaky udržitelného rozvoje cestovního ruchu?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6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Znaky </a:t>
            </a:r>
            <a:r>
              <a:rPr lang="cs-CZ" dirty="0"/>
              <a:t>udržitelného rozvoje </a:t>
            </a:r>
            <a:r>
              <a:rPr lang="cs-CZ" dirty="0" smtClean="0"/>
              <a:t>CR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soulad mezi hosty, hostitelskými komunitami, přírodním </a:t>
            </a:r>
            <a:r>
              <a:rPr lang="cs-CZ" sz="2400" dirty="0" smtClean="0"/>
              <a:t>prostředím;</a:t>
            </a:r>
            <a:endParaRPr lang="cs-CZ" sz="24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dialog mezi jednotlivými aktéry cestovního ruchu;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k místním komunitám se přistupuje eticky;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šetrné </a:t>
            </a:r>
            <a:r>
              <a:rPr lang="cs-CZ" sz="2400" dirty="0"/>
              <a:t>využívání </a:t>
            </a:r>
            <a:r>
              <a:rPr lang="cs-CZ" sz="2400" dirty="0" smtClean="0"/>
              <a:t>zdrojů; </a:t>
            </a:r>
            <a:endParaRPr lang="cs-CZ" sz="24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uchování </a:t>
            </a:r>
            <a:r>
              <a:rPr lang="cs-CZ" sz="2400" dirty="0"/>
              <a:t>biodiverzity;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poskytování </a:t>
            </a:r>
            <a:r>
              <a:rPr lang="cs-CZ" sz="2400" dirty="0"/>
              <a:t>vzdělání;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uznávají </a:t>
            </a:r>
            <a:r>
              <a:rPr lang="cs-CZ" sz="2400" dirty="0"/>
              <a:t>se estetické hodnoty krajiny;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ekonomické </a:t>
            </a:r>
            <a:r>
              <a:rPr lang="cs-CZ" sz="2400" dirty="0"/>
              <a:t>náklady i výnosy by měly být rovnoměrně rozděleny mezi hostitelskou komunitu a velké společnosti podnikající v cestovním ruchu.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b="22243"/>
          <a:stretch/>
        </p:blipFill>
        <p:spPr>
          <a:xfrm>
            <a:off x="7694613" y="2869876"/>
            <a:ext cx="3049587" cy="178425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41600" y="6190108"/>
            <a:ext cx="7853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Jak lze dosáhnout udržitelného rozvoje cestovního ruchu?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2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destinačního managementu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</a:t>
            </a:r>
            <a:r>
              <a:rPr lang="cs-CZ" dirty="0" smtClean="0"/>
              <a:t>ástroje pro zachování </a:t>
            </a:r>
            <a:r>
              <a:rPr lang="cs-CZ" dirty="0"/>
              <a:t>udržitelnosti zdrojů 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řízení </a:t>
            </a:r>
            <a:r>
              <a:rPr lang="cs-CZ" sz="2400" dirty="0"/>
              <a:t>rekreačních zdrojů </a:t>
            </a:r>
            <a:endParaRPr lang="cs-CZ" sz="2400" dirty="0" smtClean="0"/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 plánování </a:t>
            </a:r>
            <a:r>
              <a:rPr lang="cs-CZ" sz="2000" b="1" dirty="0"/>
              <a:t>využití disponibilních rekreačních </a:t>
            </a:r>
            <a:r>
              <a:rPr lang="cs-CZ" sz="2000" b="1" dirty="0" smtClean="0"/>
              <a:t>zdrojů: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 Koncept </a:t>
            </a:r>
            <a:r>
              <a:rPr lang="cs-CZ" sz="2000" dirty="0"/>
              <a:t>únosné kapacity; Koncept limit přijatelných změn (LAC); </a:t>
            </a:r>
            <a:endParaRPr lang="cs-CZ" sz="2000" dirty="0" smtClean="0"/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 Model </a:t>
            </a:r>
            <a:r>
              <a:rPr lang="cs-CZ" sz="2000" dirty="0"/>
              <a:t>optimalizačního řízení cestovního ruchu (</a:t>
            </a:r>
            <a:r>
              <a:rPr lang="cs-CZ" sz="2000" dirty="0" smtClean="0"/>
              <a:t>TOMM)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 Spektrum </a:t>
            </a:r>
            <a:r>
              <a:rPr lang="cs-CZ" sz="2000" dirty="0"/>
              <a:t>rekreačních příležitostí (ROS</a:t>
            </a:r>
            <a:r>
              <a:rPr lang="cs-CZ" sz="2000" dirty="0" smtClean="0"/>
              <a:t>)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řízení </a:t>
            </a:r>
            <a:r>
              <a:rPr lang="cs-CZ" sz="2400" dirty="0"/>
              <a:t>návštěvníků cestovního </a:t>
            </a:r>
            <a:r>
              <a:rPr lang="cs-CZ" sz="2400" dirty="0" smtClean="0"/>
              <a:t>ruchu</a:t>
            </a:r>
            <a:endParaRPr lang="cs-CZ" sz="2400" dirty="0"/>
          </a:p>
          <a:p>
            <a:pPr lvl="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/>
              <a:t> </a:t>
            </a:r>
            <a:r>
              <a:rPr lang="cs-CZ" sz="2000" b="1" dirty="0" smtClean="0"/>
              <a:t>usměrňování </a:t>
            </a:r>
            <a:r>
              <a:rPr lang="cs-CZ" sz="2000" b="1" dirty="0"/>
              <a:t>toků návštěvníků a ovlivňováním způsobu jejich </a:t>
            </a:r>
            <a:r>
              <a:rPr lang="cs-CZ" sz="2000" b="1" dirty="0" smtClean="0"/>
              <a:t>chování:</a:t>
            </a:r>
            <a:endParaRPr lang="cs-CZ" sz="2000" b="1" dirty="0"/>
          </a:p>
          <a:p>
            <a:pPr lvl="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/>
              <a:t> cenová </a:t>
            </a:r>
            <a:r>
              <a:rPr lang="cs-CZ" sz="2000" dirty="0"/>
              <a:t>politika; zonace; značení; vytváření koncentračních areálů (</a:t>
            </a:r>
            <a:r>
              <a:rPr lang="cs-CZ" sz="2000" dirty="0" err="1"/>
              <a:t>honeypotting</a:t>
            </a:r>
            <a:r>
              <a:rPr lang="cs-CZ" sz="2000" dirty="0"/>
              <a:t>); </a:t>
            </a:r>
            <a:endParaRPr lang="cs-CZ" sz="2000" dirty="0" smtClean="0"/>
          </a:p>
          <a:p>
            <a:pPr lvl="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smtClean="0"/>
              <a:t>dopravní omezení; výchovně-vzdělávací programy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547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Certifikace – příležitost pro udržitelný CR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8" y="1692005"/>
            <a:ext cx="10753197" cy="414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systém certifikace </a:t>
            </a:r>
            <a:r>
              <a:rPr lang="cs-CZ" dirty="0"/>
              <a:t>ekologicky šetrných služeb cestovního </a:t>
            </a:r>
            <a:r>
              <a:rPr lang="cs-CZ" dirty="0" smtClean="0"/>
              <a:t>ruchu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využití </a:t>
            </a:r>
            <a:r>
              <a:rPr lang="cs-CZ" dirty="0" smtClean="0"/>
              <a:t>ekoznaček a </a:t>
            </a:r>
            <a:r>
              <a:rPr lang="cs-CZ" dirty="0"/>
              <a:t>systémů </a:t>
            </a:r>
            <a:r>
              <a:rPr lang="cs-CZ" dirty="0" smtClean="0"/>
              <a:t>certifikace</a:t>
            </a:r>
          </a:p>
          <a:p>
            <a:pPr lvl="1"/>
            <a:r>
              <a:rPr lang="cs-CZ" dirty="0" smtClean="0"/>
              <a:t>stimulace </a:t>
            </a:r>
            <a:r>
              <a:rPr lang="cs-CZ" dirty="0"/>
              <a:t>poskytovatelů služeb cestovního </a:t>
            </a:r>
            <a:r>
              <a:rPr lang="cs-CZ" dirty="0" smtClean="0"/>
              <a:t>ruchu, 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ětší důraz na </a:t>
            </a:r>
            <a:r>
              <a:rPr lang="cs-CZ" dirty="0"/>
              <a:t>environmentální, ekonomickou a sociální </a:t>
            </a:r>
            <a:r>
              <a:rPr lang="cs-CZ" dirty="0" smtClean="0"/>
              <a:t>udržitelnost,</a:t>
            </a:r>
          </a:p>
          <a:p>
            <a:pPr lvl="1"/>
            <a:r>
              <a:rPr lang="cs-CZ" dirty="0" smtClean="0"/>
              <a:t>rozpoznávání </a:t>
            </a:r>
            <a:r>
              <a:rPr lang="cs-CZ" dirty="0"/>
              <a:t>a </a:t>
            </a:r>
            <a:r>
              <a:rPr lang="cs-CZ" dirty="0" smtClean="0"/>
              <a:t>diferenciace </a:t>
            </a:r>
            <a:r>
              <a:rPr lang="cs-CZ" dirty="0"/>
              <a:t>turistických </a:t>
            </a:r>
            <a:r>
              <a:rPr lang="cs-CZ" dirty="0" smtClean="0"/>
              <a:t>produktů a služeb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4" y="4107366"/>
            <a:ext cx="1962473" cy="22450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59" r="50212"/>
          <a:stretch/>
        </p:blipFill>
        <p:spPr>
          <a:xfrm>
            <a:off x="2950027" y="4107366"/>
            <a:ext cx="7849973" cy="219211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885627" y="6359971"/>
            <a:ext cx="6572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Příklad:  </a:t>
            </a:r>
            <a:r>
              <a:rPr lang="cs-CZ" sz="2000" b="1" dirty="0" smtClean="0">
                <a:hlinkClick r:id="rId4"/>
              </a:rPr>
              <a:t>certifikace Svazu venkovské turistiky a agroturistiky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347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Geoparky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území zahrnující </a:t>
            </a:r>
            <a:r>
              <a:rPr lang="cs-CZ" sz="2400" dirty="0"/>
              <a:t>konkrétní geologické dědictví a má strategii udržitelného územního </a:t>
            </a:r>
            <a:r>
              <a:rPr lang="cs-CZ" sz="2400" dirty="0" smtClean="0"/>
              <a:t>rozvoje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iniciativa </a:t>
            </a:r>
            <a:r>
              <a:rPr lang="cs-CZ" sz="2400" dirty="0"/>
              <a:t>místních obyvatel </a:t>
            </a:r>
            <a:r>
              <a:rPr lang="cs-CZ" sz="2400" dirty="0" smtClean="0"/>
              <a:t>zaměřená </a:t>
            </a:r>
            <a:r>
              <a:rPr lang="cs-CZ" sz="2400" dirty="0"/>
              <a:t>na dobrovolnou ochranu, prezentaci, interpretaci hodnot, vzdělávání a šetrné využívání území cestovním </a:t>
            </a:r>
            <a:r>
              <a:rPr lang="cs-CZ" sz="2400" dirty="0" smtClean="0"/>
              <a:t>ruchem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hlinkClick r:id="rId2"/>
              </a:rPr>
              <a:t>Geoparky v ČR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65" y="4067175"/>
            <a:ext cx="4648200" cy="26384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t="14665" b="17824"/>
          <a:stretch/>
        </p:blipFill>
        <p:spPr>
          <a:xfrm>
            <a:off x="690441" y="4893657"/>
            <a:ext cx="2719388" cy="13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60115" y="1369424"/>
            <a:ext cx="10322185" cy="51710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BOBKOVÁ, </a:t>
            </a:r>
            <a:r>
              <a:rPr lang="cs-CZ" sz="2000" dirty="0" smtClean="0"/>
              <a:t>M., NUNVÁŘOVÁ, S. (2017</a:t>
            </a:r>
            <a:r>
              <a:rPr lang="cs-CZ" sz="2000" dirty="0"/>
              <a:t>). Význam turistických místních poplatků ve venkovských horských střediscích cestovního ruchu. In </a:t>
            </a:r>
            <a:r>
              <a:rPr lang="cs-CZ" sz="2000" i="1" dirty="0"/>
              <a:t>Fakulta regionálního rozvoje a mezinárodních studií. Region v rozvoji společnosti </a:t>
            </a:r>
            <a:r>
              <a:rPr lang="cs-CZ" sz="2000" i="1" dirty="0" smtClean="0"/>
              <a:t>2017</a:t>
            </a:r>
            <a:r>
              <a:rPr lang="cs-CZ" sz="2000" dirty="0" smtClean="0"/>
              <a:t>, 67-77.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FIALOVÁ</a:t>
            </a:r>
            <a:r>
              <a:rPr lang="cs-CZ" sz="2000" dirty="0"/>
              <a:t>, D. (1999): Druhé bydlení – nedílná součást našeho </a:t>
            </a:r>
            <a:r>
              <a:rPr lang="cs-CZ" sz="2000" dirty="0" smtClean="0"/>
              <a:t>venkova. </a:t>
            </a:r>
            <a:r>
              <a:rPr lang="cs-CZ" sz="2000" i="1" dirty="0" smtClean="0"/>
              <a:t>Geografické </a:t>
            </a:r>
            <a:r>
              <a:rPr lang="cs-CZ" sz="2000" i="1" dirty="0"/>
              <a:t>rozhledy</a:t>
            </a:r>
            <a:r>
              <a:rPr lang="cs-CZ" sz="2000" dirty="0"/>
              <a:t>, </a:t>
            </a:r>
            <a:r>
              <a:rPr lang="cs-CZ" sz="2000" dirty="0" smtClean="0"/>
              <a:t>9(4), 92–93.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HALL, C. M.</a:t>
            </a:r>
            <a:r>
              <a:rPr lang="cs-CZ" sz="2000" dirty="0" smtClean="0"/>
              <a:t>,</a:t>
            </a:r>
            <a:r>
              <a:rPr lang="en-US" sz="2000" dirty="0" smtClean="0"/>
              <a:t> PAGE, S. J.</a:t>
            </a:r>
            <a:r>
              <a:rPr lang="cs-CZ" sz="2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/>
              <a:t>2014). </a:t>
            </a:r>
            <a:r>
              <a:rPr lang="en-US" sz="2000" i="1" dirty="0"/>
              <a:t>The geography of tourism and recreation: Environment, place and space</a:t>
            </a:r>
            <a:r>
              <a:rPr lang="en-US" sz="2000" dirty="0"/>
              <a:t>. Routledge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NUNVÁŘOVÁ</a:t>
            </a:r>
            <a:r>
              <a:rPr lang="cs-CZ" sz="2000" dirty="0"/>
              <a:t>, </a:t>
            </a:r>
            <a:r>
              <a:rPr lang="cs-CZ" sz="2000" dirty="0" smtClean="0"/>
              <a:t>S., HOLEŠINSKÁ, A. (2017). </a:t>
            </a:r>
            <a:r>
              <a:rPr lang="cs-CZ" sz="2000" dirty="0" err="1"/>
              <a:t>Tourism</a:t>
            </a:r>
            <a:r>
              <a:rPr lang="cs-CZ" sz="2000" dirty="0"/>
              <a:t> and </a:t>
            </a:r>
            <a:r>
              <a:rPr lang="cs-CZ" sz="2000" dirty="0" err="1"/>
              <a:t>rural</a:t>
            </a:r>
            <a:r>
              <a:rPr lang="cs-CZ" sz="2000" dirty="0"/>
              <a:t> area in Czech </a:t>
            </a:r>
            <a:r>
              <a:rPr lang="cs-CZ" sz="2000" dirty="0" err="1"/>
              <a:t>republic</a:t>
            </a:r>
            <a:r>
              <a:rPr lang="cs-CZ" sz="2000" dirty="0"/>
              <a:t>. In </a:t>
            </a:r>
            <a:r>
              <a:rPr lang="cs-CZ" sz="2000" i="1" dirty="0" smtClean="0"/>
              <a:t>XX</a:t>
            </a:r>
            <a:r>
              <a:rPr lang="cs-CZ" sz="2000" i="1" dirty="0"/>
              <a:t>. mezinárodní kolokvium o regionálních vědách. Sborník </a:t>
            </a:r>
            <a:r>
              <a:rPr lang="cs-CZ" sz="2000" i="1" dirty="0" smtClean="0"/>
              <a:t>příspěvků</a:t>
            </a:r>
            <a:r>
              <a:rPr lang="cs-CZ" sz="2000" dirty="0" smtClean="0"/>
              <a:t>, 794-801.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PERLÍN, R</a:t>
            </a:r>
            <a:r>
              <a:rPr lang="cs-CZ" sz="2000" dirty="0"/>
              <a:t>. (1998). Typologie českého venkova. </a:t>
            </a:r>
            <a:r>
              <a:rPr lang="cs-CZ" sz="2000" i="1" dirty="0"/>
              <a:t>Zemědělská ekonomika</a:t>
            </a:r>
            <a:r>
              <a:rPr lang="cs-CZ" sz="2000" dirty="0"/>
              <a:t>, </a:t>
            </a:r>
            <a:r>
              <a:rPr lang="cs-CZ" sz="2000" i="1" dirty="0"/>
              <a:t>44</a:t>
            </a:r>
            <a:r>
              <a:rPr lang="cs-CZ" sz="2000" dirty="0"/>
              <a:t>(8), 349-358</a:t>
            </a:r>
            <a:r>
              <a:rPr lang="cs-CZ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SVOBODOVÁ, H., VĚŽNÍK, </a:t>
            </a:r>
            <a:r>
              <a:rPr lang="cs-CZ" sz="2000" dirty="0"/>
              <a:t>A. (2014). </a:t>
            </a:r>
            <a:r>
              <a:rPr lang="cs-CZ" sz="2000" i="1" dirty="0"/>
              <a:t>Úvod do geografie venkova. Brno: Masarykova univerzita</a:t>
            </a:r>
            <a:r>
              <a:rPr lang="cs-CZ" sz="2000" i="1" dirty="0" smtClean="0"/>
              <a:t>.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VYSTOUPIL, J., HOLEŠINSKÁ, A., KUNC, J., ŠAUER, M. </a:t>
            </a:r>
            <a:r>
              <a:rPr lang="cs-CZ" sz="2000" dirty="0"/>
              <a:t>(2007). </a:t>
            </a:r>
            <a:r>
              <a:rPr lang="cs-CZ" sz="2000" i="1" dirty="0"/>
              <a:t>Návrh nové rajonizace cestovního ruchu ČR</a:t>
            </a:r>
            <a:r>
              <a:rPr lang="cs-CZ" sz="2000" dirty="0"/>
              <a:t>. Brno: Masarykova univerzita</a:t>
            </a:r>
            <a:r>
              <a:rPr lang="cs-CZ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ZELENKA, J., PÁSKOVÁ, M. (</a:t>
            </a:r>
            <a:r>
              <a:rPr lang="cs-CZ" sz="2000" dirty="0"/>
              <a:t>2002). </a:t>
            </a:r>
            <a:r>
              <a:rPr lang="cs-CZ" sz="2000" i="1" dirty="0"/>
              <a:t>Cestovní ruch–výkladový slovník</a:t>
            </a:r>
            <a:r>
              <a:rPr lang="cs-CZ" sz="2000" dirty="0"/>
              <a:t>. MMR ČR, Praha.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488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Typy venkovského prostoru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8800" y="1871996"/>
            <a:ext cx="11129899" cy="3960001"/>
          </a:xfrm>
        </p:spPr>
        <p:txBody>
          <a:bodyPr/>
          <a:lstStyle/>
          <a:p>
            <a:pPr algn="just">
              <a:defRPr/>
            </a:pPr>
            <a:r>
              <a:rPr lang="cs-CZ" sz="2400" i="1" dirty="0" smtClean="0"/>
              <a:t>„Cestovní </a:t>
            </a:r>
            <a:r>
              <a:rPr lang="cs-CZ" sz="2400" i="1" dirty="0"/>
              <a:t>ruch by měl být rozvíjen tam, kde k tomu má nejlepší předpoklady</a:t>
            </a:r>
            <a:r>
              <a:rPr lang="cs-CZ" sz="2400" i="1" dirty="0" smtClean="0"/>
              <a:t>.“</a:t>
            </a:r>
          </a:p>
          <a:p>
            <a:pPr algn="just">
              <a:defRPr/>
            </a:pPr>
            <a:endParaRPr lang="cs-CZ" i="1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Členění dle potenciálu rekreačních ploch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(Vystoupil a kol., 2007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kern="1200" dirty="0" smtClean="0"/>
              <a:t>venkovská krajina </a:t>
            </a:r>
            <a:r>
              <a:rPr lang="cs-CZ" sz="2400" kern="1200" dirty="0"/>
              <a:t>s minimální </a:t>
            </a:r>
            <a:r>
              <a:rPr lang="cs-CZ" sz="2400" kern="1200" dirty="0" smtClean="0"/>
              <a:t>předpoklady/atraktivitou;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kern="1200" dirty="0" smtClean="0"/>
              <a:t>venkovská krajina </a:t>
            </a:r>
            <a:r>
              <a:rPr lang="cs-CZ" sz="2400" kern="1200" dirty="0"/>
              <a:t>s průměrnými </a:t>
            </a:r>
            <a:r>
              <a:rPr lang="cs-CZ" sz="2400" kern="1200" dirty="0" smtClean="0"/>
              <a:t>předpoklady/atraktivitou;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kern="1200" dirty="0" smtClean="0"/>
              <a:t>venkovská krajina </a:t>
            </a:r>
            <a:r>
              <a:rPr lang="cs-CZ" sz="2400" kern="1200" dirty="0"/>
              <a:t>s nadprůměrnou </a:t>
            </a:r>
            <a:r>
              <a:rPr lang="cs-CZ" sz="2400" kern="1200" dirty="0" smtClean="0"/>
              <a:t>předpoklady/atraktivitou; </a:t>
            </a:r>
            <a:endParaRPr lang="cs-CZ" sz="2400" kern="12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kern="1200" dirty="0" smtClean="0"/>
              <a:t>venkovská krajina </a:t>
            </a:r>
            <a:r>
              <a:rPr lang="cs-CZ" sz="2400" kern="1200" dirty="0"/>
              <a:t>s vysoce nadprůměrnými </a:t>
            </a:r>
            <a:r>
              <a:rPr lang="cs-CZ" sz="2400" kern="1200" dirty="0" smtClean="0"/>
              <a:t>předpoklady/atraktivitou.</a:t>
            </a:r>
          </a:p>
          <a:p>
            <a:pPr>
              <a:defRPr/>
            </a:pPr>
            <a:endParaRPr lang="cs-CZ" sz="2400" kern="1200" dirty="0"/>
          </a:p>
          <a:p>
            <a:pPr>
              <a:defRPr/>
            </a:pPr>
            <a:endParaRPr lang="cs-CZ" sz="1050" dirty="0" smtClean="0"/>
          </a:p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Co jsou předpoklady pro rozvoj cestovního ruchu?</a:t>
            </a:r>
            <a:endParaRPr lang="cs-CZ" b="1" dirty="0">
              <a:solidFill>
                <a:srgbClr val="FF0000"/>
              </a:solidFill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09148" y="5929783"/>
            <a:ext cx="6438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ip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pro samostudium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Návrh nové rajonizace cestovního ruchu ČR 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Předpoklady rozvoje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Primární potenciál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přírodní atraktivity </a:t>
            </a:r>
            <a:r>
              <a:rPr lang="cs-CZ" sz="2400" dirty="0" smtClean="0"/>
              <a:t>(flóra, fauna, estetická hodnota krajiny, klimatické podmínky)</a:t>
            </a:r>
            <a:endParaRPr 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ulturně-historické atraktivity (architektonické památky, folklor, kulturní zařízení)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Sekundární potenciál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rozvinutá</a:t>
            </a:r>
            <a:r>
              <a:rPr lang="cs-CZ" dirty="0" smtClean="0"/>
              <a:t> </a:t>
            </a:r>
            <a:r>
              <a:rPr lang="cs-CZ" sz="2400" dirty="0" smtClean="0"/>
              <a:t>infrastruktura (ubytovací a stravovací zařízení, dopravní možnosti, sportovně-rekreační zařízení a atraktivity)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25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Rajonizace cestovního ruchu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/>
          <a:stretch/>
        </p:blipFill>
        <p:spPr bwMode="auto">
          <a:xfrm>
            <a:off x="574024" y="1267827"/>
            <a:ext cx="8531476" cy="549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7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Velkoplošná zvláště chráněná území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18" y="1354655"/>
            <a:ext cx="8411535" cy="47234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59318" y="62473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cs-CZ" altLang="cs-CZ" dirty="0" smtClean="0"/>
              <a:t>(AOPK ČR, </a:t>
            </a:r>
            <a:r>
              <a:rPr lang="cs-CZ" altLang="cs-CZ" dirty="0"/>
              <a:t>2017)</a:t>
            </a:r>
          </a:p>
        </p:txBody>
      </p:sp>
      <p:sp>
        <p:nvSpPr>
          <p:cNvPr id="7" name="Obdélník 6"/>
          <p:cNvSpPr/>
          <p:nvPr/>
        </p:nvSpPr>
        <p:spPr>
          <a:xfrm>
            <a:off x="4105376" y="6247310"/>
            <a:ext cx="5586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Tip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pro samostudium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Ústřední seznam ochrany přírody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94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Kulturní </a:t>
            </a:r>
            <a:r>
              <a:rPr lang="cs-CZ" altLang="cs-CZ" dirty="0"/>
              <a:t>krajina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506236"/>
            <a:ext cx="10753197" cy="3960001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Venkovská kultura</a:t>
            </a:r>
          </a:p>
          <a:p>
            <a:pPr lvl="1">
              <a:defRPr/>
            </a:pPr>
            <a:r>
              <a:rPr lang="cs-CZ" altLang="cs-CZ" dirty="0"/>
              <a:t>Hmotné a nehmotné složky (lidová architektura a zvyky</a:t>
            </a:r>
            <a:r>
              <a:rPr lang="cs-CZ" altLang="cs-CZ" dirty="0" smtClean="0"/>
              <a:t>)</a:t>
            </a:r>
          </a:p>
          <a:p>
            <a:pPr>
              <a:defRPr/>
            </a:pPr>
            <a:endParaRPr lang="cs-CZ" altLang="cs-CZ" dirty="0" smtClean="0"/>
          </a:p>
          <a:p>
            <a:pPr>
              <a:defRPr/>
            </a:pPr>
            <a:r>
              <a:rPr lang="cs-CZ" altLang="cs-CZ" dirty="0" smtClean="0"/>
              <a:t>Kulturní </a:t>
            </a:r>
            <a:r>
              <a:rPr lang="cs-CZ" altLang="cs-CZ" dirty="0"/>
              <a:t>krajina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cs-CZ" altLang="cs-CZ" i="1" dirty="0"/>
              <a:t>„krajina, kterou ovlivnila/poznamenala činnost člověka“</a:t>
            </a:r>
          </a:p>
          <a:p>
            <a:pPr lvl="1">
              <a:defRPr/>
            </a:pPr>
            <a:r>
              <a:rPr lang="cs-CZ" altLang="cs-CZ" dirty="0"/>
              <a:t>vazba kulturní krajiny na kulturu (vzájemný vliv)</a:t>
            </a:r>
          </a:p>
          <a:p>
            <a:pPr lvl="1">
              <a:defRPr/>
            </a:pPr>
            <a:r>
              <a:rPr lang="cs-CZ" altLang="cs-CZ" dirty="0"/>
              <a:t>atraktivita cestovního ruchu</a:t>
            </a:r>
          </a:p>
          <a:p>
            <a:endParaRPr lang="cs-CZ" dirty="0"/>
          </a:p>
        </p:txBody>
      </p:sp>
      <p:pic>
        <p:nvPicPr>
          <p:cNvPr id="5" name="Picture 2" descr="pl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967" y="4552749"/>
            <a:ext cx="2223436" cy="21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16884"/>
          <a:stretch/>
        </p:blipFill>
        <p:spPr>
          <a:xfrm>
            <a:off x="6631807" y="4552749"/>
            <a:ext cx="3733461" cy="20687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29" y="4542759"/>
            <a:ext cx="3121152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kulturní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751512"/>
            <a:ext cx="10753197" cy="3960001"/>
          </a:xfrm>
        </p:spPr>
        <p:txBody>
          <a:bodyPr/>
          <a:lstStyle/>
          <a:p>
            <a:pPr marL="72000" indent="0">
              <a:buNone/>
            </a:pPr>
            <a:r>
              <a:rPr lang="cs-CZ" sz="2400" i="1" dirty="0" smtClean="0"/>
              <a:t>„Význam </a:t>
            </a:r>
            <a:r>
              <a:rPr lang="cs-CZ" sz="2400" i="1" dirty="0"/>
              <a:t>kulturní krajiny jako dědictví našich generací si zaslouží ochranu</a:t>
            </a:r>
            <a:r>
              <a:rPr lang="cs-CZ" sz="2400" i="1" dirty="0" smtClean="0"/>
              <a:t>.“</a:t>
            </a:r>
          </a:p>
          <a:p>
            <a:pPr marL="72000" indent="0">
              <a:buNone/>
            </a:pPr>
            <a:endParaRPr lang="cs-CZ" sz="2000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i="1" dirty="0" smtClean="0"/>
              <a:t>UNESCO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i="1" dirty="0" smtClean="0"/>
              <a:t>Vesnická </a:t>
            </a:r>
            <a:r>
              <a:rPr lang="cs-CZ" sz="1600" i="1" dirty="0"/>
              <a:t>historická (památková) rezervace v Holašovicích (</a:t>
            </a:r>
            <a:r>
              <a:rPr lang="cs-CZ" sz="1600" i="1" dirty="0" smtClean="0"/>
              <a:t>1998)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i="1" dirty="0" smtClean="0"/>
              <a:t>Tokajská </a:t>
            </a:r>
            <a:r>
              <a:rPr lang="cs-CZ" sz="1600" i="1" dirty="0"/>
              <a:t>vinařská oblast (Maďarsko)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i="1" dirty="0" smtClean="0"/>
              <a:t>Zemědělská </a:t>
            </a:r>
            <a:r>
              <a:rPr lang="cs-CZ" sz="1600" i="1" dirty="0"/>
              <a:t>krajina jižního </a:t>
            </a:r>
            <a:r>
              <a:rPr lang="cs-CZ" sz="1600" i="1" dirty="0" err="1"/>
              <a:t>Ölandu</a:t>
            </a:r>
            <a:r>
              <a:rPr lang="cs-CZ" sz="1600" i="1" dirty="0"/>
              <a:t> (Švédsko</a:t>
            </a:r>
            <a:r>
              <a:rPr lang="cs-CZ" sz="1600" i="1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800" kern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kern="1200" dirty="0" smtClean="0"/>
              <a:t>Vesnická památková rezervace </a:t>
            </a:r>
            <a:r>
              <a:rPr lang="cs-CZ" sz="2400" kern="1200" dirty="0"/>
              <a:t>(v ČR </a:t>
            </a:r>
            <a:r>
              <a:rPr lang="cs-CZ" sz="2400" kern="1200" dirty="0" smtClean="0"/>
              <a:t>61 rezervací)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kern="1200" dirty="0"/>
              <a:t>např. </a:t>
            </a:r>
            <a:r>
              <a:rPr lang="cs-CZ" sz="1600" kern="1200" dirty="0" smtClean="0"/>
              <a:t>obec </a:t>
            </a:r>
            <a:r>
              <a:rPr lang="cs-CZ" sz="1600" kern="1200" dirty="0"/>
              <a:t>Pavlov ležící na východním úpatí nejvyššího vrcholu Pálavy </a:t>
            </a:r>
            <a:r>
              <a:rPr lang="cs-CZ" sz="1600" kern="1200" dirty="0" smtClean="0"/>
              <a:t>Děvína</a:t>
            </a:r>
          </a:p>
          <a:p>
            <a:pPr marL="457200" lvl="1" indent="0">
              <a:buNone/>
            </a:pPr>
            <a:endParaRPr lang="cs-CZ" sz="200" kern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kern="1200" dirty="0" smtClean="0"/>
              <a:t>Vesnická památková zóna (v ČR 215 zón)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kern="1200" dirty="0"/>
              <a:t>např. obec Zlatá Koruna ležící na řece Vltavě severně od Českého </a:t>
            </a:r>
            <a:r>
              <a:rPr lang="cs-CZ" sz="1600" kern="1200" dirty="0" smtClean="0"/>
              <a:t>Krumlova</a:t>
            </a:r>
            <a:endParaRPr lang="cs-CZ" sz="1100" kern="1200" dirty="0" smtClean="0"/>
          </a:p>
          <a:p>
            <a:pPr marL="251999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kern="1200" dirty="0"/>
              <a:t>Krajinné památkové zóny (v ČR 25 zón</a:t>
            </a:r>
            <a:r>
              <a:rPr lang="cs-CZ" sz="2400" kern="1200" dirty="0" smtClean="0"/>
              <a:t>)</a:t>
            </a:r>
          </a:p>
          <a:p>
            <a:pPr marL="1005301" lvl="2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600" kern="1200" dirty="0"/>
              <a:t>n</a:t>
            </a:r>
            <a:r>
              <a:rPr lang="cs-CZ" sz="1600" kern="1200" dirty="0" smtClean="0"/>
              <a:t>apř. Bojiště </a:t>
            </a:r>
            <a:r>
              <a:rPr lang="cs-CZ" sz="1600" kern="1200" dirty="0"/>
              <a:t>bitvy u </a:t>
            </a:r>
            <a:r>
              <a:rPr lang="cs-CZ" sz="1600" kern="1200" dirty="0" smtClean="0"/>
              <a:t>Slavkova nebo Vranovsko-</a:t>
            </a:r>
            <a:r>
              <a:rPr lang="cs-CZ" sz="1600" kern="1200" dirty="0" err="1" smtClean="0"/>
              <a:t>Bítovsko</a:t>
            </a:r>
            <a:endParaRPr lang="cs-CZ" sz="1600" kern="1200" dirty="0"/>
          </a:p>
          <a:p>
            <a:pPr marL="1005301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kern="1200" dirty="0"/>
          </a:p>
          <a:p>
            <a:pPr marL="662401"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900" kern="1200" dirty="0"/>
          </a:p>
          <a:p>
            <a:pPr>
              <a:buFont typeface="Arial" panose="020B0604020202020204" pitchFamily="34" charset="0"/>
              <a:buChar char="•"/>
            </a:pPr>
            <a:endParaRPr lang="cs-CZ" sz="2400" kern="12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cs-CZ" sz="1600" kern="1200" dirty="0"/>
          </a:p>
          <a:p>
            <a:pPr lvl="1">
              <a:buFont typeface="Arial" panose="020B0604020202020204" pitchFamily="34" charset="0"/>
              <a:buChar char="•"/>
            </a:pPr>
            <a:endParaRPr lang="cs-CZ" sz="2400" kern="1200" dirty="0"/>
          </a:p>
        </p:txBody>
      </p:sp>
      <p:sp>
        <p:nvSpPr>
          <p:cNvPr id="5" name="Obdélník 4"/>
          <p:cNvSpPr/>
          <p:nvPr/>
        </p:nvSpPr>
        <p:spPr>
          <a:xfrm>
            <a:off x="3894612" y="6291451"/>
            <a:ext cx="4136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Tip pro samostudium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Památkový katalog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71" y="2422310"/>
            <a:ext cx="2772076" cy="18973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871" y="4579877"/>
            <a:ext cx="2772076" cy="20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Prezentace-ECON-CZ</Template>
  <TotalTime>891</TotalTime>
  <Words>2279</Words>
  <Application>Microsoft Office PowerPoint</Application>
  <PresentationFormat>Širokoúhlá obrazovka</PresentationFormat>
  <Paragraphs>336</Paragraphs>
  <Slides>36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Tahoma</vt:lpstr>
      <vt:lpstr>Times New Roman</vt:lpstr>
      <vt:lpstr>Wingdings</vt:lpstr>
      <vt:lpstr>Prezentace_MU_CZ</vt:lpstr>
      <vt:lpstr>Venkovský cestovní ruch  (a kontext udržitelného rozvoje)</vt:lpstr>
      <vt:lpstr>Obsah přednášky</vt:lpstr>
      <vt:lpstr>Vymezení venkova</vt:lpstr>
      <vt:lpstr>Typy venkovského prostoru</vt:lpstr>
      <vt:lpstr>Předpoklady rozvoje</vt:lpstr>
      <vt:lpstr>Rajonizace cestovního ruchu</vt:lpstr>
      <vt:lpstr>Velkoplošná zvláště chráněná území</vt:lpstr>
      <vt:lpstr>Kulturní krajina</vt:lpstr>
      <vt:lpstr>Ochrana kulturní krajiny</vt:lpstr>
      <vt:lpstr>Typy venkovského prostoru – shrnutí </vt:lpstr>
      <vt:lpstr>Význam cestovního ruchu pro rozvoj venkova</vt:lpstr>
      <vt:lpstr>Význam cestovního ruchu pro rozvoj venkova</vt:lpstr>
      <vt:lpstr>Filmové ukázky</vt:lpstr>
      <vt:lpstr>Základní funkce</vt:lpstr>
      <vt:lpstr>Rozvoj venkovského cestovního ruchu</vt:lpstr>
      <vt:lpstr>Venkovský cestovní ruch</vt:lpstr>
      <vt:lpstr>Formy venkovského cestovního ruchu</vt:lpstr>
      <vt:lpstr>Agroturistika</vt:lpstr>
      <vt:lpstr>Ekoturistika a ekoagroturistika</vt:lpstr>
      <vt:lpstr>Cykloturistika</vt:lpstr>
      <vt:lpstr>Vinařská turistika</vt:lpstr>
      <vt:lpstr>Hipoturistika</vt:lpstr>
      <vt:lpstr>Gastroturistika </vt:lpstr>
      <vt:lpstr>Vesnická turistika</vt:lpstr>
      <vt:lpstr>Chataření a chalupaření</vt:lpstr>
      <vt:lpstr>Prezentace aplikace PowerPoint</vt:lpstr>
      <vt:lpstr>Další možné zážitky spojené s venkovem</vt:lpstr>
      <vt:lpstr>Význam venkovského CR – souhrn </vt:lpstr>
      <vt:lpstr>Dopady cestovního ruchu na venkov</vt:lpstr>
      <vt:lpstr>Dopady cestovního ruchu</vt:lpstr>
      <vt:lpstr>Koncept udržitelnosti</vt:lpstr>
      <vt:lpstr>Znaky udržitelného rozvoje CR</vt:lpstr>
      <vt:lpstr>Nástroje destinačního managementu </vt:lpstr>
      <vt:lpstr>Certifikace – příležitost pro udržitelný CR</vt:lpstr>
      <vt:lpstr>Geoparky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Venkovský cestovní ruch v kontextu udržitelného rozvoje</dc:title>
  <dc:creator>Markéta Novotná</dc:creator>
  <cp:lastModifiedBy>Markéta Novotná</cp:lastModifiedBy>
  <cp:revision>71</cp:revision>
  <cp:lastPrinted>1601-01-01T00:00:00Z</cp:lastPrinted>
  <dcterms:created xsi:type="dcterms:W3CDTF">2019-02-18T19:19:15Z</dcterms:created>
  <dcterms:modified xsi:type="dcterms:W3CDTF">2019-04-13T11:48:12Z</dcterms:modified>
</cp:coreProperties>
</file>