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4747" autoAdjust="0"/>
  </p:normalViewPr>
  <p:slideViewPr>
    <p:cSldViewPr>
      <p:cViewPr varScale="1">
        <p:scale>
          <a:sx n="65" d="100"/>
          <a:sy n="65" d="100"/>
        </p:scale>
        <p:origin x="124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Jak informuje vaše obec o schvalování rozpočtu?</a:t>
            </a:r>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Kdo byl v Seville?</a:t>
            </a:r>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Praxe u nás?</a:t>
            </a:r>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smtClean="0"/>
              <a:t>Participativní rozpočtování, Systémy územních rozpočtů, Ing. Jiří Velinský, 9. 3. 2019</a:t>
            </a:r>
            <a:endParaRPr lang="cs-CZ" altLang="cs-CZ"/>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smtClean="0"/>
              <a:t>Participativní rozpočtování, Systémy územních rozpočtů, Ing. Jiří Velinský, 9. 3. 2019</a:t>
            </a:r>
            <a:endParaRPr lang="cs-CZ" alt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smtClean="0"/>
              <a:t>Participativní rozpočtování, Systémy územních rozpočtů, Ing. Jiří Velinský, 9. 3. 2019</a:t>
            </a:r>
            <a:endParaRPr lang="cs-CZ" altLang="cs-CZ"/>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a:t>Participativní rozpočtování</a:t>
            </a:r>
          </a:p>
        </p:txBody>
      </p:sp>
      <p:sp>
        <p:nvSpPr>
          <p:cNvPr id="342019" name="Rectangle 3"/>
          <p:cNvSpPr>
            <a:spLocks noGrp="1" noChangeArrowheads="1"/>
          </p:cNvSpPr>
          <p:nvPr>
            <p:ph type="subTitle" idx="1"/>
          </p:nvPr>
        </p:nvSpPr>
        <p:spPr/>
        <p:txBody>
          <a:bodyPr/>
          <a:lstStyle/>
          <a:p>
            <a:r>
              <a:rPr lang="cs-CZ" altLang="cs-CZ" dirty="0"/>
              <a:t>Systémy územních rozpočtů</a:t>
            </a:r>
          </a:p>
          <a:p>
            <a:r>
              <a:rPr lang="cs-CZ" altLang="cs-CZ" dirty="0"/>
              <a:t>Ing. Jiří Velinský, </a:t>
            </a:r>
            <a:r>
              <a:rPr lang="cs-CZ" altLang="cs-CZ" dirty="0"/>
              <a:t>9</a:t>
            </a:r>
            <a:r>
              <a:rPr lang="cs-CZ" altLang="cs-CZ" dirty="0" smtClean="0"/>
              <a:t>. 3. </a:t>
            </a:r>
            <a:r>
              <a:rPr lang="cs-CZ" altLang="cs-CZ" dirty="0"/>
              <a:t>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10</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a:t>
            </a:r>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města 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15 % 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ekonomických a sociálních podmínek, s různými politickými orientacemi.</a:t>
            </a:r>
          </a:p>
        </p:txBody>
      </p:sp>
    </p:spTree>
    <p:extLst>
      <p:ext uri="{BB962C8B-B14F-4D97-AF65-F5344CB8AC3E}">
        <p14:creationId xmlns:p14="http://schemas.microsoft.com/office/powerpoint/2010/main" val="37217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11</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III.</a:t>
            </a:r>
          </a:p>
        </p:txBody>
      </p:sp>
      <p:sp>
        <p:nvSpPr>
          <p:cNvPr id="258065" name="Rectangle 17"/>
          <p:cNvSpPr>
            <a:spLocks noGrp="1" noChangeArrowheads="1"/>
          </p:cNvSpPr>
          <p:nvPr>
            <p:ph type="body" idx="1"/>
          </p:nvPr>
        </p:nvSpPr>
        <p:spPr/>
        <p:txBody>
          <a:bodyPr/>
          <a:lstStyle/>
          <a:p>
            <a:r>
              <a:rPr lang="cs-CZ" sz="1600" dirty="0"/>
              <a:t>Celý 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na 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p>
        </p:txBody>
      </p:sp>
    </p:spTree>
    <p:extLst>
      <p:ext uri="{BB962C8B-B14F-4D97-AF65-F5344CB8AC3E}">
        <p14:creationId xmlns:p14="http://schemas.microsoft.com/office/powerpoint/2010/main" val="1399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12</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IV.</a:t>
            </a:r>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participativní rozpočtování začalo realizovat i v dalších brazilských městech.</a:t>
            </a:r>
          </a:p>
        </p:txBody>
      </p:sp>
    </p:spTree>
    <p:extLst>
      <p:ext uri="{BB962C8B-B14F-4D97-AF65-F5344CB8AC3E}">
        <p14:creationId xmlns:p14="http://schemas.microsoft.com/office/powerpoint/2010/main" val="15987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13</a:t>
            </a:fld>
            <a:endParaRPr lang="cs-CZ" altLang="cs-CZ"/>
          </a:p>
        </p:txBody>
      </p:sp>
      <p:sp>
        <p:nvSpPr>
          <p:cNvPr id="258064" name="Rectangle 16"/>
          <p:cNvSpPr>
            <a:spLocks noGrp="1" noChangeArrowheads="1"/>
          </p:cNvSpPr>
          <p:nvPr>
            <p:ph type="title"/>
          </p:nvPr>
        </p:nvSpPr>
        <p:spPr/>
        <p:txBody>
          <a:bodyPr/>
          <a:lstStyle/>
          <a:p>
            <a:r>
              <a:rPr lang="cs-CZ" altLang="cs-CZ" dirty="0"/>
              <a:t>Cíle participativního rozpočtování</a:t>
            </a:r>
          </a:p>
        </p:txBody>
      </p:sp>
      <p:sp>
        <p:nvSpPr>
          <p:cNvPr id="258065" name="Rectangle 17"/>
          <p:cNvSpPr>
            <a:spLocks noGrp="1" noChangeArrowheads="1"/>
          </p:cNvSpPr>
          <p:nvPr>
            <p:ph type="body" idx="1"/>
          </p:nvPr>
        </p:nvSpPr>
        <p:spPr/>
        <p:txBody>
          <a:bodyPr/>
          <a:lstStyle/>
          <a:p>
            <a:r>
              <a:rPr lang="cs-CZ" altLang="cs-CZ" dirty="0"/>
              <a:t>zapojit veřejnost</a:t>
            </a:r>
          </a:p>
          <a:p>
            <a:r>
              <a:rPr lang="cs-CZ" altLang="cs-CZ" dirty="0"/>
              <a:t>informovat a vzdělávat</a:t>
            </a:r>
          </a:p>
          <a:p>
            <a:r>
              <a:rPr lang="cs-CZ" dirty="0"/>
              <a:t>posílit veřejnost</a:t>
            </a:r>
            <a:endParaRPr lang="cs-CZ" altLang="cs-CZ" dirty="0"/>
          </a:p>
        </p:txBody>
      </p:sp>
    </p:spTree>
    <p:extLst>
      <p:ext uri="{BB962C8B-B14F-4D97-AF65-F5344CB8AC3E}">
        <p14:creationId xmlns:p14="http://schemas.microsoft.com/office/powerpoint/2010/main" val="9348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14</a:t>
            </a:fld>
            <a:endParaRPr lang="cs-CZ" altLang="cs-CZ"/>
          </a:p>
        </p:txBody>
      </p:sp>
      <p:sp>
        <p:nvSpPr>
          <p:cNvPr id="258064" name="Rectangle 16"/>
          <p:cNvSpPr>
            <a:spLocks noGrp="1" noChangeArrowheads="1"/>
          </p:cNvSpPr>
          <p:nvPr>
            <p:ph type="title"/>
          </p:nvPr>
        </p:nvSpPr>
        <p:spPr/>
        <p:txBody>
          <a:bodyPr/>
          <a:lstStyle/>
          <a:p>
            <a:r>
              <a:rPr lang="cs-CZ" altLang="cs-CZ" dirty="0"/>
              <a:t>Kolín nad Rýnem</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15</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dirty="0"/>
              <a:t>informovat o rozpočtu</a:t>
            </a:r>
          </a:p>
          <a:p>
            <a:r>
              <a:rPr lang="cs-CZ" dirty="0"/>
              <a:t>přinést dobré myšlenky a návrhy</a:t>
            </a:r>
          </a:p>
          <a:p>
            <a:r>
              <a:rPr lang="cs-CZ" dirty="0"/>
              <a:t>informovat občany o tématech komunity</a:t>
            </a:r>
          </a:p>
          <a:p>
            <a:r>
              <a:rPr lang="cs-CZ" dirty="0"/>
              <a:t>názory, návrhy, očekávání obyvatel</a:t>
            </a:r>
          </a:p>
          <a:p>
            <a:r>
              <a:rPr lang="cs-CZ" dirty="0"/>
              <a:t>transparentnost v rozhodnutí zastupitelstva</a:t>
            </a:r>
          </a:p>
          <a:p>
            <a:r>
              <a:rPr lang="cs-CZ" dirty="0"/>
              <a:t>úvodní krok k e-participaci</a:t>
            </a:r>
          </a:p>
        </p:txBody>
      </p:sp>
    </p:spTree>
    <p:extLst>
      <p:ext uri="{BB962C8B-B14F-4D97-AF65-F5344CB8AC3E}">
        <p14:creationId xmlns:p14="http://schemas.microsoft.com/office/powerpoint/2010/main" val="11323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16</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Jiný příklad PB: Kolín nad Rýnem – jedná se o úplně jiné podmínky a jiný cíl, s kterým byl proces participativního rozpočtování realizován.</a:t>
            </a:r>
          </a:p>
          <a:p>
            <a:r>
              <a:rPr lang="cs-CZ" sz="1800" dirty="0"/>
              <a:t>S 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p>
        </p:txBody>
      </p:sp>
    </p:spTree>
    <p:extLst>
      <p:ext uri="{BB962C8B-B14F-4D97-AF65-F5344CB8AC3E}">
        <p14:creationId xmlns:p14="http://schemas.microsoft.com/office/powerpoint/2010/main" val="346170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17</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a:p>
          <a:p>
            <a:r>
              <a:rPr lang="cs-CZ" dirty="0"/>
              <a:t>více pochopení pro jednání města</a:t>
            </a:r>
          </a:p>
          <a:p>
            <a:r>
              <a:rPr lang="cs-CZ" dirty="0"/>
              <a:t>každý se může zapojit</a:t>
            </a:r>
          </a:p>
          <a:p>
            <a:r>
              <a:rPr lang="cs-CZ" dirty="0"/>
              <a:t>lepší komunikace</a:t>
            </a:r>
          </a:p>
          <a:p>
            <a:r>
              <a:rPr lang="cs-CZ" dirty="0"/>
              <a:t>lepší náhled na současné problémy</a:t>
            </a:r>
          </a:p>
          <a:p>
            <a:r>
              <a:rPr lang="cs-CZ" dirty="0"/>
              <a:t>cílené jednání</a:t>
            </a:r>
          </a:p>
          <a:p>
            <a:r>
              <a:rPr lang="cs-CZ" dirty="0"/>
              <a:t>podpora jednání politiků</a:t>
            </a:r>
          </a:p>
          <a:p>
            <a:endParaRPr lang="cs-CZ" dirty="0"/>
          </a:p>
        </p:txBody>
      </p:sp>
    </p:spTree>
    <p:extLst>
      <p:ext uri="{BB962C8B-B14F-4D97-AF65-F5344CB8AC3E}">
        <p14:creationId xmlns:p14="http://schemas.microsoft.com/office/powerpoint/2010/main" val="21747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18</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a:t>Celému proces PB předcházela mediální kampaň – Vaše město! Vaše peníze! Jednak byly do domácností roznášeny letáky, také byly vyvěšeny billboardy a probíhala kampaň v rádiu. </a:t>
            </a:r>
          </a:p>
          <a:p>
            <a:r>
              <a:rPr lang="cs-CZ" sz="1800" dirty="0"/>
              <a:t>Město zpracovalo internetový portál, jehož prostřednictvím se část procesu realizovala.</a:t>
            </a:r>
          </a:p>
        </p:txBody>
      </p:sp>
    </p:spTree>
    <p:extLst>
      <p:ext uri="{BB962C8B-B14F-4D97-AF65-F5344CB8AC3E}">
        <p14:creationId xmlns:p14="http://schemas.microsoft.com/office/powerpoint/2010/main" val="42891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19</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Na 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p>
        </p:txBody>
      </p:sp>
    </p:spTree>
    <p:extLst>
      <p:ext uri="{BB962C8B-B14F-4D97-AF65-F5344CB8AC3E}">
        <p14:creationId xmlns:p14="http://schemas.microsoft.com/office/powerpoint/2010/main" val="1500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a:t>
            </a:fld>
            <a:endParaRPr lang="cs-CZ" altLang="cs-CZ"/>
          </a:p>
        </p:txBody>
      </p:sp>
      <p:sp>
        <p:nvSpPr>
          <p:cNvPr id="258064" name="Rectangle 16"/>
          <p:cNvSpPr>
            <a:spLocks noGrp="1" noChangeArrowheads="1"/>
          </p:cNvSpPr>
          <p:nvPr>
            <p:ph type="title"/>
          </p:nvPr>
        </p:nvSpPr>
        <p:spPr/>
        <p:txBody>
          <a:bodyPr/>
          <a:lstStyle/>
          <a:p>
            <a:r>
              <a:rPr lang="cs-CZ" altLang="cs-CZ" dirty="0"/>
              <a:t>Program</a:t>
            </a:r>
          </a:p>
        </p:txBody>
      </p:sp>
      <p:sp>
        <p:nvSpPr>
          <p:cNvPr id="258065" name="Rectangle 17"/>
          <p:cNvSpPr>
            <a:spLocks noGrp="1" noChangeArrowheads="1"/>
          </p:cNvSpPr>
          <p:nvPr>
            <p:ph type="body" idx="1"/>
          </p:nvPr>
        </p:nvSpPr>
        <p:spPr/>
        <p:txBody>
          <a:bodyPr/>
          <a:lstStyle/>
          <a:p>
            <a:r>
              <a:rPr lang="cs-CZ" altLang="cs-CZ" dirty="0"/>
              <a:t>participativní rozpočtování (PB, </a:t>
            </a:r>
            <a:r>
              <a:rPr lang="cs-CZ" altLang="cs-CZ" dirty="0" err="1"/>
              <a:t>participatory</a:t>
            </a:r>
            <a:r>
              <a:rPr lang="cs-CZ" altLang="cs-CZ" dirty="0"/>
              <a:t> </a:t>
            </a:r>
            <a:r>
              <a:rPr lang="cs-CZ" altLang="cs-CZ" dirty="0" err="1"/>
              <a:t>budgeting</a:t>
            </a:r>
            <a:r>
              <a:rPr lang="cs-CZ" altLang="cs-CZ" dirty="0"/>
              <a:t>)</a:t>
            </a:r>
          </a:p>
          <a:p>
            <a:r>
              <a:rPr lang="cs-CZ" altLang="cs-CZ" dirty="0"/>
              <a:t>srozumitelnost rozpočtu</a:t>
            </a:r>
          </a:p>
        </p:txBody>
      </p:sp>
    </p:spTree>
    <p:extLst>
      <p:ext uri="{BB962C8B-B14F-4D97-AF65-F5344CB8AC3E}">
        <p14:creationId xmlns:p14="http://schemas.microsoft.com/office/powerpoint/2010/main" val="22154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20</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Návrhy 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p>
        </p:txBody>
      </p:sp>
    </p:spTree>
    <p:extLst>
      <p:ext uri="{BB962C8B-B14F-4D97-AF65-F5344CB8AC3E}">
        <p14:creationId xmlns:p14="http://schemas.microsoft.com/office/powerpoint/2010/main" val="19887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21</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600" dirty="0"/>
              <a:t>Více 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 Jsou jasná místa, na která se soustředí pozornost.</a:t>
            </a:r>
          </a:p>
        </p:txBody>
      </p:sp>
    </p:spTree>
    <p:extLst>
      <p:ext uri="{BB962C8B-B14F-4D97-AF65-F5344CB8AC3E}">
        <p14:creationId xmlns:p14="http://schemas.microsoft.com/office/powerpoint/2010/main" val="8988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22</a:t>
            </a:fld>
            <a:endParaRPr lang="cs-CZ" altLang="cs-CZ"/>
          </a:p>
        </p:txBody>
      </p:sp>
      <p:sp>
        <p:nvSpPr>
          <p:cNvPr id="258064" name="Rectangle 16"/>
          <p:cNvSpPr>
            <a:spLocks noGrp="1" noChangeArrowheads="1"/>
          </p:cNvSpPr>
          <p:nvPr>
            <p:ph type="title"/>
          </p:nvPr>
        </p:nvSpPr>
        <p:spPr/>
        <p:txBody>
          <a:bodyPr/>
          <a:lstStyle/>
          <a:p>
            <a:r>
              <a:rPr lang="cs-CZ" altLang="cs-CZ" dirty="0"/>
              <a:t>Sevilla</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23</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a:t>
            </a:r>
          </a:p>
        </p:txBody>
      </p:sp>
      <p:sp>
        <p:nvSpPr>
          <p:cNvPr id="258065" name="Rectangle 17"/>
          <p:cNvSpPr>
            <a:spLocks noGrp="1" noChangeArrowheads="1"/>
          </p:cNvSpPr>
          <p:nvPr>
            <p:ph type="body" idx="1"/>
          </p:nvPr>
        </p:nvSpPr>
        <p:spPr/>
        <p:txBody>
          <a:bodyPr/>
          <a:lstStyle/>
          <a:p>
            <a:r>
              <a:rPr lang="cs-CZ" dirty="0"/>
              <a:t>opakující se roční proces</a:t>
            </a:r>
          </a:p>
          <a:p>
            <a:r>
              <a:rPr lang="cs-CZ" dirty="0"/>
              <a:t>pravidla procesu stanovuje komunita</a:t>
            </a:r>
          </a:p>
          <a:p>
            <a:r>
              <a:rPr lang="cs-CZ" dirty="0"/>
              <a:t>návrhy přichází přímo z komunity</a:t>
            </a:r>
          </a:p>
          <a:p>
            <a:r>
              <a:rPr lang="cs-CZ" dirty="0"/>
              <a:t>organizován dobrovolníky</a:t>
            </a:r>
          </a:p>
        </p:txBody>
      </p:sp>
    </p:spTree>
    <p:extLst>
      <p:ext uri="{BB962C8B-B14F-4D97-AF65-F5344CB8AC3E}">
        <p14:creationId xmlns:p14="http://schemas.microsoft.com/office/powerpoint/2010/main" val="72649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24</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p>
        </p:txBody>
      </p:sp>
    </p:spTree>
    <p:extLst>
      <p:ext uri="{BB962C8B-B14F-4D97-AF65-F5344CB8AC3E}">
        <p14:creationId xmlns:p14="http://schemas.microsoft.com/office/powerpoint/2010/main" val="42866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25</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Na 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a:t>Zastupitelstvo každý rok určí částku, o které se bude prostřednictvím shromáždění rozhodovat.</a:t>
            </a:r>
          </a:p>
        </p:txBody>
      </p:sp>
    </p:spTree>
    <p:extLst>
      <p:ext uri="{BB962C8B-B14F-4D97-AF65-F5344CB8AC3E}">
        <p14:creationId xmlns:p14="http://schemas.microsoft.com/office/powerpoint/2010/main" val="5121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26</a:t>
            </a:fld>
            <a:endParaRPr lang="cs-CZ" altLang="cs-CZ"/>
          </a:p>
        </p:txBody>
      </p:sp>
      <p:sp>
        <p:nvSpPr>
          <p:cNvPr id="258064" name="Rectangle 16"/>
          <p:cNvSpPr>
            <a:spLocks noGrp="1" noChangeArrowheads="1"/>
          </p:cNvSpPr>
          <p:nvPr>
            <p:ph type="title"/>
          </p:nvPr>
        </p:nvSpPr>
        <p:spPr/>
        <p:txBody>
          <a:bodyPr/>
          <a:lstStyle/>
          <a:p>
            <a:r>
              <a:rPr lang="cs-CZ" altLang="cs-CZ" dirty="0"/>
              <a:t>Faktory úspěšnosti participativního rozpočtování</a:t>
            </a:r>
          </a:p>
        </p:txBody>
      </p:sp>
      <p:sp>
        <p:nvSpPr>
          <p:cNvPr id="258065" name="Rectangle 17"/>
          <p:cNvSpPr>
            <a:spLocks noGrp="1" noChangeArrowheads="1"/>
          </p:cNvSpPr>
          <p:nvPr>
            <p:ph type="body" idx="1"/>
          </p:nvPr>
        </p:nvSpPr>
        <p:spPr/>
        <p:txBody>
          <a:bodyPr/>
          <a:lstStyle/>
          <a:p>
            <a:r>
              <a:rPr lang="cs-CZ" altLang="cs-CZ" dirty="0"/>
              <a:t>silná podpora procesu vedením města</a:t>
            </a:r>
          </a:p>
          <a:p>
            <a:r>
              <a:rPr lang="cs-CZ" altLang="cs-CZ" dirty="0"/>
              <a:t>občanská společnost</a:t>
            </a:r>
          </a:p>
          <a:p>
            <a:r>
              <a:rPr lang="cs-CZ" altLang="cs-CZ" dirty="0"/>
              <a:t>podporující politické prostředí</a:t>
            </a:r>
          </a:p>
          <a:p>
            <a:r>
              <a:rPr lang="cs-CZ" altLang="cs-CZ" dirty="0"/>
              <a:t>vyčlenění zdrojů</a:t>
            </a:r>
          </a:p>
          <a:p>
            <a:pPr marL="0" indent="0">
              <a:buNone/>
            </a:pPr>
            <a:r>
              <a:rPr lang="cs-CZ" altLang="cs-CZ" dirty="0"/>
              <a:t>(4 faktory úspěšné aplikovatelnosti participativního rozpočtování podle </a:t>
            </a:r>
            <a:r>
              <a:rPr lang="cs-CZ" altLang="cs-CZ" dirty="0" err="1"/>
              <a:t>The</a:t>
            </a:r>
            <a:r>
              <a:rPr lang="cs-CZ" altLang="cs-CZ" dirty="0"/>
              <a:t> </a:t>
            </a:r>
            <a:r>
              <a:rPr lang="cs-CZ" altLang="cs-CZ" dirty="0" err="1"/>
              <a:t>World</a:t>
            </a:r>
            <a:r>
              <a:rPr lang="cs-CZ" altLang="cs-CZ" dirty="0"/>
              <a:t> Bank)</a:t>
            </a:r>
          </a:p>
        </p:txBody>
      </p:sp>
    </p:spTree>
    <p:extLst>
      <p:ext uri="{BB962C8B-B14F-4D97-AF65-F5344CB8AC3E}">
        <p14:creationId xmlns:p14="http://schemas.microsoft.com/office/powerpoint/2010/main" val="13779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27</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a:t>
            </a:r>
          </a:p>
        </p:txBody>
      </p:sp>
      <p:sp>
        <p:nvSpPr>
          <p:cNvPr id="258065" name="Rectangle 17"/>
          <p:cNvSpPr>
            <a:spLocks noGrp="1" noChangeArrowheads="1"/>
          </p:cNvSpPr>
          <p:nvPr>
            <p:ph type="body" idx="1"/>
          </p:nvPr>
        </p:nvSpPr>
        <p:spPr/>
        <p:txBody>
          <a:bodyPr/>
          <a:lstStyle/>
          <a:p>
            <a:r>
              <a:rPr lang="cs-CZ" altLang="cs-CZ" dirty="0"/>
              <a:t>zaměření na specifické veřejné služby</a:t>
            </a:r>
          </a:p>
          <a:p>
            <a:r>
              <a:rPr lang="cs-CZ" altLang="cs-CZ" dirty="0"/>
              <a:t>chybějící dlouhodobý pohled</a:t>
            </a:r>
          </a:p>
          <a:p>
            <a:r>
              <a:rPr lang="cs-CZ" altLang="cs-CZ" dirty="0"/>
              <a:t>důraz na místní problémy</a:t>
            </a:r>
          </a:p>
          <a:p>
            <a:r>
              <a:rPr lang="cs-CZ" altLang="cs-CZ" dirty="0"/>
              <a:t>závislost na politické podpoře</a:t>
            </a:r>
          </a:p>
        </p:txBody>
      </p:sp>
    </p:spTree>
    <p:extLst>
      <p:ext uri="{BB962C8B-B14F-4D97-AF65-F5344CB8AC3E}">
        <p14:creationId xmlns:p14="http://schemas.microsoft.com/office/powerpoint/2010/main" val="3865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28</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a:t>
            </a:r>
          </a:p>
        </p:txBody>
      </p:sp>
      <p:sp>
        <p:nvSpPr>
          <p:cNvPr id="258065" name="Rectangle 17"/>
          <p:cNvSpPr>
            <a:spLocks noGrp="1" noChangeArrowheads="1"/>
          </p:cNvSpPr>
          <p:nvPr>
            <p:ph type="body" idx="1"/>
          </p:nvPr>
        </p:nvSpPr>
        <p:spPr/>
        <p:txBody>
          <a:bodyPr/>
          <a:lstStyle/>
          <a:p>
            <a:r>
              <a:rPr lang="cs-CZ" sz="2600" dirty="0"/>
              <a:t>Participativní rozpočtování se může zaměřovat jen na určité služby. Pro hodně účastníků procesu PB může 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29</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III.</a:t>
            </a:r>
          </a:p>
        </p:txBody>
      </p:sp>
      <p:sp>
        <p:nvSpPr>
          <p:cNvPr id="258065" name="Rectangle 17"/>
          <p:cNvSpPr>
            <a:spLocks noGrp="1" noChangeArrowheads="1"/>
          </p:cNvSpPr>
          <p:nvPr>
            <p:ph type="body" idx="1"/>
          </p:nvPr>
        </p:nvSpPr>
        <p:spPr/>
        <p:txBody>
          <a:bodyPr/>
          <a:lstStyle/>
          <a:p>
            <a:r>
              <a:rPr lang="cs-CZ" dirty="0"/>
              <a:t>Participativní rozpočtování 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p>
        </p:txBody>
      </p:sp>
    </p:spTree>
    <p:extLst>
      <p:ext uri="{BB962C8B-B14F-4D97-AF65-F5344CB8AC3E}">
        <p14:creationId xmlns:p14="http://schemas.microsoft.com/office/powerpoint/2010/main" val="1182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a:t>
            </a:r>
          </a:p>
        </p:txBody>
      </p:sp>
      <p:sp>
        <p:nvSpPr>
          <p:cNvPr id="258065" name="Rectangle 17"/>
          <p:cNvSpPr>
            <a:spLocks noGrp="1" noChangeArrowheads="1"/>
          </p:cNvSpPr>
          <p:nvPr>
            <p:ph type="body" idx="1"/>
          </p:nvPr>
        </p:nvSpPr>
        <p:spPr/>
        <p:txBody>
          <a:bodyPr/>
          <a:lstStyle/>
          <a:p>
            <a:r>
              <a:rPr lang="cs-CZ" altLang="cs-CZ" dirty="0"/>
              <a:t>není jasná shoda nad definicí</a:t>
            </a:r>
          </a:p>
          <a:p>
            <a:r>
              <a:rPr lang="cs-CZ" dirty="0"/>
              <a:t>„Participativní 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zdrojů</a:t>
            </a:r>
            <a:r>
              <a:rPr lang="cs-CZ" dirty="0"/>
              <a:t>.“ (</a:t>
            </a:r>
            <a:r>
              <a:rPr lang="cs-CZ" dirty="0" err="1"/>
              <a:t>The</a:t>
            </a:r>
            <a:r>
              <a:rPr lang="cs-CZ" dirty="0"/>
              <a:t> </a:t>
            </a:r>
            <a:r>
              <a:rPr lang="cs-CZ" dirty="0" err="1"/>
              <a:t>World</a:t>
            </a:r>
            <a:r>
              <a:rPr lang="cs-CZ" dirty="0"/>
              <a:t> Bank)</a:t>
            </a:r>
            <a:endParaRPr lang="cs-CZ" alt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30</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IV.</a:t>
            </a:r>
          </a:p>
        </p:txBody>
      </p:sp>
      <p:sp>
        <p:nvSpPr>
          <p:cNvPr id="258065" name="Rectangle 17"/>
          <p:cNvSpPr>
            <a:spLocks noGrp="1" noChangeArrowheads="1"/>
          </p:cNvSpPr>
          <p:nvPr>
            <p:ph type="body" idx="1"/>
          </p:nvPr>
        </p:nvSpPr>
        <p:spPr/>
        <p:txBody>
          <a:bodyPr/>
          <a:lstStyle/>
          <a:p>
            <a:r>
              <a:rPr lang="cs-CZ" dirty="0"/>
              <a:t>Při realizaci procesu mohou účastníci klást důraz na řešení lokálních záležitostí. Jejich problémy – např. vysoká nezaměstnanost, která způsobuje jejich vyloučení ze společnosti, však mohou mít řešení spíše na jiné úrovni – vyšší, mimo dosah komunity.</a:t>
            </a:r>
          </a:p>
        </p:txBody>
      </p:sp>
    </p:spTree>
    <p:extLst>
      <p:ext uri="{BB962C8B-B14F-4D97-AF65-F5344CB8AC3E}">
        <p14:creationId xmlns:p14="http://schemas.microsoft.com/office/powerpoint/2010/main" val="203475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31</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V.</a:t>
            </a:r>
          </a:p>
        </p:txBody>
      </p:sp>
      <p:sp>
        <p:nvSpPr>
          <p:cNvPr id="258065" name="Rectangle 17"/>
          <p:cNvSpPr>
            <a:spLocks noGrp="1" noChangeArrowheads="1"/>
          </p:cNvSpPr>
          <p:nvPr>
            <p:ph type="body" idx="1"/>
          </p:nvPr>
        </p:nvSpPr>
        <p:spPr/>
        <p:txBody>
          <a:bodyPr/>
          <a:lstStyle/>
          <a:p>
            <a:r>
              <a:rPr lang="cs-CZ" sz="2600" dirty="0"/>
              <a:t>Účastníci procesu participativního rozpočtování mohou být do určité míry závislí 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p>
        </p:txBody>
      </p:sp>
    </p:spTree>
    <p:extLst>
      <p:ext uri="{BB962C8B-B14F-4D97-AF65-F5344CB8AC3E}">
        <p14:creationId xmlns:p14="http://schemas.microsoft.com/office/powerpoint/2010/main" val="4006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32</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a:t>
            </a:r>
            <a:br>
              <a:rPr lang="cs-CZ" altLang="cs-CZ" dirty="0"/>
            </a:br>
            <a:r>
              <a:rPr lang="cs-CZ" altLang="cs-CZ" dirty="0"/>
              <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dirty="0"/>
              <a:t>Je možné vymezit dva hlavní cíle, proč zahrnout obyvatele do rozhodování o rozpočtu:</a:t>
            </a:r>
          </a:p>
          <a:p>
            <a:r>
              <a:rPr lang="cs-CZ" dirty="0"/>
              <a:t>informovat veřejnost o vládních rozhodnutích</a:t>
            </a:r>
          </a:p>
          <a:p>
            <a:r>
              <a:rPr lang="cs-CZ" dirty="0"/>
              <a:t>vtáhnout veřejnost do tvorby vládních rozhodnutí</a:t>
            </a:r>
            <a:endParaRPr lang="cs-CZ" altLang="cs-CZ" dirty="0"/>
          </a:p>
          <a:p>
            <a:endParaRPr lang="cs-CZ" altLang="cs-CZ" dirty="0"/>
          </a:p>
        </p:txBody>
      </p:sp>
    </p:spTree>
    <p:extLst>
      <p:ext uri="{BB962C8B-B14F-4D97-AF65-F5344CB8AC3E}">
        <p14:creationId xmlns:p14="http://schemas.microsoft.com/office/powerpoint/2010/main" val="2753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33</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II.</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sz="2000" dirty="0"/>
              <a:t>Informovat 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zájem vedle svého individuálního. Obhajovat své názory a společně s dalšími lidmi se podílet na řešení problémů komunity.</a:t>
            </a:r>
          </a:p>
        </p:txBody>
      </p:sp>
    </p:spTree>
    <p:extLst>
      <p:ext uri="{BB962C8B-B14F-4D97-AF65-F5344CB8AC3E}">
        <p14:creationId xmlns:p14="http://schemas.microsoft.com/office/powerpoint/2010/main" val="3802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34</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a:t>
            </a:r>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a:t>Úředníci (72 %)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p>
        </p:txBody>
      </p:sp>
    </p:spTree>
    <p:extLst>
      <p:ext uri="{BB962C8B-B14F-4D97-AF65-F5344CB8AC3E}">
        <p14:creationId xmlns:p14="http://schemas.microsoft.com/office/powerpoint/2010/main" val="3168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35</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a:t>
            </a:r>
          </a:p>
        </p:txBody>
      </p:sp>
      <p:sp>
        <p:nvSpPr>
          <p:cNvPr id="258065" name="Rectangle 17"/>
          <p:cNvSpPr>
            <a:spLocks noGrp="1" noChangeArrowheads="1"/>
          </p:cNvSpPr>
          <p:nvPr>
            <p:ph type="body" idx="1"/>
          </p:nvPr>
        </p:nvSpPr>
        <p:spPr/>
        <p:txBody>
          <a:bodyPr/>
          <a:lstStyle/>
          <a:p>
            <a:pPr>
              <a:buNone/>
            </a:pPr>
            <a:r>
              <a:rPr lang="cs-CZ" sz="2000" dirty="0"/>
              <a:t>S 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a:t>M.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36</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III.</a:t>
            </a:r>
          </a:p>
        </p:txBody>
      </p:sp>
      <p:sp>
        <p:nvSpPr>
          <p:cNvPr id="258065" name="Rectangle 17"/>
          <p:cNvSpPr>
            <a:spLocks noGrp="1" noChangeArrowheads="1"/>
          </p:cNvSpPr>
          <p:nvPr>
            <p:ph type="body" idx="1"/>
          </p:nvPr>
        </p:nvSpPr>
        <p:spPr/>
        <p:txBody>
          <a:bodyPr/>
          <a:lstStyle/>
          <a:p>
            <a:r>
              <a:rPr lang="cs-CZ" sz="2400" dirty="0"/>
              <a:t>Kdo 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p>
        </p:txBody>
      </p:sp>
    </p:spTree>
    <p:extLst>
      <p:ext uri="{BB962C8B-B14F-4D97-AF65-F5344CB8AC3E}">
        <p14:creationId xmlns:p14="http://schemas.microsoft.com/office/powerpoint/2010/main" val="221708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37</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IV.</a:t>
            </a:r>
          </a:p>
        </p:txBody>
      </p:sp>
      <p:sp>
        <p:nvSpPr>
          <p:cNvPr id="258065" name="Rectangle 17"/>
          <p:cNvSpPr>
            <a:spLocks noGrp="1" noChangeArrowheads="1"/>
          </p:cNvSpPr>
          <p:nvPr>
            <p:ph type="body" idx="1"/>
          </p:nvPr>
        </p:nvSpPr>
        <p:spPr/>
        <p:txBody>
          <a:bodyPr/>
          <a:lstStyle/>
          <a:p>
            <a:r>
              <a:rPr lang="cs-CZ" sz="1800" dirty="0"/>
              <a:t>Pro 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a:p>
        </p:txBody>
      </p:sp>
    </p:spTree>
    <p:extLst>
      <p:ext uri="{BB962C8B-B14F-4D97-AF65-F5344CB8AC3E}">
        <p14:creationId xmlns:p14="http://schemas.microsoft.com/office/powerpoint/2010/main" val="333207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38</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a:t>
            </a:r>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p>
        </p:txBody>
      </p:sp>
    </p:spTree>
    <p:extLst>
      <p:ext uri="{BB962C8B-B14F-4D97-AF65-F5344CB8AC3E}">
        <p14:creationId xmlns:p14="http://schemas.microsoft.com/office/powerpoint/2010/main" val="382904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39</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a:t>
            </a:r>
          </a:p>
        </p:txBody>
      </p:sp>
      <p:sp>
        <p:nvSpPr>
          <p:cNvPr id="258065" name="Rectangle 17"/>
          <p:cNvSpPr>
            <a:spLocks noGrp="1" noChangeArrowheads="1"/>
          </p:cNvSpPr>
          <p:nvPr>
            <p:ph type="body" idx="1"/>
          </p:nvPr>
        </p:nvSpPr>
        <p:spPr/>
        <p:txBody>
          <a:bodyPr/>
          <a:lstStyle/>
          <a:p>
            <a:r>
              <a:rPr lang="cs-CZ" dirty="0"/>
              <a:t>nejméně efektivní metoda: veřejné projednávání rozpočtu</a:t>
            </a:r>
          </a:p>
          <a:p>
            <a:r>
              <a:rPr lang="cs-CZ" dirty="0"/>
              <a:t>nejvíce efektivní metoda: veřejné projednávání rozpočtu</a:t>
            </a:r>
          </a:p>
          <a:p>
            <a:r>
              <a:rPr lang="cs-CZ" dirty="0"/>
              <a:t>na čem záleží: jaký je cíl, jakým způsobem, kdy</a:t>
            </a:r>
          </a:p>
        </p:txBody>
      </p:sp>
    </p:spTree>
    <p:extLst>
      <p:ext uri="{BB962C8B-B14F-4D97-AF65-F5344CB8AC3E}">
        <p14:creationId xmlns:p14="http://schemas.microsoft.com/office/powerpoint/2010/main" val="762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II.</a:t>
            </a:r>
          </a:p>
        </p:txBody>
      </p:sp>
      <p:sp>
        <p:nvSpPr>
          <p:cNvPr id="258065" name="Rectangle 17"/>
          <p:cNvSpPr>
            <a:spLocks noGrp="1" noChangeArrowheads="1"/>
          </p:cNvSpPr>
          <p:nvPr>
            <p:ph type="body" idx="1"/>
          </p:nvPr>
        </p:nvSpPr>
        <p:spPr/>
        <p:txBody>
          <a:bodyPr/>
          <a:lstStyle/>
          <a:p>
            <a:r>
              <a:rPr lang="cs-CZ" altLang="cs-CZ" dirty="0"/>
              <a:t>rozhodování o využití části rozpočtu, respektive jeho výdajové či příjmové stránky (maximální zaznamenaný podíl byl 18 % výdajů rozpočtu – Brazílie)</a:t>
            </a:r>
          </a:p>
          <a:p>
            <a:r>
              <a:rPr lang="cs-CZ" dirty="0"/>
              <a:t>stanovení prioritních oblastí rozpočtu, tvorba konkrétních projektů, diskuze nad vytvořenými projekty, výběr podpořených projektů, monitoring</a:t>
            </a:r>
          </a:p>
          <a:p>
            <a:r>
              <a:rPr lang="cs-CZ" altLang="cs-CZ" dirty="0"/>
              <a:t>kontinuální proces</a:t>
            </a:r>
          </a:p>
        </p:txBody>
      </p:sp>
    </p:spTree>
    <p:extLst>
      <p:ext uri="{BB962C8B-B14F-4D97-AF65-F5344CB8AC3E}">
        <p14:creationId xmlns:p14="http://schemas.microsoft.com/office/powerpoint/2010/main" val="426184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40</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a:t>
            </a:r>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p>
        </p:txBody>
      </p:sp>
    </p:spTree>
    <p:extLst>
      <p:ext uri="{BB962C8B-B14F-4D97-AF65-F5344CB8AC3E}">
        <p14:creationId xmlns:p14="http://schemas.microsoft.com/office/powerpoint/2010/main" val="3312762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41</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VIII.</a:t>
            </a:r>
          </a:p>
        </p:txBody>
      </p:sp>
      <p:sp>
        <p:nvSpPr>
          <p:cNvPr id="258065" name="Rectangle 17"/>
          <p:cNvSpPr>
            <a:spLocks noGrp="1" noChangeArrowheads="1"/>
          </p:cNvSpPr>
          <p:nvPr>
            <p:ph type="body" idx="1"/>
          </p:nvPr>
        </p:nvSpPr>
        <p:spPr/>
        <p:txBody>
          <a:bodyPr/>
          <a:lstStyle/>
          <a:p>
            <a:r>
              <a:rPr lang="cs-CZ" sz="1600" dirty="0"/>
              <a:t>Naopak 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a:t>Veřejná projednávání nebyla hodnocena jako efektivní pokud cílem samosprávy je občany pouze o rozpočtu informovat. Pak je vhodnější využít jiné formy (např. internetové prezentace, inzeráty v místním tisku).</a:t>
            </a:r>
          </a:p>
          <a:p>
            <a:r>
              <a:rPr lang="cs-CZ" sz="1600" dirty="0"/>
              <a:t>Z 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42</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Česko</a:t>
            </a:r>
          </a:p>
        </p:txBody>
      </p:sp>
      <p:sp>
        <p:nvSpPr>
          <p:cNvPr id="258065" name="Rectangle 17"/>
          <p:cNvSpPr>
            <a:spLocks noGrp="1" noChangeArrowheads="1"/>
          </p:cNvSpPr>
          <p:nvPr>
            <p:ph type="body" idx="1"/>
          </p:nvPr>
        </p:nvSpPr>
        <p:spPr/>
        <p:txBody>
          <a:bodyPr/>
          <a:lstStyle/>
          <a:p>
            <a:r>
              <a:rPr lang="cs-CZ" sz="2400" dirty="0"/>
              <a:t>Praha 7 – vyčleněna část rozpočtu k rozhodnutí občanů</a:t>
            </a:r>
          </a:p>
          <a:p>
            <a:r>
              <a:rPr lang="cs-CZ" sz="2400" dirty="0"/>
              <a:t>rok 2014: 1 mil. Kč (celkový výdaje Prahy 7 jsou cca 360 mil. Kč)</a:t>
            </a:r>
          </a:p>
          <a:p>
            <a:r>
              <a:rPr lang="cs-CZ" sz="2400" dirty="0"/>
              <a:t>návrhy, hlasování v listopadu 2014 (62 platných hlasů)</a:t>
            </a:r>
          </a:p>
          <a:p>
            <a:r>
              <a:rPr lang="cs-CZ" sz="2400" dirty="0"/>
              <a:t>jinak forma v Česku téměř neznámá, přestože účast veřejnosti na správě věcí veřejných je na poměrně vysoké výši</a:t>
            </a:r>
          </a:p>
          <a:p>
            <a:r>
              <a:rPr lang="cs-CZ" sz="2400" dirty="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a:t>
            </a:r>
          </a:p>
        </p:txBody>
      </p:sp>
      <p:sp>
        <p:nvSpPr>
          <p:cNvPr id="258065" name="Rectangle 17"/>
          <p:cNvSpPr>
            <a:spLocks noGrp="1" noChangeArrowheads="1"/>
          </p:cNvSpPr>
          <p:nvPr>
            <p:ph type="body" idx="1"/>
          </p:nvPr>
        </p:nvSpPr>
        <p:spPr/>
        <p:txBody>
          <a:bodyPr/>
          <a:lstStyle/>
          <a:p>
            <a:r>
              <a:rPr lang="cs-CZ" sz="2400" dirty="0"/>
              <a:t>66 občanů, 62 platných hlasů</a:t>
            </a:r>
          </a:p>
          <a:p>
            <a:r>
              <a:rPr lang="cs-CZ" sz="2400" dirty="0"/>
              <a:t>únor: rozhodnutí zastupitelstva</a:t>
            </a:r>
          </a:p>
          <a:p>
            <a:r>
              <a:rPr lang="cs-CZ" sz="2400" dirty="0"/>
              <a:t>červen-září: posílání návrhů</a:t>
            </a:r>
          </a:p>
          <a:p>
            <a:r>
              <a:rPr lang="cs-CZ" sz="2400" dirty="0"/>
              <a:t>září: vybráno 7 projektů, o kterých se bude hlasovat</a:t>
            </a:r>
          </a:p>
          <a:p>
            <a:r>
              <a:rPr lang="cs-CZ" sz="2400" dirty="0"/>
              <a:t>listopad: hlasování</a:t>
            </a:r>
          </a:p>
          <a:p>
            <a:r>
              <a:rPr lang="cs-CZ" sz="2400" dirty="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7 - výsledky</a:t>
            </a:r>
          </a:p>
        </p:txBody>
      </p:sp>
      <p:sp>
        <p:nvSpPr>
          <p:cNvPr id="258065" name="Rectangle 17"/>
          <p:cNvSpPr>
            <a:spLocks noGrp="1" noChangeArrowheads="1"/>
          </p:cNvSpPr>
          <p:nvPr>
            <p:ph type="body" idx="1"/>
          </p:nvPr>
        </p:nvSpPr>
        <p:spPr/>
        <p:txBody>
          <a:bodyPr/>
          <a:lstStyle/>
          <a:p>
            <a:r>
              <a:rPr lang="cs-CZ" sz="2400" dirty="0"/>
              <a:t>1. Vybudování sportovního hřiště v dolních Holešovicích – 40 hlasů</a:t>
            </a:r>
          </a:p>
          <a:p>
            <a:r>
              <a:rPr lang="cs-CZ" sz="2400" dirty="0"/>
              <a:t>2. Revitalizace okolí mostu Barikádníků  – 10 hlasů</a:t>
            </a:r>
          </a:p>
          <a:p>
            <a:r>
              <a:rPr lang="cs-CZ" sz="2400" dirty="0"/>
              <a:t>3.-4. Obnova a doplnění odpadkových košů – 4 hlasy</a:t>
            </a:r>
          </a:p>
          <a:p>
            <a:r>
              <a:rPr lang="cs-CZ" sz="2400" dirty="0"/>
              <a:t>3.-4. Rekonstrukce chodníků v ulici Letohradská – 4 hlasy</a:t>
            </a:r>
          </a:p>
          <a:p>
            <a:r>
              <a:rPr lang="cs-CZ" sz="2400" dirty="0"/>
              <a:t>5. Vybudování nového hřiště pro seniory v horní části Letné – 3 hlasy</a:t>
            </a:r>
          </a:p>
          <a:p>
            <a:r>
              <a:rPr lang="cs-CZ" sz="2400" dirty="0"/>
              <a:t>6. Vybudování kavárny u metra Vltavská – 1 hlas</a:t>
            </a:r>
          </a:p>
          <a:p>
            <a:r>
              <a:rPr lang="cs-CZ" sz="2400" dirty="0"/>
              <a:t>7. Vybudování basketbalového koše pro děti – 0 hlasů</a:t>
            </a:r>
          </a:p>
        </p:txBody>
      </p:sp>
    </p:spTree>
    <p:extLst>
      <p:ext uri="{BB962C8B-B14F-4D97-AF65-F5344CB8AC3E}">
        <p14:creationId xmlns:p14="http://schemas.microsoft.com/office/powerpoint/2010/main" val="50451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45</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Slovensko</a:t>
            </a:r>
          </a:p>
        </p:txBody>
      </p:sp>
      <p:sp>
        <p:nvSpPr>
          <p:cNvPr id="258065" name="Rectangle 17"/>
          <p:cNvSpPr>
            <a:spLocks noGrp="1" noChangeArrowheads="1"/>
          </p:cNvSpPr>
          <p:nvPr>
            <p:ph type="body" idx="1"/>
          </p:nvPr>
        </p:nvSpPr>
        <p:spPr/>
        <p:txBody>
          <a:bodyPr/>
          <a:lstStyle/>
          <a:p>
            <a:r>
              <a:rPr lang="cs-CZ" sz="2400" dirty="0"/>
              <a:t>Bratislava – Nové </a:t>
            </a:r>
            <a:r>
              <a:rPr lang="cs-CZ" sz="2400" dirty="0" err="1"/>
              <a:t>Mesto</a:t>
            </a:r>
            <a:r>
              <a:rPr lang="cs-CZ" sz="2400" dirty="0"/>
              <a:t> – vyčleněna část rozpočtu k rozhodnutí občanů</a:t>
            </a:r>
          </a:p>
          <a:p>
            <a:r>
              <a:rPr lang="cs-CZ" sz="2400" dirty="0"/>
              <a:t>rok 2014: 20 000 € (cca 540 tis. Kč)</a:t>
            </a:r>
          </a:p>
          <a:p>
            <a:r>
              <a:rPr lang="cs-CZ" sz="2400" dirty="0"/>
              <a:t>Banská Bystrica</a:t>
            </a:r>
          </a:p>
        </p:txBody>
      </p:sp>
    </p:spTree>
    <p:extLst>
      <p:ext uri="{BB962C8B-B14F-4D97-AF65-F5344CB8AC3E}">
        <p14:creationId xmlns:p14="http://schemas.microsoft.com/office/powerpoint/2010/main" val="135728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46</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a:t>
            </a:r>
          </a:p>
        </p:txBody>
      </p:sp>
      <p:sp>
        <p:nvSpPr>
          <p:cNvPr id="258065" name="Rectangle 17"/>
          <p:cNvSpPr>
            <a:spLocks noGrp="1" noChangeArrowheads="1"/>
          </p:cNvSpPr>
          <p:nvPr>
            <p:ph type="body" idx="1"/>
          </p:nvPr>
        </p:nvSpPr>
        <p:spPr/>
        <p:txBody>
          <a:bodyPr/>
          <a:lstStyle/>
          <a:p>
            <a:r>
              <a:rPr lang="cs-CZ" sz="2400" dirty="0"/>
              <a:t>rozpočet jako tlustý, nudný dokument</a:t>
            </a:r>
          </a:p>
          <a:p>
            <a:r>
              <a:rPr lang="cs-CZ" sz="2400" dirty="0"/>
              <a:t>rozpočet jako byrokratická zbytečnost</a:t>
            </a:r>
          </a:p>
          <a:p>
            <a:r>
              <a:rPr lang="cs-CZ" sz="2400" dirty="0"/>
              <a:t>rozpočet jen vnitřní proces organizace</a:t>
            </a:r>
          </a:p>
          <a:p>
            <a:r>
              <a:rPr lang="cs-CZ" sz="2400" dirty="0"/>
              <a:t>občané nevnímají svou účast při přípravě jako smysluplnou</a:t>
            </a:r>
          </a:p>
          <a:p>
            <a:r>
              <a:rPr lang="cs-CZ" sz="2400" dirty="0"/>
              <a:t>snaha minimalizovat vstupy od občanů do přípravy </a:t>
            </a:r>
          </a:p>
          <a:p>
            <a:r>
              <a:rPr lang="cs-CZ" sz="2400" dirty="0"/>
              <a:t>rozpočet strukturován podle vstupů</a:t>
            </a:r>
          </a:p>
          <a:p>
            <a:r>
              <a:rPr lang="cs-CZ" sz="2400" dirty="0"/>
              <a:t>rozpočet používán k řízení chodu úřadu, ne k informování</a:t>
            </a:r>
          </a:p>
          <a:p>
            <a:r>
              <a:rPr lang="cs-CZ" sz="2400" dirty="0"/>
              <a:t>nedůvěra občanů k vládě</a:t>
            </a:r>
          </a:p>
        </p:txBody>
      </p:sp>
    </p:spTree>
    <p:extLst>
      <p:ext uri="{BB962C8B-B14F-4D97-AF65-F5344CB8AC3E}">
        <p14:creationId xmlns:p14="http://schemas.microsoft.com/office/powerpoint/2010/main" val="20327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47</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a:t>
            </a:r>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a:t>Your</a:t>
            </a:r>
            <a:r>
              <a:rPr lang="cs-CZ" sz="2400" dirty="0"/>
              <a:t> 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48</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III.</a:t>
            </a:r>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a:t>Rozpočet  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p>
        </p:txBody>
      </p:sp>
    </p:spTree>
    <p:extLst>
      <p:ext uri="{BB962C8B-B14F-4D97-AF65-F5344CB8AC3E}">
        <p14:creationId xmlns:p14="http://schemas.microsoft.com/office/powerpoint/2010/main" val="142191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49</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IV.</a:t>
            </a:r>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 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a:t>
            </a:r>
          </a:p>
        </p:txBody>
      </p:sp>
      <p:sp>
        <p:nvSpPr>
          <p:cNvPr id="258065" name="Rectangle 17"/>
          <p:cNvSpPr>
            <a:spLocks noGrp="1" noChangeArrowheads="1"/>
          </p:cNvSpPr>
          <p:nvPr>
            <p:ph type="body" idx="1"/>
          </p:nvPr>
        </p:nvSpPr>
        <p:spPr/>
        <p:txBody>
          <a:bodyPr/>
          <a:lstStyle/>
          <a:p>
            <a:r>
              <a:rPr lang="cs-CZ" dirty="0"/>
              <a:t>boj proti chudobě</a:t>
            </a:r>
          </a:p>
          <a:p>
            <a:r>
              <a:rPr lang="cs-CZ" dirty="0"/>
              <a:t>budování důvěry mezi veřejnosti a volenými zástupci</a:t>
            </a:r>
          </a:p>
          <a:p>
            <a:r>
              <a:rPr lang="cs-CZ" dirty="0"/>
              <a:t>vytvoření prostředí pro sociální dialog v rámci komunity</a:t>
            </a:r>
          </a:p>
          <a:p>
            <a:r>
              <a:rPr lang="cs-CZ" dirty="0"/>
              <a:t>sociální začlenění vyloučených skupin (např. v rámci obce, v níž existují významné sociální rozdíly či izolované minority apod.)</a:t>
            </a:r>
          </a:p>
        </p:txBody>
      </p:sp>
    </p:spTree>
    <p:extLst>
      <p:ext uri="{BB962C8B-B14F-4D97-AF65-F5344CB8AC3E}">
        <p14:creationId xmlns:p14="http://schemas.microsoft.com/office/powerpoint/2010/main" val="7777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50</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dirty="0"/>
              <a:t>Průvodce rozpočtováním</a:t>
            </a:r>
          </a:p>
          <a:p>
            <a:r>
              <a:rPr lang="cs-CZ" dirty="0"/>
              <a:t>Úvodní slovo</a:t>
            </a:r>
          </a:p>
          <a:p>
            <a:r>
              <a:rPr lang="cs-CZ" dirty="0"/>
              <a:t>Vize, hodnoty a cíle komunity</a:t>
            </a:r>
          </a:p>
          <a:p>
            <a:r>
              <a:rPr lang="cs-CZ" dirty="0"/>
              <a:t>Struktura rozpočtu napříč organizační strukturou</a:t>
            </a:r>
          </a:p>
          <a:p>
            <a:r>
              <a:rPr lang="cs-CZ" dirty="0"/>
              <a:t>Doplnění rozpočtu o ukazatele výkonu</a:t>
            </a:r>
          </a:p>
          <a:p>
            <a:r>
              <a:rPr lang="cs-CZ" dirty="0"/>
              <a:t>Srovnávací 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51</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bariéry srozumitelnosti rozpočtu? Jak učinit rozpočet srozumitelnější pro občany?</a:t>
            </a:r>
          </a:p>
          <a:p>
            <a:r>
              <a:rPr lang="cs-CZ" sz="1800" dirty="0"/>
              <a:t>Některá 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cílům 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52</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Samotný 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s 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p>
        </p:txBody>
      </p:sp>
    </p:spTree>
    <p:extLst>
      <p:ext uri="{BB962C8B-B14F-4D97-AF65-F5344CB8AC3E}">
        <p14:creationId xmlns:p14="http://schemas.microsoft.com/office/powerpoint/2010/main" val="242315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53</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Formát 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a:t>Struktura 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a:t>Doplnění rozpočtu o ukazatele výkonu. Ukazatele mohou vycházet buď z dat získaných úřadem při jeho činnosti, ale mohou vycházet i z průzkumů spokojenosti obyvatel.</a:t>
            </a:r>
          </a:p>
        </p:txBody>
      </p:sp>
    </p:spTree>
    <p:extLst>
      <p:ext uri="{BB962C8B-B14F-4D97-AF65-F5344CB8AC3E}">
        <p14:creationId xmlns:p14="http://schemas.microsoft.com/office/powerpoint/2010/main" val="132155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54</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O 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p>
        </p:txBody>
      </p:sp>
    </p:spTree>
    <p:extLst>
      <p:ext uri="{BB962C8B-B14F-4D97-AF65-F5344CB8AC3E}">
        <p14:creationId xmlns:p14="http://schemas.microsoft.com/office/powerpoint/2010/main" val="229031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55</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Srozumitelnost 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56</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a:t>
            </a:r>
          </a:p>
        </p:txBody>
      </p:sp>
      <p:sp>
        <p:nvSpPr>
          <p:cNvPr id="258065" name="Rectangle 17"/>
          <p:cNvSpPr>
            <a:spLocks noGrp="1" noChangeArrowheads="1"/>
          </p:cNvSpPr>
          <p:nvPr>
            <p:ph type="body" idx="1"/>
          </p:nvPr>
        </p:nvSpPr>
        <p:spPr/>
        <p:txBody>
          <a:bodyPr/>
          <a:lstStyle/>
          <a:p>
            <a:r>
              <a:rPr lang="cs-CZ" dirty="0"/>
              <a:t>Několik klíčových srovnání</a:t>
            </a:r>
          </a:p>
          <a:p>
            <a:r>
              <a:rPr lang="cs-CZ" dirty="0"/>
              <a:t>Jednoduchost</a:t>
            </a:r>
          </a:p>
          <a:p>
            <a:r>
              <a:rPr lang="cs-CZ" dirty="0"/>
              <a:t>Průvodní text</a:t>
            </a:r>
          </a:p>
          <a:p>
            <a:r>
              <a:rPr lang="cs-CZ" dirty="0"/>
              <a:t>Dostatečně velké</a:t>
            </a:r>
          </a:p>
          <a:p>
            <a:r>
              <a:rPr lang="cs-CZ" dirty="0"/>
              <a:t>Kreativní zobrazení</a:t>
            </a:r>
          </a:p>
          <a:p>
            <a:endParaRPr lang="cs-CZ" sz="2400" dirty="0"/>
          </a:p>
        </p:txBody>
      </p:sp>
    </p:spTree>
    <p:extLst>
      <p:ext uri="{BB962C8B-B14F-4D97-AF65-F5344CB8AC3E}">
        <p14:creationId xmlns:p14="http://schemas.microsoft.com/office/powerpoint/2010/main" val="290790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57</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II.</a:t>
            </a:r>
          </a:p>
        </p:txBody>
      </p:sp>
      <p:sp>
        <p:nvSpPr>
          <p:cNvPr id="258065" name="Rectangle 17"/>
          <p:cNvSpPr>
            <a:spLocks noGrp="1" noChangeArrowheads="1"/>
          </p:cNvSpPr>
          <p:nvPr>
            <p:ph type="body" idx="1"/>
          </p:nvPr>
        </p:nvSpPr>
        <p:spPr/>
        <p:txBody>
          <a:bodyPr/>
          <a:lstStyle/>
          <a:p>
            <a:r>
              <a:rPr lang="cs-CZ" sz="1800" dirty="0"/>
              <a:t>Je 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a:t>Grafy 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p>
        </p:txBody>
      </p:sp>
    </p:spTree>
    <p:extLst>
      <p:ext uri="{BB962C8B-B14F-4D97-AF65-F5344CB8AC3E}">
        <p14:creationId xmlns:p14="http://schemas.microsoft.com/office/powerpoint/2010/main" val="11356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58</a:t>
            </a:fld>
            <a:endParaRPr lang="cs-CZ" altLang="cs-CZ"/>
          </a:p>
        </p:txBody>
      </p:sp>
      <p:sp>
        <p:nvSpPr>
          <p:cNvPr id="258064" name="Rectangle 16"/>
          <p:cNvSpPr>
            <a:spLocks noGrp="1" noChangeArrowheads="1"/>
          </p:cNvSpPr>
          <p:nvPr>
            <p:ph type="title"/>
          </p:nvPr>
        </p:nvSpPr>
        <p:spPr/>
        <p:txBody>
          <a:bodyPr/>
          <a:lstStyle/>
          <a:p>
            <a:r>
              <a:rPr lang="cs-CZ" altLang="cs-CZ" dirty="0"/>
              <a:t>Ukázka 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59</a:t>
            </a:fld>
            <a:endParaRPr lang="cs-CZ" altLang="cs-CZ"/>
          </a:p>
        </p:txBody>
      </p:sp>
      <p:sp>
        <p:nvSpPr>
          <p:cNvPr id="258064" name="Rectangle 16"/>
          <p:cNvSpPr>
            <a:spLocks noGrp="1" noChangeArrowheads="1"/>
          </p:cNvSpPr>
          <p:nvPr>
            <p:ph type="title"/>
          </p:nvPr>
        </p:nvSpPr>
        <p:spPr/>
        <p:txBody>
          <a:bodyPr/>
          <a:lstStyle/>
          <a:p>
            <a:r>
              <a:rPr lang="cs-CZ" altLang="cs-CZ" dirty="0"/>
              <a:t>Ukázka 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a:t>
            </a:r>
          </a:p>
        </p:txBody>
      </p:sp>
      <p:sp>
        <p:nvSpPr>
          <p:cNvPr id="258065" name="Rectangle 17"/>
          <p:cNvSpPr>
            <a:spLocks noGrp="1" noChangeArrowheads="1"/>
          </p:cNvSpPr>
          <p:nvPr>
            <p:ph type="body" idx="1"/>
          </p:nvPr>
        </p:nvSpPr>
        <p:spPr/>
        <p:txBody>
          <a:bodyPr/>
          <a:lstStyle/>
          <a:p>
            <a:r>
              <a:rPr lang="cs-CZ" dirty="0"/>
              <a:t>modernizace administrativy (např. zlepšení fungování a dostupnosti sociálních služeb)</a:t>
            </a:r>
          </a:p>
          <a:p>
            <a:r>
              <a:rPr lang="cs-CZ" dirty="0"/>
              <a:t>podpora sociální identifikace s lokalitou (např. PR pro mladistvé)</a:t>
            </a:r>
          </a:p>
          <a:p>
            <a:r>
              <a:rPr lang="cs-CZ" dirty="0"/>
              <a:t>výchova k aktivnímu občanství</a:t>
            </a:r>
          </a:p>
          <a:p>
            <a:r>
              <a:rPr lang="cs-CZ" dirty="0"/>
              <a:t>diskuze nad výší daní s cílem zajistit vyšší výběr daní</a:t>
            </a:r>
          </a:p>
        </p:txBody>
      </p:sp>
    </p:spTree>
    <p:extLst>
      <p:ext uri="{BB962C8B-B14F-4D97-AF65-F5344CB8AC3E}">
        <p14:creationId xmlns:p14="http://schemas.microsoft.com/office/powerpoint/2010/main" val="38103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60</a:t>
            </a:fld>
            <a:endParaRPr lang="cs-CZ" altLang="cs-CZ"/>
          </a:p>
        </p:txBody>
      </p:sp>
      <p:sp>
        <p:nvSpPr>
          <p:cNvPr id="258064" name="Rectangle 16"/>
          <p:cNvSpPr>
            <a:spLocks noGrp="1" noChangeArrowheads="1"/>
          </p:cNvSpPr>
          <p:nvPr>
            <p:ph type="title"/>
          </p:nvPr>
        </p:nvSpPr>
        <p:spPr/>
        <p:txBody>
          <a:bodyPr/>
          <a:lstStyle/>
          <a:p>
            <a:r>
              <a:rPr lang="cs-CZ" altLang="cs-CZ" dirty="0"/>
              <a:t>Ukázka III.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61</a:t>
            </a:fld>
            <a:endParaRPr lang="cs-CZ" altLang="cs-CZ"/>
          </a:p>
        </p:txBody>
      </p:sp>
      <p:sp>
        <p:nvSpPr>
          <p:cNvPr id="258064" name="Rectangle 16"/>
          <p:cNvSpPr>
            <a:spLocks noGrp="1" noChangeArrowheads="1"/>
          </p:cNvSpPr>
          <p:nvPr>
            <p:ph type="title"/>
          </p:nvPr>
        </p:nvSpPr>
        <p:spPr/>
        <p:txBody>
          <a:bodyPr/>
          <a:lstStyle/>
          <a:p>
            <a:r>
              <a:rPr lang="cs-CZ" altLang="cs-CZ" dirty="0"/>
              <a:t>Shrnutí</a:t>
            </a:r>
          </a:p>
        </p:txBody>
      </p:sp>
      <p:sp>
        <p:nvSpPr>
          <p:cNvPr id="258065" name="Rectangle 17"/>
          <p:cNvSpPr>
            <a:spLocks noGrp="1" noChangeArrowheads="1"/>
          </p:cNvSpPr>
          <p:nvPr>
            <p:ph type="body" idx="1"/>
          </p:nvPr>
        </p:nvSpPr>
        <p:spPr/>
        <p:txBody>
          <a:bodyPr/>
          <a:lstStyle/>
          <a:p>
            <a:r>
              <a:rPr lang="cs-CZ" altLang="cs-CZ" dirty="0"/>
              <a:t>participativní rozpočet</a:t>
            </a:r>
          </a:p>
          <a:p>
            <a:r>
              <a:rPr lang="cs-CZ" altLang="cs-CZ" dirty="0"/>
              <a:t>výhody a možnosti participativního rozpočtování</a:t>
            </a:r>
          </a:p>
          <a:p>
            <a:r>
              <a:rPr lang="cs-CZ" altLang="cs-CZ" dirty="0"/>
              <a:t>srozumitelný rozpočet</a:t>
            </a:r>
          </a:p>
          <a:p>
            <a:endParaRPr lang="cs-CZ" altLang="cs-CZ" dirty="0"/>
          </a:p>
        </p:txBody>
      </p:sp>
    </p:spTree>
    <p:extLst>
      <p:ext uri="{BB962C8B-B14F-4D97-AF65-F5344CB8AC3E}">
        <p14:creationId xmlns:p14="http://schemas.microsoft.com/office/powerpoint/2010/main" val="3640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62</a:t>
            </a:fld>
            <a:endParaRPr lang="cs-CZ" altLang="cs-CZ"/>
          </a:p>
        </p:txBody>
      </p:sp>
      <p:sp>
        <p:nvSpPr>
          <p:cNvPr id="258064" name="Rectangle 16"/>
          <p:cNvSpPr>
            <a:spLocks noGrp="1" noChangeArrowheads="1"/>
          </p:cNvSpPr>
          <p:nvPr>
            <p:ph type="title"/>
          </p:nvPr>
        </p:nvSpPr>
        <p:spPr/>
        <p:txBody>
          <a:bodyPr/>
          <a:lstStyle/>
          <a:p>
            <a:r>
              <a:rPr lang="cs-CZ" altLang="cs-CZ" dirty="0"/>
              <a:t>Zdroje</a:t>
            </a:r>
          </a:p>
        </p:txBody>
      </p:sp>
      <p:sp>
        <p:nvSpPr>
          <p:cNvPr id="258065" name="Rectangle 17"/>
          <p:cNvSpPr>
            <a:spLocks noGrp="1" noChangeArrowheads="1"/>
          </p:cNvSpPr>
          <p:nvPr>
            <p:ph type="body" idx="1"/>
          </p:nvPr>
        </p:nvSpPr>
        <p:spPr/>
        <p:txBody>
          <a:bodyPr/>
          <a:lstStyle/>
          <a:p>
            <a:r>
              <a:rPr lang="cs-CZ" altLang="cs-CZ" dirty="0"/>
              <a:t>www.participativnirozpocet.cz</a:t>
            </a:r>
          </a:p>
          <a:p>
            <a:r>
              <a:rPr lang="cs-CZ" altLang="cs-CZ" dirty="0" err="1"/>
              <a:t>Participatory</a:t>
            </a:r>
            <a:r>
              <a:rPr lang="cs-CZ" altLang="cs-CZ" dirty="0"/>
              <a:t> </a:t>
            </a:r>
            <a:r>
              <a:rPr lang="cs-CZ" altLang="cs-CZ" dirty="0" err="1"/>
              <a:t>budgeting</a:t>
            </a:r>
            <a:r>
              <a:rPr lang="cs-CZ" altLang="cs-CZ" dirty="0"/>
              <a:t> – </a:t>
            </a:r>
            <a:r>
              <a:rPr lang="cs-CZ" altLang="cs-CZ" dirty="0" err="1"/>
              <a:t>Anwar</a:t>
            </a:r>
            <a:r>
              <a:rPr lang="cs-CZ" altLang="cs-CZ" dirty="0"/>
              <a:t> </a:t>
            </a:r>
            <a:r>
              <a:rPr lang="cs-CZ" altLang="cs-CZ" dirty="0" err="1"/>
              <a:t>Shan</a:t>
            </a:r>
            <a:r>
              <a:rPr lang="cs-CZ" altLang="cs-CZ" dirty="0"/>
              <a:t>, </a:t>
            </a:r>
            <a:r>
              <a:rPr lang="cs-CZ" altLang="cs-CZ" dirty="0" err="1"/>
              <a:t>The</a:t>
            </a:r>
            <a:r>
              <a:rPr lang="cs-CZ" altLang="cs-CZ" dirty="0"/>
              <a:t> </a:t>
            </a:r>
            <a:r>
              <a:rPr lang="cs-CZ" altLang="cs-CZ" dirty="0" err="1"/>
              <a:t>World</a:t>
            </a:r>
            <a:r>
              <a:rPr lang="cs-CZ" altLang="cs-CZ" dirty="0"/>
              <a:t> Bank, 2007</a:t>
            </a:r>
          </a:p>
        </p:txBody>
      </p:sp>
    </p:spTree>
    <p:extLst>
      <p:ext uri="{BB962C8B-B14F-4D97-AF65-F5344CB8AC3E}">
        <p14:creationId xmlns:p14="http://schemas.microsoft.com/office/powerpoint/2010/main" val="270823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63</a:t>
            </a:fld>
            <a:endParaRPr lang="cs-CZ" altLang="cs-CZ"/>
          </a:p>
        </p:txBody>
      </p:sp>
      <p:sp>
        <p:nvSpPr>
          <p:cNvPr id="258064" name="Rectangle 16"/>
          <p:cNvSpPr>
            <a:spLocks noGrp="1" noChangeArrowheads="1"/>
          </p:cNvSpPr>
          <p:nvPr>
            <p:ph type="title"/>
          </p:nvPr>
        </p:nvSpPr>
        <p:spPr/>
        <p:txBody>
          <a:bodyPr/>
          <a:lstStyle/>
          <a:p>
            <a:r>
              <a:rPr lang="cs-CZ" altLang="cs-CZ" dirty="0"/>
              <a:t>Děkuji za pozornost!</a:t>
            </a:r>
          </a:p>
        </p:txBody>
      </p:sp>
      <p:sp>
        <p:nvSpPr>
          <p:cNvPr id="258065" name="Rectangle 17"/>
          <p:cNvSpPr>
            <a:spLocks noGrp="1" noChangeArrowheads="1"/>
          </p:cNvSpPr>
          <p:nvPr>
            <p:ph type="body" idx="1"/>
          </p:nvPr>
        </p:nvSpPr>
        <p:spPr/>
        <p:txBody>
          <a:bodyPr/>
          <a:lstStyle/>
          <a:p>
            <a:r>
              <a:rPr lang="cs-CZ" altLang="cs-CZ" dirty="0"/>
              <a:t>Ing. Jiří </a:t>
            </a:r>
            <a:r>
              <a:rPr lang="cs-CZ" altLang="cs-CZ" dirty="0" err="1"/>
              <a:t>Velinský</a:t>
            </a:r>
            <a:endParaRPr lang="cs-CZ" altLang="cs-CZ" dirty="0"/>
          </a:p>
          <a:p>
            <a:r>
              <a:rPr lang="cs-CZ" altLang="cs-CZ" dirty="0"/>
              <a:t>jiri.velinsky@econ.muni.cz</a:t>
            </a:r>
          </a:p>
        </p:txBody>
      </p:sp>
    </p:spTree>
    <p:extLst>
      <p:ext uri="{BB962C8B-B14F-4D97-AF65-F5344CB8AC3E}">
        <p14:creationId xmlns:p14="http://schemas.microsoft.com/office/powerpoint/2010/main" val="28133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7</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III.</a:t>
            </a:r>
          </a:p>
        </p:txBody>
      </p:sp>
      <p:sp>
        <p:nvSpPr>
          <p:cNvPr id="258065" name="Rectangle 17"/>
          <p:cNvSpPr>
            <a:spLocks noGrp="1" noChangeArrowheads="1"/>
          </p:cNvSpPr>
          <p:nvPr>
            <p:ph type="body" idx="1"/>
          </p:nvPr>
        </p:nvSpPr>
        <p:spPr/>
        <p:txBody>
          <a:bodyPr/>
          <a:lstStyle/>
          <a:p>
            <a:r>
              <a:rPr lang="cs-CZ" dirty="0"/>
              <a:t>omezení korupce</a:t>
            </a:r>
          </a:p>
          <a:p>
            <a:r>
              <a:rPr lang="cs-CZ" dirty="0"/>
              <a:t>efektivnější vynakládání prostředků</a:t>
            </a:r>
          </a:p>
          <a:p>
            <a:r>
              <a:rPr lang="cs-CZ" dirty="0"/>
              <a:t>zapojení občanů do správy věcí veřejných</a:t>
            </a:r>
          </a:p>
        </p:txBody>
      </p:sp>
    </p:spTree>
    <p:extLst>
      <p:ext uri="{BB962C8B-B14F-4D97-AF65-F5344CB8AC3E}">
        <p14:creationId xmlns:p14="http://schemas.microsoft.com/office/powerpoint/2010/main" val="36879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8</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a:t>
            </a:r>
          </a:p>
        </p:txBody>
      </p:sp>
      <p:sp>
        <p:nvSpPr>
          <p:cNvPr id="258065" name="Rectangle 17"/>
          <p:cNvSpPr>
            <a:spLocks noGrp="1" noChangeArrowheads="1"/>
          </p:cNvSpPr>
          <p:nvPr>
            <p:ph type="body" idx="1"/>
          </p:nvPr>
        </p:nvSpPr>
        <p:spPr/>
        <p:txBody>
          <a:bodyPr/>
          <a:lstStyle/>
          <a:p>
            <a:r>
              <a:rPr lang="cs-CZ" altLang="cs-CZ" dirty="0"/>
              <a:t>konec 80. let 20. století</a:t>
            </a:r>
          </a:p>
          <a:p>
            <a:r>
              <a:rPr lang="cs-CZ" altLang="cs-CZ" dirty="0"/>
              <a:t>Brazílie, Porto </a:t>
            </a:r>
            <a:r>
              <a:rPr lang="cs-CZ" altLang="cs-CZ" dirty="0" err="1"/>
              <a:t>Alegre</a:t>
            </a:r>
            <a:endParaRPr lang="cs-CZ" altLang="cs-CZ" dirty="0"/>
          </a:p>
          <a:p>
            <a:r>
              <a:rPr lang="cs-CZ" altLang="cs-CZ" dirty="0"/>
              <a:t>dlouhé období vojenské diktatury</a:t>
            </a:r>
          </a:p>
          <a:p>
            <a:r>
              <a:rPr lang="cs-CZ" altLang="cs-CZ" dirty="0"/>
              <a:t>nízká důvěra v politiky</a:t>
            </a:r>
          </a:p>
          <a:p>
            <a:r>
              <a:rPr lang="cs-CZ" altLang="cs-CZ" dirty="0"/>
              <a:t>veřejné výdaje: korupce, klientelismus, plýtvání</a:t>
            </a:r>
          </a:p>
          <a:p>
            <a:r>
              <a:rPr lang="cs-CZ" altLang="cs-CZ" dirty="0"/>
              <a:t>Uruguay, Peru, Ekvádor, Evropa</a:t>
            </a:r>
          </a:p>
          <a:p>
            <a:r>
              <a:rPr lang="cs-CZ" altLang="cs-CZ" dirty="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smtClean="0"/>
              <a:t>Participativní rozpočtování, Systémy územních rozpočtů, Ing. Jiří Velinský, 9. 3. 2019</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9</a:t>
            </a:fld>
            <a:endParaRPr lang="cs-CZ" altLang="cs-CZ"/>
          </a:p>
        </p:txBody>
      </p:sp>
      <p:sp>
        <p:nvSpPr>
          <p:cNvPr id="258064" name="Rectangle 16"/>
          <p:cNvSpPr>
            <a:spLocks noGrp="1" noChangeArrowheads="1"/>
          </p:cNvSpPr>
          <p:nvPr>
            <p:ph type="title"/>
          </p:nvPr>
        </p:nvSpPr>
        <p:spPr/>
        <p:txBody>
          <a:bodyPr/>
          <a:lstStyle/>
          <a:p>
            <a:r>
              <a:rPr lang="cs-CZ" altLang="cs-CZ" dirty="0"/>
              <a:t>Porto </a:t>
            </a:r>
            <a:r>
              <a:rPr lang="cs-CZ" altLang="cs-CZ" dirty="0" err="1"/>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1442</TotalTime>
  <Words>5611</Words>
  <Application>Microsoft Office PowerPoint</Application>
  <PresentationFormat>Předvádění na obrazovce (4:3)</PresentationFormat>
  <Paragraphs>484</Paragraphs>
  <Slides>63</Slides>
  <Notes>63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63</vt:i4>
      </vt:variant>
    </vt:vector>
  </HeadingPairs>
  <TitlesOfParts>
    <vt:vector size="68" baseType="lpstr">
      <vt:lpstr>Arial</vt:lpstr>
      <vt:lpstr>Trebuchet MS</vt:lpstr>
      <vt:lpstr>Wingdings</vt: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105</cp:revision>
  <cp:lastPrinted>2015-04-10T13:06:28Z</cp:lastPrinted>
  <dcterms:created xsi:type="dcterms:W3CDTF">2013-11-06T13:20:55Z</dcterms:created>
  <dcterms:modified xsi:type="dcterms:W3CDTF">2019-03-09T10:17:57Z</dcterms:modified>
</cp:coreProperties>
</file>