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75" r:id="rId2"/>
  </p:sldMasterIdLst>
  <p:notesMasterIdLst>
    <p:notesMasterId r:id="rId47"/>
  </p:notesMasterIdLst>
  <p:handoutMasterIdLst>
    <p:handoutMasterId r:id="rId48"/>
  </p:handoutMasterIdLst>
  <p:sldIdLst>
    <p:sldId id="256" r:id="rId3"/>
    <p:sldId id="296" r:id="rId4"/>
    <p:sldId id="393" r:id="rId5"/>
    <p:sldId id="387" r:id="rId6"/>
    <p:sldId id="314" r:id="rId7"/>
    <p:sldId id="377" r:id="rId8"/>
    <p:sldId id="258" r:id="rId9"/>
    <p:sldId id="338" r:id="rId10"/>
    <p:sldId id="335" r:id="rId11"/>
    <p:sldId id="336" r:id="rId12"/>
    <p:sldId id="339" r:id="rId13"/>
    <p:sldId id="356" r:id="rId14"/>
    <p:sldId id="357" r:id="rId15"/>
    <p:sldId id="388" r:id="rId16"/>
    <p:sldId id="389" r:id="rId17"/>
    <p:sldId id="392" r:id="rId18"/>
    <p:sldId id="390" r:id="rId19"/>
    <p:sldId id="394" r:id="rId20"/>
    <p:sldId id="391" r:id="rId21"/>
    <p:sldId id="342" r:id="rId22"/>
    <p:sldId id="301" r:id="rId23"/>
    <p:sldId id="302" r:id="rId24"/>
    <p:sldId id="396" r:id="rId25"/>
    <p:sldId id="395" r:id="rId26"/>
    <p:sldId id="319" r:id="rId27"/>
    <p:sldId id="340" r:id="rId28"/>
    <p:sldId id="341" r:id="rId29"/>
    <p:sldId id="353" r:id="rId30"/>
    <p:sldId id="354" r:id="rId31"/>
    <p:sldId id="355" r:id="rId32"/>
    <p:sldId id="408" r:id="rId33"/>
    <p:sldId id="407" r:id="rId34"/>
    <p:sldId id="401" r:id="rId35"/>
    <p:sldId id="402" r:id="rId36"/>
    <p:sldId id="403" r:id="rId37"/>
    <p:sldId id="404" r:id="rId38"/>
    <p:sldId id="405" r:id="rId39"/>
    <p:sldId id="406" r:id="rId40"/>
    <p:sldId id="397" r:id="rId41"/>
    <p:sldId id="398" r:id="rId42"/>
    <p:sldId id="399" r:id="rId43"/>
    <p:sldId id="400" r:id="rId44"/>
    <p:sldId id="360" r:id="rId45"/>
    <p:sldId id="386" r:id="rId46"/>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9520" autoAdjust="0"/>
  </p:normalViewPr>
  <p:slideViewPr>
    <p:cSldViewPr>
      <p:cViewPr varScale="1">
        <p:scale>
          <a:sx n="77" d="100"/>
          <a:sy n="77" d="100"/>
        </p:scale>
        <p:origin x="1632" y="67"/>
      </p:cViewPr>
      <p:guideLst>
        <p:guide orient="horz" pos="2160"/>
        <p:guide pos="2880"/>
      </p:guideLst>
    </p:cSldViewPr>
  </p:slideViewPr>
  <p:notesTextViewPr>
    <p:cViewPr>
      <p:scale>
        <a:sx n="100" d="100"/>
        <a:sy n="100" d="100"/>
      </p:scale>
      <p:origin x="0" y="0"/>
    </p:cViewPr>
  </p:notesTextViewPr>
  <p:notesViewPr>
    <p:cSldViewPr>
      <p:cViewPr varScale="1">
        <p:scale>
          <a:sx n="30" d="100"/>
          <a:sy n="30" d="100"/>
        </p:scale>
        <p:origin x="-118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7" name="Rectangle 3"/>
          <p:cNvSpPr>
            <a:spLocks noGrp="1" noChangeArrowheads="1"/>
          </p:cNvSpPr>
          <p:nvPr>
            <p:ph type="dt" sz="quarter"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1748" name="Rectangle 4"/>
          <p:cNvSpPr>
            <a:spLocks noGrp="1" noChangeArrowheads="1"/>
          </p:cNvSpPr>
          <p:nvPr>
            <p:ph type="ftr" sz="quarter" idx="2"/>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9" name="Rectangle 5"/>
          <p:cNvSpPr>
            <a:spLocks noGrp="1" noChangeArrowheads="1"/>
          </p:cNvSpPr>
          <p:nvPr>
            <p:ph type="sldNum" sz="quarter" idx="3"/>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05F8204D-4D25-4265-9F34-FA00038D93DE}" type="slidenum">
              <a:rPr lang="en-US"/>
              <a:pPr/>
              <a:t>‹#›</a:t>
            </a:fld>
            <a:endParaRPr lang="en-US" dirty="0"/>
          </a:p>
        </p:txBody>
      </p:sp>
    </p:spTree>
    <p:extLst>
      <p:ext uri="{BB962C8B-B14F-4D97-AF65-F5344CB8AC3E}">
        <p14:creationId xmlns:p14="http://schemas.microsoft.com/office/powerpoint/2010/main" val="846826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5" name="Rectangle 3"/>
          <p:cNvSpPr>
            <a:spLocks noGrp="1" noChangeArrowheads="1"/>
          </p:cNvSpPr>
          <p:nvPr>
            <p:ph type="dt"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0077" y="4715493"/>
            <a:ext cx="5437523" cy="446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8" name="Rectangle 6"/>
          <p:cNvSpPr>
            <a:spLocks noGrp="1" noChangeArrowheads="1"/>
          </p:cNvSpPr>
          <p:nvPr>
            <p:ph type="ftr" sz="quarter" idx="4"/>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9" name="Rectangle 7"/>
          <p:cNvSpPr>
            <a:spLocks noGrp="1" noChangeArrowheads="1"/>
          </p:cNvSpPr>
          <p:nvPr>
            <p:ph type="sldNum" sz="quarter" idx="5"/>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FF037384-62EF-472F-9CD3-6A5225E41A7C}" type="slidenum">
              <a:rPr lang="en-US"/>
              <a:pPr/>
              <a:t>‹#›</a:t>
            </a:fld>
            <a:endParaRPr lang="en-US" dirty="0"/>
          </a:p>
        </p:txBody>
      </p:sp>
    </p:spTree>
    <p:extLst>
      <p:ext uri="{BB962C8B-B14F-4D97-AF65-F5344CB8AC3E}">
        <p14:creationId xmlns:p14="http://schemas.microsoft.com/office/powerpoint/2010/main" val="33794830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12</a:t>
            </a:fld>
            <a:endParaRPr lang="en-US" dirty="0"/>
          </a:p>
        </p:txBody>
      </p:sp>
    </p:spTree>
    <p:extLst>
      <p:ext uri="{BB962C8B-B14F-4D97-AF65-F5344CB8AC3E}">
        <p14:creationId xmlns:p14="http://schemas.microsoft.com/office/powerpoint/2010/main" val="1781217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13</a:t>
            </a:fld>
            <a:endParaRPr lang="en-US" dirty="0"/>
          </a:p>
        </p:txBody>
      </p:sp>
    </p:spTree>
    <p:extLst>
      <p:ext uri="{BB962C8B-B14F-4D97-AF65-F5344CB8AC3E}">
        <p14:creationId xmlns:p14="http://schemas.microsoft.com/office/powerpoint/2010/main" val="46160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14</a:t>
            </a:fld>
            <a:endParaRPr lang="en-US" dirty="0"/>
          </a:p>
        </p:txBody>
      </p:sp>
    </p:spTree>
    <p:extLst>
      <p:ext uri="{BB962C8B-B14F-4D97-AF65-F5344CB8AC3E}">
        <p14:creationId xmlns:p14="http://schemas.microsoft.com/office/powerpoint/2010/main" val="4110815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15</a:t>
            </a:fld>
            <a:endParaRPr lang="en-US" dirty="0"/>
          </a:p>
        </p:txBody>
      </p:sp>
    </p:spTree>
    <p:extLst>
      <p:ext uri="{BB962C8B-B14F-4D97-AF65-F5344CB8AC3E}">
        <p14:creationId xmlns:p14="http://schemas.microsoft.com/office/powerpoint/2010/main" val="1741947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17</a:t>
            </a:fld>
            <a:endParaRPr lang="en-US" dirty="0"/>
          </a:p>
        </p:txBody>
      </p:sp>
    </p:spTree>
    <p:extLst>
      <p:ext uri="{BB962C8B-B14F-4D97-AF65-F5344CB8AC3E}">
        <p14:creationId xmlns:p14="http://schemas.microsoft.com/office/powerpoint/2010/main" val="2252815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19</a:t>
            </a:fld>
            <a:endParaRPr lang="en-US" dirty="0"/>
          </a:p>
        </p:txBody>
      </p:sp>
    </p:spTree>
    <p:extLst>
      <p:ext uri="{BB962C8B-B14F-4D97-AF65-F5344CB8AC3E}">
        <p14:creationId xmlns:p14="http://schemas.microsoft.com/office/powerpoint/2010/main" val="1683827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20</a:t>
            </a:fld>
            <a:endParaRPr lang="en-US" dirty="0"/>
          </a:p>
        </p:txBody>
      </p:sp>
    </p:spTree>
    <p:extLst>
      <p:ext uri="{BB962C8B-B14F-4D97-AF65-F5344CB8AC3E}">
        <p14:creationId xmlns:p14="http://schemas.microsoft.com/office/powerpoint/2010/main" val="282824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24</a:t>
            </a:fld>
            <a:endParaRPr lang="en-US" dirty="0"/>
          </a:p>
        </p:txBody>
      </p:sp>
    </p:spTree>
    <p:extLst>
      <p:ext uri="{BB962C8B-B14F-4D97-AF65-F5344CB8AC3E}">
        <p14:creationId xmlns:p14="http://schemas.microsoft.com/office/powerpoint/2010/main" val="326133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0D9F4-ECD8-4712-A4D3-30EE68095DB0}" type="slidenum">
              <a:rPr lang="en-US"/>
              <a:pPr/>
              <a:t>25</a:t>
            </a:fld>
            <a:endParaRPr lang="en-US" dirty="0"/>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20328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26</a:t>
            </a:fld>
            <a:endParaRPr lang="en-US" dirty="0"/>
          </a:p>
        </p:txBody>
      </p:sp>
    </p:spTree>
    <p:extLst>
      <p:ext uri="{BB962C8B-B14F-4D97-AF65-F5344CB8AC3E}">
        <p14:creationId xmlns:p14="http://schemas.microsoft.com/office/powerpoint/2010/main" val="251529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Co mají tyto společnosti společné? Negativní reklamu spojenou s daňovým plánováním. </a:t>
            </a:r>
          </a:p>
          <a:p>
            <a:endParaRPr lang="cs-CZ" dirty="0"/>
          </a:p>
          <a:p>
            <a:r>
              <a:rPr lang="cs-CZ" dirty="0"/>
              <a:t>Celosvětově</a:t>
            </a:r>
            <a:r>
              <a:rPr lang="cs-CZ" baseline="0" dirty="0"/>
              <a:t> je patrný tlak na zefektivnění výběru daní a postupné zpochybňování v historii běžných struktur a praktik. Jako výsledek jsme mohli v tisku zaznamenat několik případů, kdy největší a nejhodnotnější mezinárodní společnosti byly obviněny z toho, že se záměrně vyhýbají platbě daní a využívají agresivního daňového plánování. </a:t>
            </a:r>
            <a:endParaRPr lang="cs-CZ"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4</a:t>
            </a:fld>
            <a:endParaRPr lang="en-GB" dirty="0"/>
          </a:p>
        </p:txBody>
      </p:sp>
    </p:spTree>
    <p:extLst>
      <p:ext uri="{BB962C8B-B14F-4D97-AF65-F5344CB8AC3E}">
        <p14:creationId xmlns:p14="http://schemas.microsoft.com/office/powerpoint/2010/main" val="70862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27</a:t>
            </a:fld>
            <a:endParaRPr lang="en-US" dirty="0"/>
          </a:p>
        </p:txBody>
      </p:sp>
    </p:spTree>
    <p:extLst>
      <p:ext uri="{BB962C8B-B14F-4D97-AF65-F5344CB8AC3E}">
        <p14:creationId xmlns:p14="http://schemas.microsoft.com/office/powerpoint/2010/main" val="23106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28</a:t>
            </a:fld>
            <a:endParaRPr lang="en-US" dirty="0"/>
          </a:p>
        </p:txBody>
      </p:sp>
    </p:spTree>
    <p:extLst>
      <p:ext uri="{BB962C8B-B14F-4D97-AF65-F5344CB8AC3E}">
        <p14:creationId xmlns:p14="http://schemas.microsoft.com/office/powerpoint/2010/main" val="748700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29</a:t>
            </a:fld>
            <a:endParaRPr lang="en-US" dirty="0"/>
          </a:p>
        </p:txBody>
      </p:sp>
    </p:spTree>
    <p:extLst>
      <p:ext uri="{BB962C8B-B14F-4D97-AF65-F5344CB8AC3E}">
        <p14:creationId xmlns:p14="http://schemas.microsoft.com/office/powerpoint/2010/main" val="3898837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30</a:t>
            </a:fld>
            <a:endParaRPr lang="en-US" dirty="0"/>
          </a:p>
        </p:txBody>
      </p:sp>
    </p:spTree>
    <p:extLst>
      <p:ext uri="{BB962C8B-B14F-4D97-AF65-F5344CB8AC3E}">
        <p14:creationId xmlns:p14="http://schemas.microsoft.com/office/powerpoint/2010/main" val="537326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32</a:t>
            </a:fld>
            <a:endParaRPr lang="en-US" dirty="0"/>
          </a:p>
        </p:txBody>
      </p:sp>
    </p:spTree>
    <p:extLst>
      <p:ext uri="{BB962C8B-B14F-4D97-AF65-F5344CB8AC3E}">
        <p14:creationId xmlns:p14="http://schemas.microsoft.com/office/powerpoint/2010/main" val="1667323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34</a:t>
            </a:fld>
            <a:endParaRPr lang="en-US" dirty="0"/>
          </a:p>
        </p:txBody>
      </p:sp>
    </p:spTree>
    <p:extLst>
      <p:ext uri="{BB962C8B-B14F-4D97-AF65-F5344CB8AC3E}">
        <p14:creationId xmlns:p14="http://schemas.microsoft.com/office/powerpoint/2010/main" val="3660206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35</a:t>
            </a:fld>
            <a:endParaRPr lang="en-US" dirty="0"/>
          </a:p>
        </p:txBody>
      </p:sp>
    </p:spTree>
    <p:extLst>
      <p:ext uri="{BB962C8B-B14F-4D97-AF65-F5344CB8AC3E}">
        <p14:creationId xmlns:p14="http://schemas.microsoft.com/office/powerpoint/2010/main" val="3838942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36</a:t>
            </a:fld>
            <a:endParaRPr lang="en-US" dirty="0"/>
          </a:p>
        </p:txBody>
      </p:sp>
    </p:spTree>
    <p:extLst>
      <p:ext uri="{BB962C8B-B14F-4D97-AF65-F5344CB8AC3E}">
        <p14:creationId xmlns:p14="http://schemas.microsoft.com/office/powerpoint/2010/main" val="2879703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37</a:t>
            </a:fld>
            <a:endParaRPr lang="en-US" dirty="0"/>
          </a:p>
        </p:txBody>
      </p:sp>
    </p:spTree>
    <p:extLst>
      <p:ext uri="{BB962C8B-B14F-4D97-AF65-F5344CB8AC3E}">
        <p14:creationId xmlns:p14="http://schemas.microsoft.com/office/powerpoint/2010/main" val="3343152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38</a:t>
            </a:fld>
            <a:endParaRPr lang="en-US" dirty="0"/>
          </a:p>
        </p:txBody>
      </p:sp>
    </p:spTree>
    <p:extLst>
      <p:ext uri="{BB962C8B-B14F-4D97-AF65-F5344CB8AC3E}">
        <p14:creationId xmlns:p14="http://schemas.microsoft.com/office/powerpoint/2010/main" val="240568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5</a:t>
            </a:fld>
            <a:endParaRPr lang="en-GB" dirty="0"/>
          </a:p>
        </p:txBody>
      </p:sp>
    </p:spTree>
    <p:extLst>
      <p:ext uri="{BB962C8B-B14F-4D97-AF65-F5344CB8AC3E}">
        <p14:creationId xmlns:p14="http://schemas.microsoft.com/office/powerpoint/2010/main" val="3135357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40</a:t>
            </a:fld>
            <a:endParaRPr lang="en-US" dirty="0"/>
          </a:p>
        </p:txBody>
      </p:sp>
    </p:spTree>
    <p:extLst>
      <p:ext uri="{BB962C8B-B14F-4D97-AF65-F5344CB8AC3E}">
        <p14:creationId xmlns:p14="http://schemas.microsoft.com/office/powerpoint/2010/main" val="2154580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41</a:t>
            </a:fld>
            <a:endParaRPr lang="en-US" dirty="0"/>
          </a:p>
        </p:txBody>
      </p:sp>
    </p:spTree>
    <p:extLst>
      <p:ext uri="{BB962C8B-B14F-4D97-AF65-F5344CB8AC3E}">
        <p14:creationId xmlns:p14="http://schemas.microsoft.com/office/powerpoint/2010/main" val="1643688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42</a:t>
            </a:fld>
            <a:endParaRPr lang="en-US" dirty="0"/>
          </a:p>
        </p:txBody>
      </p:sp>
    </p:spTree>
    <p:extLst>
      <p:ext uri="{BB962C8B-B14F-4D97-AF65-F5344CB8AC3E}">
        <p14:creationId xmlns:p14="http://schemas.microsoft.com/office/powerpoint/2010/main" val="1642374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43</a:t>
            </a:fld>
            <a:endParaRPr lang="en-US" dirty="0"/>
          </a:p>
        </p:txBody>
      </p:sp>
    </p:spTree>
    <p:extLst>
      <p:ext uri="{BB962C8B-B14F-4D97-AF65-F5344CB8AC3E}">
        <p14:creationId xmlns:p14="http://schemas.microsoft.com/office/powerpoint/2010/main" val="47121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6</a:t>
            </a:fld>
            <a:endParaRPr lang="en-US" dirty="0"/>
          </a:p>
        </p:txBody>
      </p:sp>
    </p:spTree>
    <p:extLst>
      <p:ext uri="{BB962C8B-B14F-4D97-AF65-F5344CB8AC3E}">
        <p14:creationId xmlns:p14="http://schemas.microsoft.com/office/powerpoint/2010/main" val="283640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7</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8</a:t>
            </a:fld>
            <a:endParaRPr lang="en-US" dirty="0"/>
          </a:p>
        </p:txBody>
      </p:sp>
    </p:spTree>
    <p:extLst>
      <p:ext uri="{BB962C8B-B14F-4D97-AF65-F5344CB8AC3E}">
        <p14:creationId xmlns:p14="http://schemas.microsoft.com/office/powerpoint/2010/main" val="372695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9</a:t>
            </a:fld>
            <a:endParaRPr lang="en-US" dirty="0"/>
          </a:p>
        </p:txBody>
      </p:sp>
    </p:spTree>
    <p:extLst>
      <p:ext uri="{BB962C8B-B14F-4D97-AF65-F5344CB8AC3E}">
        <p14:creationId xmlns:p14="http://schemas.microsoft.com/office/powerpoint/2010/main" val="426284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10</a:t>
            </a:fld>
            <a:endParaRPr lang="en-US" dirty="0"/>
          </a:p>
        </p:txBody>
      </p:sp>
    </p:spTree>
    <p:extLst>
      <p:ext uri="{BB962C8B-B14F-4D97-AF65-F5344CB8AC3E}">
        <p14:creationId xmlns:p14="http://schemas.microsoft.com/office/powerpoint/2010/main" val="393431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11</a:t>
            </a:fld>
            <a:endParaRPr lang="en-US" dirty="0"/>
          </a:p>
        </p:txBody>
      </p:sp>
    </p:spTree>
    <p:extLst>
      <p:ext uri="{BB962C8B-B14F-4D97-AF65-F5344CB8AC3E}">
        <p14:creationId xmlns:p14="http://schemas.microsoft.com/office/powerpoint/2010/main" val="2037043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pPr lvl="0"/>
            <a:r>
              <a:rPr lang="en-US" noProof="0"/>
              <a:t>Click to edit Master title style</a:t>
            </a:r>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pPr lvl="0"/>
            <a:r>
              <a:rPr lang="en-US" noProof="0"/>
              <a:t>Click to edit Master subtitle style</a:t>
            </a:r>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fld id="{2B0B7BC4-ADC6-4039-889A-666F1F72D2CC}" type="datetime1">
              <a:rPr lang="cs-CZ" smtClean="0"/>
              <a:t>08.04.2019</a:t>
            </a:fld>
            <a:endParaRPr lang="en-US" dirty="0"/>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r>
              <a:rPr lang="en-US" dirty="0"/>
              <a:t>Czech Tax Advisors s.r.o.</a:t>
            </a:r>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00FC17D8-FD80-46C7-9758-4479231778F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E9113678-BDE4-4083-AE8B-6D565C0E46BD}" type="datetime1">
              <a:rPr lang="cs-CZ" smtClean="0"/>
              <a:t>08.04.2019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E3C60D69-5A71-4436-AEB4-3889E459265E}" type="slidenum">
              <a:rPr lang="en-US"/>
              <a:pPr/>
              <a:t>‹#›</a:t>
            </a:fld>
            <a:endParaRPr lang="en-US" dirty="0"/>
          </a:p>
        </p:txBody>
      </p:sp>
    </p:spTree>
    <p:extLst>
      <p:ext uri="{BB962C8B-B14F-4D97-AF65-F5344CB8AC3E}">
        <p14:creationId xmlns:p14="http://schemas.microsoft.com/office/powerpoint/2010/main" val="142865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9DD00622-79AD-48D9-81EA-BB19C633F158}" type="datetime1">
              <a:rPr lang="cs-CZ" smtClean="0"/>
              <a:t>08.04.2019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6D1505D3-678D-4000-8AFF-DDC6D2743D44}" type="slidenum">
              <a:rPr lang="en-US"/>
              <a:pPr/>
              <a:t>‹#›</a:t>
            </a:fld>
            <a:endParaRPr lang="en-US" dirty="0"/>
          </a:p>
        </p:txBody>
      </p:sp>
    </p:spTree>
    <p:extLst>
      <p:ext uri="{BB962C8B-B14F-4D97-AF65-F5344CB8AC3E}">
        <p14:creationId xmlns:p14="http://schemas.microsoft.com/office/powerpoint/2010/main" val="69906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71600"/>
            <a:ext cx="6781800" cy="1069975"/>
          </a:xfrm>
        </p:spPr>
        <p:txBody>
          <a:bodyPr bIns="0" anchor="b" anchorCtr="0">
            <a:noAutofit/>
          </a:bodyPr>
          <a:lstStyle>
            <a:lvl1pPr>
              <a:defRPr sz="4200" baseline="0">
                <a:solidFill>
                  <a:schemeClr val="tx1">
                    <a:lumMod val="85000"/>
                    <a:lumOff val="15000"/>
                  </a:schemeClr>
                </a:solidFill>
                <a:latin typeface="Verdana" pitchFamily="34" charset="0"/>
                <a:ea typeface="Verdana" pitchFamily="34" charset="0"/>
                <a:cs typeface="Verdana" pitchFamily="34" charset="0"/>
              </a:defRPr>
            </a:lvl1pPr>
          </a:lstStyle>
          <a:p>
            <a:r>
              <a:rPr lang="en-US" dirty="0"/>
              <a:t>Click to edit Master title style</a:t>
            </a:r>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lumMod val="75000"/>
                    <a:lumOff val="2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Date Placeholder 18"/>
          <p:cNvSpPr>
            <a:spLocks noGrp="1"/>
          </p:cNvSpPr>
          <p:nvPr>
            <p:ph type="dt" sz="half" idx="10"/>
          </p:nvPr>
        </p:nvSpPr>
        <p:spPr>
          <a:xfrm>
            <a:off x="6210300" y="6610350"/>
            <a:ext cx="1524000" cy="228600"/>
          </a:xfrm>
        </p:spPr>
        <p:txBody>
          <a:bodyPr/>
          <a:lstStyle/>
          <a:p>
            <a:fld id="{FC0BA687-3155-4D0A-9806-DA8CA07CDBF5}" type="datetime1">
              <a:rPr lang="cs-CZ" smtClean="0"/>
              <a:t>08.04.2019</a:t>
            </a:fld>
            <a:endParaRPr lang="en-US" dirty="0"/>
          </a:p>
        </p:txBody>
      </p:sp>
      <p:sp>
        <p:nvSpPr>
          <p:cNvPr id="20" name="Slide Number Placeholder 19"/>
          <p:cNvSpPr>
            <a:spLocks noGrp="1"/>
          </p:cNvSpPr>
          <p:nvPr>
            <p:ph type="sldNum" sz="quarter" idx="11"/>
          </p:nvPr>
        </p:nvSpPr>
        <p:spPr>
          <a:xfrm>
            <a:off x="7924800" y="6610350"/>
            <a:ext cx="1198880" cy="228600"/>
          </a:xfrm>
        </p:spPr>
        <p:txBody>
          <a:bodyPr/>
          <a:lstStyle/>
          <a:p>
            <a:fld id="{00FC17D8-FD80-46C7-9758-4479231778F3}" type="slidenum">
              <a:rPr lang="en-US" smtClean="0"/>
              <a:pPr/>
              <a:t>‹#›</a:t>
            </a:fld>
            <a:endParaRPr lang="en-US" dirty="0"/>
          </a:p>
        </p:txBody>
      </p:sp>
      <p:sp>
        <p:nvSpPr>
          <p:cNvPr id="21" name="Footer Placeholder 20"/>
          <p:cNvSpPr>
            <a:spLocks noGrp="1"/>
          </p:cNvSpPr>
          <p:nvPr>
            <p:ph type="ftr" sz="quarter" idx="12"/>
          </p:nvPr>
        </p:nvSpPr>
        <p:spPr>
          <a:xfrm>
            <a:off x="457200" y="6548132"/>
            <a:ext cx="5600700" cy="291580"/>
          </a:xfrm>
        </p:spPr>
        <p:txBody>
          <a:bodyPr/>
          <a:lstStyle/>
          <a:p>
            <a:r>
              <a:rPr lang="cs-CZ" dirty="0"/>
              <a:t>Czech Tax Advisors s.r.o.</a:t>
            </a:r>
            <a:endParaRPr lang="en-US" dirty="0"/>
          </a:p>
        </p:txBody>
      </p:sp>
      <p:sp>
        <p:nvSpPr>
          <p:cNvPr id="13" name="Rounded Rectangle 12"/>
          <p:cNvSpPr>
            <a:spLocks noChangeAspect="1"/>
          </p:cNvSpPr>
          <p:nvPr userDrawn="1"/>
        </p:nvSpPr>
        <p:spPr>
          <a:xfrm>
            <a:off x="515265" y="5623843"/>
            <a:ext cx="312319" cy="312319"/>
          </a:xfrm>
          <a:prstGeom prst="roundRect">
            <a:avLst/>
          </a:prstGeom>
          <a:solidFill>
            <a:srgbClr val="000000"/>
          </a:solidFill>
          <a:ln w="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Box 13"/>
          <p:cNvSpPr txBox="1"/>
          <p:nvPr userDrawn="1"/>
        </p:nvSpPr>
        <p:spPr>
          <a:xfrm>
            <a:off x="1357630" y="5479921"/>
            <a:ext cx="1414170" cy="600164"/>
          </a:xfrm>
          <a:prstGeom prst="rect">
            <a:avLst/>
          </a:prstGeom>
          <a:noFill/>
        </p:spPr>
        <p:txBody>
          <a:bodyPr wrap="none" rtlCol="0">
            <a:spAutoFit/>
          </a:bodyPr>
          <a:lstStyle/>
          <a:p>
            <a:r>
              <a:rPr lang="cs-CZ" sz="3300" b="1" dirty="0">
                <a:latin typeface="Verdana" pitchFamily="34" charset="0"/>
                <a:ea typeface="Verdana" pitchFamily="34" charset="0"/>
                <a:cs typeface="Verdana" pitchFamily="34" charset="0"/>
              </a:rPr>
              <a:t>T</a:t>
            </a:r>
            <a:r>
              <a:rPr lang="en-US" sz="3300" b="1" dirty="0">
                <a:latin typeface="Verdana" pitchFamily="34" charset="0"/>
                <a:ea typeface="Verdana" pitchFamily="34" charset="0"/>
                <a:cs typeface="Verdana" pitchFamily="34" charset="0"/>
              </a:rPr>
              <a:t> </a:t>
            </a:r>
            <a:r>
              <a:rPr lang="cs-CZ" sz="3300" b="1" dirty="0">
                <a:latin typeface="Verdana" pitchFamily="34" charset="0"/>
                <a:ea typeface="Verdana" pitchFamily="34" charset="0"/>
                <a:cs typeface="Verdana" pitchFamily="34" charset="0"/>
              </a:rPr>
              <a:t>A</a:t>
            </a:r>
            <a:r>
              <a:rPr lang="en-US" sz="3300" b="1" dirty="0">
                <a:latin typeface="Verdana" pitchFamily="34" charset="0"/>
                <a:ea typeface="Verdana" pitchFamily="34" charset="0"/>
                <a:cs typeface="Verdana" pitchFamily="34" charset="0"/>
              </a:rPr>
              <a:t> </a:t>
            </a:r>
            <a:r>
              <a:rPr lang="cs-CZ" sz="3300" b="1" dirty="0">
                <a:solidFill>
                  <a:srgbClr val="BD1900"/>
                </a:solidFill>
                <a:latin typeface="Verdana" pitchFamily="34" charset="0"/>
                <a:ea typeface="Verdana" pitchFamily="34" charset="0"/>
                <a:cs typeface="Verdana" pitchFamily="34" charset="0"/>
              </a:rPr>
              <a:t>X</a:t>
            </a:r>
          </a:p>
        </p:txBody>
      </p:sp>
      <p:sp>
        <p:nvSpPr>
          <p:cNvPr id="15" name="TextBox 14"/>
          <p:cNvSpPr txBox="1"/>
          <p:nvPr userDrawn="1"/>
        </p:nvSpPr>
        <p:spPr>
          <a:xfrm>
            <a:off x="2728226" y="5517232"/>
            <a:ext cx="2131806" cy="292388"/>
          </a:xfrm>
          <a:prstGeom prst="rect">
            <a:avLst/>
          </a:prstGeom>
          <a:noFill/>
        </p:spPr>
        <p:txBody>
          <a:bodyPr wrap="square" rtlCol="0">
            <a:spAutoFit/>
          </a:bodyPr>
          <a:lstStyle/>
          <a:p>
            <a:r>
              <a:rPr lang="cs-CZ" sz="1300" b="1" dirty="0">
                <a:latin typeface="Verdana" pitchFamily="34" charset="0"/>
                <a:ea typeface="Verdana" pitchFamily="34" charset="0"/>
                <a:cs typeface="Verdana" pitchFamily="34" charset="0"/>
              </a:rPr>
              <a:t>A </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D</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V</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I</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S</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O</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R</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S</a:t>
            </a:r>
          </a:p>
        </p:txBody>
      </p:sp>
      <p:sp>
        <p:nvSpPr>
          <p:cNvPr id="16" name="Rounded Rectangle 15"/>
          <p:cNvSpPr/>
          <p:nvPr userDrawn="1"/>
        </p:nvSpPr>
        <p:spPr>
          <a:xfrm>
            <a:off x="2767489" y="5780003"/>
            <a:ext cx="1948527" cy="169277"/>
          </a:xfrm>
          <a:prstGeom prst="roundRect">
            <a:avLst/>
          </a:prstGeom>
          <a:ln w="3175">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a:latin typeface="Verdana" pitchFamily="34" charset="0"/>
                <a:ea typeface="Verdana" pitchFamily="34" charset="0"/>
                <a:cs typeface="Verdana" pitchFamily="34" charset="0"/>
              </a:rPr>
              <a:t>NOVOTNÝ</a:t>
            </a:r>
            <a:r>
              <a:rPr lang="en-US" sz="800" dirty="0">
                <a:latin typeface="Verdana" pitchFamily="34" charset="0"/>
                <a:ea typeface="Verdana" pitchFamily="34" charset="0"/>
                <a:cs typeface="Verdana" pitchFamily="34" charset="0"/>
              </a:rPr>
              <a:t> </a:t>
            </a:r>
            <a:r>
              <a:rPr lang="cs-CZ" sz="800" baseline="0" dirty="0">
                <a:latin typeface="Verdana" pitchFamily="34" charset="0"/>
                <a:ea typeface="Verdana" pitchFamily="34" charset="0"/>
                <a:cs typeface="Verdana" pitchFamily="34" charset="0"/>
              </a:rPr>
              <a:t> </a:t>
            </a:r>
            <a:r>
              <a:rPr lang="en-US" sz="800" baseline="0" dirty="0">
                <a:latin typeface="Verdana" pitchFamily="34" charset="0"/>
                <a:ea typeface="Verdana" pitchFamily="34" charset="0"/>
                <a:cs typeface="Verdana" pitchFamily="34" charset="0"/>
              </a:rPr>
              <a:t>&amp;  P</a:t>
            </a:r>
            <a:r>
              <a:rPr lang="cs-CZ" sz="800" baseline="0" dirty="0">
                <a:latin typeface="Verdana" pitchFamily="34" charset="0"/>
                <a:ea typeface="Verdana" pitchFamily="34" charset="0"/>
                <a:cs typeface="Verdana" pitchFamily="34" charset="0"/>
              </a:rPr>
              <a:t>OTOMSKÝ</a:t>
            </a:r>
            <a:endParaRPr lang="cs-CZ" sz="800" dirty="0">
              <a:latin typeface="Verdana" pitchFamily="34" charset="0"/>
              <a:ea typeface="Verdana" pitchFamily="34" charset="0"/>
              <a:cs typeface="Verdana" pitchFamily="34" charset="0"/>
            </a:endParaRPr>
          </a:p>
        </p:txBody>
      </p:sp>
      <p:sp>
        <p:nvSpPr>
          <p:cNvPr id="23" name="Rounded Rectangle 22"/>
          <p:cNvSpPr>
            <a:spLocks noChangeAspect="1"/>
          </p:cNvSpPr>
          <p:nvPr userDrawn="1"/>
        </p:nvSpPr>
        <p:spPr>
          <a:xfrm>
            <a:off x="1019321" y="5623842"/>
            <a:ext cx="312319" cy="312319"/>
          </a:xfrm>
          <a:prstGeom prst="roundRect">
            <a:avLst/>
          </a:prstGeom>
          <a:solidFill>
            <a:srgbClr val="BD1900"/>
          </a:solidFill>
          <a:ln w="0">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4"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7"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381328"/>
            <a:ext cx="9144000" cy="478577"/>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218456"/>
            <a:ext cx="8229600" cy="914400"/>
          </a:xfrm>
        </p:spPr>
        <p:txBody>
          <a:bodyPr>
            <a:normAutofit/>
          </a:bodyPr>
          <a:lstStyle>
            <a:lvl1pPr>
              <a:defRPr sz="3200">
                <a:solidFill>
                  <a:schemeClr val="tx1">
                    <a:lumMod val="85000"/>
                    <a:lumOff val="15000"/>
                  </a:schemeClr>
                </a:solidFill>
                <a:latin typeface="+mn-lt"/>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452389"/>
            <a:ext cx="8229600" cy="4144963"/>
          </a:xfrm>
        </p:spPr>
        <p:txBody>
          <a:bodyPr/>
          <a:lstStyle>
            <a:lvl1pPr>
              <a:defRPr>
                <a:solidFill>
                  <a:schemeClr val="tx1">
                    <a:lumMod val="85000"/>
                    <a:lumOff val="15000"/>
                  </a:schemeClr>
                </a:solidFill>
                <a:latin typeface="+mn-lt"/>
                <a:ea typeface="Verdana" pitchFamily="34" charset="0"/>
                <a:cs typeface="Verdana" pitchFamily="34" charset="0"/>
              </a:defRPr>
            </a:lvl1pPr>
            <a:lvl2pPr>
              <a:defRPr>
                <a:solidFill>
                  <a:schemeClr val="tx1">
                    <a:lumMod val="85000"/>
                    <a:lumOff val="15000"/>
                  </a:schemeClr>
                </a:solidFill>
                <a:latin typeface="+mn-lt"/>
                <a:ea typeface="Verdana" pitchFamily="34" charset="0"/>
                <a:cs typeface="Verdana" pitchFamily="34" charset="0"/>
              </a:defRPr>
            </a:lvl2pPr>
            <a:lvl3pPr>
              <a:defRPr>
                <a:solidFill>
                  <a:schemeClr val="tx1">
                    <a:lumMod val="85000"/>
                    <a:lumOff val="15000"/>
                  </a:schemeClr>
                </a:solidFill>
                <a:latin typeface="+mn-lt"/>
                <a:ea typeface="Verdana" pitchFamily="34" charset="0"/>
                <a:cs typeface="Verdana" pitchFamily="34" charset="0"/>
              </a:defRPr>
            </a:lvl3pPr>
            <a:lvl4pPr>
              <a:defRPr>
                <a:solidFill>
                  <a:schemeClr val="tx1">
                    <a:lumMod val="85000"/>
                    <a:lumOff val="15000"/>
                  </a:schemeClr>
                </a:solidFill>
                <a:latin typeface="+mn-lt"/>
                <a:ea typeface="Verdana" pitchFamily="34" charset="0"/>
                <a:cs typeface="Verdana" pitchFamily="34" charset="0"/>
              </a:defRPr>
            </a:lvl4pPr>
            <a:lvl5pPr>
              <a:defRPr>
                <a:solidFill>
                  <a:schemeClr val="tx1">
                    <a:lumMod val="85000"/>
                    <a:lumOff val="15000"/>
                  </a:schemeClr>
                </a:solidFill>
                <a:latin typeface="+mn-lt"/>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Date Placeholder 16"/>
          <p:cNvSpPr>
            <a:spLocks noGrp="1"/>
          </p:cNvSpPr>
          <p:nvPr>
            <p:ph type="dt" sz="half" idx="10"/>
          </p:nvPr>
        </p:nvSpPr>
        <p:spPr>
          <a:xfrm>
            <a:off x="7162800" y="6525344"/>
            <a:ext cx="1524000" cy="228600"/>
          </a:xfrm>
        </p:spPr>
        <p:txBody>
          <a:bodyPr/>
          <a:lstStyle>
            <a:lvl1pPr>
              <a:defRPr sz="1200">
                <a:latin typeface="+mn-lt"/>
                <a:ea typeface="Verdana" pitchFamily="34" charset="0"/>
                <a:cs typeface="Verdana" pitchFamily="34" charset="0"/>
              </a:defRPr>
            </a:lvl1pPr>
          </a:lstStyle>
          <a:p>
            <a:r>
              <a:rPr lang="cs-CZ" dirty="0"/>
              <a:t>2.2.2011</a:t>
            </a:r>
            <a:endParaRPr lang="en-US" dirty="0"/>
          </a:p>
        </p:txBody>
      </p:sp>
      <p:sp>
        <p:nvSpPr>
          <p:cNvPr id="18" name="Slide Number Placeholder 17"/>
          <p:cNvSpPr>
            <a:spLocks noGrp="1"/>
          </p:cNvSpPr>
          <p:nvPr>
            <p:ph type="sldNum" sz="quarter" idx="11"/>
          </p:nvPr>
        </p:nvSpPr>
        <p:spPr>
          <a:xfrm>
            <a:off x="8742680" y="6525344"/>
            <a:ext cx="381000" cy="228600"/>
          </a:xfrm>
        </p:spPr>
        <p:txBody>
          <a:bodyPr/>
          <a:lstStyle>
            <a:lvl1pPr>
              <a:defRPr sz="1200">
                <a:latin typeface="+mn-lt"/>
                <a:ea typeface="Verdana" pitchFamily="34" charset="0"/>
                <a:cs typeface="Verdana" pitchFamily="34" charset="0"/>
              </a:defRPr>
            </a:lvl1pPr>
          </a:lstStyle>
          <a:p>
            <a:fld id="{3FE46294-E5D1-40B1-BA63-B1742DFF28F4}" type="slidenum">
              <a:rPr lang="en-US" smtClean="0"/>
              <a:pPr/>
              <a:t>‹#›</a:t>
            </a:fld>
            <a:endParaRPr lang="en-US" dirty="0"/>
          </a:p>
        </p:txBody>
      </p:sp>
      <p:sp>
        <p:nvSpPr>
          <p:cNvPr id="20" name="Footer Placeholder 19"/>
          <p:cNvSpPr>
            <a:spLocks noGrp="1"/>
          </p:cNvSpPr>
          <p:nvPr>
            <p:ph type="ftr" sz="quarter" idx="12"/>
          </p:nvPr>
        </p:nvSpPr>
        <p:spPr>
          <a:xfrm>
            <a:off x="457200" y="6525344"/>
            <a:ext cx="6629400" cy="228600"/>
          </a:xfrm>
        </p:spPr>
        <p:txBody>
          <a:bodyPr/>
          <a:lstStyle>
            <a:lvl1pPr>
              <a:defRPr sz="1200">
                <a:latin typeface="+mn-lt"/>
                <a:ea typeface="Verdana" pitchFamily="34" charset="0"/>
                <a:cs typeface="Verdana" pitchFamily="34" charset="0"/>
              </a:defRPr>
            </a:lvl1pPr>
          </a:lstStyle>
          <a:p>
            <a:r>
              <a:rPr lang="en-US" dirty="0"/>
              <a:t>Czech Tax Advisors s.r.o.</a:t>
            </a:r>
          </a:p>
        </p:txBody>
      </p:sp>
      <p:pic>
        <p:nvPicPr>
          <p:cNvPr id="13"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2"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atin typeface="+mn-lt"/>
                <a:ea typeface="Verdana" pitchFamily="34" charset="0"/>
                <a:cs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latin typeface="+mn-lt"/>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Date Placeholder 23"/>
          <p:cNvSpPr>
            <a:spLocks noGrp="1"/>
          </p:cNvSpPr>
          <p:nvPr>
            <p:ph type="dt" sz="half" idx="10"/>
          </p:nvPr>
        </p:nvSpPr>
        <p:spPr>
          <a:xfrm>
            <a:off x="7162800" y="6610350"/>
            <a:ext cx="1524000" cy="246888"/>
          </a:xfrm>
        </p:spPr>
        <p:txBody>
          <a:bodyPr/>
          <a:lstStyle>
            <a:lvl1pPr>
              <a:defRPr sz="1000">
                <a:latin typeface="Verdana" pitchFamily="34" charset="0"/>
                <a:ea typeface="Verdana" pitchFamily="34" charset="0"/>
                <a:cs typeface="Verdana" pitchFamily="34" charset="0"/>
              </a:defRPr>
            </a:lvl1pPr>
          </a:lstStyle>
          <a:p>
            <a:fld id="{6AD6921C-F293-416D-9934-124C125EAA56}" type="datetime1">
              <a:rPr lang="cs-CZ" smtClean="0"/>
              <a:pPr/>
              <a:t>08.04.2019</a:t>
            </a:fld>
            <a:endParaRPr lang="en-US" dirty="0"/>
          </a:p>
        </p:txBody>
      </p:sp>
      <p:sp>
        <p:nvSpPr>
          <p:cNvPr id="25" name="Slide Number Placeholder 24"/>
          <p:cNvSpPr>
            <a:spLocks noGrp="1"/>
          </p:cNvSpPr>
          <p:nvPr>
            <p:ph type="sldNum" sz="quarter" idx="11"/>
          </p:nvPr>
        </p:nvSpPr>
        <p:spPr>
          <a:xfrm>
            <a:off x="8742680" y="6610350"/>
            <a:ext cx="381000" cy="246888"/>
          </a:xfrm>
        </p:spPr>
        <p:txBody>
          <a:bodyPr/>
          <a:lstStyle>
            <a:lvl1pPr>
              <a:defRPr sz="1000">
                <a:latin typeface="Verdana" pitchFamily="34" charset="0"/>
                <a:ea typeface="Verdana" pitchFamily="34" charset="0"/>
                <a:cs typeface="Verdana" pitchFamily="34" charset="0"/>
              </a:defRPr>
            </a:lvl1pPr>
          </a:lstStyle>
          <a:p>
            <a:fld id="{C10523BE-7607-42CF-A90F-37B6FB1861D6}" type="slidenum">
              <a:rPr lang="en-US" smtClean="0"/>
              <a:pPr/>
              <a:t>‹#›</a:t>
            </a:fld>
            <a:endParaRPr lang="en-US" dirty="0"/>
          </a:p>
        </p:txBody>
      </p:sp>
      <p:sp>
        <p:nvSpPr>
          <p:cNvPr id="26" name="Footer Placeholder 25"/>
          <p:cNvSpPr>
            <a:spLocks noGrp="1"/>
          </p:cNvSpPr>
          <p:nvPr>
            <p:ph type="ftr" sz="quarter" idx="12"/>
          </p:nvPr>
        </p:nvSpPr>
        <p:spPr>
          <a:xfrm>
            <a:off x="1524000" y="6610350"/>
            <a:ext cx="5562600" cy="247650"/>
          </a:xfrm>
        </p:spPr>
        <p:txBody>
          <a:bodyPr/>
          <a:lstStyle>
            <a:lvl1pPr>
              <a:defRPr sz="1000">
                <a:latin typeface="Verdana" pitchFamily="34" charset="0"/>
                <a:ea typeface="Verdana" pitchFamily="34" charset="0"/>
                <a:cs typeface="Verdana" pitchFamily="34" charset="0"/>
              </a:defRPr>
            </a:lvl1pPr>
          </a:lstStyle>
          <a:p>
            <a:r>
              <a:rPr lang="en-US" dirty="0"/>
              <a:t>Czech Tax Advisors s.r.o.</a:t>
            </a:r>
          </a:p>
        </p:txBody>
      </p:sp>
      <p:pic>
        <p:nvPicPr>
          <p:cNvPr id="20" name="Picture 19" descr="vert_bar_02.png"/>
          <p:cNvPicPr preferRelativeResize="0">
            <a:picLocks/>
          </p:cNvPicPr>
          <p:nvPr/>
        </p:nvPicPr>
        <p:blipFill>
          <a:blip r:embed="rId2">
            <a:duotone>
              <a:schemeClr val="accent3">
                <a:shade val="45000"/>
                <a:satMod val="135000"/>
              </a:schemeClr>
              <a:prstClr val="white"/>
            </a:duotone>
          </a:blip>
          <a:stretch>
            <a:fillRect/>
          </a:stretch>
        </p:blipFill>
        <p:spPr>
          <a:xfrm>
            <a:off x="1362456" y="0"/>
            <a:ext cx="73152"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0"/>
            <a:ext cx="1524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ea typeface="Verdana" pitchFamily="34" charset="0"/>
                <a:cs typeface="Verdana" pitchFamily="34" charset="0"/>
              </a:defRPr>
            </a:lvl1pPr>
          </a:lstStyle>
          <a:p>
            <a:r>
              <a:rPr lang="en-US" dirty="0"/>
              <a:t>Click to edit Master title style</a:t>
            </a:r>
          </a:p>
        </p:txBody>
      </p:sp>
      <p:sp>
        <p:nvSpPr>
          <p:cNvPr id="14" name="Content Placeholder 13"/>
          <p:cNvSpPr>
            <a:spLocks noGrp="1"/>
          </p:cNvSpPr>
          <p:nvPr>
            <p:ph sz="quarter" idx="13"/>
          </p:nvPr>
        </p:nvSpPr>
        <p:spPr>
          <a:xfrm>
            <a:off x="457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4648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mn-lt"/>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lvl1pPr>
              <a:defRPr sz="1000">
                <a:latin typeface="Verdana" pitchFamily="34" charset="0"/>
                <a:ea typeface="Verdana" pitchFamily="34" charset="0"/>
                <a:cs typeface="Verdana" pitchFamily="34" charset="0"/>
              </a:defRPr>
            </a:lvl1pPr>
          </a:lstStyle>
          <a:p>
            <a:fld id="{95094964-161B-4703-A4BC-1687BB6D3B29}" type="datetime1">
              <a:rPr lang="cs-CZ" smtClean="0"/>
              <a:pPr/>
              <a:t>08.04.2019</a:t>
            </a:fld>
            <a:endParaRPr lang="en-US" dirty="0"/>
          </a:p>
        </p:txBody>
      </p:sp>
      <p:sp>
        <p:nvSpPr>
          <p:cNvPr id="21" name="Slide Number Placeholder 20"/>
          <p:cNvSpPr>
            <a:spLocks noGrp="1"/>
          </p:cNvSpPr>
          <p:nvPr>
            <p:ph type="sldNum" sz="quarter" idx="16"/>
          </p:nvPr>
        </p:nvSpPr>
        <p:spPr/>
        <p:txBody>
          <a:bodyPr/>
          <a:lstStyle>
            <a:lvl1pPr>
              <a:defRPr sz="1000">
                <a:latin typeface="Verdana" pitchFamily="34" charset="0"/>
                <a:ea typeface="Verdana" pitchFamily="34" charset="0"/>
                <a:cs typeface="Verdana" pitchFamily="34" charset="0"/>
              </a:defRPr>
            </a:lvl1pPr>
          </a:lstStyle>
          <a:p>
            <a:fld id="{145A413A-9E5F-49F1-A34C-105E4E9BEDD7}" type="slidenum">
              <a:rPr lang="en-US" smtClean="0"/>
              <a:pPr/>
              <a:t>‹#›</a:t>
            </a:fld>
            <a:endParaRPr lang="en-US" dirty="0"/>
          </a:p>
        </p:txBody>
      </p:sp>
      <p:sp>
        <p:nvSpPr>
          <p:cNvPr id="22" name="Footer Placeholder 21"/>
          <p:cNvSpPr>
            <a:spLocks noGrp="1"/>
          </p:cNvSpPr>
          <p:nvPr>
            <p:ph type="ftr" sz="quarter" idx="17"/>
          </p:nvPr>
        </p:nvSpPr>
        <p:spPr/>
        <p:txBody>
          <a:bodyPr/>
          <a:lstStyle>
            <a:lvl1pPr>
              <a:defRPr sz="1000">
                <a:latin typeface="Verdana" pitchFamily="34" charset="0"/>
                <a:ea typeface="Verdana" pitchFamily="34" charset="0"/>
                <a:cs typeface="Verdana" pitchFamily="34" charset="0"/>
              </a:defRPr>
            </a:lvl1pPr>
          </a:lstStyle>
          <a:p>
            <a:r>
              <a:rPr lang="en-US" dirty="0"/>
              <a:t>Czech Tax Advisors s.r.o.</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5"/>
          </p:nvPr>
        </p:nvSpPr>
        <p:spPr>
          <a:xfrm>
            <a:off x="4648200" y="2438400"/>
            <a:ext cx="4038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Date Placeholder 22"/>
          <p:cNvSpPr>
            <a:spLocks noGrp="1"/>
          </p:cNvSpPr>
          <p:nvPr>
            <p:ph type="dt" sz="half" idx="16"/>
          </p:nvPr>
        </p:nvSpPr>
        <p:spPr/>
        <p:txBody>
          <a:bodyPr/>
          <a:lstStyle/>
          <a:p>
            <a:fld id="{6E03378A-78A7-4AA6-AF51-6B962F0865CB}" type="datetime1">
              <a:rPr lang="cs-CZ" smtClean="0"/>
              <a:t>08.04.2019</a:t>
            </a:fld>
            <a:endParaRPr lang="en-US" dirty="0"/>
          </a:p>
        </p:txBody>
      </p:sp>
      <p:sp>
        <p:nvSpPr>
          <p:cNvPr id="24" name="Slide Number Placeholder 23"/>
          <p:cNvSpPr>
            <a:spLocks noGrp="1"/>
          </p:cNvSpPr>
          <p:nvPr>
            <p:ph type="sldNum" sz="quarter" idx="17"/>
          </p:nvPr>
        </p:nvSpPr>
        <p:spPr/>
        <p:txBody>
          <a:bodyPr/>
          <a:lstStyle/>
          <a:p>
            <a:fld id="{95D0E8FA-72D3-47EA-A9A5-2D89F1B0976D}" type="slidenum">
              <a:rPr lang="en-US" smtClean="0"/>
              <a:pPr/>
              <a:t>‹#›</a:t>
            </a:fld>
            <a:endParaRPr lang="en-US" dirty="0"/>
          </a:p>
        </p:txBody>
      </p:sp>
      <p:sp>
        <p:nvSpPr>
          <p:cNvPr id="25" name="Footer Placeholder 24"/>
          <p:cNvSpPr>
            <a:spLocks noGrp="1"/>
          </p:cNvSpPr>
          <p:nvPr>
            <p:ph type="ftr" sz="quarter" idx="18"/>
          </p:nvPr>
        </p:nvSpPr>
        <p:spPr/>
        <p:txBody>
          <a:bodyPr/>
          <a:lstStyle/>
          <a:p>
            <a:r>
              <a:rPr lang="en-US" dirty="0"/>
              <a:t>Czech Tax Advisors s.r.o.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Date Placeholder 15"/>
          <p:cNvSpPr>
            <a:spLocks noGrp="1"/>
          </p:cNvSpPr>
          <p:nvPr>
            <p:ph type="dt" sz="half" idx="10"/>
          </p:nvPr>
        </p:nvSpPr>
        <p:spPr/>
        <p:txBody>
          <a:bodyPr/>
          <a:lstStyle/>
          <a:p>
            <a:fld id="{854C5E9E-5E89-48E7-A48A-7337BF0624B6}" type="datetime1">
              <a:rPr lang="cs-CZ" smtClean="0"/>
              <a:t>08.04.2019</a:t>
            </a:fld>
            <a:endParaRPr lang="en-US" dirty="0"/>
          </a:p>
        </p:txBody>
      </p:sp>
      <p:sp>
        <p:nvSpPr>
          <p:cNvPr id="17" name="Slide Number Placeholder 16"/>
          <p:cNvSpPr>
            <a:spLocks noGrp="1"/>
          </p:cNvSpPr>
          <p:nvPr>
            <p:ph type="sldNum" sz="quarter" idx="11"/>
          </p:nvPr>
        </p:nvSpPr>
        <p:spPr/>
        <p:txBody>
          <a:bodyPr/>
          <a:lstStyle/>
          <a:p>
            <a:fld id="{79970CF2-5CDF-4C4D-9A50-8062F7A0B69E}"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dirty="0"/>
              <a:t>Czech Tax Advisors s.r.o.</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ate Placeholder 12"/>
          <p:cNvSpPr>
            <a:spLocks noGrp="1"/>
          </p:cNvSpPr>
          <p:nvPr>
            <p:ph type="dt" sz="half" idx="10"/>
          </p:nvPr>
        </p:nvSpPr>
        <p:spPr/>
        <p:txBody>
          <a:bodyPr/>
          <a:lstStyle/>
          <a:p>
            <a:fld id="{C9907BF3-E7F8-4C1B-A89A-FB2197C42E61}" type="datetime1">
              <a:rPr lang="cs-CZ" smtClean="0"/>
              <a:t>08.04.2019</a:t>
            </a:fld>
            <a:endParaRPr lang="en-US" dirty="0"/>
          </a:p>
        </p:txBody>
      </p:sp>
      <p:sp>
        <p:nvSpPr>
          <p:cNvPr id="14" name="Slide Number Placeholder 13"/>
          <p:cNvSpPr>
            <a:spLocks noGrp="1"/>
          </p:cNvSpPr>
          <p:nvPr>
            <p:ph type="sldNum" sz="quarter" idx="11"/>
          </p:nvPr>
        </p:nvSpPr>
        <p:spPr/>
        <p:txBody>
          <a:bodyPr/>
          <a:lstStyle/>
          <a:p>
            <a:fld id="{ED798D5E-198F-44E6-BF43-9DCC9F44DF51}" type="slidenum">
              <a:rPr lang="en-US" smtClean="0"/>
              <a:pPr/>
              <a:t>‹#›</a:t>
            </a:fld>
            <a:endParaRPr lang="en-US" dirty="0"/>
          </a:p>
        </p:txBody>
      </p:sp>
      <p:sp>
        <p:nvSpPr>
          <p:cNvPr id="22" name="Footer Placeholder 21"/>
          <p:cNvSpPr>
            <a:spLocks noGrp="1"/>
          </p:cNvSpPr>
          <p:nvPr>
            <p:ph type="ftr" sz="quarter" idx="12"/>
          </p:nvPr>
        </p:nvSpPr>
        <p:spPr/>
        <p:txBody>
          <a:bodyPr/>
          <a:lstStyle/>
          <a:p>
            <a:r>
              <a:rPr lang="en-US" dirty="0"/>
              <a:t>Czech Tax Advisors s.r.o.</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p>
            <a:fld id="{04264C23-B08B-4EA4-B034-C6D77B83A962}" type="datetime1">
              <a:rPr lang="cs-CZ" smtClean="0"/>
              <a:t>08.04.2019</a:t>
            </a:fld>
            <a:endParaRPr lang="en-US" dirty="0"/>
          </a:p>
        </p:txBody>
      </p:sp>
      <p:sp>
        <p:nvSpPr>
          <p:cNvPr id="21" name="Slide Number Placeholder 20"/>
          <p:cNvSpPr>
            <a:spLocks noGrp="1"/>
          </p:cNvSpPr>
          <p:nvPr>
            <p:ph type="sldNum" sz="quarter" idx="16"/>
          </p:nvPr>
        </p:nvSpPr>
        <p:spPr/>
        <p:txBody>
          <a:bodyPr/>
          <a:lstStyle/>
          <a:p>
            <a:fld id="{C2C27068-7655-4D5B-8628-0BC244B53D29}" type="slidenum">
              <a:rPr lang="en-US" smtClean="0"/>
              <a:pPr/>
              <a:t>‹#›</a:t>
            </a:fld>
            <a:endParaRPr lang="en-US" dirty="0"/>
          </a:p>
        </p:txBody>
      </p:sp>
      <p:sp>
        <p:nvSpPr>
          <p:cNvPr id="22" name="Footer Placeholder 21"/>
          <p:cNvSpPr>
            <a:spLocks noGrp="1"/>
          </p:cNvSpPr>
          <p:nvPr>
            <p:ph type="ftr" sz="quarter" idx="17"/>
          </p:nvPr>
        </p:nvSpPr>
        <p:spPr/>
        <p:txBody>
          <a:bodyPr/>
          <a:lstStyle/>
          <a:p>
            <a:r>
              <a:rPr lang="en-US" dirty="0"/>
              <a:t>Czech Tax Advisors s.r.o.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9B4C5AD8-6E76-4B05-A631-BBAA9A9B744E}" type="datetime1">
              <a:rPr lang="cs-CZ" smtClean="0"/>
              <a:t>08.04.2019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3FE46294-E5D1-40B1-BA63-B1742DFF28F4}" type="slidenum">
              <a:rPr lang="en-US"/>
              <a:pPr/>
              <a:t>‹#›</a:t>
            </a:fld>
            <a:endParaRPr lang="en-US" dirty="0"/>
          </a:p>
        </p:txBody>
      </p:sp>
    </p:spTree>
    <p:extLst>
      <p:ext uri="{BB962C8B-B14F-4D97-AF65-F5344CB8AC3E}">
        <p14:creationId xmlns:p14="http://schemas.microsoft.com/office/powerpoint/2010/main" val="3849126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44A166-D066-4D56-B490-936B25345E67}" type="datetime1">
              <a:rPr lang="cs-CZ" smtClean="0"/>
              <a:t>08.04.2019</a:t>
            </a:fld>
            <a:endParaRPr lang="en-US" dirty="0"/>
          </a:p>
        </p:txBody>
      </p:sp>
      <p:sp>
        <p:nvSpPr>
          <p:cNvPr id="6" name="Footer Placeholder 5"/>
          <p:cNvSpPr>
            <a:spLocks noGrp="1"/>
          </p:cNvSpPr>
          <p:nvPr>
            <p:ph type="ftr" sz="quarter" idx="11"/>
          </p:nvPr>
        </p:nvSpPr>
        <p:spPr/>
        <p:txBody>
          <a:bodyPr/>
          <a:lstStyle/>
          <a:p>
            <a:r>
              <a:rPr lang="en-US" dirty="0"/>
              <a:t>Czech Tax Advisors s.r.o.</a:t>
            </a:r>
          </a:p>
        </p:txBody>
      </p:sp>
      <p:sp>
        <p:nvSpPr>
          <p:cNvPr id="7" name="Slide Number Placeholder 6"/>
          <p:cNvSpPr>
            <a:spLocks noGrp="1"/>
          </p:cNvSpPr>
          <p:nvPr>
            <p:ph type="sldNum" sz="quarter" idx="12"/>
          </p:nvPr>
        </p:nvSpPr>
        <p:spPr/>
        <p:txBody>
          <a:bodyPr/>
          <a:lstStyle/>
          <a:p>
            <a:fld id="{6D39A677-01DD-456A-8F8E-80D135224835}" type="slidenum">
              <a:rPr lang="en-US" smtClean="0"/>
              <a:pPr/>
              <a:t>‹#›</a:t>
            </a:fld>
            <a:endParaRPr lang="en-US" dirty="0"/>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82419BE4-2D93-4CD0-8BC2-1C3A683BED5D}" type="datetime1">
              <a:rPr lang="cs-CZ" smtClean="0"/>
              <a:t>08.04.2019</a:t>
            </a:fld>
            <a:endParaRPr lang="en-US" dirty="0"/>
          </a:p>
        </p:txBody>
      </p:sp>
      <p:sp>
        <p:nvSpPr>
          <p:cNvPr id="23" name="Slide Number Placeholder 22"/>
          <p:cNvSpPr>
            <a:spLocks noGrp="1"/>
          </p:cNvSpPr>
          <p:nvPr>
            <p:ph type="sldNum" sz="quarter" idx="11"/>
          </p:nvPr>
        </p:nvSpPr>
        <p:spPr/>
        <p:txBody>
          <a:bodyPr/>
          <a:lstStyle/>
          <a:p>
            <a:fld id="{E3C60D69-5A71-4436-AEB4-3889E459265E}"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a:t>Czech Tax Advisors s.r.o.</a:t>
            </a: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3278990E-B644-4189-8F90-2FA88C8CFDB6}" type="datetime1">
              <a:rPr lang="cs-CZ" smtClean="0"/>
              <a:t>08.04.2019</a:t>
            </a:fld>
            <a:endParaRPr lang="en-US" dirty="0"/>
          </a:p>
        </p:txBody>
      </p:sp>
      <p:sp>
        <p:nvSpPr>
          <p:cNvPr id="23" name="Slide Number Placeholder 22"/>
          <p:cNvSpPr>
            <a:spLocks noGrp="1"/>
          </p:cNvSpPr>
          <p:nvPr>
            <p:ph type="sldNum" sz="quarter" idx="11"/>
          </p:nvPr>
        </p:nvSpPr>
        <p:spPr/>
        <p:txBody>
          <a:bodyPr/>
          <a:lstStyle/>
          <a:p>
            <a:fld id="{6D1505D3-678D-4000-8AFF-DDC6D2743D44}"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a:t>Czech Tax Advisors s.r.o.</a:t>
            </a: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3A7E49D-1DB9-4A96-AE41-9583E99F08D1}" type="datetime1">
              <a:rPr lang="cs-CZ" smtClean="0"/>
              <a:t>08.04.2019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C10523BE-7607-42CF-A90F-37B6FB1861D6}" type="slidenum">
              <a:rPr lang="en-US"/>
              <a:pPr/>
              <a:t>‹#›</a:t>
            </a:fld>
            <a:endParaRPr lang="en-US" dirty="0"/>
          </a:p>
        </p:txBody>
      </p:sp>
    </p:spTree>
    <p:extLst>
      <p:ext uri="{BB962C8B-B14F-4D97-AF65-F5344CB8AC3E}">
        <p14:creationId xmlns:p14="http://schemas.microsoft.com/office/powerpoint/2010/main" val="156711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lvl1pPr>
              <a:defRPr/>
            </a:lvl1pPr>
          </a:lstStyle>
          <a:p>
            <a:fld id="{A0ECEC42-E610-4494-9B9F-E3D46C938BDC}" type="datetime1">
              <a:rPr lang="cs-CZ" smtClean="0"/>
              <a:t>08.04.2019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145A413A-9E5F-49F1-A34C-105E4E9BEDD7}" type="slidenum">
              <a:rPr lang="en-US"/>
              <a:pPr/>
              <a:t>‹#›</a:t>
            </a:fld>
            <a:endParaRPr lang="en-US" dirty="0"/>
          </a:p>
        </p:txBody>
      </p:sp>
    </p:spTree>
    <p:extLst>
      <p:ext uri="{BB962C8B-B14F-4D97-AF65-F5344CB8AC3E}">
        <p14:creationId xmlns:p14="http://schemas.microsoft.com/office/powerpoint/2010/main" val="270655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lvl1pPr>
              <a:defRPr/>
            </a:lvl1pPr>
          </a:lstStyle>
          <a:p>
            <a:fld id="{41462668-4909-46AA-B87A-C21BB83D1617}" type="datetime1">
              <a:rPr lang="cs-CZ" smtClean="0"/>
              <a:t>08.04.2019</a:t>
            </a:fld>
            <a:endParaRPr lang="en-US" dirty="0"/>
          </a:p>
        </p:txBody>
      </p:sp>
      <p:sp>
        <p:nvSpPr>
          <p:cNvPr id="8" name="Footer Placeholder 7"/>
          <p:cNvSpPr>
            <a:spLocks noGrp="1"/>
          </p:cNvSpPr>
          <p:nvPr>
            <p:ph type="ftr" sz="quarter" idx="11"/>
          </p:nvPr>
        </p:nvSpPr>
        <p:spPr/>
        <p:txBody>
          <a:bodyPr/>
          <a:lstStyle>
            <a:lvl1pPr>
              <a:defRPr/>
            </a:lvl1pPr>
          </a:lstStyle>
          <a:p>
            <a:r>
              <a:rPr lang="en-US" dirty="0"/>
              <a:t>Czech Tax Advisors s.r.o.</a:t>
            </a:r>
          </a:p>
        </p:txBody>
      </p:sp>
      <p:sp>
        <p:nvSpPr>
          <p:cNvPr id="9" name="Slide Number Placeholder 8"/>
          <p:cNvSpPr>
            <a:spLocks noGrp="1"/>
          </p:cNvSpPr>
          <p:nvPr>
            <p:ph type="sldNum" sz="quarter" idx="12"/>
          </p:nvPr>
        </p:nvSpPr>
        <p:spPr/>
        <p:txBody>
          <a:bodyPr/>
          <a:lstStyle>
            <a:lvl1pPr>
              <a:defRPr/>
            </a:lvl1pPr>
          </a:lstStyle>
          <a:p>
            <a:fld id="{95D0E8FA-72D3-47EA-A9A5-2D89F1B0976D}" type="slidenum">
              <a:rPr lang="en-US"/>
              <a:pPr/>
              <a:t>‹#›</a:t>
            </a:fld>
            <a:endParaRPr lang="en-US" dirty="0"/>
          </a:p>
        </p:txBody>
      </p:sp>
    </p:spTree>
    <p:extLst>
      <p:ext uri="{BB962C8B-B14F-4D97-AF65-F5344CB8AC3E}">
        <p14:creationId xmlns:p14="http://schemas.microsoft.com/office/powerpoint/2010/main" val="281845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lvl1pPr>
              <a:defRPr/>
            </a:lvl1pPr>
          </a:lstStyle>
          <a:p>
            <a:fld id="{B4BDF026-29AF-411E-B28E-EA799F8BFB2D}" type="datetime1">
              <a:rPr lang="cs-CZ" smtClean="0"/>
              <a:t>08.04.2019</a:t>
            </a:fld>
            <a:endParaRPr lang="en-US" dirty="0"/>
          </a:p>
        </p:txBody>
      </p:sp>
      <p:sp>
        <p:nvSpPr>
          <p:cNvPr id="4" name="Footer Placeholder 3"/>
          <p:cNvSpPr>
            <a:spLocks noGrp="1"/>
          </p:cNvSpPr>
          <p:nvPr>
            <p:ph type="ftr" sz="quarter" idx="11"/>
          </p:nvPr>
        </p:nvSpPr>
        <p:spPr/>
        <p:txBody>
          <a:bodyPr/>
          <a:lstStyle>
            <a:lvl1pPr>
              <a:defRPr/>
            </a:lvl1pPr>
          </a:lstStyle>
          <a:p>
            <a:r>
              <a:rPr lang="en-US" dirty="0"/>
              <a:t>Czech Tax Advisors s.r.o.</a:t>
            </a:r>
          </a:p>
        </p:txBody>
      </p:sp>
      <p:sp>
        <p:nvSpPr>
          <p:cNvPr id="5" name="Slide Number Placeholder 4"/>
          <p:cNvSpPr>
            <a:spLocks noGrp="1"/>
          </p:cNvSpPr>
          <p:nvPr>
            <p:ph type="sldNum" sz="quarter" idx="12"/>
          </p:nvPr>
        </p:nvSpPr>
        <p:spPr/>
        <p:txBody>
          <a:bodyPr/>
          <a:lstStyle>
            <a:lvl1pPr>
              <a:defRPr/>
            </a:lvl1pPr>
          </a:lstStyle>
          <a:p>
            <a:fld id="{79970CF2-5CDF-4C4D-9A50-8062F7A0B69E}" type="slidenum">
              <a:rPr lang="en-US"/>
              <a:pPr/>
              <a:t>‹#›</a:t>
            </a:fld>
            <a:endParaRPr lang="en-US" dirty="0"/>
          </a:p>
        </p:txBody>
      </p:sp>
    </p:spTree>
    <p:extLst>
      <p:ext uri="{BB962C8B-B14F-4D97-AF65-F5344CB8AC3E}">
        <p14:creationId xmlns:p14="http://schemas.microsoft.com/office/powerpoint/2010/main" val="48119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F63BAE7-2D24-4D56-AB8A-325DBA72DF01}" type="datetime1">
              <a:rPr lang="cs-CZ" smtClean="0"/>
              <a:t>08.04.2019</a:t>
            </a:fld>
            <a:endParaRPr lang="en-US" dirty="0"/>
          </a:p>
        </p:txBody>
      </p:sp>
      <p:sp>
        <p:nvSpPr>
          <p:cNvPr id="3" name="Footer Placeholder 2"/>
          <p:cNvSpPr>
            <a:spLocks noGrp="1"/>
          </p:cNvSpPr>
          <p:nvPr>
            <p:ph type="ftr" sz="quarter" idx="11"/>
          </p:nvPr>
        </p:nvSpPr>
        <p:spPr/>
        <p:txBody>
          <a:bodyPr/>
          <a:lstStyle>
            <a:lvl1pPr>
              <a:defRPr/>
            </a:lvl1pPr>
          </a:lstStyle>
          <a:p>
            <a:r>
              <a:rPr lang="en-US" dirty="0"/>
              <a:t>Czech Tax Advisors s.r.o.</a:t>
            </a:r>
          </a:p>
        </p:txBody>
      </p:sp>
      <p:sp>
        <p:nvSpPr>
          <p:cNvPr id="4" name="Slide Number Placeholder 3"/>
          <p:cNvSpPr>
            <a:spLocks noGrp="1"/>
          </p:cNvSpPr>
          <p:nvPr>
            <p:ph type="sldNum" sz="quarter" idx="12"/>
          </p:nvPr>
        </p:nvSpPr>
        <p:spPr/>
        <p:txBody>
          <a:bodyPr/>
          <a:lstStyle>
            <a:lvl1pPr>
              <a:defRPr/>
            </a:lvl1pPr>
          </a:lstStyle>
          <a:p>
            <a:fld id="{ED798D5E-198F-44E6-BF43-9DCC9F44DF51}" type="slidenum">
              <a:rPr lang="en-US"/>
              <a:pPr/>
              <a:t>‹#›</a:t>
            </a:fld>
            <a:endParaRPr lang="en-US" dirty="0"/>
          </a:p>
        </p:txBody>
      </p:sp>
    </p:spTree>
    <p:extLst>
      <p:ext uri="{BB962C8B-B14F-4D97-AF65-F5344CB8AC3E}">
        <p14:creationId xmlns:p14="http://schemas.microsoft.com/office/powerpoint/2010/main" val="23489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C93F7A9-AAD0-48DD-857A-68EBA8B39E55}" type="datetime1">
              <a:rPr lang="cs-CZ" smtClean="0"/>
              <a:t>08.04.2019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C2C27068-7655-4D5B-8628-0BC244B53D29}" type="slidenum">
              <a:rPr lang="en-US"/>
              <a:pPr/>
              <a:t>‹#›</a:t>
            </a:fld>
            <a:endParaRPr lang="en-US" dirty="0"/>
          </a:p>
        </p:txBody>
      </p:sp>
    </p:spTree>
    <p:extLst>
      <p:ext uri="{BB962C8B-B14F-4D97-AF65-F5344CB8AC3E}">
        <p14:creationId xmlns:p14="http://schemas.microsoft.com/office/powerpoint/2010/main" val="136782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1ECF31B-5612-4692-9B65-68A748532417}" type="datetime1">
              <a:rPr lang="cs-CZ" smtClean="0"/>
              <a:t>08.04.2019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6D39A677-01DD-456A-8F8E-80D135224835}" type="slidenum">
              <a:rPr lang="en-US"/>
              <a:pPr/>
              <a:t>‹#›</a:t>
            </a:fld>
            <a:endParaRPr lang="en-US" dirty="0"/>
          </a:p>
        </p:txBody>
      </p:sp>
    </p:spTree>
    <p:extLst>
      <p:ext uri="{BB962C8B-B14F-4D97-AF65-F5344CB8AC3E}">
        <p14:creationId xmlns:p14="http://schemas.microsoft.com/office/powerpoint/2010/main" val="335163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AD9FE57D-4F8D-435A-9F37-9C400F9EA572}" type="datetime1">
              <a:rPr lang="cs-CZ" smtClean="0"/>
              <a:t>08.04.2019</a:t>
            </a:fld>
            <a:endParaRPr lang="en-US" dirty="0"/>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r>
              <a:rPr lang="en-US" dirty="0"/>
              <a:t>Czech Tax Advisors s.r.o.</a:t>
            </a:r>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43AD0DC2-633B-4853-AEBC-40949D2F675F}"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9EC41028-37B3-4B05-91A1-0E3818F37F3C}" type="datetime1">
              <a:rPr lang="cs-CZ" smtClean="0"/>
              <a:t>08.04.2019</a:t>
            </a:fld>
            <a:endParaRPr lang="en-US" dirty="0"/>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r>
              <a:rPr lang="en-US" dirty="0"/>
              <a:t>Czech Tax Advisors s.r.o.</a:t>
            </a:r>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43AD0DC2-633B-4853-AEBC-40949D2F67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72703" y="1916832"/>
            <a:ext cx="7560840" cy="1069975"/>
          </a:xfrm>
        </p:spPr>
        <p:txBody>
          <a:bodyPr/>
          <a:lstStyle/>
          <a:p>
            <a:r>
              <a:rPr lang="cs-CZ" sz="4400" dirty="0">
                <a:latin typeface="+mn-lt"/>
              </a:rPr>
              <a:t>Transfer </a:t>
            </a:r>
            <a:r>
              <a:rPr lang="cs-CZ" sz="4400" dirty="0" err="1">
                <a:latin typeface="+mn-lt"/>
              </a:rPr>
              <a:t>pricing</a:t>
            </a:r>
            <a:r>
              <a:rPr lang="cs-CZ" sz="4400" dirty="0">
                <a:latin typeface="+mn-lt"/>
              </a:rPr>
              <a:t> – úvod do problematiky převodních cen</a:t>
            </a:r>
            <a:endParaRPr lang="en-US" sz="4400" dirty="0">
              <a:latin typeface="+mn-lt"/>
            </a:endParaRPr>
          </a:p>
        </p:txBody>
      </p:sp>
      <p:sp>
        <p:nvSpPr>
          <p:cNvPr id="16387" name="Rectangle 3"/>
          <p:cNvSpPr>
            <a:spLocks noGrp="1" noChangeArrowheads="1"/>
          </p:cNvSpPr>
          <p:nvPr>
            <p:ph type="subTitle" idx="1"/>
          </p:nvPr>
        </p:nvSpPr>
        <p:spPr>
          <a:xfrm>
            <a:off x="472703" y="3212976"/>
            <a:ext cx="8147248" cy="2088232"/>
          </a:xfrm>
        </p:spPr>
        <p:txBody>
          <a:bodyPr>
            <a:noAutofit/>
          </a:bodyPr>
          <a:lstStyle/>
          <a:p>
            <a:r>
              <a:rPr lang="cs-CZ" sz="2800" dirty="0">
                <a:solidFill>
                  <a:schemeClr val="tx1">
                    <a:lumMod val="65000"/>
                    <a:lumOff val="35000"/>
                  </a:schemeClr>
                </a:solidFill>
                <a:latin typeface="+mn-lt"/>
              </a:rPr>
              <a:t>Michal Fojt</a:t>
            </a:r>
          </a:p>
          <a:p>
            <a:r>
              <a:rPr lang="cs-CZ" sz="2800" dirty="0">
                <a:solidFill>
                  <a:schemeClr val="tx1">
                    <a:lumMod val="65000"/>
                    <a:lumOff val="35000"/>
                  </a:schemeClr>
                </a:solidFill>
                <a:latin typeface="+mn-lt"/>
              </a:rPr>
              <a:t>daňový poradce</a:t>
            </a:r>
          </a:p>
          <a:p>
            <a:r>
              <a:rPr lang="cs-CZ" sz="2800" dirty="0">
                <a:solidFill>
                  <a:schemeClr val="tx1">
                    <a:lumMod val="65000"/>
                    <a:lumOff val="35000"/>
                  </a:schemeClr>
                </a:solidFill>
                <a:latin typeface="+mn-lt"/>
              </a:rPr>
              <a:t>Czech Tax </a:t>
            </a:r>
            <a:r>
              <a:rPr lang="cs-CZ" sz="2800" dirty="0" err="1">
                <a:solidFill>
                  <a:schemeClr val="tx1">
                    <a:lumMod val="65000"/>
                    <a:lumOff val="35000"/>
                  </a:schemeClr>
                </a:solidFill>
                <a:latin typeface="+mn-lt"/>
              </a:rPr>
              <a:t>Advisors</a:t>
            </a:r>
            <a:r>
              <a:rPr lang="cs-CZ" sz="2800" dirty="0">
                <a:solidFill>
                  <a:schemeClr val="tx1">
                    <a:lumMod val="65000"/>
                    <a:lumOff val="35000"/>
                  </a:schemeClr>
                </a:solidFill>
                <a:latin typeface="+mn-lt"/>
              </a:rPr>
              <a:t> s.r.o.</a:t>
            </a:r>
          </a:p>
          <a:p>
            <a:r>
              <a:rPr lang="cs-CZ" sz="2000" dirty="0">
                <a:solidFill>
                  <a:schemeClr val="tx1">
                    <a:lumMod val="65000"/>
                    <a:lumOff val="35000"/>
                  </a:schemeClr>
                </a:solidFill>
                <a:latin typeface="+mn-lt"/>
              </a:rPr>
              <a:t>11. dubna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 23/7 ZDP </a:t>
            </a:r>
            <a:endParaRPr lang="en-US" dirty="0"/>
          </a:p>
        </p:txBody>
      </p:sp>
      <p:sp>
        <p:nvSpPr>
          <p:cNvPr id="18435" name="Rectangle 3"/>
          <p:cNvSpPr>
            <a:spLocks noGrp="1" noChangeArrowheads="1"/>
          </p:cNvSpPr>
          <p:nvPr>
            <p:ph idx="1"/>
          </p:nvPr>
        </p:nvSpPr>
        <p:spPr>
          <a:xfrm>
            <a:off x="457200" y="2060848"/>
            <a:ext cx="8229600" cy="4320480"/>
          </a:xfrm>
        </p:spPr>
        <p:txBody>
          <a:bodyPr>
            <a:normAutofit fontScale="70000" lnSpcReduction="20000"/>
          </a:bodyPr>
          <a:lstStyle/>
          <a:p>
            <a:pPr marL="0" indent="0">
              <a:lnSpc>
                <a:spcPct val="120000"/>
              </a:lnSpc>
              <a:buNone/>
            </a:pPr>
            <a:r>
              <a:rPr lang="cs-CZ" sz="2900" dirty="0"/>
              <a:t>Spojenými osobami se pro účely tohoto zákona rozumí </a:t>
            </a:r>
          </a:p>
          <a:p>
            <a:pPr marL="0" indent="0">
              <a:buNone/>
            </a:pPr>
            <a:r>
              <a:rPr lang="cs-CZ" sz="1800" b="1" dirty="0">
                <a:solidFill>
                  <a:schemeClr val="tx1"/>
                </a:solidFill>
              </a:rPr>
              <a:t>a) kapitálově spojené osoby, přitom </a:t>
            </a:r>
          </a:p>
          <a:p>
            <a:pPr marL="457200" indent="-457200">
              <a:buAutoNum type="arabicPeriod"/>
            </a:pPr>
            <a:r>
              <a:rPr lang="cs-CZ" sz="1800" dirty="0">
                <a:solidFill>
                  <a:schemeClr val="tx1"/>
                </a:solidFill>
              </a:rPr>
              <a:t>jestliže se jedna osoba přímo podílí na kapitálu nebo hlasovacích právech druhé osoby, anebo se jedna osoba přímo podílí na kapitálu nebo hlasovacích právech více osob; a přitom tento podíl představuje alespoň 25 % základního kapitálu nebo 25 % hlasovacích práv těchto osob, jsou všechny tyto osoby vzájemně osobami přímo kapitálově spojenými, </a:t>
            </a:r>
          </a:p>
          <a:p>
            <a:pPr marL="457200" indent="-457200">
              <a:buAutoNum type="arabicPeriod"/>
            </a:pPr>
            <a:r>
              <a:rPr lang="cs-CZ" sz="1800" dirty="0">
                <a:solidFill>
                  <a:schemeClr val="tx1"/>
                </a:solidFill>
              </a:rPr>
              <a:t>jestliže se jedna osoba nepřímo podílí na kapitálu nebo hlasovacích právech druhé osoby, anebo se jedna osoba přímo nebo nepřímo podílí na kapitálu nebo hlasovacích právech více osob; a přitom tento podíl představuje alespoň 25 % základního kapitálu nebo 25 % hlasovacích práv těchto osob, jsou všechny tyto osoby vzájemně osobami kapitálově spojenými, </a:t>
            </a:r>
          </a:p>
          <a:p>
            <a:pPr marL="0" indent="0">
              <a:buNone/>
            </a:pPr>
            <a:r>
              <a:rPr lang="cs-CZ" sz="1900" b="1" dirty="0">
                <a:solidFill>
                  <a:schemeClr val="tx1"/>
                </a:solidFill>
              </a:rPr>
              <a:t>b) jinak spojené osoby, kterými jsou osoby </a:t>
            </a:r>
          </a:p>
          <a:p>
            <a:pPr marL="457200" indent="-457200">
              <a:buAutoNum type="arabicPeriod"/>
            </a:pPr>
            <a:r>
              <a:rPr lang="cs-CZ" sz="1800" dirty="0">
                <a:solidFill>
                  <a:schemeClr val="tx1"/>
                </a:solidFill>
              </a:rPr>
              <a:t>kdy se jedna osoba podílí na vedení nebo kontrole jiné osoby, </a:t>
            </a:r>
          </a:p>
          <a:p>
            <a:pPr marL="457200" indent="-457200">
              <a:buAutoNum type="arabicPeriod"/>
            </a:pPr>
            <a:r>
              <a:rPr lang="cs-CZ" sz="1800" dirty="0">
                <a:solidFill>
                  <a:schemeClr val="tx1"/>
                </a:solidFill>
              </a:rPr>
              <a:t>kdy se shodné osoby nebo osoby blízké podílejí na vedení nebo kontrole jiných osob, tyto jiné osoby jsou vzájemně osobami jinak spojenými. Za jinak spojené osoby se nepovažují osoby, kdy je jedna osoba členem dozorčích rad obou osob, </a:t>
            </a:r>
          </a:p>
          <a:p>
            <a:pPr marL="457200" indent="-457200">
              <a:buAutoNum type="arabicPeriod"/>
            </a:pPr>
            <a:r>
              <a:rPr lang="cs-CZ" sz="1800" dirty="0">
                <a:solidFill>
                  <a:schemeClr val="tx1"/>
                </a:solidFill>
              </a:rPr>
              <a:t>ovládající a ovládaná a také osoby ovládané stejnou ovládající osobou, </a:t>
            </a:r>
          </a:p>
          <a:p>
            <a:pPr marL="457200" indent="-457200">
              <a:buAutoNum type="arabicPeriod"/>
            </a:pPr>
            <a:r>
              <a:rPr lang="cs-CZ" sz="1800" dirty="0">
                <a:solidFill>
                  <a:schemeClr val="tx1"/>
                </a:solidFill>
              </a:rPr>
              <a:t>blízké</a:t>
            </a:r>
          </a:p>
          <a:p>
            <a:pPr marL="457200" indent="-457200">
              <a:buAutoNum type="arabicPeriod"/>
            </a:pPr>
            <a:r>
              <a:rPr lang="cs-CZ" sz="1800" dirty="0">
                <a:solidFill>
                  <a:schemeClr val="tx1"/>
                </a:solidFill>
              </a:rPr>
              <a:t>které vytvořily právní vztah převážně za účelem snížení základu daně nebo zvýšení daňové ztráty. </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10</a:t>
            </a:fld>
            <a:endParaRPr lang="en-US" dirty="0"/>
          </a:p>
        </p:txBody>
      </p:sp>
    </p:spTree>
    <p:extLst>
      <p:ext uri="{BB962C8B-B14F-4D97-AF65-F5344CB8AC3E}">
        <p14:creationId xmlns:p14="http://schemas.microsoft.com/office/powerpoint/2010/main" val="259110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D-332</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0" lvl="2">
              <a:defRPr/>
            </a:pPr>
            <a:r>
              <a:rPr lang="cs-CZ" sz="2000" b="1" dirty="0">
                <a:solidFill>
                  <a:srgbClr val="00338D"/>
                </a:solidFill>
              </a:rPr>
              <a:t>Sdělení Ministerstva financí k uplatňování mezinárodních standardů při zdaňování transakcí mezi sdruženými podniky – převodní ceny</a:t>
            </a:r>
          </a:p>
          <a:p>
            <a:pPr marL="114300" lvl="2" indent="-342900">
              <a:buFont typeface="Wingdings" panose="05000000000000000000" pitchFamily="2" charset="2"/>
              <a:buChar char="§"/>
              <a:defRPr/>
            </a:pPr>
            <a:r>
              <a:rPr lang="cs-CZ" sz="2000" dirty="0"/>
              <a:t>Princip tržního odstupu</a:t>
            </a:r>
          </a:p>
          <a:p>
            <a:pPr marL="114300" lvl="2" indent="-342900">
              <a:buFont typeface="Wingdings" panose="05000000000000000000" pitchFamily="2" charset="2"/>
              <a:buChar char="§"/>
              <a:defRPr/>
            </a:pPr>
            <a:r>
              <a:rPr lang="cs-CZ" sz="2000" dirty="0"/>
              <a:t>Odkaz na Směrnici OECD</a:t>
            </a:r>
          </a:p>
          <a:p>
            <a:pPr marL="114300" lvl="2" indent="-342900">
              <a:buFont typeface="Wingdings" panose="05000000000000000000" pitchFamily="2" charset="2"/>
              <a:buChar char="§"/>
              <a:defRPr/>
            </a:pPr>
            <a:r>
              <a:rPr lang="cs-CZ" sz="2000" dirty="0"/>
              <a:t>Srovnávací analýza</a:t>
            </a:r>
          </a:p>
          <a:p>
            <a:pPr marL="114300" lvl="2" indent="-342900">
              <a:buFont typeface="Wingdings" panose="05000000000000000000" pitchFamily="2" charset="2"/>
              <a:buChar char="§"/>
              <a:defRPr/>
            </a:pPr>
            <a:r>
              <a:rPr lang="cs-CZ" sz="2000" dirty="0"/>
              <a:t>Metody pro zjištění převodních cen</a:t>
            </a:r>
          </a:p>
          <a:p>
            <a:pPr marL="114300" lvl="2" indent="-342900">
              <a:buFont typeface="Wingdings" panose="05000000000000000000" pitchFamily="2" charset="2"/>
              <a:buChar char="§"/>
              <a:defRPr/>
            </a:pPr>
            <a:r>
              <a:rPr lang="cs-CZ" sz="2000" dirty="0"/>
              <a:t>Dokumentace převodních cen</a:t>
            </a:r>
          </a:p>
          <a:p>
            <a:pPr marL="114300" lvl="2" indent="-342900">
              <a:buFont typeface="Wingdings" panose="05000000000000000000" pitchFamily="2" charset="2"/>
              <a:buChar char="§"/>
              <a:defRPr/>
            </a:pPr>
            <a:r>
              <a:rPr lang="cs-CZ" sz="2000" dirty="0"/>
              <a:t>Následné úpravy zisku</a:t>
            </a:r>
          </a:p>
          <a:p>
            <a:pPr marL="114300" lvl="2" indent="-342900">
              <a:buFont typeface="Wingdings" panose="05000000000000000000" pitchFamily="2" charset="2"/>
              <a:buChar char="§"/>
              <a:defRPr/>
            </a:pPr>
            <a:r>
              <a:rPr lang="cs-CZ" sz="2000" dirty="0"/>
              <a:t>Předběžné cenové dohody</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11</a:t>
            </a:fld>
            <a:endParaRPr lang="en-US" dirty="0"/>
          </a:p>
        </p:txBody>
      </p:sp>
    </p:spTree>
    <p:extLst>
      <p:ext uri="{BB962C8B-B14F-4D97-AF65-F5344CB8AC3E}">
        <p14:creationId xmlns:p14="http://schemas.microsoft.com/office/powerpoint/2010/main" val="359864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D-333</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2000" b="1" dirty="0">
                <a:solidFill>
                  <a:srgbClr val="00338D"/>
                </a:solidFill>
              </a:rPr>
              <a:t>Sdělení Ministerstva financí k závaznému posouzení způsobu, jakým byla vytvořena cena sjednávaná mezi spojenými osobami</a:t>
            </a:r>
          </a:p>
          <a:p>
            <a:pPr marL="114300" lvl="2" indent="-342900">
              <a:buFont typeface="Wingdings" panose="05000000000000000000" pitchFamily="2" charset="2"/>
              <a:buChar char="§"/>
              <a:defRPr/>
            </a:pPr>
            <a:r>
              <a:rPr lang="cs-CZ" sz="2000" dirty="0"/>
              <a:t>APA (</a:t>
            </a:r>
            <a:r>
              <a:rPr lang="cs-CZ" sz="2000" dirty="0" err="1"/>
              <a:t>Advance</a:t>
            </a:r>
            <a:r>
              <a:rPr lang="cs-CZ" sz="2000" dirty="0"/>
              <a:t> </a:t>
            </a:r>
            <a:r>
              <a:rPr lang="cs-CZ" sz="2000" dirty="0" err="1"/>
              <a:t>Pricing</a:t>
            </a:r>
            <a:r>
              <a:rPr lang="cs-CZ" sz="2000" dirty="0"/>
              <a:t> </a:t>
            </a:r>
            <a:r>
              <a:rPr lang="cs-CZ" sz="2000" dirty="0" err="1"/>
              <a:t>Agreement</a:t>
            </a:r>
            <a:r>
              <a:rPr lang="cs-CZ" sz="2000" dirty="0"/>
              <a:t>)</a:t>
            </a:r>
          </a:p>
          <a:p>
            <a:pPr marL="114300" lvl="2" indent="-342900">
              <a:buFont typeface="Wingdings" panose="05000000000000000000" pitchFamily="2" charset="2"/>
              <a:buChar char="§"/>
              <a:defRPr/>
            </a:pPr>
            <a:r>
              <a:rPr lang="cs-CZ" sz="2000" dirty="0"/>
              <a:t>Poplatník, který sjednává ceny v obchodních vztazích se spojenými osobami a vzniká mu pochybnost, zda tato cena odpovídá ceně obvyklé, může požádat místně příslušného správce daně o závazné posouzení způsobu stanovení… </a:t>
            </a:r>
          </a:p>
          <a:p>
            <a:pPr marL="0" lvl="2">
              <a:defRPr/>
            </a:pPr>
            <a:r>
              <a:rPr lang="cs-CZ" sz="2000" dirty="0"/>
              <a:t>- účinnost rozhodnutí 3 roky </a:t>
            </a:r>
          </a:p>
          <a:p>
            <a:pPr marL="0" lvl="2">
              <a:defRPr/>
            </a:pPr>
            <a:r>
              <a:rPr lang="cs-CZ" sz="2000" dirty="0"/>
              <a:t>- správní poplatek 10 tis. Kč</a:t>
            </a:r>
          </a:p>
          <a:p>
            <a:pPr marL="0" lvl="2">
              <a:defRPr/>
            </a:pPr>
            <a:r>
              <a:rPr lang="cs-CZ" sz="2000" dirty="0"/>
              <a:t>- doba vyřízení 7 - 8 měsíců</a:t>
            </a:r>
          </a:p>
          <a:p>
            <a:pPr marL="0" lvl="2">
              <a:defRPr/>
            </a:pPr>
            <a:r>
              <a:rPr lang="cs-CZ" sz="2000" dirty="0"/>
              <a:t>- § 38nc ZDP</a:t>
            </a:r>
          </a:p>
          <a:p>
            <a:pPr marL="0" lvl="2">
              <a:defRPr/>
            </a:pPr>
            <a:r>
              <a:rPr lang="cs-CZ" sz="2000" dirty="0"/>
              <a:t>- § 132 a 133 DŘ</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12</a:t>
            </a:fld>
            <a:endParaRPr lang="en-US" dirty="0"/>
          </a:p>
        </p:txBody>
      </p:sp>
    </p:spTree>
    <p:extLst>
      <p:ext uri="{BB962C8B-B14F-4D97-AF65-F5344CB8AC3E}">
        <p14:creationId xmlns:p14="http://schemas.microsoft.com/office/powerpoint/2010/main" val="228163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D-334</a:t>
            </a:r>
            <a:endParaRPr lang="en-US" dirty="0"/>
          </a:p>
        </p:txBody>
      </p:sp>
      <p:sp>
        <p:nvSpPr>
          <p:cNvPr id="18435" name="Rectangle 3"/>
          <p:cNvSpPr>
            <a:spLocks noGrp="1" noChangeArrowheads="1"/>
          </p:cNvSpPr>
          <p:nvPr>
            <p:ph idx="1"/>
          </p:nvPr>
        </p:nvSpPr>
        <p:spPr>
          <a:xfrm>
            <a:off x="457200" y="2060848"/>
            <a:ext cx="8579296" cy="4320480"/>
          </a:xfrm>
        </p:spPr>
        <p:txBody>
          <a:bodyPr>
            <a:noAutofit/>
          </a:bodyPr>
          <a:lstStyle/>
          <a:p>
            <a:pPr marL="0" lvl="2" indent="0">
              <a:defRPr/>
            </a:pPr>
            <a:r>
              <a:rPr lang="cs-CZ" sz="1800" b="1" dirty="0">
                <a:solidFill>
                  <a:srgbClr val="00338D"/>
                </a:solidFill>
              </a:rPr>
              <a:t>Sdělení Ministerstva financí k rozsahu dokumentace způsobu tvorby cen mezi spojenými osobami </a:t>
            </a:r>
          </a:p>
          <a:p>
            <a:pPr marL="0" lvl="2" indent="0">
              <a:defRPr/>
            </a:pPr>
            <a:r>
              <a:rPr lang="cs-CZ" sz="1800" dirty="0"/>
              <a:t>Obsah dokumentace převodních cen dle konceptu evropské dokumentace (tzv. „</a:t>
            </a:r>
            <a:r>
              <a:rPr lang="cs-CZ" sz="1800" dirty="0" err="1"/>
              <a:t>Masterfile</a:t>
            </a:r>
            <a:r>
              <a:rPr lang="cs-CZ" sz="1800" dirty="0"/>
              <a:t>“)</a:t>
            </a:r>
          </a:p>
          <a:p>
            <a:pPr marL="0" lvl="2" indent="0">
              <a:defRPr/>
            </a:pPr>
            <a:r>
              <a:rPr lang="cs-CZ" sz="1800" dirty="0"/>
              <a:t>- obecný popis podnikatelské činnosti a podnikatelské strategie skupiny podniků</a:t>
            </a:r>
          </a:p>
          <a:p>
            <a:pPr marL="0" lvl="2" indent="0">
              <a:defRPr/>
            </a:pPr>
            <a:r>
              <a:rPr lang="cs-CZ" sz="1800" dirty="0"/>
              <a:t>- obecný popis organizační struktury skupiny podniků</a:t>
            </a:r>
          </a:p>
          <a:p>
            <a:pPr marL="0" lvl="2" indent="0">
              <a:defRPr/>
            </a:pPr>
            <a:r>
              <a:rPr lang="cs-CZ" sz="1800" dirty="0"/>
              <a:t>- obecný popis spojených osob zúčastněných v obchodních vztazích</a:t>
            </a:r>
          </a:p>
          <a:p>
            <a:pPr marL="0" lvl="2" indent="0">
              <a:defRPr/>
            </a:pPr>
            <a:r>
              <a:rPr lang="cs-CZ" sz="1800" dirty="0"/>
              <a:t>- obecný popis obchodních vztahů (tok transakcí, průběh fakturace, rozsah transakcí)</a:t>
            </a:r>
          </a:p>
          <a:p>
            <a:pPr marL="0" lvl="2" indent="0">
              <a:defRPr/>
            </a:pPr>
            <a:r>
              <a:rPr lang="cs-CZ" sz="1800" dirty="0"/>
              <a:t>- obecný popis vykonávaných funkcí a nesených rizik</a:t>
            </a:r>
          </a:p>
          <a:p>
            <a:pPr marL="0" lvl="2" indent="0">
              <a:defRPr/>
            </a:pPr>
            <a:r>
              <a:rPr lang="cs-CZ" sz="1800" dirty="0"/>
              <a:t>- vlastnictví nehmotného majetku – licenční poplatky</a:t>
            </a:r>
          </a:p>
          <a:p>
            <a:pPr marL="0" lvl="2" indent="0">
              <a:defRPr/>
            </a:pPr>
            <a:r>
              <a:rPr lang="cs-CZ" sz="1800" dirty="0"/>
              <a:t>- popis tvorby převodních cen</a:t>
            </a:r>
          </a:p>
          <a:p>
            <a:pPr marL="0" lvl="2" indent="0">
              <a:defRPr/>
            </a:pPr>
            <a:r>
              <a:rPr lang="cs-CZ" sz="1800" dirty="0"/>
              <a:t>- </a:t>
            </a:r>
            <a:r>
              <a:rPr lang="cs-CZ" sz="1800" i="1" dirty="0"/>
              <a:t>srovnávací analýza (dle specifik jednotlivých zemí)</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13</a:t>
            </a:fld>
            <a:endParaRPr lang="en-US" dirty="0"/>
          </a:p>
        </p:txBody>
      </p:sp>
    </p:spTree>
    <p:extLst>
      <p:ext uri="{BB962C8B-B14F-4D97-AF65-F5344CB8AC3E}">
        <p14:creationId xmlns:p14="http://schemas.microsoft.com/office/powerpoint/2010/main" val="38876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Co to je BEPS?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fontAlgn="base">
              <a:lnSpc>
                <a:spcPct val="120000"/>
              </a:lnSpc>
              <a:buFont typeface="Wingdings" pitchFamily="2" charset="2"/>
              <a:buChar char="§"/>
              <a:defRPr/>
            </a:pPr>
            <a:r>
              <a:rPr lang="en-US" sz="2000" b="1" dirty="0">
                <a:solidFill>
                  <a:srgbClr val="FF0000"/>
                </a:solidFill>
              </a:rPr>
              <a:t>B</a:t>
            </a:r>
            <a:r>
              <a:rPr lang="en-US" sz="2000" dirty="0"/>
              <a:t>ase </a:t>
            </a:r>
            <a:r>
              <a:rPr lang="en-US" sz="2000" b="1" dirty="0">
                <a:solidFill>
                  <a:srgbClr val="FF0000"/>
                </a:solidFill>
              </a:rPr>
              <a:t>E</a:t>
            </a:r>
            <a:r>
              <a:rPr lang="en-US" sz="2000" dirty="0"/>
              <a:t>rosion &amp; </a:t>
            </a:r>
            <a:r>
              <a:rPr lang="en-US" sz="2000" b="1" dirty="0">
                <a:solidFill>
                  <a:srgbClr val="FF0000"/>
                </a:solidFill>
              </a:rPr>
              <a:t>P</a:t>
            </a:r>
            <a:r>
              <a:rPr lang="en-US" sz="2000" dirty="0"/>
              <a:t>rofit </a:t>
            </a:r>
            <a:r>
              <a:rPr lang="en-US" sz="2000" b="1" dirty="0">
                <a:solidFill>
                  <a:srgbClr val="FF0000"/>
                </a:solidFill>
              </a:rPr>
              <a:t>S</a:t>
            </a:r>
            <a:r>
              <a:rPr lang="en-US" sz="2000" dirty="0"/>
              <a:t>hifting (BEPS)</a:t>
            </a:r>
            <a:endParaRPr lang="cs-CZ" sz="2000" dirty="0"/>
          </a:p>
          <a:p>
            <a:pPr marL="342900" lvl="2" indent="-342900" fontAlgn="base">
              <a:lnSpc>
                <a:spcPct val="120000"/>
              </a:lnSpc>
              <a:buSzPct val="85000"/>
              <a:buFont typeface="Wingdings" pitchFamily="2" charset="2"/>
              <a:buChar char="§"/>
              <a:defRPr/>
            </a:pPr>
            <a:r>
              <a:rPr lang="cs-CZ" sz="2000" dirty="0"/>
              <a:t>Politicky motivovaná iniciativa </a:t>
            </a:r>
            <a:r>
              <a:rPr lang="en-GB" sz="2000" dirty="0"/>
              <a:t>OECD</a:t>
            </a:r>
            <a:r>
              <a:rPr lang="cs-CZ" sz="2000" dirty="0"/>
              <a:t> a G-20</a:t>
            </a:r>
          </a:p>
          <a:p>
            <a:pPr marL="342900" lvl="2" indent="-342900" fontAlgn="base">
              <a:lnSpc>
                <a:spcPct val="120000"/>
              </a:lnSpc>
              <a:buSzPct val="85000"/>
              <a:buFont typeface="Wingdings" pitchFamily="2" charset="2"/>
              <a:buChar char="§"/>
              <a:defRPr/>
            </a:pPr>
            <a:r>
              <a:rPr lang="cs-CZ" sz="2000" dirty="0"/>
              <a:t>Cíl: zamezit přesunům zisků, resp. dvojitému nezdanění a erozi lokálních základů daní</a:t>
            </a:r>
          </a:p>
          <a:p>
            <a:pPr marL="342900" lvl="2" indent="-342900" fontAlgn="base">
              <a:lnSpc>
                <a:spcPct val="120000"/>
              </a:lnSpc>
              <a:buSzPct val="85000"/>
              <a:buFont typeface="Wingdings" pitchFamily="2" charset="2"/>
              <a:buChar char="§"/>
              <a:defRPr/>
            </a:pPr>
            <a:r>
              <a:rPr lang="cs-CZ" sz="2000" dirty="0"/>
              <a:t>Jak: změnou současných mezinárodních pravidel (nejen daňové oblasti)</a:t>
            </a:r>
          </a:p>
          <a:p>
            <a:pPr marL="342900" lvl="2" indent="-342900" fontAlgn="base">
              <a:lnSpc>
                <a:spcPct val="120000"/>
              </a:lnSpc>
              <a:buSzPct val="85000"/>
              <a:buFont typeface="Wingdings" pitchFamily="2" charset="2"/>
              <a:buChar char="§"/>
              <a:defRPr/>
            </a:pPr>
            <a:r>
              <a:rPr lang="cs-CZ" sz="2000" dirty="0"/>
              <a:t>Vysoké ambice – během 30 měsíců přehodnotit 100 let mezinárodního práva</a:t>
            </a:r>
          </a:p>
          <a:p>
            <a:pPr marL="342900" lvl="2" indent="-342900" fontAlgn="base">
              <a:lnSpc>
                <a:spcPct val="120000"/>
              </a:lnSpc>
              <a:buSzPct val="85000"/>
              <a:buFont typeface="Wingdings" pitchFamily="2" charset="2"/>
              <a:buChar char="§"/>
              <a:defRPr/>
            </a:pPr>
            <a:r>
              <a:rPr lang="cs-CZ" sz="2000" dirty="0"/>
              <a:t>Vyžaduje změny národních legislativ</a:t>
            </a:r>
          </a:p>
          <a:p>
            <a:pPr marL="342900" lvl="2" indent="-342900" fontAlgn="base">
              <a:lnSpc>
                <a:spcPct val="120000"/>
              </a:lnSpc>
              <a:buSzPct val="85000"/>
              <a:buFont typeface="Wingdings" pitchFamily="2" charset="2"/>
              <a:buChar char="§"/>
              <a:defRPr/>
            </a:pPr>
            <a:r>
              <a:rPr lang="cs-CZ" sz="2000" dirty="0"/>
              <a:t>Finální znění publikováno v 10/2015</a:t>
            </a:r>
          </a:p>
          <a:p>
            <a:pPr marL="342900" lvl="2" indent="-342900">
              <a:lnSpc>
                <a:spcPct val="120000"/>
              </a:lnSpc>
              <a:buFont typeface="Wingdings" pitchFamily="2" charset="2"/>
              <a:buChar char="§"/>
              <a:defRPr/>
            </a:pPr>
            <a:endParaRPr lang="cs-CZ" sz="2000" dirty="0"/>
          </a:p>
          <a:p>
            <a:pPr marL="342900" lvl="2" indent="-342900">
              <a:lnSpc>
                <a:spcPct val="120000"/>
              </a:lnSpc>
              <a:buFont typeface="Wingdings" pitchFamily="2" charset="2"/>
              <a:buChar char="§"/>
              <a:defRPr/>
            </a:pPr>
            <a:endParaRPr lang="cs-CZ" sz="2000" b="1" dirty="0"/>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14</a:t>
            </a:fld>
            <a:endParaRPr lang="en-US" dirty="0"/>
          </a:p>
        </p:txBody>
      </p:sp>
    </p:spTree>
    <p:extLst>
      <p:ext uri="{BB962C8B-B14F-4D97-AF65-F5344CB8AC3E}">
        <p14:creationId xmlns:p14="http://schemas.microsoft.com/office/powerpoint/2010/main" val="369008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cs-CZ" dirty="0"/>
              <a:t>BEPS – nová podoba dokumentace převodních cen</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a:lnSpc>
                <a:spcPct val="120000"/>
              </a:lnSpc>
              <a:buFont typeface="Wingdings" pitchFamily="2" charset="2"/>
              <a:buChar char="§"/>
              <a:defRPr/>
            </a:pPr>
            <a:endParaRPr lang="cs-CZ" sz="2000" dirty="0"/>
          </a:p>
          <a:p>
            <a:pPr marL="342900" lvl="2" indent="-342900">
              <a:lnSpc>
                <a:spcPct val="120000"/>
              </a:lnSpc>
              <a:buFont typeface="Wingdings" pitchFamily="2" charset="2"/>
              <a:buChar char="§"/>
              <a:defRPr/>
            </a:pPr>
            <a:endParaRPr lang="cs-CZ" sz="2000" b="1" dirty="0"/>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15</a:t>
            </a:fld>
            <a:endParaRPr lang="en-US" dirty="0"/>
          </a:p>
        </p:txBody>
      </p:sp>
      <p:grpSp>
        <p:nvGrpSpPr>
          <p:cNvPr id="7" name="Group 14">
            <a:extLst>
              <a:ext uri="{FF2B5EF4-FFF2-40B4-BE49-F238E27FC236}">
                <a16:creationId xmlns:a16="http://schemas.microsoft.com/office/drawing/2014/main" id="{B319CE65-C50B-4F69-B4F6-F0FE78366F0C}"/>
              </a:ext>
            </a:extLst>
          </p:cNvPr>
          <p:cNvGrpSpPr/>
          <p:nvPr/>
        </p:nvGrpSpPr>
        <p:grpSpPr>
          <a:xfrm>
            <a:off x="395537" y="2116861"/>
            <a:ext cx="8352927" cy="3976435"/>
            <a:chOff x="615963" y="2007515"/>
            <a:chExt cx="7178207" cy="3560887"/>
          </a:xfrm>
        </p:grpSpPr>
        <p:sp>
          <p:nvSpPr>
            <p:cNvPr id="8" name="Freeform 7">
              <a:extLst>
                <a:ext uri="{FF2B5EF4-FFF2-40B4-BE49-F238E27FC236}">
                  <a16:creationId xmlns:a16="http://schemas.microsoft.com/office/drawing/2014/main" id="{47631A8A-48B0-47FB-8009-F3D254E0E0B3}"/>
                </a:ext>
              </a:extLst>
            </p:cNvPr>
            <p:cNvSpPr/>
            <p:nvPr/>
          </p:nvSpPr>
          <p:spPr>
            <a:xfrm>
              <a:off x="3182112" y="2123289"/>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chemeClr val="accent4">
                <a:lumMod val="20000"/>
                <a:lumOff val="8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4" rIns="270334" bIns="156036"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Posouzení rizika</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Přehled skupiny a jejího obchodního modelu</a:t>
              </a:r>
              <a:endParaRPr lang="en-US" sz="1400" dirty="0"/>
            </a:p>
          </p:txBody>
        </p:sp>
        <p:sp>
          <p:nvSpPr>
            <p:cNvPr id="9" name="Freeform 8">
              <a:extLst>
                <a:ext uri="{FF2B5EF4-FFF2-40B4-BE49-F238E27FC236}">
                  <a16:creationId xmlns:a16="http://schemas.microsoft.com/office/drawing/2014/main" id="{0DCF5FEE-6E0D-4F0D-B94E-A00CE7FA75D1}"/>
                </a:ext>
              </a:extLst>
            </p:cNvPr>
            <p:cNvSpPr/>
            <p:nvPr/>
          </p:nvSpPr>
          <p:spPr>
            <a:xfrm>
              <a:off x="615963" y="2007515"/>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8099C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Master file </a:t>
              </a:r>
            </a:p>
          </p:txBody>
        </p:sp>
        <p:sp>
          <p:nvSpPr>
            <p:cNvPr id="10" name="Freeform 9">
              <a:extLst>
                <a:ext uri="{FF2B5EF4-FFF2-40B4-BE49-F238E27FC236}">
                  <a16:creationId xmlns:a16="http://schemas.microsoft.com/office/drawing/2014/main" id="{0D0BB1E9-31E0-42AD-8D17-0FBD5115D611}"/>
                </a:ext>
              </a:extLst>
            </p:cNvPr>
            <p:cNvSpPr/>
            <p:nvPr/>
          </p:nvSpPr>
          <p:spPr>
            <a:xfrm>
              <a:off x="3182112" y="3324864"/>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rgbClr val="8BB4FF">
                <a:alpha val="89804"/>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4" rIns="270334" bIns="156036"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Vhodné nastavení převodních cen</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Detaily k fungování a transakcím relevantní pro danou jurisdikci</a:t>
              </a:r>
              <a:endParaRPr lang="en-US" sz="1400" dirty="0"/>
            </a:p>
          </p:txBody>
        </p:sp>
        <p:sp>
          <p:nvSpPr>
            <p:cNvPr id="11" name="Freeform 10">
              <a:extLst>
                <a:ext uri="{FF2B5EF4-FFF2-40B4-BE49-F238E27FC236}">
                  <a16:creationId xmlns:a16="http://schemas.microsoft.com/office/drawing/2014/main" id="{3343D6A3-49B4-43CA-9F5E-AB65CD04746E}"/>
                </a:ext>
              </a:extLst>
            </p:cNvPr>
            <p:cNvSpPr/>
            <p:nvPr/>
          </p:nvSpPr>
          <p:spPr>
            <a:xfrm>
              <a:off x="615963" y="3209090"/>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4066AA"/>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Local file</a:t>
              </a:r>
            </a:p>
          </p:txBody>
        </p:sp>
        <p:sp>
          <p:nvSpPr>
            <p:cNvPr id="12" name="Freeform 11">
              <a:extLst>
                <a:ext uri="{FF2B5EF4-FFF2-40B4-BE49-F238E27FC236}">
                  <a16:creationId xmlns:a16="http://schemas.microsoft.com/office/drawing/2014/main" id="{C0FFEEF4-DDB3-4AAF-8145-750468FA4A76}"/>
                </a:ext>
              </a:extLst>
            </p:cNvPr>
            <p:cNvSpPr/>
            <p:nvPr/>
          </p:nvSpPr>
          <p:spPr>
            <a:xfrm>
              <a:off x="3182112" y="4526440"/>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rgbClr val="8099C6">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5" rIns="270334" bIns="156035"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Identifikace oblastí ke kontrole</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Přehled k dané jurisdikci týkající se tržeb, zisku, daní a jiných ukazatelů ekonomické aktivity</a:t>
              </a:r>
              <a:endParaRPr lang="en-US" sz="1400" dirty="0"/>
            </a:p>
          </p:txBody>
        </p:sp>
        <p:sp>
          <p:nvSpPr>
            <p:cNvPr id="13" name="Freeform 12">
              <a:extLst>
                <a:ext uri="{FF2B5EF4-FFF2-40B4-BE49-F238E27FC236}">
                  <a16:creationId xmlns:a16="http://schemas.microsoft.com/office/drawing/2014/main" id="{448F57B8-0869-4CE4-B03D-3DCC1B5E6A94}"/>
                </a:ext>
              </a:extLst>
            </p:cNvPr>
            <p:cNvSpPr/>
            <p:nvPr/>
          </p:nvSpPr>
          <p:spPr>
            <a:xfrm>
              <a:off x="615963" y="4410666"/>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00338D"/>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Country by Country (“C</a:t>
              </a:r>
              <a:r>
                <a:rPr lang="cs-CZ" sz="1400" b="1" dirty="0">
                  <a:solidFill>
                    <a:schemeClr val="bg1"/>
                  </a:solidFill>
                </a:rPr>
                <a:t>-</a:t>
              </a:r>
              <a:r>
                <a:rPr lang="en-US" sz="1400" b="1" dirty="0">
                  <a:solidFill>
                    <a:schemeClr val="bg1"/>
                  </a:solidFill>
                </a:rPr>
                <a:t>by</a:t>
              </a:r>
              <a:r>
                <a:rPr lang="cs-CZ" sz="1400" b="1" dirty="0">
                  <a:solidFill>
                    <a:schemeClr val="bg1"/>
                  </a:solidFill>
                </a:rPr>
                <a:t>-</a:t>
              </a:r>
              <a:r>
                <a:rPr lang="en-US" sz="1400" b="1" dirty="0">
                  <a:solidFill>
                    <a:schemeClr val="bg1"/>
                  </a:solidFill>
                </a:rPr>
                <a:t>C”) </a:t>
              </a:r>
              <a:r>
                <a:rPr lang="cs-CZ" sz="1400" b="1" dirty="0">
                  <a:solidFill>
                    <a:schemeClr val="bg1"/>
                  </a:solidFill>
                </a:rPr>
                <a:t>r</a:t>
              </a:r>
              <a:r>
                <a:rPr lang="en-US" sz="1400" b="1" dirty="0" err="1">
                  <a:solidFill>
                    <a:schemeClr val="bg1"/>
                  </a:solidFill>
                </a:rPr>
                <a:t>eport</a:t>
              </a:r>
              <a:endParaRPr lang="en-US" sz="1400" b="1" dirty="0">
                <a:solidFill>
                  <a:schemeClr val="bg1"/>
                </a:solidFill>
              </a:endParaRPr>
            </a:p>
          </p:txBody>
        </p:sp>
      </p:grpSp>
    </p:spTree>
    <p:extLst>
      <p:ext uri="{BB962C8B-B14F-4D97-AF65-F5344CB8AC3E}">
        <p14:creationId xmlns:p14="http://schemas.microsoft.com/office/powerpoint/2010/main" val="341888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492896"/>
            <a:ext cx="7560840" cy="1069975"/>
          </a:xfrm>
        </p:spPr>
        <p:txBody>
          <a:bodyPr/>
          <a:lstStyle/>
          <a:p>
            <a:r>
              <a:rPr lang="cs-CZ" sz="4400" dirty="0">
                <a:latin typeface="+mn-lt"/>
              </a:rPr>
              <a:t>Typické transakce mezi spojenými osobami</a:t>
            </a:r>
            <a:endParaRPr lang="en-US" sz="4400" dirty="0">
              <a:latin typeface="+mn-lt"/>
            </a:endParaRPr>
          </a:p>
        </p:txBody>
      </p:sp>
    </p:spTree>
    <p:extLst>
      <p:ext uri="{BB962C8B-B14F-4D97-AF65-F5344CB8AC3E}">
        <p14:creationId xmlns:p14="http://schemas.microsoft.com/office/powerpoint/2010/main" val="423266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Typické transakce mezi spojenými osobami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fontAlgn="base">
              <a:lnSpc>
                <a:spcPct val="120000"/>
              </a:lnSpc>
              <a:buSzPct val="85000"/>
              <a:buFont typeface="Wingdings" pitchFamily="2" charset="2"/>
              <a:buChar char="§"/>
              <a:defRPr/>
            </a:pPr>
            <a:r>
              <a:rPr lang="cs-CZ" sz="2000" dirty="0"/>
              <a:t>Výroba a služby výrobní povahy</a:t>
            </a:r>
          </a:p>
          <a:p>
            <a:pPr marL="342900" lvl="2" indent="-342900" fontAlgn="base">
              <a:lnSpc>
                <a:spcPct val="120000"/>
              </a:lnSpc>
              <a:buSzPct val="85000"/>
              <a:buFont typeface="Wingdings" pitchFamily="2" charset="2"/>
              <a:buChar char="§"/>
              <a:defRPr/>
            </a:pPr>
            <a:r>
              <a:rPr lang="cs-CZ" sz="2000" dirty="0"/>
              <a:t>Nákup a prodej výrobků / zboží / materiálu</a:t>
            </a:r>
          </a:p>
          <a:p>
            <a:pPr marL="342900" lvl="2" indent="-342900" fontAlgn="base">
              <a:lnSpc>
                <a:spcPct val="120000"/>
              </a:lnSpc>
              <a:buSzPct val="85000"/>
              <a:buFont typeface="Wingdings" pitchFamily="2" charset="2"/>
              <a:buChar char="§"/>
              <a:defRPr/>
            </a:pPr>
            <a:r>
              <a:rPr lang="cs-CZ" sz="2000" dirty="0"/>
              <a:t>Poskytování služeb</a:t>
            </a:r>
          </a:p>
          <a:p>
            <a:pPr marL="342900" lvl="2" indent="-342900" fontAlgn="base">
              <a:lnSpc>
                <a:spcPct val="120000"/>
              </a:lnSpc>
              <a:buSzPct val="85000"/>
              <a:buFont typeface="Wingdings" pitchFamily="2" charset="2"/>
              <a:buChar char="§"/>
              <a:defRPr/>
            </a:pPr>
            <a:r>
              <a:rPr lang="cs-CZ" sz="2000" dirty="0"/>
              <a:t>Poskytování úvěrů a finančních služeb</a:t>
            </a:r>
          </a:p>
          <a:p>
            <a:pPr marL="342900" lvl="2" indent="-342900" fontAlgn="base">
              <a:lnSpc>
                <a:spcPct val="120000"/>
              </a:lnSpc>
              <a:buSzPct val="85000"/>
              <a:buFont typeface="Wingdings" pitchFamily="2" charset="2"/>
              <a:buChar char="§"/>
              <a:defRPr/>
            </a:pPr>
            <a:r>
              <a:rPr lang="cs-CZ" sz="2000" dirty="0"/>
              <a:t>Sdílení nákladů (výzkum a vývoj apod.)</a:t>
            </a:r>
          </a:p>
          <a:p>
            <a:pPr marL="342900" lvl="2" indent="-342900" fontAlgn="base">
              <a:lnSpc>
                <a:spcPct val="120000"/>
              </a:lnSpc>
              <a:buSzPct val="85000"/>
              <a:buFont typeface="Wingdings" pitchFamily="2" charset="2"/>
              <a:buChar char="§"/>
              <a:defRPr/>
            </a:pPr>
            <a:r>
              <a:rPr lang="cs-CZ" sz="2000" dirty="0"/>
              <a:t>Poskytování práva k užití nehmotných aktiv</a:t>
            </a:r>
          </a:p>
          <a:p>
            <a:pPr marL="342900" lvl="2" indent="-342900" fontAlgn="base">
              <a:lnSpc>
                <a:spcPct val="120000"/>
              </a:lnSpc>
              <a:buSzPct val="85000"/>
              <a:buFont typeface="Wingdings" pitchFamily="2" charset="2"/>
              <a:buChar char="§"/>
              <a:defRPr/>
            </a:pPr>
            <a:r>
              <a:rPr lang="cs-CZ" sz="2000" dirty="0"/>
              <a:t>Jiné (převod výroby, ...)</a:t>
            </a:r>
            <a:endParaRPr lang="de-DE" sz="2000" dirty="0"/>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17</a:t>
            </a:fld>
            <a:endParaRPr lang="en-US" dirty="0"/>
          </a:p>
        </p:txBody>
      </p:sp>
    </p:spTree>
    <p:extLst>
      <p:ext uri="{BB962C8B-B14F-4D97-AF65-F5344CB8AC3E}">
        <p14:creationId xmlns:p14="http://schemas.microsoft.com/office/powerpoint/2010/main" val="286798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7560840" cy="1069975"/>
          </a:xfrm>
        </p:spPr>
        <p:txBody>
          <a:bodyPr/>
          <a:lstStyle/>
          <a:p>
            <a:r>
              <a:rPr lang="cs-CZ" sz="4400" dirty="0">
                <a:latin typeface="+mn-lt"/>
              </a:rPr>
              <a:t>Funkce a rizika</a:t>
            </a:r>
            <a:endParaRPr lang="en-US" sz="4400" dirty="0">
              <a:latin typeface="+mn-lt"/>
            </a:endParaRPr>
          </a:p>
        </p:txBody>
      </p:sp>
    </p:spTree>
    <p:extLst>
      <p:ext uri="{BB962C8B-B14F-4D97-AF65-F5344CB8AC3E}">
        <p14:creationId xmlns:p14="http://schemas.microsoft.com/office/powerpoint/2010/main" val="402659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Faktory tržní ceny </a:t>
            </a:r>
            <a:endParaRPr lang="en-US" dirty="0"/>
          </a:p>
        </p:txBody>
      </p:sp>
      <p:sp>
        <p:nvSpPr>
          <p:cNvPr id="18435" name="Rectangle 3"/>
          <p:cNvSpPr>
            <a:spLocks noGrp="1" noChangeArrowheads="1"/>
          </p:cNvSpPr>
          <p:nvPr>
            <p:ph idx="1"/>
          </p:nvPr>
        </p:nvSpPr>
        <p:spPr>
          <a:xfrm>
            <a:off x="453549" y="1916832"/>
            <a:ext cx="8507288" cy="4320480"/>
          </a:xfrm>
        </p:spPr>
        <p:txBody>
          <a:bodyPr>
            <a:noAutofit/>
          </a:bodyPr>
          <a:lstStyle/>
          <a:p>
            <a:pPr marL="342900" lvl="2" indent="-342900" fontAlgn="base">
              <a:lnSpc>
                <a:spcPct val="120000"/>
              </a:lnSpc>
              <a:spcBef>
                <a:spcPts val="0"/>
              </a:spcBef>
              <a:spcAft>
                <a:spcPts val="300"/>
              </a:spcAft>
              <a:buSzPct val="85000"/>
              <a:buFont typeface="Wingdings" pitchFamily="2" charset="2"/>
              <a:buChar char="§"/>
              <a:tabLst>
                <a:tab pos="358775" algn="l"/>
              </a:tabLst>
              <a:defRPr/>
            </a:pPr>
            <a:r>
              <a:rPr lang="cs-CZ" sz="2000" dirty="0"/>
              <a:t>Tržní cenu (převodní cenu) ovlivňují:</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Vlastnosti výrobku / majetku / služby</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Smluvní podmínky</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Funkční analýza</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Podstupovaná rizika</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Užití aktiv</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Ekonomické okolnosti</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Podnikatelské strategie</a:t>
            </a:r>
            <a:endParaRPr lang="en-US" sz="2000" dirty="0"/>
          </a:p>
          <a:p>
            <a:pPr marL="342900" lvl="2" indent="-342900" fontAlgn="base">
              <a:lnSpc>
                <a:spcPct val="120000"/>
              </a:lnSpc>
              <a:spcBef>
                <a:spcPts val="0"/>
              </a:spcBef>
              <a:spcAft>
                <a:spcPts val="300"/>
              </a:spcAft>
              <a:buSzPct val="85000"/>
              <a:buFont typeface="Wingdings" pitchFamily="2" charset="2"/>
              <a:buChar char="§"/>
              <a:tabLst>
                <a:tab pos="358775" algn="l"/>
              </a:tabLst>
              <a:defRPr/>
            </a:pPr>
            <a:r>
              <a:rPr lang="cs-CZ" sz="2000" dirty="0"/>
              <a:t>Časté zjednodušení pro účely převodních cen</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Cena je výsledkem vykonávaných funkcí, používaných aktiv a nesených rizik v řízené transakci</a:t>
            </a:r>
            <a:endParaRPr lang="en-US" sz="2000" dirty="0"/>
          </a:p>
          <a:p>
            <a:pPr marL="342900" lvl="2" indent="-342900" fontAlgn="base">
              <a:lnSpc>
                <a:spcPct val="120000"/>
              </a:lnSpc>
              <a:buSzPct val="85000"/>
              <a:buFont typeface="Wingdings" pitchFamily="2" charset="2"/>
              <a:buChar char="§"/>
              <a:defRPr/>
            </a:pPr>
            <a:endParaRPr lang="de-DE" sz="2000" dirty="0"/>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19</a:t>
            </a:fld>
            <a:endParaRPr lang="en-US" dirty="0"/>
          </a:p>
        </p:txBody>
      </p:sp>
    </p:spTree>
    <p:extLst>
      <p:ext uri="{BB962C8B-B14F-4D97-AF65-F5344CB8AC3E}">
        <p14:creationId xmlns:p14="http://schemas.microsoft.com/office/powerpoint/2010/main" val="409227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Obsah prezentace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Základní pojmy a legislativa</a:t>
            </a:r>
          </a:p>
          <a:p>
            <a:r>
              <a:rPr lang="cs-CZ" dirty="0"/>
              <a:t>Typické transakce mezi spojenými osobami</a:t>
            </a:r>
          </a:p>
          <a:p>
            <a:r>
              <a:rPr lang="cs-CZ" dirty="0"/>
              <a:t>Funkce a rizika</a:t>
            </a:r>
          </a:p>
          <a:p>
            <a:r>
              <a:rPr lang="cs-CZ" dirty="0"/>
              <a:t>Metody stanovení převodních cen</a:t>
            </a:r>
          </a:p>
          <a:p>
            <a:r>
              <a:rPr lang="cs-CZ" dirty="0"/>
              <a:t>Prokazování před správcem daně</a:t>
            </a:r>
          </a:p>
          <a:p>
            <a:r>
              <a:rPr lang="cs-CZ" dirty="0"/>
              <a:t>Komplexní příklad</a:t>
            </a:r>
          </a:p>
          <a:p>
            <a:r>
              <a:rPr lang="cs-CZ" dirty="0"/>
              <a:t>Když jsou převodní ceny „špatně“</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a:t>
            </a:fld>
            <a:endParaRPr lang="en-US" dirty="0"/>
          </a:p>
        </p:txBody>
      </p:sp>
    </p:spTree>
    <p:extLst>
      <p:ext uri="{BB962C8B-B14F-4D97-AF65-F5344CB8AC3E}">
        <p14:creationId xmlns:p14="http://schemas.microsoft.com/office/powerpoint/2010/main" val="303833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20</a:t>
            </a:fld>
            <a:endParaRPr lang="en-US" dirty="0"/>
          </a:p>
        </p:txBody>
      </p:sp>
      <p:sp>
        <p:nvSpPr>
          <p:cNvPr id="7" name="Rectangle 9">
            <a:extLst>
              <a:ext uri="{FF2B5EF4-FFF2-40B4-BE49-F238E27FC236}">
                <a16:creationId xmlns:a16="http://schemas.microsoft.com/office/drawing/2014/main" id="{C0596F22-9A3F-4D96-A61A-5DC7834B9368}"/>
              </a:ext>
            </a:extLst>
          </p:cNvPr>
          <p:cNvSpPr>
            <a:spLocks noChangeArrowheads="1"/>
          </p:cNvSpPr>
          <p:nvPr/>
        </p:nvSpPr>
        <p:spPr bwMode="auto">
          <a:xfrm>
            <a:off x="1143000" y="2971800"/>
            <a:ext cx="916918"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Funkce</a:t>
            </a:r>
            <a:endParaRPr lang="en-US" b="1" dirty="0">
              <a:latin typeface="Times New Roman" pitchFamily="18" charset="0"/>
            </a:endParaRPr>
          </a:p>
        </p:txBody>
      </p:sp>
      <p:sp>
        <p:nvSpPr>
          <p:cNvPr id="8" name="Rectangle 10">
            <a:extLst>
              <a:ext uri="{FF2B5EF4-FFF2-40B4-BE49-F238E27FC236}">
                <a16:creationId xmlns:a16="http://schemas.microsoft.com/office/drawing/2014/main" id="{AAAA0502-070D-455C-8B14-5EE1C927995B}"/>
              </a:ext>
            </a:extLst>
          </p:cNvPr>
          <p:cNvSpPr>
            <a:spLocks noChangeArrowheads="1"/>
          </p:cNvSpPr>
          <p:nvPr/>
        </p:nvSpPr>
        <p:spPr bwMode="auto">
          <a:xfrm>
            <a:off x="1219200" y="3810000"/>
            <a:ext cx="852798"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Aktiva</a:t>
            </a:r>
            <a:endParaRPr lang="en-US" b="1" dirty="0">
              <a:latin typeface="Times New Roman" pitchFamily="18" charset="0"/>
            </a:endParaRPr>
          </a:p>
        </p:txBody>
      </p:sp>
      <p:sp>
        <p:nvSpPr>
          <p:cNvPr id="9" name="Rectangle 11">
            <a:extLst>
              <a:ext uri="{FF2B5EF4-FFF2-40B4-BE49-F238E27FC236}">
                <a16:creationId xmlns:a16="http://schemas.microsoft.com/office/drawing/2014/main" id="{4DB5B72B-2453-4667-9EC0-3AF747B41F3A}"/>
              </a:ext>
            </a:extLst>
          </p:cNvPr>
          <p:cNvSpPr>
            <a:spLocks noChangeArrowheads="1"/>
          </p:cNvSpPr>
          <p:nvPr/>
        </p:nvSpPr>
        <p:spPr bwMode="auto">
          <a:xfrm>
            <a:off x="1219200" y="4724400"/>
            <a:ext cx="827150"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Rizika</a:t>
            </a:r>
            <a:endParaRPr lang="en-US" b="1" dirty="0">
              <a:latin typeface="Times New Roman" pitchFamily="18" charset="0"/>
            </a:endParaRPr>
          </a:p>
        </p:txBody>
      </p:sp>
      <p:sp>
        <p:nvSpPr>
          <p:cNvPr id="10" name="Rectangle 12">
            <a:extLst>
              <a:ext uri="{FF2B5EF4-FFF2-40B4-BE49-F238E27FC236}">
                <a16:creationId xmlns:a16="http://schemas.microsoft.com/office/drawing/2014/main" id="{BC48447A-4FDB-4A3D-8F63-C170BE7285F5}"/>
              </a:ext>
            </a:extLst>
          </p:cNvPr>
          <p:cNvSpPr>
            <a:spLocks noChangeArrowheads="1"/>
          </p:cNvSpPr>
          <p:nvPr/>
        </p:nvSpPr>
        <p:spPr bwMode="auto">
          <a:xfrm>
            <a:off x="1143000" y="5638800"/>
            <a:ext cx="737381"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Zisky</a:t>
            </a:r>
            <a:endParaRPr lang="en-US" b="1" dirty="0">
              <a:latin typeface="Times New Roman" pitchFamily="18" charset="0"/>
            </a:endParaRPr>
          </a:p>
        </p:txBody>
      </p:sp>
      <p:sp>
        <p:nvSpPr>
          <p:cNvPr id="11" name="Rectangle 13">
            <a:extLst>
              <a:ext uri="{FF2B5EF4-FFF2-40B4-BE49-F238E27FC236}">
                <a16:creationId xmlns:a16="http://schemas.microsoft.com/office/drawing/2014/main" id="{3443DDEA-92D5-4D69-BD64-E86F97DA7D90}"/>
              </a:ext>
            </a:extLst>
          </p:cNvPr>
          <p:cNvSpPr>
            <a:spLocks noChangeArrowheads="1"/>
          </p:cNvSpPr>
          <p:nvPr/>
        </p:nvSpPr>
        <p:spPr bwMode="auto">
          <a:xfrm>
            <a:off x="2514600" y="5638800"/>
            <a:ext cx="1828800" cy="396875"/>
          </a:xfrm>
          <a:prstGeom prst="rect">
            <a:avLst/>
          </a:prstGeom>
          <a:noFill/>
          <a:ln w="9525">
            <a:noFill/>
            <a:miter lim="800000"/>
            <a:headEnd/>
            <a:tailEnd/>
          </a:ln>
        </p:spPr>
        <p:txBody>
          <a:bodyPr lIns="92075" tIns="46038" rIns="92075" bIns="46038">
            <a:spAutoFit/>
          </a:bodyPr>
          <a:lstStyle/>
          <a:p>
            <a:pPr algn="l" eaLnBrk="0" hangingPunct="0"/>
            <a:r>
              <a:rPr lang="en-US" sz="2000" b="1">
                <a:solidFill>
                  <a:schemeClr val="tx2"/>
                </a:solidFill>
                <a:latin typeface="Times New Roman" pitchFamily="18" charset="0"/>
                <a:cs typeface="Times New Roman" pitchFamily="18" charset="0"/>
              </a:rPr>
              <a:t>   </a:t>
            </a:r>
            <a:r>
              <a:rPr lang="en-US" sz="2000" b="1">
                <a:latin typeface="Times New Roman" pitchFamily="18" charset="0"/>
                <a:cs typeface="Times New Roman" pitchFamily="18" charset="0"/>
              </a:rPr>
              <a:t>€€€€€€€€€</a:t>
            </a:r>
          </a:p>
        </p:txBody>
      </p:sp>
      <p:sp>
        <p:nvSpPr>
          <p:cNvPr id="12" name="Rectangle 14">
            <a:extLst>
              <a:ext uri="{FF2B5EF4-FFF2-40B4-BE49-F238E27FC236}">
                <a16:creationId xmlns:a16="http://schemas.microsoft.com/office/drawing/2014/main" id="{E80E4A1D-6E99-4150-9FD7-4985198BC0C8}"/>
              </a:ext>
            </a:extLst>
          </p:cNvPr>
          <p:cNvSpPr>
            <a:spLocks noChangeArrowheads="1"/>
          </p:cNvSpPr>
          <p:nvPr/>
        </p:nvSpPr>
        <p:spPr bwMode="auto">
          <a:xfrm>
            <a:off x="5791200" y="5562600"/>
            <a:ext cx="438150" cy="396875"/>
          </a:xfrm>
          <a:prstGeom prst="rect">
            <a:avLst/>
          </a:prstGeom>
          <a:noFill/>
          <a:ln w="9525">
            <a:noFill/>
            <a:miter lim="800000"/>
            <a:headEnd/>
            <a:tailEnd/>
          </a:ln>
        </p:spPr>
        <p:txBody>
          <a:bodyPr wrap="none" lIns="92075" tIns="46038" rIns="92075" bIns="46038">
            <a:spAutoFit/>
          </a:bodyPr>
          <a:lstStyle/>
          <a:p>
            <a:pPr algn="l" eaLnBrk="0" hangingPunct="0"/>
            <a:r>
              <a:rPr lang="en-US" sz="2000" b="1">
                <a:latin typeface="Times New Roman" pitchFamily="18" charset="0"/>
                <a:cs typeface="Times New Roman" pitchFamily="18" charset="0"/>
              </a:rPr>
              <a:t>€€</a:t>
            </a:r>
          </a:p>
        </p:txBody>
      </p:sp>
      <p:sp>
        <p:nvSpPr>
          <p:cNvPr id="13" name="Rectangle 32">
            <a:extLst>
              <a:ext uri="{FF2B5EF4-FFF2-40B4-BE49-F238E27FC236}">
                <a16:creationId xmlns:a16="http://schemas.microsoft.com/office/drawing/2014/main" id="{56DE2BF6-0EFC-410F-B5D6-F70A546F89F2}"/>
              </a:ext>
            </a:extLst>
          </p:cNvPr>
          <p:cNvSpPr>
            <a:spLocks noChangeArrowheads="1"/>
          </p:cNvSpPr>
          <p:nvPr/>
        </p:nvSpPr>
        <p:spPr bwMode="auto">
          <a:xfrm>
            <a:off x="3419872" y="1340768"/>
            <a:ext cx="2057400" cy="533400"/>
          </a:xfrm>
          <a:prstGeom prst="rect">
            <a:avLst/>
          </a:prstGeom>
          <a:noFill/>
          <a:ln w="12700">
            <a:solidFill>
              <a:schemeClr val="tx1"/>
            </a:solidFill>
            <a:miter lim="800000"/>
            <a:headEnd/>
            <a:tailEnd/>
          </a:ln>
        </p:spPr>
        <p:txBody>
          <a:bodyPr wrap="none" anchor="ctr"/>
          <a:lstStyle/>
          <a:p>
            <a:endParaRPr lang="en-US"/>
          </a:p>
        </p:txBody>
      </p:sp>
      <p:sp>
        <p:nvSpPr>
          <p:cNvPr id="14" name="Rectangle 33">
            <a:extLst>
              <a:ext uri="{FF2B5EF4-FFF2-40B4-BE49-F238E27FC236}">
                <a16:creationId xmlns:a16="http://schemas.microsoft.com/office/drawing/2014/main" id="{4AD9A6D8-1BC4-49AC-9A46-B96E13C18FD8}"/>
              </a:ext>
            </a:extLst>
          </p:cNvPr>
          <p:cNvSpPr>
            <a:spLocks noChangeArrowheads="1"/>
          </p:cNvSpPr>
          <p:nvPr/>
        </p:nvSpPr>
        <p:spPr bwMode="auto">
          <a:xfrm>
            <a:off x="3707904" y="1268760"/>
            <a:ext cx="1531188" cy="646331"/>
          </a:xfrm>
          <a:prstGeom prst="rect">
            <a:avLst/>
          </a:prstGeom>
          <a:noFill/>
          <a:ln w="12700" algn="ctr">
            <a:noFill/>
            <a:miter lim="800000"/>
            <a:headEnd/>
            <a:tailEnd/>
          </a:ln>
        </p:spPr>
        <p:txBody>
          <a:bodyPr wrap="none">
            <a:spAutoFit/>
          </a:bodyPr>
          <a:lstStyle/>
          <a:p>
            <a:r>
              <a:rPr lang="cs-CZ" b="1" dirty="0"/>
              <a:t>Nadnárodní </a:t>
            </a:r>
          </a:p>
          <a:p>
            <a:r>
              <a:rPr lang="cs-CZ" b="1" dirty="0"/>
              <a:t>společnost</a:t>
            </a:r>
            <a:endParaRPr lang="en-US" b="1" dirty="0"/>
          </a:p>
        </p:txBody>
      </p:sp>
      <p:sp>
        <p:nvSpPr>
          <p:cNvPr id="15" name="Rectangle 34">
            <a:extLst>
              <a:ext uri="{FF2B5EF4-FFF2-40B4-BE49-F238E27FC236}">
                <a16:creationId xmlns:a16="http://schemas.microsoft.com/office/drawing/2014/main" id="{0EC56578-20E0-4F76-939C-649837787D1E}"/>
              </a:ext>
            </a:extLst>
          </p:cNvPr>
          <p:cNvSpPr>
            <a:spLocks noChangeArrowheads="1"/>
          </p:cNvSpPr>
          <p:nvPr/>
        </p:nvSpPr>
        <p:spPr bwMode="auto">
          <a:xfrm>
            <a:off x="2362200" y="2057400"/>
            <a:ext cx="1447800" cy="381000"/>
          </a:xfrm>
          <a:prstGeom prst="rect">
            <a:avLst/>
          </a:prstGeom>
          <a:noFill/>
          <a:ln w="12700">
            <a:solidFill>
              <a:schemeClr val="tx1"/>
            </a:solidFill>
            <a:miter lim="800000"/>
            <a:headEnd/>
            <a:tailEnd/>
          </a:ln>
        </p:spPr>
        <p:txBody>
          <a:bodyPr wrap="none" anchor="ctr"/>
          <a:lstStyle/>
          <a:p>
            <a:endParaRPr lang="en-US"/>
          </a:p>
        </p:txBody>
      </p:sp>
      <p:sp>
        <p:nvSpPr>
          <p:cNvPr id="16" name="Rectangle 35">
            <a:extLst>
              <a:ext uri="{FF2B5EF4-FFF2-40B4-BE49-F238E27FC236}">
                <a16:creationId xmlns:a16="http://schemas.microsoft.com/office/drawing/2014/main" id="{A50EAB96-4C58-419B-98A4-922744A9DB51}"/>
              </a:ext>
            </a:extLst>
          </p:cNvPr>
          <p:cNvSpPr>
            <a:spLocks noChangeArrowheads="1"/>
          </p:cNvSpPr>
          <p:nvPr/>
        </p:nvSpPr>
        <p:spPr bwMode="auto">
          <a:xfrm>
            <a:off x="2699792" y="2060848"/>
            <a:ext cx="1269504" cy="369332"/>
          </a:xfrm>
          <a:prstGeom prst="rect">
            <a:avLst/>
          </a:prstGeom>
          <a:noFill/>
          <a:ln w="12700" algn="ctr">
            <a:noFill/>
            <a:miter lim="800000"/>
            <a:headEnd/>
            <a:tailEnd/>
          </a:ln>
        </p:spPr>
        <p:txBody>
          <a:bodyPr wrap="square">
            <a:spAutoFit/>
          </a:bodyPr>
          <a:lstStyle/>
          <a:p>
            <a:r>
              <a:rPr lang="cs-CZ" b="1" dirty="0"/>
              <a:t>Země</a:t>
            </a:r>
            <a:r>
              <a:rPr lang="en-US" b="1" dirty="0"/>
              <a:t> A</a:t>
            </a:r>
          </a:p>
        </p:txBody>
      </p:sp>
      <p:sp>
        <p:nvSpPr>
          <p:cNvPr id="17" name="Rectangle 36">
            <a:extLst>
              <a:ext uri="{FF2B5EF4-FFF2-40B4-BE49-F238E27FC236}">
                <a16:creationId xmlns:a16="http://schemas.microsoft.com/office/drawing/2014/main" id="{E4913CD8-8A45-4758-AFC0-8EFB2E196548}"/>
              </a:ext>
            </a:extLst>
          </p:cNvPr>
          <p:cNvSpPr>
            <a:spLocks noChangeArrowheads="1"/>
          </p:cNvSpPr>
          <p:nvPr/>
        </p:nvSpPr>
        <p:spPr bwMode="auto">
          <a:xfrm>
            <a:off x="5105400" y="2057400"/>
            <a:ext cx="1371600" cy="381000"/>
          </a:xfrm>
          <a:prstGeom prst="rect">
            <a:avLst/>
          </a:prstGeom>
          <a:noFill/>
          <a:ln w="12700">
            <a:solidFill>
              <a:schemeClr val="tx1"/>
            </a:solidFill>
            <a:miter lim="800000"/>
            <a:headEnd/>
            <a:tailEnd/>
          </a:ln>
        </p:spPr>
        <p:txBody>
          <a:bodyPr wrap="none" anchor="ctr"/>
          <a:lstStyle/>
          <a:p>
            <a:endParaRPr lang="en-US"/>
          </a:p>
        </p:txBody>
      </p:sp>
      <p:sp>
        <p:nvSpPr>
          <p:cNvPr id="18" name="Rectangle 37">
            <a:extLst>
              <a:ext uri="{FF2B5EF4-FFF2-40B4-BE49-F238E27FC236}">
                <a16:creationId xmlns:a16="http://schemas.microsoft.com/office/drawing/2014/main" id="{ED564F83-9A56-43A8-9AA2-1DF6935A642A}"/>
              </a:ext>
            </a:extLst>
          </p:cNvPr>
          <p:cNvSpPr>
            <a:spLocks noChangeArrowheads="1"/>
          </p:cNvSpPr>
          <p:nvPr/>
        </p:nvSpPr>
        <p:spPr bwMode="auto">
          <a:xfrm>
            <a:off x="5220072" y="2060848"/>
            <a:ext cx="1018227" cy="369332"/>
          </a:xfrm>
          <a:prstGeom prst="rect">
            <a:avLst/>
          </a:prstGeom>
          <a:noFill/>
          <a:ln w="12700" algn="ctr">
            <a:noFill/>
            <a:miter lim="800000"/>
            <a:headEnd/>
            <a:tailEnd/>
          </a:ln>
        </p:spPr>
        <p:txBody>
          <a:bodyPr wrap="none">
            <a:spAutoFit/>
          </a:bodyPr>
          <a:lstStyle/>
          <a:p>
            <a:pPr eaLnBrk="0" hangingPunct="0"/>
            <a:r>
              <a:rPr lang="cs-CZ" b="1" dirty="0"/>
              <a:t>Země</a:t>
            </a:r>
            <a:r>
              <a:rPr lang="en-US" b="1" dirty="0">
                <a:solidFill>
                  <a:schemeClr val="accent2"/>
                </a:solidFill>
              </a:rPr>
              <a:t> </a:t>
            </a:r>
            <a:r>
              <a:rPr lang="en-US" b="1" dirty="0"/>
              <a:t>B</a:t>
            </a:r>
          </a:p>
        </p:txBody>
      </p:sp>
      <p:grpSp>
        <p:nvGrpSpPr>
          <p:cNvPr id="19" name="Group 40">
            <a:extLst>
              <a:ext uri="{FF2B5EF4-FFF2-40B4-BE49-F238E27FC236}">
                <a16:creationId xmlns:a16="http://schemas.microsoft.com/office/drawing/2014/main" id="{3912879F-6A3F-40BA-A1B0-38755C829EE0}"/>
              </a:ext>
            </a:extLst>
          </p:cNvPr>
          <p:cNvGrpSpPr>
            <a:grpSpLocks/>
          </p:cNvGrpSpPr>
          <p:nvPr/>
        </p:nvGrpSpPr>
        <p:grpSpPr bwMode="auto">
          <a:xfrm>
            <a:off x="2743200" y="3048000"/>
            <a:ext cx="1066800" cy="457200"/>
            <a:chOff x="1248" y="240"/>
            <a:chExt cx="4176" cy="3600"/>
          </a:xfrm>
        </p:grpSpPr>
        <p:sp>
          <p:nvSpPr>
            <p:cNvPr id="20" name="Pyr1">
              <a:extLst>
                <a:ext uri="{FF2B5EF4-FFF2-40B4-BE49-F238E27FC236}">
                  <a16:creationId xmlns:a16="http://schemas.microsoft.com/office/drawing/2014/main" id="{7939302D-F13A-42BB-BCBA-F26CC1646638}"/>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99CCFF"/>
            </a:solidFill>
            <a:ln w="9525">
              <a:solidFill>
                <a:srgbClr val="000000"/>
              </a:solidFill>
              <a:miter lim="800000"/>
              <a:headEnd/>
              <a:tailEnd/>
            </a:ln>
          </p:spPr>
          <p:txBody>
            <a:bodyPr/>
            <a:lstStyle/>
            <a:p>
              <a:endParaRPr lang="en-US"/>
            </a:p>
          </p:txBody>
        </p:sp>
        <p:sp>
          <p:nvSpPr>
            <p:cNvPr id="21" name="Pyr2">
              <a:extLst>
                <a:ext uri="{FF2B5EF4-FFF2-40B4-BE49-F238E27FC236}">
                  <a16:creationId xmlns:a16="http://schemas.microsoft.com/office/drawing/2014/main" id="{23857E63-B204-4B44-814B-F2B9BAC7882B}"/>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99CCFF"/>
            </a:solidFill>
            <a:ln w="9525">
              <a:solidFill>
                <a:srgbClr val="000000"/>
              </a:solidFill>
              <a:miter lim="800000"/>
              <a:headEnd/>
              <a:tailEnd/>
            </a:ln>
          </p:spPr>
          <p:txBody>
            <a:bodyPr/>
            <a:lstStyle/>
            <a:p>
              <a:endParaRPr lang="en-US"/>
            </a:p>
          </p:txBody>
        </p:sp>
        <p:sp>
          <p:nvSpPr>
            <p:cNvPr id="22" name="Pyr3">
              <a:extLst>
                <a:ext uri="{FF2B5EF4-FFF2-40B4-BE49-F238E27FC236}">
                  <a16:creationId xmlns:a16="http://schemas.microsoft.com/office/drawing/2014/main" id="{883456A3-8187-474C-A0B7-032CCF9C055B}"/>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99CCFF"/>
            </a:solidFill>
            <a:ln w="9525">
              <a:solidFill>
                <a:srgbClr val="000000"/>
              </a:solidFill>
              <a:miter lim="800000"/>
              <a:headEnd/>
              <a:tailEnd/>
            </a:ln>
          </p:spPr>
          <p:txBody>
            <a:bodyPr/>
            <a:lstStyle/>
            <a:p>
              <a:endParaRPr lang="en-US"/>
            </a:p>
          </p:txBody>
        </p:sp>
        <p:sp>
          <p:nvSpPr>
            <p:cNvPr id="23" name="Pyr4">
              <a:extLst>
                <a:ext uri="{FF2B5EF4-FFF2-40B4-BE49-F238E27FC236}">
                  <a16:creationId xmlns:a16="http://schemas.microsoft.com/office/drawing/2014/main" id="{A25221BF-26E5-468C-80BE-2C1E4F9AB0E4}"/>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99CCFF"/>
            </a:solidFill>
            <a:ln w="9525">
              <a:solidFill>
                <a:srgbClr val="000000"/>
              </a:solidFill>
              <a:miter lim="800000"/>
              <a:headEnd/>
              <a:tailEnd/>
            </a:ln>
          </p:spPr>
          <p:txBody>
            <a:bodyPr/>
            <a:lstStyle/>
            <a:p>
              <a:endParaRPr lang="en-US"/>
            </a:p>
          </p:txBody>
        </p:sp>
      </p:grpSp>
      <p:grpSp>
        <p:nvGrpSpPr>
          <p:cNvPr id="24" name="Group 45">
            <a:extLst>
              <a:ext uri="{FF2B5EF4-FFF2-40B4-BE49-F238E27FC236}">
                <a16:creationId xmlns:a16="http://schemas.microsoft.com/office/drawing/2014/main" id="{278BDE62-6314-4CE1-B522-D71AA08E3C04}"/>
              </a:ext>
            </a:extLst>
          </p:cNvPr>
          <p:cNvGrpSpPr>
            <a:grpSpLocks/>
          </p:cNvGrpSpPr>
          <p:nvPr/>
        </p:nvGrpSpPr>
        <p:grpSpPr bwMode="auto">
          <a:xfrm>
            <a:off x="2819400" y="3810000"/>
            <a:ext cx="1066800" cy="457200"/>
            <a:chOff x="1248" y="240"/>
            <a:chExt cx="4176" cy="3600"/>
          </a:xfrm>
        </p:grpSpPr>
        <p:sp>
          <p:nvSpPr>
            <p:cNvPr id="25" name="Pyr1">
              <a:extLst>
                <a:ext uri="{FF2B5EF4-FFF2-40B4-BE49-F238E27FC236}">
                  <a16:creationId xmlns:a16="http://schemas.microsoft.com/office/drawing/2014/main" id="{0645B9EA-B628-4DF4-9388-8496F2180458}"/>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FFFF"/>
            </a:solidFill>
            <a:ln w="9525">
              <a:solidFill>
                <a:srgbClr val="000000"/>
              </a:solidFill>
              <a:miter lim="800000"/>
              <a:headEnd/>
              <a:tailEnd/>
            </a:ln>
          </p:spPr>
          <p:txBody>
            <a:bodyPr/>
            <a:lstStyle/>
            <a:p>
              <a:endParaRPr lang="en-US"/>
            </a:p>
          </p:txBody>
        </p:sp>
        <p:sp>
          <p:nvSpPr>
            <p:cNvPr id="26" name="Pyr2">
              <a:extLst>
                <a:ext uri="{FF2B5EF4-FFF2-40B4-BE49-F238E27FC236}">
                  <a16:creationId xmlns:a16="http://schemas.microsoft.com/office/drawing/2014/main" id="{8E1CDE31-A8C0-4F72-9795-3F9C589A7F0D}"/>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FF"/>
            </a:solidFill>
            <a:ln w="9525">
              <a:solidFill>
                <a:srgbClr val="000000"/>
              </a:solidFill>
              <a:miter lim="800000"/>
              <a:headEnd/>
              <a:tailEnd/>
            </a:ln>
          </p:spPr>
          <p:txBody>
            <a:bodyPr/>
            <a:lstStyle/>
            <a:p>
              <a:endParaRPr lang="en-US"/>
            </a:p>
          </p:txBody>
        </p:sp>
        <p:sp>
          <p:nvSpPr>
            <p:cNvPr id="27" name="Pyr3">
              <a:extLst>
                <a:ext uri="{FF2B5EF4-FFF2-40B4-BE49-F238E27FC236}">
                  <a16:creationId xmlns:a16="http://schemas.microsoft.com/office/drawing/2014/main" id="{18D52E24-6320-48D2-B0DA-FB3B795025F2}"/>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FFFF"/>
            </a:solidFill>
            <a:ln w="9525">
              <a:solidFill>
                <a:srgbClr val="000000"/>
              </a:solidFill>
              <a:miter lim="800000"/>
              <a:headEnd/>
              <a:tailEnd/>
            </a:ln>
          </p:spPr>
          <p:txBody>
            <a:bodyPr/>
            <a:lstStyle/>
            <a:p>
              <a:endParaRPr lang="en-US"/>
            </a:p>
          </p:txBody>
        </p:sp>
        <p:sp>
          <p:nvSpPr>
            <p:cNvPr id="28" name="Pyr4">
              <a:extLst>
                <a:ext uri="{FF2B5EF4-FFF2-40B4-BE49-F238E27FC236}">
                  <a16:creationId xmlns:a16="http://schemas.microsoft.com/office/drawing/2014/main" id="{00055BD8-B217-45A9-B1AE-239C3D8AE7CA}"/>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FF"/>
            </a:solidFill>
            <a:ln w="9525">
              <a:solidFill>
                <a:srgbClr val="000000"/>
              </a:solidFill>
              <a:miter lim="800000"/>
              <a:headEnd/>
              <a:tailEnd/>
            </a:ln>
          </p:spPr>
          <p:txBody>
            <a:bodyPr/>
            <a:lstStyle/>
            <a:p>
              <a:endParaRPr lang="en-US"/>
            </a:p>
          </p:txBody>
        </p:sp>
      </p:grpSp>
      <p:grpSp>
        <p:nvGrpSpPr>
          <p:cNvPr id="29" name="Group 50">
            <a:extLst>
              <a:ext uri="{FF2B5EF4-FFF2-40B4-BE49-F238E27FC236}">
                <a16:creationId xmlns:a16="http://schemas.microsoft.com/office/drawing/2014/main" id="{E9F439A3-7713-4429-A15B-F63EAE0DA941}"/>
              </a:ext>
            </a:extLst>
          </p:cNvPr>
          <p:cNvGrpSpPr>
            <a:grpSpLocks/>
          </p:cNvGrpSpPr>
          <p:nvPr/>
        </p:nvGrpSpPr>
        <p:grpSpPr bwMode="auto">
          <a:xfrm>
            <a:off x="2819400" y="4648200"/>
            <a:ext cx="1066800" cy="457200"/>
            <a:chOff x="1248" y="240"/>
            <a:chExt cx="4176" cy="3600"/>
          </a:xfrm>
        </p:grpSpPr>
        <p:sp>
          <p:nvSpPr>
            <p:cNvPr id="30" name="Pyr1">
              <a:extLst>
                <a:ext uri="{FF2B5EF4-FFF2-40B4-BE49-F238E27FC236}">
                  <a16:creationId xmlns:a16="http://schemas.microsoft.com/office/drawing/2014/main" id="{0B016E36-6C6E-4676-9EB3-A196CECFFAA7}"/>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C0C0C0"/>
            </a:solidFill>
            <a:ln w="9525">
              <a:solidFill>
                <a:srgbClr val="000000"/>
              </a:solidFill>
              <a:miter lim="800000"/>
              <a:headEnd/>
              <a:tailEnd/>
            </a:ln>
          </p:spPr>
          <p:txBody>
            <a:bodyPr/>
            <a:lstStyle/>
            <a:p>
              <a:endParaRPr lang="en-US"/>
            </a:p>
          </p:txBody>
        </p:sp>
        <p:sp>
          <p:nvSpPr>
            <p:cNvPr id="31" name="Pyr2">
              <a:extLst>
                <a:ext uri="{FF2B5EF4-FFF2-40B4-BE49-F238E27FC236}">
                  <a16:creationId xmlns:a16="http://schemas.microsoft.com/office/drawing/2014/main" id="{3F7F76C7-DAEF-4141-80F3-8F18D7151DA1}"/>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0C0C0"/>
            </a:solidFill>
            <a:ln w="9525">
              <a:solidFill>
                <a:srgbClr val="000000"/>
              </a:solidFill>
              <a:miter lim="800000"/>
              <a:headEnd/>
              <a:tailEnd/>
            </a:ln>
          </p:spPr>
          <p:txBody>
            <a:bodyPr/>
            <a:lstStyle/>
            <a:p>
              <a:endParaRPr lang="en-US"/>
            </a:p>
          </p:txBody>
        </p:sp>
        <p:sp>
          <p:nvSpPr>
            <p:cNvPr id="32" name="Pyr3">
              <a:extLst>
                <a:ext uri="{FF2B5EF4-FFF2-40B4-BE49-F238E27FC236}">
                  <a16:creationId xmlns:a16="http://schemas.microsoft.com/office/drawing/2014/main" id="{F7FD6533-70A4-40D0-90A0-A95DA38B2BB4}"/>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C0C0C0"/>
            </a:solidFill>
            <a:ln w="9525">
              <a:solidFill>
                <a:srgbClr val="000000"/>
              </a:solidFill>
              <a:miter lim="800000"/>
              <a:headEnd/>
              <a:tailEnd/>
            </a:ln>
          </p:spPr>
          <p:txBody>
            <a:bodyPr/>
            <a:lstStyle/>
            <a:p>
              <a:endParaRPr lang="en-US"/>
            </a:p>
          </p:txBody>
        </p:sp>
        <p:sp>
          <p:nvSpPr>
            <p:cNvPr id="33" name="Pyr4">
              <a:extLst>
                <a:ext uri="{FF2B5EF4-FFF2-40B4-BE49-F238E27FC236}">
                  <a16:creationId xmlns:a16="http://schemas.microsoft.com/office/drawing/2014/main" id="{BD275737-45E6-422C-B532-B2C20A9A8A13}"/>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C0C0C0"/>
            </a:solidFill>
            <a:ln w="9525">
              <a:solidFill>
                <a:srgbClr val="000000"/>
              </a:solidFill>
              <a:miter lim="800000"/>
              <a:headEnd/>
              <a:tailEnd/>
            </a:ln>
          </p:spPr>
          <p:txBody>
            <a:bodyPr/>
            <a:lstStyle/>
            <a:p>
              <a:endParaRPr lang="en-US"/>
            </a:p>
          </p:txBody>
        </p:sp>
      </p:grpSp>
      <p:grpSp>
        <p:nvGrpSpPr>
          <p:cNvPr id="34" name="Group 55">
            <a:extLst>
              <a:ext uri="{FF2B5EF4-FFF2-40B4-BE49-F238E27FC236}">
                <a16:creationId xmlns:a16="http://schemas.microsoft.com/office/drawing/2014/main" id="{45899411-F5DA-4179-A95E-5922A76D54C3}"/>
              </a:ext>
            </a:extLst>
          </p:cNvPr>
          <p:cNvGrpSpPr>
            <a:grpSpLocks/>
          </p:cNvGrpSpPr>
          <p:nvPr/>
        </p:nvGrpSpPr>
        <p:grpSpPr bwMode="auto">
          <a:xfrm>
            <a:off x="5562600" y="3124200"/>
            <a:ext cx="762000" cy="228600"/>
            <a:chOff x="1248" y="240"/>
            <a:chExt cx="4176" cy="3600"/>
          </a:xfrm>
        </p:grpSpPr>
        <p:sp>
          <p:nvSpPr>
            <p:cNvPr id="35" name="Pyr1">
              <a:extLst>
                <a:ext uri="{FF2B5EF4-FFF2-40B4-BE49-F238E27FC236}">
                  <a16:creationId xmlns:a16="http://schemas.microsoft.com/office/drawing/2014/main" id="{11460270-7DDB-406A-BBA3-B8C838B0BAF1}"/>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99CCFF"/>
            </a:solidFill>
            <a:ln w="9525">
              <a:solidFill>
                <a:srgbClr val="000000"/>
              </a:solidFill>
              <a:miter lim="800000"/>
              <a:headEnd/>
              <a:tailEnd/>
            </a:ln>
          </p:spPr>
          <p:txBody>
            <a:bodyPr/>
            <a:lstStyle/>
            <a:p>
              <a:endParaRPr lang="en-US"/>
            </a:p>
          </p:txBody>
        </p:sp>
        <p:sp>
          <p:nvSpPr>
            <p:cNvPr id="36" name="Pyr2">
              <a:extLst>
                <a:ext uri="{FF2B5EF4-FFF2-40B4-BE49-F238E27FC236}">
                  <a16:creationId xmlns:a16="http://schemas.microsoft.com/office/drawing/2014/main" id="{34AF6B31-6F17-4210-8D63-279AA616C6CF}"/>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99CCFF"/>
            </a:solidFill>
            <a:ln w="9525">
              <a:solidFill>
                <a:srgbClr val="000000"/>
              </a:solidFill>
              <a:miter lim="800000"/>
              <a:headEnd/>
              <a:tailEnd/>
            </a:ln>
          </p:spPr>
          <p:txBody>
            <a:bodyPr/>
            <a:lstStyle/>
            <a:p>
              <a:endParaRPr lang="en-US"/>
            </a:p>
          </p:txBody>
        </p:sp>
        <p:sp>
          <p:nvSpPr>
            <p:cNvPr id="37" name="Pyr3">
              <a:extLst>
                <a:ext uri="{FF2B5EF4-FFF2-40B4-BE49-F238E27FC236}">
                  <a16:creationId xmlns:a16="http://schemas.microsoft.com/office/drawing/2014/main" id="{934287D3-BE5E-4112-9D34-C8378A857C1D}"/>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99CCFF"/>
            </a:solidFill>
            <a:ln w="9525">
              <a:solidFill>
                <a:srgbClr val="000000"/>
              </a:solidFill>
              <a:miter lim="800000"/>
              <a:headEnd/>
              <a:tailEnd/>
            </a:ln>
          </p:spPr>
          <p:txBody>
            <a:bodyPr/>
            <a:lstStyle/>
            <a:p>
              <a:endParaRPr lang="en-US"/>
            </a:p>
          </p:txBody>
        </p:sp>
        <p:sp>
          <p:nvSpPr>
            <p:cNvPr id="38" name="Pyr4">
              <a:extLst>
                <a:ext uri="{FF2B5EF4-FFF2-40B4-BE49-F238E27FC236}">
                  <a16:creationId xmlns:a16="http://schemas.microsoft.com/office/drawing/2014/main" id="{8F3A2F1F-E72D-4257-B5F7-77F265D627D4}"/>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99CCFF"/>
            </a:solidFill>
            <a:ln w="9525">
              <a:solidFill>
                <a:srgbClr val="000000"/>
              </a:solidFill>
              <a:miter lim="800000"/>
              <a:headEnd/>
              <a:tailEnd/>
            </a:ln>
          </p:spPr>
          <p:txBody>
            <a:bodyPr/>
            <a:lstStyle/>
            <a:p>
              <a:endParaRPr lang="en-US"/>
            </a:p>
          </p:txBody>
        </p:sp>
      </p:grpSp>
      <p:grpSp>
        <p:nvGrpSpPr>
          <p:cNvPr id="39" name="Group 61">
            <a:extLst>
              <a:ext uri="{FF2B5EF4-FFF2-40B4-BE49-F238E27FC236}">
                <a16:creationId xmlns:a16="http://schemas.microsoft.com/office/drawing/2014/main" id="{664C05C6-7C01-453F-97E2-2AA55230C6AB}"/>
              </a:ext>
            </a:extLst>
          </p:cNvPr>
          <p:cNvGrpSpPr>
            <a:grpSpLocks/>
          </p:cNvGrpSpPr>
          <p:nvPr/>
        </p:nvGrpSpPr>
        <p:grpSpPr bwMode="auto">
          <a:xfrm>
            <a:off x="5562600" y="3886200"/>
            <a:ext cx="762000" cy="304800"/>
            <a:chOff x="1248" y="240"/>
            <a:chExt cx="4176" cy="3600"/>
          </a:xfrm>
        </p:grpSpPr>
        <p:sp>
          <p:nvSpPr>
            <p:cNvPr id="40" name="Pyr1">
              <a:extLst>
                <a:ext uri="{FF2B5EF4-FFF2-40B4-BE49-F238E27FC236}">
                  <a16:creationId xmlns:a16="http://schemas.microsoft.com/office/drawing/2014/main" id="{91A1E7E7-57EB-4E76-B347-AE2ECB434AC6}"/>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FFFF"/>
            </a:solidFill>
            <a:ln w="9525">
              <a:solidFill>
                <a:srgbClr val="000000"/>
              </a:solidFill>
              <a:miter lim="800000"/>
              <a:headEnd/>
              <a:tailEnd/>
            </a:ln>
          </p:spPr>
          <p:txBody>
            <a:bodyPr/>
            <a:lstStyle/>
            <a:p>
              <a:endParaRPr lang="en-US"/>
            </a:p>
          </p:txBody>
        </p:sp>
        <p:sp>
          <p:nvSpPr>
            <p:cNvPr id="41" name="Pyr2">
              <a:extLst>
                <a:ext uri="{FF2B5EF4-FFF2-40B4-BE49-F238E27FC236}">
                  <a16:creationId xmlns:a16="http://schemas.microsoft.com/office/drawing/2014/main" id="{B50B5599-43FB-4AF7-AAB5-C4D97E5128A3}"/>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FF"/>
            </a:solidFill>
            <a:ln w="9525">
              <a:solidFill>
                <a:srgbClr val="000000"/>
              </a:solidFill>
              <a:miter lim="800000"/>
              <a:headEnd/>
              <a:tailEnd/>
            </a:ln>
          </p:spPr>
          <p:txBody>
            <a:bodyPr/>
            <a:lstStyle/>
            <a:p>
              <a:endParaRPr lang="en-US"/>
            </a:p>
          </p:txBody>
        </p:sp>
        <p:sp>
          <p:nvSpPr>
            <p:cNvPr id="42" name="Pyr3">
              <a:extLst>
                <a:ext uri="{FF2B5EF4-FFF2-40B4-BE49-F238E27FC236}">
                  <a16:creationId xmlns:a16="http://schemas.microsoft.com/office/drawing/2014/main" id="{5E4D396B-667D-4A0E-A922-A5581C162FD9}"/>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FFFF"/>
            </a:solidFill>
            <a:ln w="9525">
              <a:solidFill>
                <a:srgbClr val="000000"/>
              </a:solidFill>
              <a:miter lim="800000"/>
              <a:headEnd/>
              <a:tailEnd/>
            </a:ln>
          </p:spPr>
          <p:txBody>
            <a:bodyPr/>
            <a:lstStyle/>
            <a:p>
              <a:endParaRPr lang="en-US"/>
            </a:p>
          </p:txBody>
        </p:sp>
        <p:sp>
          <p:nvSpPr>
            <p:cNvPr id="43" name="Pyr4">
              <a:extLst>
                <a:ext uri="{FF2B5EF4-FFF2-40B4-BE49-F238E27FC236}">
                  <a16:creationId xmlns:a16="http://schemas.microsoft.com/office/drawing/2014/main" id="{F48BAAC6-5216-4724-8E26-A593C38451F7}"/>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FF"/>
            </a:solidFill>
            <a:ln w="9525">
              <a:solidFill>
                <a:srgbClr val="000000"/>
              </a:solidFill>
              <a:miter lim="800000"/>
              <a:headEnd/>
              <a:tailEnd/>
            </a:ln>
          </p:spPr>
          <p:txBody>
            <a:bodyPr/>
            <a:lstStyle/>
            <a:p>
              <a:endParaRPr lang="en-US"/>
            </a:p>
          </p:txBody>
        </p:sp>
      </p:grpSp>
      <p:grpSp>
        <p:nvGrpSpPr>
          <p:cNvPr id="44" name="Group 66">
            <a:extLst>
              <a:ext uri="{FF2B5EF4-FFF2-40B4-BE49-F238E27FC236}">
                <a16:creationId xmlns:a16="http://schemas.microsoft.com/office/drawing/2014/main" id="{E6A191A0-D25D-42A7-9C3D-D68A748F6513}"/>
              </a:ext>
            </a:extLst>
          </p:cNvPr>
          <p:cNvGrpSpPr>
            <a:grpSpLocks/>
          </p:cNvGrpSpPr>
          <p:nvPr/>
        </p:nvGrpSpPr>
        <p:grpSpPr bwMode="auto">
          <a:xfrm>
            <a:off x="5562600" y="4724400"/>
            <a:ext cx="762000" cy="304800"/>
            <a:chOff x="1248" y="240"/>
            <a:chExt cx="4176" cy="3600"/>
          </a:xfrm>
        </p:grpSpPr>
        <p:sp>
          <p:nvSpPr>
            <p:cNvPr id="45" name="Pyr1">
              <a:extLst>
                <a:ext uri="{FF2B5EF4-FFF2-40B4-BE49-F238E27FC236}">
                  <a16:creationId xmlns:a16="http://schemas.microsoft.com/office/drawing/2014/main" id="{3BD9D3A8-F675-4D8E-9A76-8EE1160702BB}"/>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C0C0C0"/>
            </a:solidFill>
            <a:ln w="9525">
              <a:solidFill>
                <a:srgbClr val="000000"/>
              </a:solidFill>
              <a:miter lim="800000"/>
              <a:headEnd/>
              <a:tailEnd/>
            </a:ln>
          </p:spPr>
          <p:txBody>
            <a:bodyPr/>
            <a:lstStyle/>
            <a:p>
              <a:endParaRPr lang="en-US"/>
            </a:p>
          </p:txBody>
        </p:sp>
        <p:sp>
          <p:nvSpPr>
            <p:cNvPr id="46" name="Pyr2">
              <a:extLst>
                <a:ext uri="{FF2B5EF4-FFF2-40B4-BE49-F238E27FC236}">
                  <a16:creationId xmlns:a16="http://schemas.microsoft.com/office/drawing/2014/main" id="{24819CB9-D040-44FB-8673-A4300EFCA2C7}"/>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0C0C0"/>
            </a:solidFill>
            <a:ln w="9525">
              <a:solidFill>
                <a:srgbClr val="000000"/>
              </a:solidFill>
              <a:miter lim="800000"/>
              <a:headEnd/>
              <a:tailEnd/>
            </a:ln>
          </p:spPr>
          <p:txBody>
            <a:bodyPr/>
            <a:lstStyle/>
            <a:p>
              <a:endParaRPr lang="en-US"/>
            </a:p>
          </p:txBody>
        </p:sp>
        <p:sp>
          <p:nvSpPr>
            <p:cNvPr id="47" name="Pyr3">
              <a:extLst>
                <a:ext uri="{FF2B5EF4-FFF2-40B4-BE49-F238E27FC236}">
                  <a16:creationId xmlns:a16="http://schemas.microsoft.com/office/drawing/2014/main" id="{D81EFD63-9AE0-4C6A-AFE9-BBA8026D2343}"/>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C0C0C0"/>
            </a:solidFill>
            <a:ln w="9525">
              <a:solidFill>
                <a:srgbClr val="000000"/>
              </a:solidFill>
              <a:miter lim="800000"/>
              <a:headEnd/>
              <a:tailEnd/>
            </a:ln>
          </p:spPr>
          <p:txBody>
            <a:bodyPr/>
            <a:lstStyle/>
            <a:p>
              <a:endParaRPr lang="en-US"/>
            </a:p>
          </p:txBody>
        </p:sp>
        <p:sp>
          <p:nvSpPr>
            <p:cNvPr id="48" name="Pyr4">
              <a:extLst>
                <a:ext uri="{FF2B5EF4-FFF2-40B4-BE49-F238E27FC236}">
                  <a16:creationId xmlns:a16="http://schemas.microsoft.com/office/drawing/2014/main" id="{DABA7CCA-ECB0-4AA1-9050-097248B0C9F7}"/>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C0C0C0"/>
            </a:solidFill>
            <a:ln w="9525">
              <a:solidFill>
                <a:srgbClr val="000000"/>
              </a:solidFill>
              <a:miter lim="800000"/>
              <a:headEnd/>
              <a:tailEnd/>
            </a:ln>
          </p:spPr>
          <p:txBody>
            <a:bodyPr/>
            <a:lstStyle/>
            <a:p>
              <a:endParaRPr lang="en-US"/>
            </a:p>
          </p:txBody>
        </p:sp>
      </p:grpSp>
    </p:spTree>
    <p:extLst>
      <p:ext uri="{BB962C8B-B14F-4D97-AF65-F5344CB8AC3E}">
        <p14:creationId xmlns:p14="http://schemas.microsoft.com/office/powerpoint/2010/main" val="210546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Line 2"/>
          <p:cNvSpPr>
            <a:spLocks noChangeShapeType="1"/>
          </p:cNvSpPr>
          <p:nvPr/>
        </p:nvSpPr>
        <p:spPr bwMode="auto">
          <a:xfrm>
            <a:off x="2412232" y="1028353"/>
            <a:ext cx="4938712" cy="1033462"/>
          </a:xfrm>
          <a:prstGeom prst="line">
            <a:avLst/>
          </a:prstGeom>
          <a:noFill/>
          <a:ln w="63500">
            <a:solidFill>
              <a:schemeClr val="tx1"/>
            </a:solidFill>
            <a:round/>
            <a:headEnd/>
            <a:tailEnd type="triangle" w="med" len="med"/>
          </a:ln>
        </p:spPr>
        <p:txBody>
          <a:bodyPr/>
          <a:lstStyle/>
          <a:p>
            <a:endParaRPr lang="en-US"/>
          </a:p>
        </p:txBody>
      </p:sp>
      <p:sp>
        <p:nvSpPr>
          <p:cNvPr id="22533" name="Line 4"/>
          <p:cNvSpPr>
            <a:spLocks noChangeShapeType="1"/>
          </p:cNvSpPr>
          <p:nvPr/>
        </p:nvSpPr>
        <p:spPr bwMode="auto">
          <a:xfrm>
            <a:off x="943794" y="3723928"/>
            <a:ext cx="6840538" cy="1587"/>
          </a:xfrm>
          <a:prstGeom prst="line">
            <a:avLst/>
          </a:prstGeom>
          <a:noFill/>
          <a:ln w="9525">
            <a:solidFill>
              <a:schemeClr val="tx1"/>
            </a:solidFill>
            <a:round/>
            <a:headEnd/>
            <a:tailEnd/>
          </a:ln>
        </p:spPr>
        <p:txBody>
          <a:bodyPr/>
          <a:lstStyle/>
          <a:p>
            <a:endParaRPr lang="en-US"/>
          </a:p>
        </p:txBody>
      </p:sp>
      <p:sp>
        <p:nvSpPr>
          <p:cNvPr id="22534" name="Rectangle 5"/>
          <p:cNvSpPr>
            <a:spLocks noChangeArrowheads="1"/>
          </p:cNvSpPr>
          <p:nvPr/>
        </p:nvSpPr>
        <p:spPr bwMode="auto">
          <a:xfrm>
            <a:off x="1259707" y="1244253"/>
            <a:ext cx="1584325" cy="2016125"/>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dirty="0">
                <a:solidFill>
                  <a:schemeClr val="bg1"/>
                </a:solidFill>
              </a:rPr>
              <a:t>Výzkum a vývoj</a:t>
            </a:r>
          </a:p>
          <a:p>
            <a:pPr>
              <a:lnSpc>
                <a:spcPct val="110000"/>
              </a:lnSpc>
              <a:buFontTx/>
              <a:buChar char="•"/>
            </a:pPr>
            <a:r>
              <a:rPr lang="cs-CZ" sz="1100" dirty="0">
                <a:solidFill>
                  <a:schemeClr val="bg1"/>
                </a:solidFill>
              </a:rPr>
              <a:t>Reklama/Marketing</a:t>
            </a:r>
          </a:p>
          <a:p>
            <a:pPr>
              <a:lnSpc>
                <a:spcPct val="110000"/>
              </a:lnSpc>
              <a:buFontTx/>
              <a:buChar char="•"/>
            </a:pPr>
            <a:r>
              <a:rPr lang="cs-CZ" sz="1100" dirty="0">
                <a:solidFill>
                  <a:schemeClr val="bg1"/>
                </a:solidFill>
              </a:rPr>
              <a:t>Objednávky</a:t>
            </a:r>
          </a:p>
          <a:p>
            <a:pPr>
              <a:lnSpc>
                <a:spcPct val="110000"/>
              </a:lnSpc>
              <a:buFontTx/>
              <a:buChar char="•"/>
            </a:pPr>
            <a:r>
              <a:rPr lang="cs-CZ" sz="1100" dirty="0">
                <a:solidFill>
                  <a:schemeClr val="bg1"/>
                </a:solidFill>
              </a:rPr>
              <a:t>Servis </a:t>
            </a:r>
          </a:p>
          <a:p>
            <a:pPr>
              <a:lnSpc>
                <a:spcPct val="110000"/>
              </a:lnSpc>
              <a:buFontTx/>
              <a:buChar char="•"/>
            </a:pPr>
            <a:r>
              <a:rPr lang="cs-CZ" sz="1100" dirty="0">
                <a:solidFill>
                  <a:schemeClr val="bg1"/>
                </a:solidFill>
              </a:rPr>
              <a:t>Příjem (peněz)</a:t>
            </a:r>
          </a:p>
          <a:p>
            <a:pPr>
              <a:lnSpc>
                <a:spcPct val="110000"/>
              </a:lnSpc>
              <a:buFontTx/>
              <a:buChar char="•"/>
            </a:pPr>
            <a:r>
              <a:rPr lang="cs-CZ" sz="1100" dirty="0">
                <a:solidFill>
                  <a:schemeClr val="bg1"/>
                </a:solidFill>
              </a:rPr>
              <a:t>Skladování</a:t>
            </a:r>
          </a:p>
          <a:p>
            <a:pPr>
              <a:lnSpc>
                <a:spcPct val="110000"/>
              </a:lnSpc>
              <a:buFontTx/>
              <a:buChar char="•"/>
            </a:pPr>
            <a:r>
              <a:rPr lang="cs-CZ" sz="1100" dirty="0">
                <a:solidFill>
                  <a:schemeClr val="bg1"/>
                </a:solidFill>
              </a:rPr>
              <a:t>Nákup surovin</a:t>
            </a:r>
          </a:p>
          <a:p>
            <a:pPr>
              <a:lnSpc>
                <a:spcPct val="110000"/>
              </a:lnSpc>
              <a:buFontTx/>
              <a:buChar char="•"/>
            </a:pPr>
            <a:r>
              <a:rPr lang="cs-CZ" sz="1100" dirty="0">
                <a:solidFill>
                  <a:schemeClr val="bg1"/>
                </a:solidFill>
              </a:rPr>
              <a:t>Distribuce</a:t>
            </a:r>
          </a:p>
          <a:p>
            <a:pPr>
              <a:lnSpc>
                <a:spcPct val="110000"/>
              </a:lnSpc>
              <a:buFontTx/>
              <a:buChar char="•"/>
            </a:pPr>
            <a:r>
              <a:rPr lang="cs-CZ" sz="1100" dirty="0">
                <a:solidFill>
                  <a:schemeClr val="bg1"/>
                </a:solidFill>
              </a:rPr>
              <a:t>Cenová politika</a:t>
            </a:r>
          </a:p>
          <a:p>
            <a:pPr>
              <a:lnSpc>
                <a:spcPct val="110000"/>
              </a:lnSpc>
              <a:buFontTx/>
              <a:buChar char="•"/>
            </a:pPr>
            <a:r>
              <a:rPr lang="cs-CZ" sz="1100" dirty="0">
                <a:solidFill>
                  <a:schemeClr val="bg1"/>
                </a:solidFill>
              </a:rPr>
              <a:t>Výzkum trhu</a:t>
            </a:r>
          </a:p>
          <a:p>
            <a:pPr>
              <a:lnSpc>
                <a:spcPct val="110000"/>
              </a:lnSpc>
              <a:buFontTx/>
              <a:buChar char="•"/>
            </a:pPr>
            <a:r>
              <a:rPr lang="cs-CZ" sz="1100" dirty="0">
                <a:solidFill>
                  <a:schemeClr val="bg1"/>
                </a:solidFill>
              </a:rPr>
              <a:t>Výroba</a:t>
            </a:r>
            <a:endParaRPr lang="en-US" sz="1100" dirty="0">
              <a:solidFill>
                <a:schemeClr val="bg1"/>
              </a:solidFill>
            </a:endParaRPr>
          </a:p>
        </p:txBody>
      </p:sp>
      <p:sp>
        <p:nvSpPr>
          <p:cNvPr id="83974" name="Rectangle 6"/>
          <p:cNvSpPr>
            <a:spLocks noChangeArrowheads="1"/>
          </p:cNvSpPr>
          <p:nvPr/>
        </p:nvSpPr>
        <p:spPr bwMode="auto">
          <a:xfrm>
            <a:off x="1259707" y="3242915"/>
            <a:ext cx="1584325" cy="377825"/>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 výrobce</a:t>
            </a:r>
            <a:endParaRPr lang="en-US" sz="1100" b="1">
              <a:solidFill>
                <a:srgbClr val="F06A00"/>
              </a:solidFill>
            </a:endParaRPr>
          </a:p>
        </p:txBody>
      </p:sp>
      <p:sp>
        <p:nvSpPr>
          <p:cNvPr id="83975" name="Rectangle 7"/>
          <p:cNvSpPr>
            <a:spLocks noChangeArrowheads="1"/>
          </p:cNvSpPr>
          <p:nvPr/>
        </p:nvSpPr>
        <p:spPr bwMode="auto">
          <a:xfrm>
            <a:off x="1259707" y="3849340"/>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 výrobce</a:t>
            </a:r>
            <a:endParaRPr lang="en-US" sz="1100" b="1">
              <a:solidFill>
                <a:srgbClr val="F06A00"/>
              </a:solidFill>
            </a:endParaRPr>
          </a:p>
        </p:txBody>
      </p:sp>
      <p:sp>
        <p:nvSpPr>
          <p:cNvPr id="22537" name="Text Box 8"/>
          <p:cNvSpPr txBox="1">
            <a:spLocks noChangeArrowheads="1"/>
          </p:cNvSpPr>
          <p:nvPr/>
        </p:nvSpPr>
        <p:spPr bwMode="auto">
          <a:xfrm>
            <a:off x="467544" y="980728"/>
            <a:ext cx="287338" cy="4962525"/>
          </a:xfrm>
          <a:prstGeom prst="rect">
            <a:avLst/>
          </a:prstGeom>
          <a:noFill/>
          <a:ln w="9525">
            <a:noFill/>
            <a:miter lim="800000"/>
            <a:headEnd/>
            <a:tailEnd/>
          </a:ln>
        </p:spPr>
        <p:txBody>
          <a:bodyPr/>
          <a:lstStyle/>
          <a:p>
            <a:pPr algn="ctr"/>
            <a:endParaRPr lang="cs-CZ" sz="1400" dirty="0"/>
          </a:p>
          <a:p>
            <a:pPr algn="ctr"/>
            <a:endParaRPr lang="cs-CZ" sz="1400" dirty="0"/>
          </a:p>
          <a:p>
            <a:pPr algn="ctr"/>
            <a:r>
              <a:rPr lang="cs-CZ" sz="1400" dirty="0"/>
              <a:t>Plnohodnotný</a:t>
            </a:r>
          </a:p>
          <a:p>
            <a:pPr algn="ctr"/>
            <a:endParaRPr lang="cs-CZ" sz="1400" dirty="0"/>
          </a:p>
          <a:p>
            <a:pPr algn="ctr"/>
            <a:r>
              <a:rPr lang="cs-CZ" sz="1400" dirty="0"/>
              <a:t>Výrobce</a:t>
            </a:r>
          </a:p>
          <a:p>
            <a:pPr algn="ctr"/>
            <a:endParaRPr lang="en-US" sz="1400" dirty="0"/>
          </a:p>
        </p:txBody>
      </p:sp>
      <p:sp>
        <p:nvSpPr>
          <p:cNvPr id="22538" name="Rectangle 9"/>
          <p:cNvSpPr>
            <a:spLocks noChangeArrowheads="1"/>
          </p:cNvSpPr>
          <p:nvPr/>
        </p:nvSpPr>
        <p:spPr bwMode="auto">
          <a:xfrm>
            <a:off x="2915469" y="1747490"/>
            <a:ext cx="1530350" cy="1503363"/>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Výzkum a vývoj</a:t>
            </a:r>
          </a:p>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Servis</a:t>
            </a:r>
          </a:p>
          <a:p>
            <a:pPr>
              <a:lnSpc>
                <a:spcPct val="110000"/>
              </a:lnSpc>
              <a:buFontTx/>
              <a:buChar char="•"/>
            </a:pPr>
            <a:r>
              <a:rPr lang="cs-CZ" sz="1100">
                <a:solidFill>
                  <a:schemeClr val="bg1"/>
                </a:solidFill>
              </a:rPr>
              <a:t>Příjem (peněz)</a:t>
            </a:r>
          </a:p>
          <a:p>
            <a:pPr>
              <a:lnSpc>
                <a:spcPct val="110000"/>
              </a:lnSpc>
              <a:buFontTx/>
              <a:buChar char="•"/>
            </a:pPr>
            <a:r>
              <a:rPr lang="cs-CZ" sz="1100">
                <a:solidFill>
                  <a:schemeClr val="bg1"/>
                </a:solidFill>
              </a:rPr>
              <a:t>Skladování</a:t>
            </a:r>
          </a:p>
          <a:p>
            <a:pPr>
              <a:lnSpc>
                <a:spcPct val="110000"/>
              </a:lnSpc>
              <a:buFontTx/>
              <a:buChar char="•"/>
            </a:pPr>
            <a:r>
              <a:rPr lang="cs-CZ" sz="1100">
                <a:solidFill>
                  <a:schemeClr val="bg1"/>
                </a:solidFill>
              </a:rPr>
              <a:t>Distribuce</a:t>
            </a:r>
          </a:p>
          <a:p>
            <a:pPr>
              <a:lnSpc>
                <a:spcPct val="110000"/>
              </a:lnSpc>
              <a:buFontTx/>
              <a:buChar char="•"/>
            </a:pPr>
            <a:r>
              <a:rPr lang="cs-CZ" sz="1100">
                <a:solidFill>
                  <a:schemeClr val="bg1"/>
                </a:solidFill>
              </a:rPr>
              <a:t>Cenová politika</a:t>
            </a:r>
          </a:p>
          <a:p>
            <a:pPr>
              <a:lnSpc>
                <a:spcPct val="110000"/>
              </a:lnSpc>
              <a:buFontTx/>
              <a:buChar char="•"/>
            </a:pPr>
            <a:r>
              <a:rPr lang="cs-CZ" sz="1100">
                <a:solidFill>
                  <a:schemeClr val="bg1"/>
                </a:solidFill>
              </a:rPr>
              <a:t>Výroba</a:t>
            </a:r>
          </a:p>
        </p:txBody>
      </p:sp>
      <p:sp>
        <p:nvSpPr>
          <p:cNvPr id="83978" name="Rectangle 10"/>
          <p:cNvSpPr>
            <a:spLocks noChangeArrowheads="1"/>
          </p:cNvSpPr>
          <p:nvPr/>
        </p:nvSpPr>
        <p:spPr bwMode="auto">
          <a:xfrm>
            <a:off x="2909119" y="3242915"/>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	</a:t>
            </a:r>
            <a:endParaRPr lang="en-US" sz="1100" b="1">
              <a:solidFill>
                <a:srgbClr val="F06A00"/>
              </a:solidFill>
            </a:endParaRPr>
          </a:p>
        </p:txBody>
      </p:sp>
      <p:sp>
        <p:nvSpPr>
          <p:cNvPr id="22540" name="Rectangle 11"/>
          <p:cNvSpPr>
            <a:spLocks noChangeArrowheads="1"/>
          </p:cNvSpPr>
          <p:nvPr/>
        </p:nvSpPr>
        <p:spPr bwMode="auto">
          <a:xfrm>
            <a:off x="1259707" y="4160490"/>
            <a:ext cx="1524000" cy="1792288"/>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Nedobytné pohl.</a:t>
            </a:r>
          </a:p>
          <a:p>
            <a:pPr>
              <a:lnSpc>
                <a:spcPct val="110000"/>
              </a:lnSpc>
              <a:buFontTx/>
              <a:buChar char="•"/>
            </a:pPr>
            <a:r>
              <a:rPr lang="cs-CZ" sz="1100">
                <a:solidFill>
                  <a:schemeClr val="bg1"/>
                </a:solidFill>
              </a:rPr>
              <a:t>Kurzové riziko</a:t>
            </a:r>
          </a:p>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Riziko odpovědnosti</a:t>
            </a:r>
          </a:p>
          <a:p>
            <a:pPr>
              <a:lnSpc>
                <a:spcPct val="110000"/>
              </a:lnSpc>
              <a:buFontTx/>
              <a:buChar char="•"/>
            </a:pPr>
            <a:r>
              <a:rPr lang="cs-CZ" sz="1100">
                <a:solidFill>
                  <a:schemeClr val="bg1"/>
                </a:solidFill>
              </a:rPr>
              <a:t>Riziko zásob</a:t>
            </a:r>
          </a:p>
          <a:p>
            <a:pPr>
              <a:lnSpc>
                <a:spcPct val="110000"/>
              </a:lnSpc>
              <a:buFontTx/>
              <a:buChar char="•"/>
            </a:pPr>
            <a:r>
              <a:rPr lang="cs-CZ" sz="1100">
                <a:solidFill>
                  <a:schemeClr val="bg1"/>
                </a:solidFill>
              </a:rPr>
              <a:t>Nevyužití kapacit</a:t>
            </a:r>
          </a:p>
        </p:txBody>
      </p:sp>
      <p:sp>
        <p:nvSpPr>
          <p:cNvPr id="83980" name="Rectangle 12"/>
          <p:cNvSpPr>
            <a:spLocks noChangeArrowheads="1"/>
          </p:cNvSpPr>
          <p:nvPr/>
        </p:nvSpPr>
        <p:spPr bwMode="auto">
          <a:xfrm>
            <a:off x="2924994" y="3850928"/>
            <a:ext cx="1522413"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22542" name="Rectangle 13"/>
          <p:cNvSpPr>
            <a:spLocks noChangeArrowheads="1"/>
          </p:cNvSpPr>
          <p:nvPr/>
        </p:nvSpPr>
        <p:spPr bwMode="auto">
          <a:xfrm>
            <a:off x="2924994" y="4174778"/>
            <a:ext cx="1522413" cy="1171575"/>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Nedobytné pohl.</a:t>
            </a:r>
          </a:p>
          <a:p>
            <a:pPr>
              <a:lnSpc>
                <a:spcPct val="110000"/>
              </a:lnSpc>
              <a:buFontTx/>
              <a:buChar char="•"/>
            </a:pPr>
            <a:r>
              <a:rPr lang="cs-CZ" sz="1100">
                <a:solidFill>
                  <a:schemeClr val="bg1"/>
                </a:solidFill>
              </a:rPr>
              <a:t>Kurzové riziko</a:t>
            </a:r>
          </a:p>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Nevyužití kapacit</a:t>
            </a:r>
            <a:endParaRPr lang="en-US" sz="1100">
              <a:solidFill>
                <a:schemeClr val="bg1"/>
              </a:solidFill>
            </a:endParaRPr>
          </a:p>
        </p:txBody>
      </p:sp>
      <p:sp>
        <p:nvSpPr>
          <p:cNvPr id="22543" name="Rectangle 14"/>
          <p:cNvSpPr>
            <a:spLocks noChangeArrowheads="1"/>
          </p:cNvSpPr>
          <p:nvPr/>
        </p:nvSpPr>
        <p:spPr bwMode="auto">
          <a:xfrm>
            <a:off x="4579169" y="2425353"/>
            <a:ext cx="1524000" cy="825500"/>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Servis</a:t>
            </a:r>
          </a:p>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Skladování</a:t>
            </a:r>
          </a:p>
          <a:p>
            <a:pPr>
              <a:lnSpc>
                <a:spcPct val="110000"/>
              </a:lnSpc>
              <a:buFontTx/>
              <a:buChar char="•"/>
            </a:pPr>
            <a:r>
              <a:rPr lang="cs-CZ" sz="1100">
                <a:solidFill>
                  <a:schemeClr val="bg1"/>
                </a:solidFill>
              </a:rPr>
              <a:t>Výroba</a:t>
            </a:r>
            <a:endParaRPr lang="en-US" sz="1100">
              <a:solidFill>
                <a:schemeClr val="bg1"/>
              </a:solidFill>
            </a:endParaRPr>
          </a:p>
        </p:txBody>
      </p:sp>
      <p:sp>
        <p:nvSpPr>
          <p:cNvPr id="83983" name="Rectangle 15"/>
          <p:cNvSpPr>
            <a:spLocks noChangeArrowheads="1"/>
          </p:cNvSpPr>
          <p:nvPr/>
        </p:nvSpPr>
        <p:spPr bwMode="auto">
          <a:xfrm>
            <a:off x="4579169" y="3242915"/>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83984" name="Rectangle 16"/>
          <p:cNvSpPr>
            <a:spLocks noChangeArrowheads="1"/>
          </p:cNvSpPr>
          <p:nvPr/>
        </p:nvSpPr>
        <p:spPr bwMode="auto">
          <a:xfrm>
            <a:off x="4588694" y="3850928"/>
            <a:ext cx="1522413"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22546" name="Rectangle 17"/>
          <p:cNvSpPr>
            <a:spLocks noChangeArrowheads="1"/>
          </p:cNvSpPr>
          <p:nvPr/>
        </p:nvSpPr>
        <p:spPr bwMode="auto">
          <a:xfrm>
            <a:off x="4588694" y="4184303"/>
            <a:ext cx="1522413" cy="825500"/>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Nevyužití kapacit</a:t>
            </a:r>
          </a:p>
          <a:p>
            <a:pPr>
              <a:lnSpc>
                <a:spcPct val="110000"/>
              </a:lnSpc>
            </a:pPr>
            <a:endParaRPr lang="en-US" sz="1100">
              <a:solidFill>
                <a:schemeClr val="bg1"/>
              </a:solidFill>
            </a:endParaRPr>
          </a:p>
        </p:txBody>
      </p:sp>
      <p:sp>
        <p:nvSpPr>
          <p:cNvPr id="83986" name="Rectangle 18"/>
          <p:cNvSpPr>
            <a:spLocks noChangeArrowheads="1"/>
          </p:cNvSpPr>
          <p:nvPr/>
        </p:nvSpPr>
        <p:spPr bwMode="auto">
          <a:xfrm>
            <a:off x="6257157" y="3850928"/>
            <a:ext cx="1522412"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dirty="0">
                <a:solidFill>
                  <a:srgbClr val="F06A00"/>
                </a:solidFill>
              </a:rPr>
              <a:t>Smluvní výrobce</a:t>
            </a:r>
            <a:endParaRPr lang="en-US" sz="1100" b="1" dirty="0">
              <a:solidFill>
                <a:srgbClr val="F06A00"/>
              </a:solidFill>
            </a:endParaRPr>
          </a:p>
        </p:txBody>
      </p:sp>
      <p:sp>
        <p:nvSpPr>
          <p:cNvPr id="22548" name="Rectangle 19"/>
          <p:cNvSpPr>
            <a:spLocks noChangeArrowheads="1"/>
          </p:cNvSpPr>
          <p:nvPr/>
        </p:nvSpPr>
        <p:spPr bwMode="auto">
          <a:xfrm>
            <a:off x="6257157" y="4195415"/>
            <a:ext cx="1555750" cy="504825"/>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Nevyužití kapacit</a:t>
            </a:r>
            <a:endParaRPr lang="en-US" sz="1100">
              <a:solidFill>
                <a:schemeClr val="bg1"/>
              </a:solidFill>
            </a:endParaRPr>
          </a:p>
        </p:txBody>
      </p:sp>
      <p:sp>
        <p:nvSpPr>
          <p:cNvPr id="22549" name="Rectangle 20"/>
          <p:cNvSpPr>
            <a:spLocks noChangeArrowheads="1"/>
          </p:cNvSpPr>
          <p:nvPr/>
        </p:nvSpPr>
        <p:spPr bwMode="auto">
          <a:xfrm>
            <a:off x="6257157" y="2828578"/>
            <a:ext cx="1522412" cy="422275"/>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Výroba</a:t>
            </a:r>
          </a:p>
        </p:txBody>
      </p:sp>
      <p:sp>
        <p:nvSpPr>
          <p:cNvPr id="83989" name="Rectangle 21"/>
          <p:cNvSpPr>
            <a:spLocks noChangeArrowheads="1"/>
          </p:cNvSpPr>
          <p:nvPr/>
        </p:nvSpPr>
        <p:spPr bwMode="auto">
          <a:xfrm>
            <a:off x="6257157" y="3242915"/>
            <a:ext cx="1522412"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dirty="0">
                <a:solidFill>
                  <a:srgbClr val="F06A00"/>
                </a:solidFill>
              </a:rPr>
              <a:t>Smluvní výrobce</a:t>
            </a:r>
            <a:endParaRPr lang="en-US" sz="1100" b="1" dirty="0">
              <a:solidFill>
                <a:srgbClr val="F06A00"/>
              </a:solidFill>
            </a:endParaRPr>
          </a:p>
        </p:txBody>
      </p:sp>
      <p:sp>
        <p:nvSpPr>
          <p:cNvPr id="22551" name="Text Box 22"/>
          <p:cNvSpPr txBox="1">
            <a:spLocks noChangeArrowheads="1"/>
          </p:cNvSpPr>
          <p:nvPr/>
        </p:nvSpPr>
        <p:spPr bwMode="auto">
          <a:xfrm>
            <a:off x="8179399" y="2216857"/>
            <a:ext cx="288925" cy="3014142"/>
          </a:xfrm>
          <a:prstGeom prst="rect">
            <a:avLst/>
          </a:prstGeom>
          <a:noFill/>
          <a:ln w="9525">
            <a:noFill/>
            <a:miter lim="800000"/>
            <a:headEnd/>
            <a:tailEnd/>
          </a:ln>
        </p:spPr>
        <p:txBody>
          <a:bodyPr/>
          <a:lstStyle/>
          <a:p>
            <a:pPr algn="ctr"/>
            <a:r>
              <a:rPr lang="cs-CZ" sz="1400" dirty="0"/>
              <a:t>Smluvní</a:t>
            </a:r>
          </a:p>
          <a:p>
            <a:pPr algn="ctr"/>
            <a:r>
              <a:rPr lang="cs-CZ" sz="1400" dirty="0"/>
              <a:t> výrobce</a:t>
            </a:r>
            <a:endParaRPr lang="en-US" sz="1400" dirty="0"/>
          </a:p>
        </p:txBody>
      </p:sp>
      <p:sp>
        <p:nvSpPr>
          <p:cNvPr id="22552" name="Line 23"/>
          <p:cNvSpPr>
            <a:spLocks noChangeShapeType="1"/>
          </p:cNvSpPr>
          <p:nvPr/>
        </p:nvSpPr>
        <p:spPr bwMode="auto">
          <a:xfrm flipV="1">
            <a:off x="2412232" y="5039965"/>
            <a:ext cx="4886325" cy="1100138"/>
          </a:xfrm>
          <a:prstGeom prst="line">
            <a:avLst/>
          </a:prstGeom>
          <a:noFill/>
          <a:ln w="63500">
            <a:solidFill>
              <a:schemeClr val="tx1"/>
            </a:solidFill>
            <a:round/>
            <a:headEnd/>
            <a:tailEnd type="triangle" w="med" len="med"/>
          </a:ln>
        </p:spPr>
        <p:txBody>
          <a:bodyPr/>
          <a:lstStyle/>
          <a:p>
            <a:endParaRPr lang="en-US"/>
          </a:p>
        </p:txBody>
      </p:sp>
      <p:sp>
        <p:nvSpPr>
          <p:cNvPr id="22553" name="Text Box 24"/>
          <p:cNvSpPr txBox="1">
            <a:spLocks noChangeArrowheads="1"/>
          </p:cNvSpPr>
          <p:nvPr/>
        </p:nvSpPr>
        <p:spPr bwMode="auto">
          <a:xfrm>
            <a:off x="4499794" y="1099790"/>
            <a:ext cx="2322513" cy="366713"/>
          </a:xfrm>
          <a:prstGeom prst="rect">
            <a:avLst/>
          </a:prstGeom>
          <a:noFill/>
          <a:ln w="9525">
            <a:noFill/>
            <a:miter lim="800000"/>
            <a:headEnd/>
            <a:tailEnd/>
          </a:ln>
        </p:spPr>
        <p:txBody>
          <a:bodyPr>
            <a:spAutoFit/>
          </a:bodyPr>
          <a:lstStyle/>
          <a:p>
            <a:pPr>
              <a:spcBef>
                <a:spcPct val="50000"/>
              </a:spcBef>
            </a:pPr>
            <a:r>
              <a:rPr lang="cs-CZ"/>
              <a:t>Funkce</a:t>
            </a:r>
            <a:endParaRPr lang="en-US"/>
          </a:p>
        </p:txBody>
      </p:sp>
      <p:sp>
        <p:nvSpPr>
          <p:cNvPr id="22554" name="Text Box 25"/>
          <p:cNvSpPr txBox="1">
            <a:spLocks noChangeArrowheads="1"/>
          </p:cNvSpPr>
          <p:nvPr/>
        </p:nvSpPr>
        <p:spPr bwMode="auto">
          <a:xfrm>
            <a:off x="5076056" y="5805264"/>
            <a:ext cx="2322513" cy="366713"/>
          </a:xfrm>
          <a:prstGeom prst="rect">
            <a:avLst/>
          </a:prstGeom>
          <a:noFill/>
          <a:ln w="9525">
            <a:noFill/>
            <a:miter lim="800000"/>
            <a:headEnd/>
            <a:tailEnd/>
          </a:ln>
        </p:spPr>
        <p:txBody>
          <a:bodyPr>
            <a:spAutoFit/>
          </a:bodyPr>
          <a:lstStyle/>
          <a:p>
            <a:pPr>
              <a:spcBef>
                <a:spcPct val="50000"/>
              </a:spcBef>
            </a:pPr>
            <a:r>
              <a:rPr lang="cs-CZ" dirty="0"/>
              <a:t>Rizika</a:t>
            </a:r>
            <a:endParaRPr lang="en-US" dirty="0"/>
          </a:p>
        </p:txBody>
      </p:sp>
    </p:spTree>
    <p:extLst>
      <p:ext uri="{BB962C8B-B14F-4D97-AF65-F5344CB8AC3E}">
        <p14:creationId xmlns:p14="http://schemas.microsoft.com/office/powerpoint/2010/main" val="339250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Line 3"/>
          <p:cNvSpPr>
            <a:spLocks noChangeShapeType="1"/>
          </p:cNvSpPr>
          <p:nvPr/>
        </p:nvSpPr>
        <p:spPr bwMode="auto">
          <a:xfrm>
            <a:off x="1120379" y="3789264"/>
            <a:ext cx="6788150" cy="0"/>
          </a:xfrm>
          <a:prstGeom prst="line">
            <a:avLst/>
          </a:prstGeom>
          <a:noFill/>
          <a:ln w="9525">
            <a:solidFill>
              <a:schemeClr val="tx1"/>
            </a:solidFill>
            <a:round/>
            <a:headEnd/>
            <a:tailEnd/>
          </a:ln>
        </p:spPr>
        <p:txBody>
          <a:bodyPr/>
          <a:lstStyle/>
          <a:p>
            <a:endParaRPr lang="en-US"/>
          </a:p>
        </p:txBody>
      </p:sp>
      <p:sp>
        <p:nvSpPr>
          <p:cNvPr id="26629" name="Rectangle 4"/>
          <p:cNvSpPr>
            <a:spLocks noChangeArrowheads="1"/>
          </p:cNvSpPr>
          <p:nvPr/>
        </p:nvSpPr>
        <p:spPr bwMode="auto">
          <a:xfrm>
            <a:off x="1115616" y="1412776"/>
            <a:ext cx="1511300" cy="1871663"/>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Průzkum trhu</a:t>
            </a:r>
          </a:p>
          <a:p>
            <a:pPr>
              <a:lnSpc>
                <a:spcPct val="110000"/>
              </a:lnSpc>
              <a:buFontTx/>
              <a:buChar char="•"/>
            </a:pPr>
            <a:r>
              <a:rPr lang="cs-CZ" sz="1100">
                <a:solidFill>
                  <a:schemeClr val="bg1"/>
                </a:solidFill>
              </a:rPr>
              <a:t>Cenová politika</a:t>
            </a:r>
          </a:p>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Reklama</a:t>
            </a:r>
          </a:p>
          <a:p>
            <a:pPr>
              <a:lnSpc>
                <a:spcPct val="110000"/>
              </a:lnSpc>
              <a:buFontTx/>
              <a:buChar char="•"/>
            </a:pPr>
            <a:r>
              <a:rPr lang="cs-CZ" sz="1100">
                <a:solidFill>
                  <a:schemeClr val="bg1"/>
                </a:solidFill>
              </a:rPr>
              <a:t>Skladování</a:t>
            </a:r>
          </a:p>
          <a:p>
            <a:pPr>
              <a:lnSpc>
                <a:spcPct val="110000"/>
              </a:lnSpc>
              <a:buFontTx/>
              <a:buChar char="•"/>
            </a:pPr>
            <a:r>
              <a:rPr lang="cs-CZ" sz="1100">
                <a:solidFill>
                  <a:schemeClr val="bg1"/>
                </a:solidFill>
              </a:rPr>
              <a:t>Distribuce</a:t>
            </a:r>
          </a:p>
          <a:p>
            <a:pPr>
              <a:lnSpc>
                <a:spcPct val="110000"/>
              </a:lnSpc>
              <a:buFontTx/>
              <a:buChar char="•"/>
            </a:pPr>
            <a:r>
              <a:rPr lang="cs-CZ" sz="1100">
                <a:solidFill>
                  <a:schemeClr val="bg1"/>
                </a:solidFill>
              </a:rPr>
              <a:t>Příjem (peněz)</a:t>
            </a:r>
          </a:p>
          <a:p>
            <a:pPr>
              <a:lnSpc>
                <a:spcPct val="110000"/>
              </a:lnSpc>
              <a:buFontTx/>
              <a:buChar char="•"/>
            </a:pPr>
            <a:r>
              <a:rPr lang="cs-CZ" sz="1100">
                <a:solidFill>
                  <a:schemeClr val="bg1"/>
                </a:solidFill>
              </a:rPr>
              <a:t>Výběr místního obchodního partnera</a:t>
            </a:r>
          </a:p>
          <a:p>
            <a:pPr>
              <a:lnSpc>
                <a:spcPct val="110000"/>
              </a:lnSpc>
              <a:buFontTx/>
              <a:buChar char="•"/>
            </a:pPr>
            <a:r>
              <a:rPr lang="cs-CZ" sz="1100">
                <a:solidFill>
                  <a:schemeClr val="bg1"/>
                </a:solidFill>
              </a:rPr>
              <a:t>Služby</a:t>
            </a:r>
            <a:endParaRPr lang="en-US" sz="1100">
              <a:solidFill>
                <a:schemeClr val="bg1"/>
              </a:solidFill>
            </a:endParaRPr>
          </a:p>
        </p:txBody>
      </p:sp>
      <p:sp>
        <p:nvSpPr>
          <p:cNvPr id="94213" name="Rectangle 5"/>
          <p:cNvSpPr>
            <a:spLocks noChangeArrowheads="1"/>
          </p:cNvSpPr>
          <p:nvPr/>
        </p:nvSpPr>
        <p:spPr bwMode="auto">
          <a:xfrm>
            <a:off x="1115616" y="3284439"/>
            <a:ext cx="1511300" cy="360362"/>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Plnohodnotný dist.</a:t>
            </a:r>
            <a:endParaRPr lang="en-US" sz="1100" b="1">
              <a:solidFill>
                <a:srgbClr val="F06A00"/>
              </a:solidFill>
            </a:endParaRPr>
          </a:p>
        </p:txBody>
      </p:sp>
      <p:sp>
        <p:nvSpPr>
          <p:cNvPr id="94214" name="Rectangle 6"/>
          <p:cNvSpPr>
            <a:spLocks noChangeArrowheads="1"/>
          </p:cNvSpPr>
          <p:nvPr/>
        </p:nvSpPr>
        <p:spPr bwMode="auto">
          <a:xfrm>
            <a:off x="1115616" y="3932139"/>
            <a:ext cx="1511300" cy="360362"/>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Plnohodnotný dist.</a:t>
            </a:r>
            <a:endParaRPr lang="en-US" sz="1100" b="1">
              <a:solidFill>
                <a:srgbClr val="F06A00"/>
              </a:solidFill>
            </a:endParaRPr>
          </a:p>
        </p:txBody>
      </p:sp>
      <p:sp>
        <p:nvSpPr>
          <p:cNvPr id="26632" name="Text Box 7"/>
          <p:cNvSpPr txBox="1">
            <a:spLocks noChangeArrowheads="1"/>
          </p:cNvSpPr>
          <p:nvPr/>
        </p:nvSpPr>
        <p:spPr bwMode="auto">
          <a:xfrm>
            <a:off x="467544" y="980728"/>
            <a:ext cx="215900" cy="5184775"/>
          </a:xfrm>
          <a:prstGeom prst="rect">
            <a:avLst/>
          </a:prstGeom>
          <a:noFill/>
          <a:ln w="9525">
            <a:noFill/>
            <a:miter lim="800000"/>
            <a:headEnd/>
            <a:tailEnd/>
          </a:ln>
        </p:spPr>
        <p:txBody>
          <a:bodyPr/>
          <a:lstStyle/>
          <a:p>
            <a:pPr algn="ctr"/>
            <a:r>
              <a:rPr lang="cs-CZ" sz="1400" dirty="0"/>
              <a:t>Plnohodnotný</a:t>
            </a:r>
          </a:p>
          <a:p>
            <a:pPr algn="ctr"/>
            <a:r>
              <a:rPr lang="cs-CZ" sz="1400" dirty="0"/>
              <a:t>  distributor</a:t>
            </a:r>
            <a:endParaRPr lang="en-US" sz="1400" dirty="0"/>
          </a:p>
        </p:txBody>
      </p:sp>
      <p:sp>
        <p:nvSpPr>
          <p:cNvPr id="26633" name="Rectangle 8"/>
          <p:cNvSpPr>
            <a:spLocks noChangeArrowheads="1"/>
          </p:cNvSpPr>
          <p:nvPr/>
        </p:nvSpPr>
        <p:spPr bwMode="auto">
          <a:xfrm>
            <a:off x="2871391" y="2060476"/>
            <a:ext cx="1511300" cy="1223963"/>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dirty="0">
                <a:solidFill>
                  <a:schemeClr val="bg1"/>
                </a:solidFill>
              </a:rPr>
              <a:t>Cenová politika</a:t>
            </a:r>
          </a:p>
          <a:p>
            <a:pPr>
              <a:lnSpc>
                <a:spcPct val="110000"/>
              </a:lnSpc>
              <a:buFontTx/>
              <a:buChar char="•"/>
            </a:pPr>
            <a:r>
              <a:rPr lang="cs-CZ" sz="1100" dirty="0">
                <a:solidFill>
                  <a:schemeClr val="bg1"/>
                </a:solidFill>
              </a:rPr>
              <a:t>Objednávky</a:t>
            </a:r>
          </a:p>
          <a:p>
            <a:pPr>
              <a:lnSpc>
                <a:spcPct val="110000"/>
              </a:lnSpc>
              <a:buFontTx/>
              <a:buChar char="•"/>
            </a:pPr>
            <a:r>
              <a:rPr lang="cs-CZ" sz="1100" dirty="0">
                <a:solidFill>
                  <a:schemeClr val="bg1"/>
                </a:solidFill>
              </a:rPr>
              <a:t>Reklama</a:t>
            </a:r>
          </a:p>
          <a:p>
            <a:pPr>
              <a:lnSpc>
                <a:spcPct val="110000"/>
              </a:lnSpc>
              <a:buFontTx/>
              <a:buChar char="•"/>
            </a:pPr>
            <a:r>
              <a:rPr lang="cs-CZ" sz="1100" dirty="0">
                <a:solidFill>
                  <a:schemeClr val="bg1"/>
                </a:solidFill>
              </a:rPr>
              <a:t>Distribuce</a:t>
            </a:r>
          </a:p>
          <a:p>
            <a:pPr>
              <a:lnSpc>
                <a:spcPct val="110000"/>
              </a:lnSpc>
              <a:buFontTx/>
              <a:buChar char="•"/>
            </a:pPr>
            <a:r>
              <a:rPr lang="cs-CZ" sz="1100" dirty="0">
                <a:solidFill>
                  <a:schemeClr val="bg1"/>
                </a:solidFill>
              </a:rPr>
              <a:t>Příjem (peněz)</a:t>
            </a:r>
          </a:p>
          <a:p>
            <a:pPr>
              <a:lnSpc>
                <a:spcPct val="110000"/>
              </a:lnSpc>
              <a:buFontTx/>
              <a:buChar char="•"/>
            </a:pPr>
            <a:r>
              <a:rPr lang="cs-CZ" sz="1100" dirty="0">
                <a:solidFill>
                  <a:schemeClr val="bg1"/>
                </a:solidFill>
              </a:rPr>
              <a:t>Služby</a:t>
            </a:r>
            <a:endParaRPr lang="en-US" sz="1100" dirty="0">
              <a:solidFill>
                <a:schemeClr val="bg1"/>
              </a:solidFill>
            </a:endParaRPr>
          </a:p>
        </p:txBody>
      </p:sp>
      <p:sp>
        <p:nvSpPr>
          <p:cNvPr id="94217" name="Rectangle 9"/>
          <p:cNvSpPr>
            <a:spLocks noChangeArrowheads="1"/>
          </p:cNvSpPr>
          <p:nvPr/>
        </p:nvSpPr>
        <p:spPr bwMode="auto">
          <a:xfrm>
            <a:off x="2857104" y="3284439"/>
            <a:ext cx="1511300" cy="360362"/>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Omezený distributor</a:t>
            </a:r>
            <a:endParaRPr lang="en-US" sz="1100" b="1">
              <a:solidFill>
                <a:srgbClr val="F06A00"/>
              </a:solidFill>
            </a:endParaRPr>
          </a:p>
        </p:txBody>
      </p:sp>
      <p:sp>
        <p:nvSpPr>
          <p:cNvPr id="26635" name="Rectangle 10"/>
          <p:cNvSpPr>
            <a:spLocks noChangeArrowheads="1"/>
          </p:cNvSpPr>
          <p:nvPr/>
        </p:nvSpPr>
        <p:spPr bwMode="auto">
          <a:xfrm>
            <a:off x="1115616" y="4293096"/>
            <a:ext cx="1511300" cy="1871662"/>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dirty="0">
                <a:solidFill>
                  <a:schemeClr val="bg1"/>
                </a:solidFill>
              </a:rPr>
              <a:t>Rizikové pohledávky</a:t>
            </a:r>
          </a:p>
          <a:p>
            <a:pPr>
              <a:lnSpc>
                <a:spcPct val="110000"/>
              </a:lnSpc>
              <a:buFontTx/>
              <a:buChar char="•"/>
            </a:pPr>
            <a:r>
              <a:rPr lang="cs-CZ" sz="1100" dirty="0">
                <a:solidFill>
                  <a:schemeClr val="bg1"/>
                </a:solidFill>
              </a:rPr>
              <a:t>Kurzové riziko</a:t>
            </a:r>
          </a:p>
          <a:p>
            <a:pPr>
              <a:lnSpc>
                <a:spcPct val="110000"/>
              </a:lnSpc>
              <a:buFontTx/>
              <a:buChar char="•"/>
            </a:pPr>
            <a:r>
              <a:rPr lang="cs-CZ" sz="1100" dirty="0">
                <a:solidFill>
                  <a:schemeClr val="bg1"/>
                </a:solidFill>
              </a:rPr>
              <a:t>Skladovací riziko</a:t>
            </a:r>
          </a:p>
          <a:p>
            <a:pPr>
              <a:lnSpc>
                <a:spcPct val="110000"/>
              </a:lnSpc>
              <a:buFontTx/>
              <a:buChar char="•"/>
            </a:pPr>
            <a:r>
              <a:rPr lang="cs-CZ" sz="1100" dirty="0">
                <a:solidFill>
                  <a:schemeClr val="bg1"/>
                </a:solidFill>
              </a:rPr>
              <a:t>Nevyužití času</a:t>
            </a:r>
          </a:p>
          <a:p>
            <a:pPr>
              <a:lnSpc>
                <a:spcPct val="110000"/>
              </a:lnSpc>
              <a:buFontTx/>
              <a:buChar char="•"/>
            </a:pPr>
            <a:r>
              <a:rPr lang="cs-CZ" sz="1100" dirty="0">
                <a:solidFill>
                  <a:schemeClr val="bg1"/>
                </a:solidFill>
              </a:rPr>
              <a:t>Záruční riziko</a:t>
            </a:r>
          </a:p>
          <a:p>
            <a:pPr>
              <a:lnSpc>
                <a:spcPct val="110000"/>
              </a:lnSpc>
              <a:buFontTx/>
              <a:buChar char="•"/>
            </a:pPr>
            <a:r>
              <a:rPr lang="cs-CZ" sz="1100" dirty="0">
                <a:solidFill>
                  <a:schemeClr val="bg1"/>
                </a:solidFill>
              </a:rPr>
              <a:t>Riziko nákladů</a:t>
            </a:r>
            <a:endParaRPr lang="en-US" sz="1100" dirty="0">
              <a:solidFill>
                <a:schemeClr val="bg1"/>
              </a:solidFill>
            </a:endParaRPr>
          </a:p>
        </p:txBody>
      </p:sp>
      <p:sp>
        <p:nvSpPr>
          <p:cNvPr id="94219" name="Rectangle 11"/>
          <p:cNvSpPr>
            <a:spLocks noChangeArrowheads="1"/>
          </p:cNvSpPr>
          <p:nvPr/>
        </p:nvSpPr>
        <p:spPr bwMode="auto">
          <a:xfrm>
            <a:off x="2872979" y="3933726"/>
            <a:ext cx="1511300" cy="360363"/>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Omezený distributor</a:t>
            </a:r>
            <a:endParaRPr lang="en-US" sz="1100" b="1">
              <a:solidFill>
                <a:srgbClr val="F06A00"/>
              </a:solidFill>
            </a:endParaRPr>
          </a:p>
        </p:txBody>
      </p:sp>
      <p:sp>
        <p:nvSpPr>
          <p:cNvPr id="26637" name="Rectangle 12"/>
          <p:cNvSpPr>
            <a:spLocks noChangeArrowheads="1"/>
          </p:cNvSpPr>
          <p:nvPr/>
        </p:nvSpPr>
        <p:spPr bwMode="auto">
          <a:xfrm>
            <a:off x="2872979" y="4303614"/>
            <a:ext cx="1511300" cy="1223962"/>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Rizikové pohledávky</a:t>
            </a:r>
          </a:p>
          <a:p>
            <a:pPr>
              <a:lnSpc>
                <a:spcPct val="110000"/>
              </a:lnSpc>
              <a:buFontTx/>
              <a:buChar char="•"/>
            </a:pPr>
            <a:r>
              <a:rPr lang="cs-CZ" sz="1100">
                <a:solidFill>
                  <a:schemeClr val="bg1"/>
                </a:solidFill>
              </a:rPr>
              <a:t>Kurzové riziko</a:t>
            </a:r>
          </a:p>
          <a:p>
            <a:pPr>
              <a:lnSpc>
                <a:spcPct val="110000"/>
              </a:lnSpc>
              <a:buFontTx/>
              <a:buChar char="•"/>
            </a:pPr>
            <a:r>
              <a:rPr lang="cs-CZ" sz="1100">
                <a:solidFill>
                  <a:schemeClr val="bg1"/>
                </a:solidFill>
              </a:rPr>
              <a:t>Riziko nákladů</a:t>
            </a:r>
            <a:endParaRPr lang="en-US" sz="1100">
              <a:solidFill>
                <a:schemeClr val="bg1"/>
              </a:solidFill>
            </a:endParaRPr>
          </a:p>
        </p:txBody>
      </p:sp>
      <p:sp>
        <p:nvSpPr>
          <p:cNvPr id="26638" name="Rectangle 13"/>
          <p:cNvSpPr>
            <a:spLocks noChangeArrowheads="1"/>
          </p:cNvSpPr>
          <p:nvPr/>
        </p:nvSpPr>
        <p:spPr bwMode="auto">
          <a:xfrm>
            <a:off x="4620816" y="2420839"/>
            <a:ext cx="1511300" cy="863600"/>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Reklama</a:t>
            </a:r>
          </a:p>
          <a:p>
            <a:pPr>
              <a:lnSpc>
                <a:spcPct val="110000"/>
              </a:lnSpc>
              <a:buFontTx/>
              <a:buChar char="•"/>
            </a:pPr>
            <a:r>
              <a:rPr lang="cs-CZ" sz="1100">
                <a:solidFill>
                  <a:schemeClr val="bg1"/>
                </a:solidFill>
              </a:rPr>
              <a:t>Příjem (peněz)</a:t>
            </a:r>
          </a:p>
          <a:p>
            <a:pPr>
              <a:lnSpc>
                <a:spcPct val="110000"/>
              </a:lnSpc>
              <a:buFontTx/>
              <a:buChar char="•"/>
            </a:pPr>
            <a:r>
              <a:rPr lang="cs-CZ" sz="1100">
                <a:solidFill>
                  <a:schemeClr val="bg1"/>
                </a:solidFill>
              </a:rPr>
              <a:t>Služby</a:t>
            </a:r>
            <a:endParaRPr lang="en-US" sz="1100">
              <a:solidFill>
                <a:schemeClr val="bg1"/>
              </a:solidFill>
            </a:endParaRPr>
          </a:p>
        </p:txBody>
      </p:sp>
      <p:sp>
        <p:nvSpPr>
          <p:cNvPr id="94222" name="Rectangle 14"/>
          <p:cNvSpPr>
            <a:spLocks noChangeArrowheads="1"/>
          </p:cNvSpPr>
          <p:nvPr/>
        </p:nvSpPr>
        <p:spPr bwMode="auto">
          <a:xfrm>
            <a:off x="4620816" y="3284439"/>
            <a:ext cx="1511300" cy="360362"/>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Komisionář</a:t>
            </a:r>
            <a:endParaRPr lang="en-US" sz="1100" b="1">
              <a:solidFill>
                <a:srgbClr val="F06A00"/>
              </a:solidFill>
            </a:endParaRPr>
          </a:p>
        </p:txBody>
      </p:sp>
      <p:sp>
        <p:nvSpPr>
          <p:cNvPr id="94223" name="Rectangle 15"/>
          <p:cNvSpPr>
            <a:spLocks noChangeArrowheads="1"/>
          </p:cNvSpPr>
          <p:nvPr/>
        </p:nvSpPr>
        <p:spPr bwMode="auto">
          <a:xfrm>
            <a:off x="4630341" y="3933726"/>
            <a:ext cx="1511300" cy="360363"/>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Komisionář</a:t>
            </a:r>
            <a:endParaRPr lang="en-US" sz="1100" b="1">
              <a:solidFill>
                <a:srgbClr val="F06A00"/>
              </a:solidFill>
            </a:endParaRPr>
          </a:p>
        </p:txBody>
      </p:sp>
      <p:sp>
        <p:nvSpPr>
          <p:cNvPr id="26641" name="Rectangle 16"/>
          <p:cNvSpPr>
            <a:spLocks noChangeArrowheads="1"/>
          </p:cNvSpPr>
          <p:nvPr/>
        </p:nvSpPr>
        <p:spPr bwMode="auto">
          <a:xfrm>
            <a:off x="4630341" y="4303614"/>
            <a:ext cx="1511300" cy="863600"/>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Rizikové pohledávky</a:t>
            </a:r>
          </a:p>
          <a:p>
            <a:pPr>
              <a:lnSpc>
                <a:spcPct val="110000"/>
              </a:lnSpc>
              <a:buFontTx/>
              <a:buChar char="•"/>
            </a:pPr>
            <a:r>
              <a:rPr lang="cs-CZ" sz="1100">
                <a:solidFill>
                  <a:schemeClr val="bg1"/>
                </a:solidFill>
              </a:rPr>
              <a:t>Riziko nákladů</a:t>
            </a:r>
            <a:endParaRPr lang="en-US" sz="1100">
              <a:solidFill>
                <a:schemeClr val="bg1"/>
              </a:solidFill>
            </a:endParaRPr>
          </a:p>
        </p:txBody>
      </p:sp>
      <p:sp>
        <p:nvSpPr>
          <p:cNvPr id="94225" name="Rectangle 17"/>
          <p:cNvSpPr>
            <a:spLocks noChangeArrowheads="1"/>
          </p:cNvSpPr>
          <p:nvPr/>
        </p:nvSpPr>
        <p:spPr bwMode="auto">
          <a:xfrm>
            <a:off x="6392466" y="3933726"/>
            <a:ext cx="1511300" cy="360363"/>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Reprezentant</a:t>
            </a:r>
            <a:endParaRPr lang="en-US" sz="1100" b="1">
              <a:solidFill>
                <a:srgbClr val="F06A00"/>
              </a:solidFill>
            </a:endParaRPr>
          </a:p>
        </p:txBody>
      </p:sp>
      <p:sp>
        <p:nvSpPr>
          <p:cNvPr id="26643" name="Rectangle 18"/>
          <p:cNvSpPr>
            <a:spLocks noChangeArrowheads="1"/>
          </p:cNvSpPr>
          <p:nvPr/>
        </p:nvSpPr>
        <p:spPr bwMode="auto">
          <a:xfrm>
            <a:off x="6392466" y="4303614"/>
            <a:ext cx="1511300" cy="358775"/>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Riziko nákladů</a:t>
            </a:r>
            <a:endParaRPr lang="en-US" sz="1100">
              <a:solidFill>
                <a:schemeClr val="bg1"/>
              </a:solidFill>
            </a:endParaRPr>
          </a:p>
        </p:txBody>
      </p:sp>
      <p:sp>
        <p:nvSpPr>
          <p:cNvPr id="26644" name="Rectangle 19"/>
          <p:cNvSpPr>
            <a:spLocks noChangeArrowheads="1"/>
          </p:cNvSpPr>
          <p:nvPr/>
        </p:nvSpPr>
        <p:spPr bwMode="auto">
          <a:xfrm>
            <a:off x="6392466" y="2925664"/>
            <a:ext cx="1511300" cy="358775"/>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Objednávky</a:t>
            </a:r>
          </a:p>
        </p:txBody>
      </p:sp>
      <p:sp>
        <p:nvSpPr>
          <p:cNvPr id="94228" name="Rectangle 20"/>
          <p:cNvSpPr>
            <a:spLocks noChangeArrowheads="1"/>
          </p:cNvSpPr>
          <p:nvPr/>
        </p:nvSpPr>
        <p:spPr bwMode="auto">
          <a:xfrm>
            <a:off x="6392466" y="3284439"/>
            <a:ext cx="1511300" cy="360362"/>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Reprezentant</a:t>
            </a:r>
            <a:endParaRPr lang="en-US" sz="1100" b="1">
              <a:solidFill>
                <a:srgbClr val="F06A00"/>
              </a:solidFill>
            </a:endParaRPr>
          </a:p>
        </p:txBody>
      </p:sp>
      <p:sp>
        <p:nvSpPr>
          <p:cNvPr id="26646" name="Text Box 21"/>
          <p:cNvSpPr txBox="1">
            <a:spLocks noChangeArrowheads="1"/>
          </p:cNvSpPr>
          <p:nvPr/>
        </p:nvSpPr>
        <p:spPr bwMode="auto">
          <a:xfrm>
            <a:off x="8330804" y="2420839"/>
            <a:ext cx="215900" cy="2740025"/>
          </a:xfrm>
          <a:prstGeom prst="rect">
            <a:avLst/>
          </a:prstGeom>
          <a:noFill/>
          <a:ln w="9525">
            <a:noFill/>
            <a:miter lim="800000"/>
            <a:headEnd/>
            <a:tailEnd/>
          </a:ln>
        </p:spPr>
        <p:txBody>
          <a:bodyPr/>
          <a:lstStyle/>
          <a:p>
            <a:pPr algn="ctr"/>
            <a:r>
              <a:rPr lang="cs-CZ" sz="1400"/>
              <a:t>Reprezentant</a:t>
            </a:r>
            <a:endParaRPr lang="en-US" sz="1400"/>
          </a:p>
        </p:txBody>
      </p:sp>
      <p:sp>
        <p:nvSpPr>
          <p:cNvPr id="26647" name="Line 22"/>
          <p:cNvSpPr>
            <a:spLocks noChangeShapeType="1"/>
          </p:cNvSpPr>
          <p:nvPr/>
        </p:nvSpPr>
        <p:spPr bwMode="auto">
          <a:xfrm>
            <a:off x="2064941" y="1154014"/>
            <a:ext cx="5329238" cy="1079500"/>
          </a:xfrm>
          <a:prstGeom prst="line">
            <a:avLst/>
          </a:prstGeom>
          <a:noFill/>
          <a:ln w="63500">
            <a:solidFill>
              <a:schemeClr val="tx1"/>
            </a:solidFill>
            <a:round/>
            <a:headEnd type="triangle" w="med" len="med"/>
            <a:tailEnd type="triangle" w="med" len="med"/>
          </a:ln>
        </p:spPr>
        <p:txBody>
          <a:bodyPr/>
          <a:lstStyle/>
          <a:p>
            <a:endParaRPr lang="en-US"/>
          </a:p>
        </p:txBody>
      </p:sp>
      <p:sp>
        <p:nvSpPr>
          <p:cNvPr id="26648" name="Line 23"/>
          <p:cNvSpPr>
            <a:spLocks noChangeShapeType="1"/>
          </p:cNvSpPr>
          <p:nvPr/>
        </p:nvSpPr>
        <p:spPr bwMode="auto">
          <a:xfrm flipV="1">
            <a:off x="2483768" y="5085184"/>
            <a:ext cx="5256213" cy="1223963"/>
          </a:xfrm>
          <a:prstGeom prst="line">
            <a:avLst/>
          </a:prstGeom>
          <a:noFill/>
          <a:ln w="63500">
            <a:solidFill>
              <a:schemeClr val="tx1"/>
            </a:solidFill>
            <a:round/>
            <a:headEnd type="triangle" w="med" len="med"/>
            <a:tailEnd type="triangle" w="med" len="med"/>
          </a:ln>
        </p:spPr>
        <p:txBody>
          <a:bodyPr/>
          <a:lstStyle/>
          <a:p>
            <a:endParaRPr lang="en-US"/>
          </a:p>
        </p:txBody>
      </p:sp>
      <p:sp>
        <p:nvSpPr>
          <p:cNvPr id="26649" name="Text Box 24"/>
          <p:cNvSpPr txBox="1">
            <a:spLocks noChangeArrowheads="1"/>
          </p:cNvSpPr>
          <p:nvPr/>
        </p:nvSpPr>
        <p:spPr bwMode="auto">
          <a:xfrm>
            <a:off x="4514454" y="1268314"/>
            <a:ext cx="2305050" cy="366712"/>
          </a:xfrm>
          <a:prstGeom prst="rect">
            <a:avLst/>
          </a:prstGeom>
          <a:noFill/>
          <a:ln w="9525">
            <a:noFill/>
            <a:miter lim="800000"/>
            <a:headEnd/>
            <a:tailEnd/>
          </a:ln>
        </p:spPr>
        <p:txBody>
          <a:bodyPr>
            <a:spAutoFit/>
          </a:bodyPr>
          <a:lstStyle/>
          <a:p>
            <a:pPr>
              <a:spcBef>
                <a:spcPct val="50000"/>
              </a:spcBef>
            </a:pPr>
            <a:r>
              <a:rPr lang="cs-CZ"/>
              <a:t>Funkce</a:t>
            </a:r>
            <a:endParaRPr lang="en-US"/>
          </a:p>
        </p:txBody>
      </p:sp>
      <p:sp>
        <p:nvSpPr>
          <p:cNvPr id="26650" name="Text Box 25"/>
          <p:cNvSpPr txBox="1">
            <a:spLocks noChangeArrowheads="1"/>
          </p:cNvSpPr>
          <p:nvPr/>
        </p:nvSpPr>
        <p:spPr bwMode="auto">
          <a:xfrm>
            <a:off x="5076056" y="5877272"/>
            <a:ext cx="2305050" cy="366712"/>
          </a:xfrm>
          <a:prstGeom prst="rect">
            <a:avLst/>
          </a:prstGeom>
          <a:noFill/>
          <a:ln w="9525">
            <a:noFill/>
            <a:miter lim="800000"/>
            <a:headEnd/>
            <a:tailEnd/>
          </a:ln>
        </p:spPr>
        <p:txBody>
          <a:bodyPr>
            <a:spAutoFit/>
          </a:bodyPr>
          <a:lstStyle/>
          <a:p>
            <a:pPr>
              <a:spcBef>
                <a:spcPct val="50000"/>
              </a:spcBef>
            </a:pPr>
            <a:r>
              <a:rPr lang="cs-CZ" dirty="0"/>
              <a:t>Rizika</a:t>
            </a:r>
            <a:endParaRPr lang="en-US" dirty="0"/>
          </a:p>
        </p:txBody>
      </p:sp>
    </p:spTree>
    <p:extLst>
      <p:ext uri="{BB962C8B-B14F-4D97-AF65-F5344CB8AC3E}">
        <p14:creationId xmlns:p14="http://schemas.microsoft.com/office/powerpoint/2010/main" val="1725610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Metody stanovení převodních cen</a:t>
            </a:r>
            <a:endParaRPr lang="en-US" sz="4400" dirty="0">
              <a:latin typeface="+mn-lt"/>
            </a:endParaRPr>
          </a:p>
        </p:txBody>
      </p:sp>
    </p:spTree>
    <p:extLst>
      <p:ext uri="{BB962C8B-B14F-4D97-AF65-F5344CB8AC3E}">
        <p14:creationId xmlns:p14="http://schemas.microsoft.com/office/powerpoint/2010/main" val="3154325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Metody stanovení převodních cen</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2000" b="1" dirty="0"/>
              <a:t>Tradiční transakční metody - </a:t>
            </a:r>
            <a:r>
              <a:rPr lang="cs-CZ" sz="2000" dirty="0"/>
              <a:t>jsou nejpřímějším nástrojem používaným ke zjištění, zda podmínky obchodu a finanční vztahy mezi spřízněnými osobami odpovídají tržním podmínkám. Tradičními transakčními metodami jsou:</a:t>
            </a:r>
          </a:p>
          <a:p>
            <a:pPr marL="0" lvl="2">
              <a:buFontTx/>
              <a:buChar char="-"/>
              <a:defRPr/>
            </a:pPr>
            <a:r>
              <a:rPr lang="cs-CZ" sz="2000" dirty="0"/>
              <a:t>Metoda nezávislé srovnatelné ceny (CUP)</a:t>
            </a:r>
          </a:p>
          <a:p>
            <a:pPr marL="0" lvl="2">
              <a:buFontTx/>
              <a:buChar char="-"/>
              <a:defRPr/>
            </a:pPr>
            <a:r>
              <a:rPr lang="cs-CZ" sz="2000" dirty="0"/>
              <a:t>Metoda ceny při opětovném prodeji (RPM)</a:t>
            </a:r>
          </a:p>
          <a:p>
            <a:pPr marL="0" lvl="2">
              <a:buFontTx/>
              <a:buChar char="-"/>
              <a:defRPr/>
            </a:pPr>
            <a:r>
              <a:rPr lang="cs-CZ" sz="2000" dirty="0"/>
              <a:t>Metoda nákladů a přirážky (CPLM, C+)</a:t>
            </a:r>
          </a:p>
          <a:p>
            <a:pPr marL="0" lvl="2">
              <a:defRPr/>
            </a:pPr>
            <a:endParaRPr lang="cs-CZ" sz="2000" dirty="0"/>
          </a:p>
          <a:p>
            <a:pPr marL="0" lvl="2">
              <a:defRPr/>
            </a:pPr>
            <a:r>
              <a:rPr lang="cs-CZ" sz="2000" b="1" dirty="0"/>
              <a:t>Ziskové transakční metody</a:t>
            </a:r>
          </a:p>
          <a:p>
            <a:pPr marL="0" lvl="2">
              <a:buFontTx/>
              <a:buChar char="-"/>
              <a:defRPr/>
            </a:pPr>
            <a:r>
              <a:rPr lang="cs-CZ" sz="2000" dirty="0"/>
              <a:t>Metoda rozdělení zisku (PS)</a:t>
            </a:r>
          </a:p>
          <a:p>
            <a:pPr marL="0" lvl="2">
              <a:buFontTx/>
              <a:buChar char="-"/>
              <a:defRPr/>
            </a:pPr>
            <a:r>
              <a:rPr lang="cs-CZ" sz="2000" dirty="0"/>
              <a:t>Transakční metoda čistého rozpětí (TNMM)</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24</a:t>
            </a:fld>
            <a:endParaRPr lang="en-US" dirty="0"/>
          </a:p>
        </p:txBody>
      </p:sp>
    </p:spTree>
    <p:extLst>
      <p:ext uri="{BB962C8B-B14F-4D97-AF65-F5344CB8AC3E}">
        <p14:creationId xmlns:p14="http://schemas.microsoft.com/office/powerpoint/2010/main" val="97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1026"/>
          <p:cNvSpPr>
            <a:spLocks noGrp="1" noChangeArrowheads="1"/>
          </p:cNvSpPr>
          <p:nvPr>
            <p:ph type="title"/>
          </p:nvPr>
        </p:nvSpPr>
        <p:spPr>
          <a:xfrm>
            <a:off x="457200" y="1347991"/>
            <a:ext cx="8229600" cy="914400"/>
          </a:xfrm>
        </p:spPr>
        <p:txBody>
          <a:bodyPr>
            <a:normAutofit fontScale="90000"/>
          </a:bodyPr>
          <a:lstStyle/>
          <a:p>
            <a:r>
              <a:rPr lang="cs-CZ" dirty="0"/>
              <a:t>Jakou metodu zvolit? </a:t>
            </a:r>
            <a:br>
              <a:rPr lang="cs-CZ" dirty="0"/>
            </a:br>
            <a:r>
              <a:rPr lang="cs-CZ" sz="1800" dirty="0"/>
              <a:t>Na základě OECD není žádná metoda upřednostňovaná </a:t>
            </a:r>
            <a:r>
              <a:rPr lang="en-US" sz="1800" dirty="0"/>
              <a:t>– </a:t>
            </a:r>
            <a:r>
              <a:rPr lang="cs-CZ" sz="1800" dirty="0"/>
              <a:t>ačkoli je třeba vždy zvážit metodu CUP</a:t>
            </a:r>
            <a:br>
              <a:rPr lang="en-US" sz="1800" dirty="0"/>
            </a:br>
            <a:r>
              <a:rPr lang="cs-CZ" dirty="0"/>
              <a:t> </a:t>
            </a:r>
          </a:p>
        </p:txBody>
      </p:sp>
      <p:sp>
        <p:nvSpPr>
          <p:cNvPr id="5" name="Rectangle 4"/>
          <p:cNvSpPr/>
          <p:nvPr/>
        </p:nvSpPr>
        <p:spPr bwMode="auto">
          <a:xfrm>
            <a:off x="2895600" y="2209800"/>
            <a:ext cx="5486400" cy="175260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Flowchart: Process 5"/>
          <p:cNvSpPr/>
          <p:nvPr/>
        </p:nvSpPr>
        <p:spPr bwMode="auto">
          <a:xfrm>
            <a:off x="609600" y="4876800"/>
            <a:ext cx="4648200" cy="1295400"/>
          </a:xfrm>
          <a:prstGeom prst="flowChartProcess">
            <a:avLst/>
          </a:prstGeom>
          <a:solidFill>
            <a:schemeClr val="tx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Flowchart: Process 6"/>
          <p:cNvSpPr/>
          <p:nvPr/>
        </p:nvSpPr>
        <p:spPr bwMode="auto">
          <a:xfrm>
            <a:off x="2971800" y="5105400"/>
            <a:ext cx="1981200" cy="5334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Flowchart: Process 7"/>
          <p:cNvSpPr/>
          <p:nvPr/>
        </p:nvSpPr>
        <p:spPr bwMode="auto">
          <a:xfrm>
            <a:off x="755576" y="5105400"/>
            <a:ext cx="2063824" cy="5334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Flowchart: Process 8"/>
          <p:cNvSpPr/>
          <p:nvPr/>
        </p:nvSpPr>
        <p:spPr bwMode="auto">
          <a:xfrm>
            <a:off x="3124200" y="2362200"/>
            <a:ext cx="2209800" cy="6858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Flowchart: Process 9"/>
          <p:cNvSpPr/>
          <p:nvPr/>
        </p:nvSpPr>
        <p:spPr bwMode="auto">
          <a:xfrm>
            <a:off x="3124200" y="3200400"/>
            <a:ext cx="2209800" cy="6096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Flowchart: Process 10"/>
          <p:cNvSpPr/>
          <p:nvPr/>
        </p:nvSpPr>
        <p:spPr bwMode="auto">
          <a:xfrm>
            <a:off x="5943600" y="3200400"/>
            <a:ext cx="2057400" cy="6096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1"/>
          <p:cNvSpPr/>
          <p:nvPr/>
        </p:nvSpPr>
        <p:spPr bwMode="auto">
          <a:xfrm>
            <a:off x="685800" y="2286000"/>
            <a:ext cx="1219200" cy="609600"/>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ight Arrow 15"/>
          <p:cNvSpPr/>
          <p:nvPr/>
        </p:nvSpPr>
        <p:spPr bwMode="auto">
          <a:xfrm>
            <a:off x="2057400" y="2438400"/>
            <a:ext cx="762000" cy="38100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ight Arrow 16"/>
          <p:cNvSpPr/>
          <p:nvPr/>
        </p:nvSpPr>
        <p:spPr bwMode="auto">
          <a:xfrm>
            <a:off x="2057400" y="3429000"/>
            <a:ext cx="762000" cy="38100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ight Arrow 17"/>
          <p:cNvSpPr/>
          <p:nvPr/>
        </p:nvSpPr>
        <p:spPr bwMode="auto">
          <a:xfrm rot="5400000">
            <a:off x="999220" y="2880556"/>
            <a:ext cx="448816" cy="504056"/>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ight Arrow 18"/>
          <p:cNvSpPr/>
          <p:nvPr/>
        </p:nvSpPr>
        <p:spPr bwMode="auto">
          <a:xfrm rot="5400000">
            <a:off x="996380" y="4196308"/>
            <a:ext cx="499120" cy="54868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TextBox 19"/>
          <p:cNvSpPr txBox="1"/>
          <p:nvPr/>
        </p:nvSpPr>
        <p:spPr>
          <a:xfrm>
            <a:off x="2124472" y="2492325"/>
            <a:ext cx="609600" cy="276999"/>
          </a:xfrm>
          <a:prstGeom prst="rect">
            <a:avLst/>
          </a:prstGeom>
          <a:noFill/>
        </p:spPr>
        <p:txBody>
          <a:bodyPr wrap="square" rtlCol="0">
            <a:spAutoFit/>
          </a:bodyPr>
          <a:lstStyle/>
          <a:p>
            <a:r>
              <a:rPr lang="cs-CZ" sz="1200" b="1" dirty="0">
                <a:solidFill>
                  <a:srgbClr val="FF0000"/>
                </a:solidFill>
              </a:rPr>
              <a:t>Ano</a:t>
            </a:r>
            <a:endParaRPr lang="en-US" sz="1200" b="1" dirty="0">
              <a:solidFill>
                <a:srgbClr val="FF0000"/>
              </a:solidFill>
            </a:endParaRPr>
          </a:p>
        </p:txBody>
      </p:sp>
      <p:sp>
        <p:nvSpPr>
          <p:cNvPr id="21" name="TextBox 20"/>
          <p:cNvSpPr txBox="1"/>
          <p:nvPr/>
        </p:nvSpPr>
        <p:spPr>
          <a:xfrm>
            <a:off x="2117460" y="3481000"/>
            <a:ext cx="609600" cy="276999"/>
          </a:xfrm>
          <a:prstGeom prst="rect">
            <a:avLst/>
          </a:prstGeom>
          <a:noFill/>
        </p:spPr>
        <p:txBody>
          <a:bodyPr wrap="square" rtlCol="0">
            <a:spAutoFit/>
          </a:bodyPr>
          <a:lstStyle/>
          <a:p>
            <a:r>
              <a:rPr lang="cs-CZ" sz="1200" b="1" dirty="0">
                <a:solidFill>
                  <a:srgbClr val="FF0000"/>
                </a:solidFill>
              </a:rPr>
              <a:t>Ano</a:t>
            </a:r>
            <a:endParaRPr lang="en-US" sz="1200" b="1" dirty="0">
              <a:solidFill>
                <a:srgbClr val="FF0000"/>
              </a:solidFill>
            </a:endParaRPr>
          </a:p>
        </p:txBody>
      </p:sp>
      <p:sp>
        <p:nvSpPr>
          <p:cNvPr id="22" name="TextBox 21"/>
          <p:cNvSpPr txBox="1"/>
          <p:nvPr/>
        </p:nvSpPr>
        <p:spPr>
          <a:xfrm>
            <a:off x="1043608" y="2980184"/>
            <a:ext cx="648072" cy="276999"/>
          </a:xfrm>
          <a:prstGeom prst="rect">
            <a:avLst/>
          </a:prstGeom>
          <a:noFill/>
        </p:spPr>
        <p:txBody>
          <a:bodyPr wrap="square" rtlCol="0">
            <a:spAutoFit/>
          </a:bodyPr>
          <a:lstStyle/>
          <a:p>
            <a:r>
              <a:rPr lang="cs-CZ" sz="1200" b="1" dirty="0">
                <a:solidFill>
                  <a:srgbClr val="FF0000"/>
                </a:solidFill>
              </a:rPr>
              <a:t>Ne</a:t>
            </a:r>
            <a:endParaRPr lang="en-US" sz="1200" b="1" dirty="0">
              <a:solidFill>
                <a:srgbClr val="FF0000"/>
              </a:solidFill>
            </a:endParaRPr>
          </a:p>
        </p:txBody>
      </p:sp>
      <p:sp>
        <p:nvSpPr>
          <p:cNvPr id="23" name="TextBox 22"/>
          <p:cNvSpPr txBox="1"/>
          <p:nvPr/>
        </p:nvSpPr>
        <p:spPr>
          <a:xfrm>
            <a:off x="1058888" y="4293096"/>
            <a:ext cx="533400" cy="276999"/>
          </a:xfrm>
          <a:prstGeom prst="rect">
            <a:avLst/>
          </a:prstGeom>
          <a:noFill/>
        </p:spPr>
        <p:txBody>
          <a:bodyPr wrap="square" rtlCol="0">
            <a:spAutoFit/>
          </a:bodyPr>
          <a:lstStyle/>
          <a:p>
            <a:r>
              <a:rPr lang="cs-CZ" sz="1200" b="1" dirty="0">
                <a:solidFill>
                  <a:srgbClr val="FF0000"/>
                </a:solidFill>
              </a:rPr>
              <a:t>Ne</a:t>
            </a:r>
            <a:endParaRPr lang="en-US" sz="1200" b="1" dirty="0">
              <a:solidFill>
                <a:srgbClr val="FF0000"/>
              </a:solidFill>
            </a:endParaRPr>
          </a:p>
        </p:txBody>
      </p:sp>
      <p:sp>
        <p:nvSpPr>
          <p:cNvPr id="24" name="TextBox 23"/>
          <p:cNvSpPr txBox="1"/>
          <p:nvPr/>
        </p:nvSpPr>
        <p:spPr>
          <a:xfrm>
            <a:off x="5724128" y="2438400"/>
            <a:ext cx="2200672" cy="338554"/>
          </a:xfrm>
          <a:prstGeom prst="rect">
            <a:avLst/>
          </a:prstGeom>
          <a:noFill/>
        </p:spPr>
        <p:txBody>
          <a:bodyPr wrap="square" rtlCol="0">
            <a:spAutoFit/>
          </a:bodyPr>
          <a:lstStyle/>
          <a:p>
            <a:r>
              <a:rPr lang="cs-CZ" sz="1600" b="1" dirty="0">
                <a:solidFill>
                  <a:schemeClr val="bg1">
                    <a:lumMod val="75000"/>
                  </a:schemeClr>
                </a:solidFill>
              </a:rPr>
              <a:t>Standardní metody</a:t>
            </a:r>
            <a:endParaRPr lang="en-US" sz="1600" b="1" noProof="1">
              <a:solidFill>
                <a:schemeClr val="bg1">
                  <a:lumMod val="75000"/>
                </a:schemeClr>
              </a:solidFill>
            </a:endParaRPr>
          </a:p>
        </p:txBody>
      </p:sp>
      <p:sp>
        <p:nvSpPr>
          <p:cNvPr id="25" name="TextBox 24"/>
          <p:cNvSpPr txBox="1"/>
          <p:nvPr/>
        </p:nvSpPr>
        <p:spPr>
          <a:xfrm>
            <a:off x="3200400" y="2362200"/>
            <a:ext cx="1828800" cy="646331"/>
          </a:xfrm>
          <a:prstGeom prst="rect">
            <a:avLst/>
          </a:prstGeom>
          <a:noFill/>
        </p:spPr>
        <p:txBody>
          <a:bodyPr wrap="square" rtlCol="0">
            <a:spAutoFit/>
          </a:bodyPr>
          <a:lstStyle/>
          <a:p>
            <a:r>
              <a:rPr lang="cs-CZ" sz="1200" b="1" dirty="0"/>
              <a:t>Metoda srovnatelné nezávislé ceny </a:t>
            </a:r>
          </a:p>
          <a:p>
            <a:r>
              <a:rPr lang="en-US" sz="1200" b="1" dirty="0"/>
              <a:t>(CUP</a:t>
            </a:r>
            <a:r>
              <a:rPr lang="cs-CZ" sz="1200" dirty="0"/>
              <a:t>)</a:t>
            </a:r>
          </a:p>
        </p:txBody>
      </p:sp>
      <p:sp>
        <p:nvSpPr>
          <p:cNvPr id="26" name="TextBox 25"/>
          <p:cNvSpPr txBox="1"/>
          <p:nvPr/>
        </p:nvSpPr>
        <p:spPr>
          <a:xfrm>
            <a:off x="3200400" y="3276600"/>
            <a:ext cx="2057400" cy="461665"/>
          </a:xfrm>
          <a:prstGeom prst="rect">
            <a:avLst/>
          </a:prstGeom>
          <a:noFill/>
        </p:spPr>
        <p:txBody>
          <a:bodyPr wrap="square" rtlCol="0">
            <a:spAutoFit/>
          </a:bodyPr>
          <a:lstStyle/>
          <a:p>
            <a:r>
              <a:rPr lang="cs-CZ" sz="1200" b="1" dirty="0"/>
              <a:t>Metoda ceny při opětovném prodeji </a:t>
            </a:r>
            <a:r>
              <a:rPr lang="en-US" sz="1200" b="1" dirty="0"/>
              <a:t>(RPM</a:t>
            </a:r>
            <a:r>
              <a:rPr lang="cs-CZ" sz="1200" b="1" dirty="0"/>
              <a:t>)</a:t>
            </a:r>
          </a:p>
        </p:txBody>
      </p:sp>
      <p:sp>
        <p:nvSpPr>
          <p:cNvPr id="27" name="TextBox 26"/>
          <p:cNvSpPr txBox="1"/>
          <p:nvPr/>
        </p:nvSpPr>
        <p:spPr>
          <a:xfrm>
            <a:off x="6096000" y="3276600"/>
            <a:ext cx="1752600" cy="461665"/>
          </a:xfrm>
          <a:prstGeom prst="rect">
            <a:avLst/>
          </a:prstGeom>
          <a:noFill/>
        </p:spPr>
        <p:txBody>
          <a:bodyPr wrap="square" rtlCol="0">
            <a:spAutoFit/>
          </a:bodyPr>
          <a:lstStyle/>
          <a:p>
            <a:r>
              <a:rPr lang="cs-CZ" sz="1200" b="1" dirty="0"/>
              <a:t>Metoda nákladů a přirážky </a:t>
            </a:r>
            <a:r>
              <a:rPr lang="en-US" sz="1200" b="1" dirty="0"/>
              <a:t>(CPLM, C+)</a:t>
            </a:r>
          </a:p>
        </p:txBody>
      </p:sp>
      <p:sp>
        <p:nvSpPr>
          <p:cNvPr id="28" name="TextBox 27"/>
          <p:cNvSpPr txBox="1"/>
          <p:nvPr/>
        </p:nvSpPr>
        <p:spPr>
          <a:xfrm>
            <a:off x="762000" y="2362200"/>
            <a:ext cx="1143000" cy="523220"/>
          </a:xfrm>
          <a:prstGeom prst="rect">
            <a:avLst/>
          </a:prstGeom>
          <a:noFill/>
        </p:spPr>
        <p:txBody>
          <a:bodyPr wrap="square" rtlCol="0">
            <a:spAutoFit/>
          </a:bodyPr>
          <a:lstStyle/>
          <a:p>
            <a:r>
              <a:rPr lang="cs-CZ" sz="1400" b="1" dirty="0">
                <a:solidFill>
                  <a:srgbClr val="FF0000"/>
                </a:solidFill>
              </a:rPr>
              <a:t>Tržní cena?</a:t>
            </a:r>
            <a:endParaRPr lang="en-US" sz="1400" b="1" dirty="0">
              <a:solidFill>
                <a:srgbClr val="FF0000"/>
              </a:solidFill>
            </a:endParaRPr>
          </a:p>
        </p:txBody>
      </p:sp>
      <p:sp>
        <p:nvSpPr>
          <p:cNvPr id="29" name="TextBox 28"/>
          <p:cNvSpPr txBox="1"/>
          <p:nvPr/>
        </p:nvSpPr>
        <p:spPr>
          <a:xfrm>
            <a:off x="539552" y="3429000"/>
            <a:ext cx="1512168"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cs-CZ" sz="1400" b="1" dirty="0">
                <a:solidFill>
                  <a:srgbClr val="FF0000"/>
                </a:solidFill>
              </a:rPr>
              <a:t>Dostatečné údaje a srovnatelnost</a:t>
            </a:r>
            <a:r>
              <a:rPr lang="en-US" sz="1400" b="1" dirty="0">
                <a:solidFill>
                  <a:srgbClr val="FF0000"/>
                </a:solidFill>
              </a:rPr>
              <a:t>?</a:t>
            </a:r>
          </a:p>
        </p:txBody>
      </p:sp>
      <p:sp>
        <p:nvSpPr>
          <p:cNvPr id="30" name="TextBox 29"/>
          <p:cNvSpPr txBox="1"/>
          <p:nvPr/>
        </p:nvSpPr>
        <p:spPr>
          <a:xfrm>
            <a:off x="755576" y="5157192"/>
            <a:ext cx="1981200" cy="461665"/>
          </a:xfrm>
          <a:prstGeom prst="rect">
            <a:avLst/>
          </a:prstGeom>
          <a:noFill/>
        </p:spPr>
        <p:txBody>
          <a:bodyPr wrap="square" rtlCol="0">
            <a:spAutoFit/>
          </a:bodyPr>
          <a:lstStyle/>
          <a:p>
            <a:r>
              <a:rPr lang="cs-CZ" sz="1200" b="1" dirty="0"/>
              <a:t>Transakční metoda čistého rozpětí</a:t>
            </a:r>
            <a:r>
              <a:rPr lang="cs-CZ" sz="1200" dirty="0"/>
              <a:t> </a:t>
            </a:r>
            <a:r>
              <a:rPr lang="cs-CZ" sz="1200" b="1" dirty="0"/>
              <a:t>(TNMM)</a:t>
            </a:r>
            <a:endParaRPr lang="en-US" sz="1200" b="1" dirty="0"/>
          </a:p>
        </p:txBody>
      </p:sp>
      <p:sp>
        <p:nvSpPr>
          <p:cNvPr id="31" name="TextBox 30"/>
          <p:cNvSpPr txBox="1"/>
          <p:nvPr/>
        </p:nvSpPr>
        <p:spPr>
          <a:xfrm>
            <a:off x="2987824" y="5157192"/>
            <a:ext cx="2100064" cy="461665"/>
          </a:xfrm>
          <a:prstGeom prst="rect">
            <a:avLst/>
          </a:prstGeom>
          <a:noFill/>
        </p:spPr>
        <p:txBody>
          <a:bodyPr wrap="square" rtlCol="0">
            <a:spAutoFit/>
          </a:bodyPr>
          <a:lstStyle/>
          <a:p>
            <a:r>
              <a:rPr lang="cs-CZ" sz="1200" b="1" dirty="0"/>
              <a:t>Metoda rozdělení zisku </a:t>
            </a:r>
            <a:r>
              <a:rPr lang="en-US" sz="1200" b="1" dirty="0"/>
              <a:t>(</a:t>
            </a:r>
            <a:r>
              <a:rPr lang="cs-CZ" sz="1200" b="1" dirty="0"/>
              <a:t>PS)</a:t>
            </a:r>
            <a:endParaRPr lang="en-US" sz="1200" b="1" dirty="0"/>
          </a:p>
        </p:txBody>
      </p:sp>
      <p:sp>
        <p:nvSpPr>
          <p:cNvPr id="32" name="TextBox 31"/>
          <p:cNvSpPr txBox="1"/>
          <p:nvPr/>
        </p:nvSpPr>
        <p:spPr>
          <a:xfrm>
            <a:off x="1752600" y="5715000"/>
            <a:ext cx="2667000" cy="338554"/>
          </a:xfrm>
          <a:prstGeom prst="rect">
            <a:avLst/>
          </a:prstGeom>
          <a:noFill/>
        </p:spPr>
        <p:txBody>
          <a:bodyPr wrap="square" rtlCol="0">
            <a:spAutoFit/>
          </a:bodyPr>
          <a:lstStyle/>
          <a:p>
            <a:r>
              <a:rPr lang="cs-CZ" sz="1600" b="1" dirty="0">
                <a:solidFill>
                  <a:schemeClr val="bg1">
                    <a:lumMod val="75000"/>
                  </a:schemeClr>
                </a:solidFill>
              </a:rPr>
              <a:t>Ziskové metody</a:t>
            </a:r>
            <a:endParaRPr lang="en-US" sz="1600" b="1" noProof="1">
              <a:solidFill>
                <a:schemeClr val="bg1">
                  <a:lumMod val="75000"/>
                </a:schemeClr>
              </a:solidFill>
            </a:endParaRPr>
          </a:p>
        </p:txBody>
      </p:sp>
    </p:spTree>
    <p:extLst>
      <p:ext uri="{BB962C8B-B14F-4D97-AF65-F5344CB8AC3E}">
        <p14:creationId xmlns:p14="http://schemas.microsoft.com/office/powerpoint/2010/main" val="3907750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nezávislé srovnatelné ceny (CUP)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Tato metoda srovnává cenu účtovanou za majetek nebo služby poskytované v řízené transakci s cenou účtovanou za majetek nebo služby poskytované ve srovnatelné nezávislé transakci za srovnatelných okolností. </a:t>
            </a:r>
          </a:p>
          <a:p>
            <a:pPr marL="57150" lvl="2" indent="-285750">
              <a:buFont typeface="Wingdings" panose="05000000000000000000" pitchFamily="2" charset="2"/>
              <a:buChar char="§"/>
              <a:defRPr/>
            </a:pPr>
            <a:r>
              <a:rPr lang="cs-CZ" sz="2000" dirty="0"/>
              <a:t>Může být složité nalézt transakci mezi nezávislými podniky, která je natolik podobná řízené transakci, že neexistují žádné rozdíly s podstatnými dopady na cenu. </a:t>
            </a:r>
          </a:p>
          <a:p>
            <a:pPr marL="57150" lvl="2" indent="-285750">
              <a:buFont typeface="Wingdings" panose="05000000000000000000" pitchFamily="2" charset="2"/>
              <a:buChar char="§"/>
              <a:defRPr/>
            </a:pPr>
            <a:r>
              <a:rPr lang="cs-CZ" sz="2000" dirty="0"/>
              <a:t>Metoda srovnatelné nezávislé ceny je zvláště spolehlivou metodou tehdy, kdy nezávislý podnik prodává za stejných podmínek tentýž produkt, jaký je prodáván mezi dvěma sdruženými podniky. Dalším příkladem je situace, kdy subjekt prodává určitý produkt jinému sdruženému podniku ve své skupině, a zároveň prodává tentýž produkt nezávislému podniku.</a:t>
            </a:r>
          </a:p>
          <a:p>
            <a:pPr marL="57150" lvl="2" indent="-285750">
              <a:buFont typeface="Wingdings" panose="05000000000000000000" pitchFamily="2" charset="2"/>
              <a:buChar char="§"/>
              <a:defRPr/>
            </a:pPr>
            <a:r>
              <a:rPr lang="cs-CZ" sz="2000" dirty="0"/>
              <a:t>Tedy: </a:t>
            </a:r>
            <a:r>
              <a:rPr lang="cs-CZ" sz="2000" b="1" dirty="0"/>
              <a:t>převodní cena = nezávislá cena</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26</a:t>
            </a:fld>
            <a:endParaRPr lang="en-US" dirty="0"/>
          </a:p>
        </p:txBody>
      </p:sp>
    </p:spTree>
    <p:extLst>
      <p:ext uri="{BB962C8B-B14F-4D97-AF65-F5344CB8AC3E}">
        <p14:creationId xmlns:p14="http://schemas.microsoft.com/office/powerpoint/2010/main" val="3851509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ceny při opětovném prodeji (RPM)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ceny při opětovném prodeji vychází z ceny, za kterou je produkt nakoupený od sdruženého podniku prodán nezávislému podniku. Tato cena je pak snížena o přiměřenou hrubou marži, která představuje částku, z které by se nezávislý opětovný prodejce snažil pokrýt své prodejní a ostatní provozní náklady a dosáhnout přiměřeného zisku s ohledem na provozované funkce. To, co zbývá po odečtení hrubé marže, lze považovat po zohlednění nákladů spojených s koupí produktu (např. cla) za tržní cenu původního převodu majetku mezi sdruženými podniky.</a:t>
            </a:r>
          </a:p>
          <a:p>
            <a:pPr marL="57150" lvl="2" indent="-285750">
              <a:buFont typeface="Wingdings" panose="05000000000000000000" pitchFamily="2" charset="2"/>
              <a:buChar char="§"/>
              <a:defRPr/>
            </a:pPr>
            <a:r>
              <a:rPr lang="cs-CZ" sz="2000" dirty="0"/>
              <a:t>Tato metoda je pravděpodobně nejužitečnější u obchodně marketingové činnosti a v případech prodeje zboží přes spřízněnou distribuční firmu nezávislým subjektům, kdy distribuční společnost je omezena ve svých rizicích a funkcích.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prodejce</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27</a:t>
            </a:fld>
            <a:endParaRPr lang="en-US" dirty="0"/>
          </a:p>
        </p:txBody>
      </p:sp>
    </p:spTree>
    <p:extLst>
      <p:ext uri="{BB962C8B-B14F-4D97-AF65-F5344CB8AC3E}">
        <p14:creationId xmlns:p14="http://schemas.microsoft.com/office/powerpoint/2010/main" val="2215828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nákladů a přirážky (CPLM, C+)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nákladů a přirážky vychází z nákladů, které má dodavatel v řízené transakci na majetek převedený nebo služby poskytované spřízněné společnosti. K těmto nákladům se pak přičte zisková přirážka, aby se dosáhlo přiměřeného zisku s ohledem na vykonávané funkce a podmínky trhu.</a:t>
            </a:r>
          </a:p>
          <a:p>
            <a:pPr marL="57150" lvl="2" indent="-285750">
              <a:buFont typeface="Wingdings" panose="05000000000000000000" pitchFamily="2" charset="2"/>
              <a:buChar char="§"/>
              <a:defRPr/>
            </a:pPr>
            <a:r>
              <a:rPr lang="cs-CZ" sz="2000" dirty="0"/>
              <a:t>Tato metoda je pravděpodobně nejužitečnější tam, kde jsou mezi spřízněnými stranami prodávány výrobky, nebo tam, kde spřízněné strany uzavřely dohodu o společném využívání vybavení, nebo jedná-li se v řízené transakci o poskytování služeb.</a:t>
            </a:r>
          </a:p>
          <a:p>
            <a:pPr marL="57150" lvl="2" indent="-285750">
              <a:buFont typeface="Wingdings" panose="05000000000000000000" pitchFamily="2" charset="2"/>
              <a:buChar char="§"/>
              <a:defRPr/>
            </a:pPr>
            <a:r>
              <a:rPr lang="cs-CZ" sz="2000" dirty="0"/>
              <a:t>Přímá aplikace metody nákladů a přirážky požaduje dostupnost detailních informací o nákladech a přirážce aplikované ve srovnatelné nezávislé transakci.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dodavatele</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28</a:t>
            </a:fld>
            <a:endParaRPr lang="en-US" dirty="0"/>
          </a:p>
        </p:txBody>
      </p:sp>
    </p:spTree>
    <p:extLst>
      <p:ext uri="{BB962C8B-B14F-4D97-AF65-F5344CB8AC3E}">
        <p14:creationId xmlns:p14="http://schemas.microsoft.com/office/powerpoint/2010/main" val="2735492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rozdělení zisku (PS)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rozdělení zisku se snaží vyloučit dopad zvláštních podmínek sjednaných nebo uložených v řízené transakci na zisky tím, že stanoví rozdělení zisků, které by se dalo předpokládat u nezávislých podniků, pokud by se do transakce zapojily.</a:t>
            </a:r>
          </a:p>
          <a:p>
            <a:pPr marL="57150" lvl="2" indent="-285750">
              <a:buFont typeface="Wingdings" panose="05000000000000000000" pitchFamily="2" charset="2"/>
              <a:buChar char="§"/>
              <a:defRPr/>
            </a:pPr>
            <a:r>
              <a:rPr lang="cs-CZ" sz="2000" dirty="0"/>
              <a:t>Metoda rozdělení zisku nejprve identifikuje zisk sdružených podniků, který má být rozdělen, z řízených transakcí, v nichž jsou sdružené podniky zaangažovány. Potom rozdělí tyto zisky mezi sdružené podniky na ekonomicky platném základě přibližně stanovujícím zisky, které by byly očekávány a reflektovány v dohodě na tržním principu.</a:t>
            </a:r>
          </a:p>
          <a:p>
            <a:pPr marL="57150" lvl="2" indent="-285750">
              <a:buFont typeface="Wingdings" panose="05000000000000000000" pitchFamily="2" charset="2"/>
              <a:buChar char="§"/>
              <a:defRPr/>
            </a:pPr>
            <a:r>
              <a:rPr lang="cs-CZ" sz="2000" dirty="0"/>
              <a:t>Tato metoda je pravděpodobně nejužitečnější tam, kde jsou jednotlivé transakce natolik provázané, že nemohou být posouzeny samostatně.</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29</a:t>
            </a:fld>
            <a:endParaRPr lang="en-US" dirty="0"/>
          </a:p>
        </p:txBody>
      </p:sp>
    </p:spTree>
    <p:extLst>
      <p:ext uri="{BB962C8B-B14F-4D97-AF65-F5344CB8AC3E}">
        <p14:creationId xmlns:p14="http://schemas.microsoft.com/office/powerpoint/2010/main" val="331609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060848"/>
            <a:ext cx="7560840" cy="1069975"/>
          </a:xfrm>
        </p:spPr>
        <p:txBody>
          <a:bodyPr/>
          <a:lstStyle/>
          <a:p>
            <a:r>
              <a:rPr lang="cs-CZ" sz="4400" dirty="0">
                <a:latin typeface="+mn-lt"/>
              </a:rPr>
              <a:t>Základní pojmy a legislativa</a:t>
            </a:r>
            <a:endParaRPr lang="en-US" sz="4400" dirty="0">
              <a:latin typeface="+mn-lt"/>
            </a:endParaRPr>
          </a:p>
        </p:txBody>
      </p:sp>
    </p:spTree>
    <p:extLst>
      <p:ext uri="{BB962C8B-B14F-4D97-AF65-F5344CB8AC3E}">
        <p14:creationId xmlns:p14="http://schemas.microsoft.com/office/powerpoint/2010/main" val="2273511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Transakční metoda čistého rozpětí (TNMM)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114300" lvl="2" indent="-342900">
              <a:buFont typeface="Wingdings" panose="05000000000000000000" pitchFamily="2" charset="2"/>
              <a:buChar char="§"/>
              <a:defRPr/>
            </a:pPr>
            <a:r>
              <a:rPr lang="cs-CZ" sz="2000" dirty="0"/>
              <a:t>Transakční metoda čistého rozpětí zkoumá čisté ziskové rozpětí, které uskutečňuje subjekt z řízené transakce, ve vztahu k přiměřenému základu, tj. porovnává finanční ukazatele související s řízenou transakcí s finančními ukazateli souvisejícími se srovnatelnou nezávislou transakcí (např. ziskovost, rentabilitu k nákladům, k prodeji, apod.).</a:t>
            </a:r>
          </a:p>
          <a:p>
            <a:pPr marL="114300" lvl="2" indent="-342900">
              <a:buFont typeface="Wingdings" panose="05000000000000000000" pitchFamily="2" charset="2"/>
              <a:buChar char="§"/>
              <a:defRPr/>
            </a:pPr>
            <a:r>
              <a:rPr lang="cs-CZ" sz="2000" dirty="0"/>
              <a:t>Tato metoda představuje určitou modifikaci metody nákladů a přirážky resp. metody ceny při opětovném prodeji a zpravidla využívá údajů z databází pro určení tržně obvyklé ziskovosti. </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30</a:t>
            </a:fld>
            <a:endParaRPr lang="en-US" dirty="0"/>
          </a:p>
        </p:txBody>
      </p:sp>
    </p:spTree>
    <p:extLst>
      <p:ext uri="{BB962C8B-B14F-4D97-AF65-F5344CB8AC3E}">
        <p14:creationId xmlns:p14="http://schemas.microsoft.com/office/powerpoint/2010/main" val="910365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Prokazování před správcem daně</a:t>
            </a:r>
            <a:endParaRPr lang="en-US" sz="4400" dirty="0">
              <a:latin typeface="+mn-lt"/>
            </a:endParaRPr>
          </a:p>
        </p:txBody>
      </p:sp>
    </p:spTree>
    <p:extLst>
      <p:ext uri="{BB962C8B-B14F-4D97-AF65-F5344CB8AC3E}">
        <p14:creationId xmlns:p14="http://schemas.microsoft.com/office/powerpoint/2010/main" val="715103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Transfer </a:t>
            </a:r>
            <a:r>
              <a:rPr lang="cs-CZ" dirty="0" err="1"/>
              <a:t>pricing</a:t>
            </a:r>
            <a:r>
              <a:rPr lang="cs-CZ" dirty="0"/>
              <a:t> již není jen „cena obvyklá“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114300" lvl="2" indent="-342900">
              <a:buFont typeface="Wingdings" panose="05000000000000000000" pitchFamily="2" charset="2"/>
              <a:buChar char="§"/>
              <a:defRPr/>
            </a:pPr>
            <a:r>
              <a:rPr lang="cs-CZ" sz="2000" b="1" dirty="0"/>
              <a:t>Substance test </a:t>
            </a:r>
            <a:r>
              <a:rPr lang="cs-CZ" sz="2000" dirty="0"/>
              <a:t>– daňový subjekt prokazuje skutečné přijetí služby. Tento test má zabránit vystavování fiktivních faktur za účelem snižování základu daně. Důkazním prostředkem u tohoto testu jsou konkrétní výstupy poskytnutých služeb. Může se jednat o různé analýzy, prezentace, dokumentace, finanční plány, zápisy z porad, e-mailovou komunikaci apod. </a:t>
            </a:r>
          </a:p>
          <a:p>
            <a:pPr marL="114300" lvl="2" indent="-342900">
              <a:buFont typeface="Wingdings" panose="05000000000000000000" pitchFamily="2" charset="2"/>
              <a:buChar char="§"/>
              <a:defRPr/>
            </a:pPr>
            <a:r>
              <a:rPr lang="cs-CZ" sz="2000" b="1" dirty="0"/>
              <a:t>Benefit test </a:t>
            </a:r>
            <a:r>
              <a:rPr lang="cs-CZ" sz="2000" dirty="0"/>
              <a:t>– daňový subjekt prokazuje přínos z přijetí služby. Nutno doložit propojení přijaté služby se zdanitelnými příjmy. Při posuzování splnění tohoto testu se bere v úvahu nezávislá společnost, která by přijala faktury za poskytnuté služby pouze v případě, že by jí z těchto služeb plynul očekávaný užitek.</a:t>
            </a:r>
          </a:p>
          <a:p>
            <a:pPr marL="114300" lvl="2" indent="-342900">
              <a:buFont typeface="Wingdings" panose="05000000000000000000" pitchFamily="2" charset="2"/>
              <a:buChar char="§"/>
              <a:defRPr/>
            </a:pPr>
            <a:r>
              <a:rPr lang="cs-CZ" sz="2000" b="1" dirty="0" err="1"/>
              <a:t>Arm’s</a:t>
            </a:r>
            <a:r>
              <a:rPr lang="cs-CZ" sz="2000" b="1" dirty="0"/>
              <a:t> </a:t>
            </a:r>
            <a:r>
              <a:rPr lang="cs-CZ" sz="2000" b="1" dirty="0" err="1"/>
              <a:t>length</a:t>
            </a:r>
            <a:r>
              <a:rPr lang="cs-CZ" sz="2000" b="1" dirty="0"/>
              <a:t> test </a:t>
            </a:r>
            <a:r>
              <a:rPr lang="cs-CZ" sz="2000" dirty="0"/>
              <a:t>– daňový subjekt prokazuje, že cena fakturovaná za přijaté služby je v souladu s principem tržního odstupu, tedy cena obvyklá. </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32</a:t>
            </a:fld>
            <a:endParaRPr lang="en-US" dirty="0"/>
          </a:p>
        </p:txBody>
      </p:sp>
    </p:spTree>
    <p:extLst>
      <p:ext uri="{BB962C8B-B14F-4D97-AF65-F5344CB8AC3E}">
        <p14:creationId xmlns:p14="http://schemas.microsoft.com/office/powerpoint/2010/main" val="2601798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Komplexní příklad</a:t>
            </a:r>
            <a:endParaRPr lang="en-US" sz="4400" dirty="0">
              <a:latin typeface="+mn-lt"/>
            </a:endParaRPr>
          </a:p>
        </p:txBody>
      </p:sp>
    </p:spTree>
    <p:extLst>
      <p:ext uri="{BB962C8B-B14F-4D97-AF65-F5344CB8AC3E}">
        <p14:creationId xmlns:p14="http://schemas.microsoft.com/office/powerpoint/2010/main" val="533915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46098"/>
            <a:ext cx="8229600" cy="914400"/>
          </a:xfrm>
        </p:spPr>
        <p:txBody>
          <a:bodyPr>
            <a:normAutofit/>
          </a:bodyPr>
          <a:lstStyle/>
          <a:p>
            <a:r>
              <a:rPr lang="cs-CZ" dirty="0"/>
              <a:t>Komplexní příklad – výchozí situace I</a:t>
            </a:r>
            <a:endParaRPr lang="en-US" dirty="0"/>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34</a:t>
            </a:fld>
            <a:endParaRPr lang="en-US" dirty="0"/>
          </a:p>
        </p:txBody>
      </p:sp>
      <p:sp>
        <p:nvSpPr>
          <p:cNvPr id="21" name="Rounded Rectangle 5">
            <a:extLst>
              <a:ext uri="{FF2B5EF4-FFF2-40B4-BE49-F238E27FC236}">
                <a16:creationId xmlns:a16="http://schemas.microsoft.com/office/drawing/2014/main" id="{7B146CBD-DAEC-4241-A5D3-44770DE1B468}"/>
              </a:ext>
            </a:extLst>
          </p:cNvPr>
          <p:cNvSpPr/>
          <p:nvPr/>
        </p:nvSpPr>
        <p:spPr>
          <a:xfrm>
            <a:off x="3743908" y="3394123"/>
            <a:ext cx="1440160" cy="8640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Distributor</a:t>
            </a:r>
          </a:p>
        </p:txBody>
      </p:sp>
      <p:sp>
        <p:nvSpPr>
          <p:cNvPr id="22" name="Rounded Rectangle 7">
            <a:extLst>
              <a:ext uri="{FF2B5EF4-FFF2-40B4-BE49-F238E27FC236}">
                <a16:creationId xmlns:a16="http://schemas.microsoft.com/office/drawing/2014/main" id="{EC7E0793-B89F-4254-AC0B-D8C5DDA9CBAC}"/>
              </a:ext>
            </a:extLst>
          </p:cNvPr>
          <p:cNvSpPr/>
          <p:nvPr/>
        </p:nvSpPr>
        <p:spPr>
          <a:xfrm>
            <a:off x="1475656" y="3394123"/>
            <a:ext cx="1440160" cy="8640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Zákazníci</a:t>
            </a:r>
          </a:p>
        </p:txBody>
      </p:sp>
      <p:sp>
        <p:nvSpPr>
          <p:cNvPr id="23" name="Rounded Rectangle 8">
            <a:extLst>
              <a:ext uri="{FF2B5EF4-FFF2-40B4-BE49-F238E27FC236}">
                <a16:creationId xmlns:a16="http://schemas.microsoft.com/office/drawing/2014/main" id="{BE6E9487-C04C-456E-952C-881D4E16AD30}"/>
              </a:ext>
            </a:extLst>
          </p:cNvPr>
          <p:cNvSpPr/>
          <p:nvPr/>
        </p:nvSpPr>
        <p:spPr>
          <a:xfrm>
            <a:off x="6012160" y="3394123"/>
            <a:ext cx="1440160" cy="8640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Vývoj SW</a:t>
            </a:r>
          </a:p>
        </p:txBody>
      </p:sp>
      <p:cxnSp>
        <p:nvCxnSpPr>
          <p:cNvPr id="24" name="Straight Connector 10">
            <a:extLst>
              <a:ext uri="{FF2B5EF4-FFF2-40B4-BE49-F238E27FC236}">
                <a16:creationId xmlns:a16="http://schemas.microsoft.com/office/drawing/2014/main" id="{C4587246-98B3-40DE-926C-56757E91694D}"/>
              </a:ext>
            </a:extLst>
          </p:cNvPr>
          <p:cNvCxnSpPr/>
          <p:nvPr/>
        </p:nvCxnSpPr>
        <p:spPr>
          <a:xfrm>
            <a:off x="5580112" y="2117036"/>
            <a:ext cx="0" cy="396044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11">
            <a:extLst>
              <a:ext uri="{FF2B5EF4-FFF2-40B4-BE49-F238E27FC236}">
                <a16:creationId xmlns:a16="http://schemas.microsoft.com/office/drawing/2014/main" id="{5C2BC5D2-2C53-48CB-B99F-C2D74EE2A681}"/>
              </a:ext>
            </a:extLst>
          </p:cNvPr>
          <p:cNvCxnSpPr/>
          <p:nvPr/>
        </p:nvCxnSpPr>
        <p:spPr>
          <a:xfrm>
            <a:off x="3347864" y="2117036"/>
            <a:ext cx="0" cy="396044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Box 12">
            <a:extLst>
              <a:ext uri="{FF2B5EF4-FFF2-40B4-BE49-F238E27FC236}">
                <a16:creationId xmlns:a16="http://schemas.microsoft.com/office/drawing/2014/main" id="{65F60409-FF78-4B15-97A3-ECD5035596CB}"/>
              </a:ext>
            </a:extLst>
          </p:cNvPr>
          <p:cNvSpPr txBox="1"/>
          <p:nvPr/>
        </p:nvSpPr>
        <p:spPr>
          <a:xfrm>
            <a:off x="6444208" y="2117036"/>
            <a:ext cx="576064" cy="246221"/>
          </a:xfrm>
          <a:prstGeom prst="rect">
            <a:avLst/>
          </a:prstGeom>
          <a:noFill/>
        </p:spPr>
        <p:txBody>
          <a:bodyPr wrap="square" lIns="0" tIns="0" rIns="0" bIns="0" rtlCol="0">
            <a:spAutoFit/>
          </a:bodyPr>
          <a:lstStyle/>
          <a:p>
            <a:r>
              <a:rPr lang="cs-CZ" sz="1600" dirty="0"/>
              <a:t>DE</a:t>
            </a:r>
          </a:p>
        </p:txBody>
      </p:sp>
      <p:sp>
        <p:nvSpPr>
          <p:cNvPr id="27" name="TextBox 13">
            <a:extLst>
              <a:ext uri="{FF2B5EF4-FFF2-40B4-BE49-F238E27FC236}">
                <a16:creationId xmlns:a16="http://schemas.microsoft.com/office/drawing/2014/main" id="{F1C87445-A98A-448D-9010-31C98B80B679}"/>
              </a:ext>
            </a:extLst>
          </p:cNvPr>
          <p:cNvSpPr txBox="1"/>
          <p:nvPr/>
        </p:nvSpPr>
        <p:spPr>
          <a:xfrm>
            <a:off x="1989256" y="2117036"/>
            <a:ext cx="576064" cy="246221"/>
          </a:xfrm>
          <a:prstGeom prst="rect">
            <a:avLst/>
          </a:prstGeom>
          <a:noFill/>
        </p:spPr>
        <p:txBody>
          <a:bodyPr wrap="square" lIns="0" tIns="0" rIns="0" bIns="0" rtlCol="0">
            <a:spAutoFit/>
          </a:bodyPr>
          <a:lstStyle/>
          <a:p>
            <a:r>
              <a:rPr lang="cs-CZ" sz="1600" dirty="0"/>
              <a:t>EU</a:t>
            </a:r>
          </a:p>
        </p:txBody>
      </p:sp>
      <p:sp>
        <p:nvSpPr>
          <p:cNvPr id="28" name="TextBox 14">
            <a:extLst>
              <a:ext uri="{FF2B5EF4-FFF2-40B4-BE49-F238E27FC236}">
                <a16:creationId xmlns:a16="http://schemas.microsoft.com/office/drawing/2014/main" id="{9F750272-766F-4F68-871B-74C8B9AA65E1}"/>
              </a:ext>
            </a:extLst>
          </p:cNvPr>
          <p:cNvSpPr txBox="1"/>
          <p:nvPr/>
        </p:nvSpPr>
        <p:spPr>
          <a:xfrm>
            <a:off x="4348531" y="2146325"/>
            <a:ext cx="576064" cy="246221"/>
          </a:xfrm>
          <a:prstGeom prst="rect">
            <a:avLst/>
          </a:prstGeom>
          <a:noFill/>
        </p:spPr>
        <p:txBody>
          <a:bodyPr wrap="square" lIns="0" tIns="0" rIns="0" bIns="0" rtlCol="0">
            <a:spAutoFit/>
          </a:bodyPr>
          <a:lstStyle/>
          <a:p>
            <a:r>
              <a:rPr lang="cs-CZ" sz="1600" dirty="0"/>
              <a:t>CZ</a:t>
            </a:r>
          </a:p>
        </p:txBody>
      </p:sp>
      <p:cxnSp>
        <p:nvCxnSpPr>
          <p:cNvPr id="29" name="Straight Arrow Connector 16">
            <a:extLst>
              <a:ext uri="{FF2B5EF4-FFF2-40B4-BE49-F238E27FC236}">
                <a16:creationId xmlns:a16="http://schemas.microsoft.com/office/drawing/2014/main" id="{41BEDFCB-4B1A-4826-9B18-896285634254}"/>
              </a:ext>
            </a:extLst>
          </p:cNvPr>
          <p:cNvCxnSpPr>
            <a:stCxn id="23" idx="1"/>
            <a:endCxn id="21" idx="3"/>
          </p:cNvCxnSpPr>
          <p:nvPr/>
        </p:nvCxnSpPr>
        <p:spPr>
          <a:xfrm flipH="1">
            <a:off x="5184068" y="3826171"/>
            <a:ext cx="828092" cy="0"/>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19">
            <a:extLst>
              <a:ext uri="{FF2B5EF4-FFF2-40B4-BE49-F238E27FC236}">
                <a16:creationId xmlns:a16="http://schemas.microsoft.com/office/drawing/2014/main" id="{69AD0DBA-C4A1-47B8-A0DE-A954683CDE3F}"/>
              </a:ext>
            </a:extLst>
          </p:cNvPr>
          <p:cNvCxnSpPr/>
          <p:nvPr/>
        </p:nvCxnSpPr>
        <p:spPr>
          <a:xfrm flipH="1">
            <a:off x="2933818" y="3837008"/>
            <a:ext cx="828092" cy="0"/>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20">
            <a:extLst>
              <a:ext uri="{FF2B5EF4-FFF2-40B4-BE49-F238E27FC236}">
                <a16:creationId xmlns:a16="http://schemas.microsoft.com/office/drawing/2014/main" id="{CED8BA60-FB7E-4B19-8E27-F9A1111F0F52}"/>
              </a:ext>
            </a:extLst>
          </p:cNvPr>
          <p:cNvSpPr txBox="1"/>
          <p:nvPr/>
        </p:nvSpPr>
        <p:spPr>
          <a:xfrm>
            <a:off x="4992427" y="4444046"/>
            <a:ext cx="1260140" cy="246221"/>
          </a:xfrm>
          <a:prstGeom prst="rect">
            <a:avLst/>
          </a:prstGeom>
          <a:noFill/>
        </p:spPr>
        <p:txBody>
          <a:bodyPr wrap="square" lIns="0" tIns="0" rIns="0" bIns="0" rtlCol="0">
            <a:spAutoFit/>
          </a:bodyPr>
          <a:lstStyle/>
          <a:p>
            <a:r>
              <a:rPr lang="cs-CZ" sz="1600" dirty="0" err="1"/>
              <a:t>Cost</a:t>
            </a:r>
            <a:r>
              <a:rPr lang="cs-CZ" sz="1600" dirty="0"/>
              <a:t> + 13 %</a:t>
            </a:r>
          </a:p>
        </p:txBody>
      </p:sp>
      <p:sp>
        <p:nvSpPr>
          <p:cNvPr id="32" name="TextBox 21">
            <a:extLst>
              <a:ext uri="{FF2B5EF4-FFF2-40B4-BE49-F238E27FC236}">
                <a16:creationId xmlns:a16="http://schemas.microsoft.com/office/drawing/2014/main" id="{B25DD8F2-7355-4B86-B577-BA83624B73BF}"/>
              </a:ext>
            </a:extLst>
          </p:cNvPr>
          <p:cNvSpPr txBox="1"/>
          <p:nvPr/>
        </p:nvSpPr>
        <p:spPr>
          <a:xfrm>
            <a:off x="2904195" y="4453417"/>
            <a:ext cx="1260140" cy="246221"/>
          </a:xfrm>
          <a:prstGeom prst="rect">
            <a:avLst/>
          </a:prstGeom>
          <a:noFill/>
        </p:spPr>
        <p:txBody>
          <a:bodyPr wrap="square" lIns="0" tIns="0" rIns="0" bIns="0" rtlCol="0">
            <a:spAutoFit/>
          </a:bodyPr>
          <a:lstStyle/>
          <a:p>
            <a:r>
              <a:rPr lang="cs-CZ" sz="1600" dirty="0"/>
              <a:t>Tržní cena</a:t>
            </a:r>
          </a:p>
        </p:txBody>
      </p:sp>
      <p:sp>
        <p:nvSpPr>
          <p:cNvPr id="33" name="TextBox 4">
            <a:extLst>
              <a:ext uri="{FF2B5EF4-FFF2-40B4-BE49-F238E27FC236}">
                <a16:creationId xmlns:a16="http://schemas.microsoft.com/office/drawing/2014/main" id="{8480607A-4A3F-41CC-AEBF-F055C921F6F5}"/>
              </a:ext>
            </a:extLst>
          </p:cNvPr>
          <p:cNvSpPr txBox="1"/>
          <p:nvPr/>
        </p:nvSpPr>
        <p:spPr>
          <a:xfrm>
            <a:off x="3563888" y="5141372"/>
            <a:ext cx="1800200" cy="246221"/>
          </a:xfrm>
          <a:prstGeom prst="rect">
            <a:avLst/>
          </a:prstGeom>
          <a:noFill/>
        </p:spPr>
        <p:txBody>
          <a:bodyPr wrap="square" lIns="0" tIns="0" rIns="0" bIns="0" rtlCol="0">
            <a:spAutoFit/>
          </a:bodyPr>
          <a:lstStyle/>
          <a:p>
            <a:r>
              <a:rPr lang="cs-CZ" sz="1600" dirty="0"/>
              <a:t>Ziskovost cca 50 %</a:t>
            </a:r>
          </a:p>
        </p:txBody>
      </p:sp>
      <p:sp>
        <p:nvSpPr>
          <p:cNvPr id="34" name="TextBox 17">
            <a:extLst>
              <a:ext uri="{FF2B5EF4-FFF2-40B4-BE49-F238E27FC236}">
                <a16:creationId xmlns:a16="http://schemas.microsoft.com/office/drawing/2014/main" id="{0AC4E208-F44A-4426-BAD5-18C6F1499C62}"/>
              </a:ext>
            </a:extLst>
          </p:cNvPr>
          <p:cNvSpPr txBox="1"/>
          <p:nvPr/>
        </p:nvSpPr>
        <p:spPr>
          <a:xfrm>
            <a:off x="5741001" y="5137650"/>
            <a:ext cx="1800200" cy="246221"/>
          </a:xfrm>
          <a:prstGeom prst="rect">
            <a:avLst/>
          </a:prstGeom>
          <a:noFill/>
        </p:spPr>
        <p:txBody>
          <a:bodyPr wrap="square" lIns="0" tIns="0" rIns="0" bIns="0" rtlCol="0">
            <a:spAutoFit/>
          </a:bodyPr>
          <a:lstStyle/>
          <a:p>
            <a:r>
              <a:rPr lang="cs-CZ" sz="1600" dirty="0"/>
              <a:t>Ziskovost cca 15 %</a:t>
            </a:r>
          </a:p>
        </p:txBody>
      </p:sp>
    </p:spTree>
    <p:extLst>
      <p:ext uri="{BB962C8B-B14F-4D97-AF65-F5344CB8AC3E}">
        <p14:creationId xmlns:p14="http://schemas.microsoft.com/office/powerpoint/2010/main" val="3332345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27584"/>
            <a:ext cx="8229600" cy="914400"/>
          </a:xfrm>
        </p:spPr>
        <p:txBody>
          <a:bodyPr>
            <a:normAutofit/>
          </a:bodyPr>
          <a:lstStyle/>
          <a:p>
            <a:r>
              <a:rPr lang="cs-CZ" dirty="0"/>
              <a:t>Komplexní příklad – výchozí situace II</a:t>
            </a:r>
            <a:endParaRPr lang="en-US" dirty="0"/>
          </a:p>
        </p:txBody>
      </p:sp>
      <p:sp>
        <p:nvSpPr>
          <p:cNvPr id="18435" name="Rectangle 3"/>
          <p:cNvSpPr>
            <a:spLocks noGrp="1" noChangeArrowheads="1"/>
          </p:cNvSpPr>
          <p:nvPr>
            <p:ph idx="1"/>
          </p:nvPr>
        </p:nvSpPr>
        <p:spPr>
          <a:xfrm>
            <a:off x="457200" y="1844824"/>
            <a:ext cx="8435280" cy="4320480"/>
          </a:xfrm>
        </p:spPr>
        <p:txBody>
          <a:bodyPr>
            <a:noAutofit/>
          </a:bodyPr>
          <a:lstStyle/>
          <a:p>
            <a:pPr marL="342900" lvl="1" indent="-342900" fontAlgn="base">
              <a:lnSpc>
                <a:spcPct val="120000"/>
              </a:lnSpc>
              <a:spcBef>
                <a:spcPts val="0"/>
              </a:spcBef>
              <a:spcAft>
                <a:spcPts val="300"/>
              </a:spcAft>
              <a:tabLst>
                <a:tab pos="358775" algn="l"/>
              </a:tabLst>
              <a:defRPr/>
            </a:pPr>
            <a:r>
              <a:rPr lang="cs-CZ" sz="1800" dirty="0"/>
              <a:t>Fakturace za služby vývoje SW probíhá po skončení projektu. Na faktuře je cena za služby uvedena jednou částkou bez jakýchkoliv příloh</a:t>
            </a:r>
          </a:p>
          <a:p>
            <a:pPr marL="342900" lvl="1" indent="-342900" fontAlgn="base">
              <a:lnSpc>
                <a:spcPct val="120000"/>
              </a:lnSpc>
              <a:spcBef>
                <a:spcPts val="0"/>
              </a:spcBef>
              <a:spcAft>
                <a:spcPts val="300"/>
              </a:spcAft>
              <a:tabLst>
                <a:tab pos="358775" algn="l"/>
              </a:tabLst>
              <a:defRPr/>
            </a:pPr>
            <a:r>
              <a:rPr lang="cs-CZ" sz="1800" dirty="0"/>
              <a:t>Každá společnost ve skupině má svůj lokální management</a:t>
            </a:r>
          </a:p>
          <a:p>
            <a:pPr marL="342900" lvl="1" indent="-342900" fontAlgn="base">
              <a:lnSpc>
                <a:spcPct val="120000"/>
              </a:lnSpc>
              <a:spcBef>
                <a:spcPts val="0"/>
              </a:spcBef>
              <a:spcAft>
                <a:spcPts val="300"/>
              </a:spcAft>
              <a:tabLst>
                <a:tab pos="358775" algn="l"/>
              </a:tabLst>
              <a:defRPr/>
            </a:pPr>
            <a:r>
              <a:rPr lang="cs-CZ" sz="1800" dirty="0"/>
              <a:t>Strategická rozhodnutí jsou činěna na úrovni skupiny</a:t>
            </a:r>
          </a:p>
          <a:p>
            <a:pPr marL="342900" lvl="1" indent="-342900" fontAlgn="base">
              <a:lnSpc>
                <a:spcPct val="120000"/>
              </a:lnSpc>
              <a:spcBef>
                <a:spcPts val="0"/>
              </a:spcBef>
              <a:spcAft>
                <a:spcPts val="300"/>
              </a:spcAft>
              <a:tabLst>
                <a:tab pos="358775" algn="l"/>
              </a:tabLst>
              <a:defRPr/>
            </a:pPr>
            <a:r>
              <a:rPr lang="cs-CZ" sz="1800" dirty="0"/>
              <a:t>Role distributora ve skupině jsou následující:</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800" dirty="0"/>
              <a:t>Je zodpovědný za marketing a prodej</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800" dirty="0"/>
              <a:t>Náleží mu veškeré příjmy z prodeje SW konečným zákazníkům</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800" dirty="0"/>
              <a:t>Je ekonomickým a právním vlastníkem veškerého vyvinutého SW, obchodní značky a zákaznického portfolia</a:t>
            </a:r>
            <a:endParaRPr lang="en-GB" sz="1800" dirty="0"/>
          </a:p>
          <a:p>
            <a:pPr marL="342900" lvl="1" indent="-342900" fontAlgn="base">
              <a:lnSpc>
                <a:spcPct val="120000"/>
              </a:lnSpc>
              <a:spcBef>
                <a:spcPts val="0"/>
              </a:spcBef>
              <a:spcAft>
                <a:spcPts val="300"/>
              </a:spcAft>
              <a:tabLst>
                <a:tab pos="358775" algn="l"/>
              </a:tabLst>
              <a:defRPr/>
            </a:pPr>
            <a:endParaRPr lang="cs-CZ" sz="1600" dirty="0"/>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35</a:t>
            </a:fld>
            <a:endParaRPr lang="en-US" dirty="0"/>
          </a:p>
        </p:txBody>
      </p:sp>
    </p:spTree>
    <p:extLst>
      <p:ext uri="{BB962C8B-B14F-4D97-AF65-F5344CB8AC3E}">
        <p14:creationId xmlns:p14="http://schemas.microsoft.com/office/powerpoint/2010/main" val="3860050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27584"/>
            <a:ext cx="8229600" cy="914400"/>
          </a:xfrm>
        </p:spPr>
        <p:txBody>
          <a:bodyPr>
            <a:normAutofit/>
          </a:bodyPr>
          <a:lstStyle/>
          <a:p>
            <a:r>
              <a:rPr lang="cs-CZ" dirty="0"/>
              <a:t>Komplexní příklad – výchozí situace III</a:t>
            </a:r>
            <a:endParaRPr lang="en-US" dirty="0"/>
          </a:p>
        </p:txBody>
      </p:sp>
      <p:sp>
        <p:nvSpPr>
          <p:cNvPr id="18435" name="Rectangle 3"/>
          <p:cNvSpPr>
            <a:spLocks noGrp="1" noChangeArrowheads="1"/>
          </p:cNvSpPr>
          <p:nvPr>
            <p:ph idx="1"/>
          </p:nvPr>
        </p:nvSpPr>
        <p:spPr>
          <a:xfrm>
            <a:off x="457200" y="1844824"/>
            <a:ext cx="8435280" cy="4320480"/>
          </a:xfrm>
        </p:spPr>
        <p:txBody>
          <a:bodyPr>
            <a:noAutofit/>
          </a:bodyPr>
          <a:lstStyle/>
          <a:p>
            <a:pPr marL="342900" lvl="1" indent="-342900" fontAlgn="base">
              <a:lnSpc>
                <a:spcPct val="120000"/>
              </a:lnSpc>
              <a:spcBef>
                <a:spcPts val="0"/>
              </a:spcBef>
              <a:spcAft>
                <a:spcPts val="300"/>
              </a:spcAft>
              <a:tabLst>
                <a:tab pos="358775" algn="l"/>
              </a:tabLst>
              <a:defRPr/>
            </a:pPr>
            <a:r>
              <a:rPr lang="cs-CZ" sz="1800" dirty="0"/>
              <a:t>Klíčové osoby ve skupině jsou následující:</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800" dirty="0"/>
              <a:t>Linda je zaměstnancem německé společnosti, má funkci CFO skupiny a do ČR jezdí jednou měsíčně na několik dní.</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800" dirty="0"/>
              <a:t>Jan je zaměstnancem německé společnosti, má funkci CEO skupiny a do ČR téměř nejezdí.</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800" dirty="0"/>
              <a:t>Petr je jednatelem české společnosti a zastává funkci lokálního managementu. </a:t>
            </a:r>
          </a:p>
          <a:p>
            <a:pPr marL="342900" lvl="1" indent="-342900" fontAlgn="base">
              <a:lnSpc>
                <a:spcPct val="120000"/>
              </a:lnSpc>
              <a:spcBef>
                <a:spcPts val="0"/>
              </a:spcBef>
              <a:spcAft>
                <a:spcPts val="300"/>
              </a:spcAft>
              <a:tabLst>
                <a:tab pos="358775" algn="l"/>
              </a:tabLst>
              <a:defRPr/>
            </a:pPr>
            <a:r>
              <a:rPr lang="cs-CZ" sz="1800" dirty="0"/>
              <a:t>Linda a Jan vykonávají činnosti ve prospěch celé skupiny a zejména české společnosti</a:t>
            </a:r>
          </a:p>
          <a:p>
            <a:pPr marL="342900" lvl="1" indent="-342900" fontAlgn="base">
              <a:lnSpc>
                <a:spcPct val="120000"/>
              </a:lnSpc>
              <a:spcBef>
                <a:spcPts val="0"/>
              </a:spcBef>
              <a:spcAft>
                <a:spcPts val="300"/>
              </a:spcAft>
              <a:tabLst>
                <a:tab pos="358775" algn="l"/>
              </a:tabLst>
              <a:defRPr/>
            </a:pPr>
            <a:r>
              <a:rPr lang="cs-CZ" sz="1800" dirty="0"/>
              <a:t>Charakter jejich činnosti je blízký manažerským službám</a:t>
            </a:r>
          </a:p>
          <a:p>
            <a:pPr marL="342900" lvl="1" indent="-342900" fontAlgn="base">
              <a:lnSpc>
                <a:spcPct val="120000"/>
              </a:lnSpc>
              <a:spcBef>
                <a:spcPts val="0"/>
              </a:spcBef>
              <a:spcAft>
                <a:spcPts val="300"/>
              </a:spcAft>
              <a:tabLst>
                <a:tab pos="358775" algn="l"/>
              </a:tabLst>
              <a:defRPr/>
            </a:pPr>
            <a:r>
              <a:rPr lang="cs-CZ" sz="1800" dirty="0"/>
              <a:t>Mzdové náklady Lindy a Jana jsou součástí nákladové základny za vývoj SW</a:t>
            </a:r>
          </a:p>
          <a:p>
            <a:pPr marL="342900" lvl="1" indent="-342900" fontAlgn="base">
              <a:lnSpc>
                <a:spcPct val="120000"/>
              </a:lnSpc>
              <a:spcBef>
                <a:spcPts val="0"/>
              </a:spcBef>
              <a:spcAft>
                <a:spcPts val="300"/>
              </a:spcAft>
              <a:tabLst>
                <a:tab pos="358775" algn="l"/>
              </a:tabLst>
              <a:defRPr/>
            </a:pPr>
            <a:endParaRPr lang="cs-CZ" sz="1800" dirty="0"/>
          </a:p>
          <a:p>
            <a:pPr marL="342900" lvl="1" indent="-342900" fontAlgn="base">
              <a:lnSpc>
                <a:spcPct val="120000"/>
              </a:lnSpc>
              <a:spcBef>
                <a:spcPts val="0"/>
              </a:spcBef>
              <a:spcAft>
                <a:spcPts val="300"/>
              </a:spcAft>
              <a:tabLst>
                <a:tab pos="358775" algn="l"/>
              </a:tabLst>
              <a:defRPr/>
            </a:pPr>
            <a:r>
              <a:rPr lang="cs-CZ" sz="1800" dirty="0"/>
              <a:t>Jaká potenciální rizika z daného nastavení vznikají z pohledu české daňové legislativy?</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36</a:t>
            </a:fld>
            <a:endParaRPr lang="en-US" dirty="0"/>
          </a:p>
        </p:txBody>
      </p:sp>
    </p:spTree>
    <p:extLst>
      <p:ext uri="{BB962C8B-B14F-4D97-AF65-F5344CB8AC3E}">
        <p14:creationId xmlns:p14="http://schemas.microsoft.com/office/powerpoint/2010/main" val="1327964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27584"/>
            <a:ext cx="8229600" cy="914400"/>
          </a:xfrm>
        </p:spPr>
        <p:txBody>
          <a:bodyPr>
            <a:normAutofit/>
          </a:bodyPr>
          <a:lstStyle/>
          <a:p>
            <a:r>
              <a:rPr lang="cs-CZ" dirty="0"/>
              <a:t>Komplexní příklad – možné rizikové oblasti I</a:t>
            </a:r>
            <a:endParaRPr lang="en-US" dirty="0"/>
          </a:p>
        </p:txBody>
      </p:sp>
      <p:sp>
        <p:nvSpPr>
          <p:cNvPr id="18435" name="Rectangle 3"/>
          <p:cNvSpPr>
            <a:spLocks noGrp="1" noChangeArrowheads="1"/>
          </p:cNvSpPr>
          <p:nvPr>
            <p:ph idx="1"/>
          </p:nvPr>
        </p:nvSpPr>
        <p:spPr>
          <a:xfrm>
            <a:off x="457200" y="1844824"/>
            <a:ext cx="8435280" cy="4320480"/>
          </a:xfrm>
        </p:spPr>
        <p:txBody>
          <a:bodyPr>
            <a:noAutofit/>
          </a:bodyPr>
          <a:lstStyle/>
          <a:p>
            <a:pPr marL="342900" lvl="1" indent="-342900" fontAlgn="base">
              <a:lnSpc>
                <a:spcPct val="120000"/>
              </a:lnSpc>
              <a:spcBef>
                <a:spcPts val="0"/>
              </a:spcBef>
              <a:spcAft>
                <a:spcPts val="300"/>
              </a:spcAft>
              <a:tabLst>
                <a:tab pos="358775" algn="l"/>
              </a:tabLst>
              <a:defRPr/>
            </a:pPr>
            <a:r>
              <a:rPr lang="cs-CZ" sz="1800" dirty="0"/>
              <a:t>Převodní ceny </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600" dirty="0"/>
              <a:t>Chybí detail ke kalkulaci odměny za služby vývoje SW</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600" dirty="0"/>
              <a:t>Nedochází k separátní fakturaci manažerských služeb </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600" dirty="0"/>
              <a:t>Chybí detail ke kalkulaci odměny za manažerské služby</a:t>
            </a:r>
          </a:p>
          <a:p>
            <a:pPr marL="342900" lvl="1" indent="-342900" fontAlgn="base">
              <a:lnSpc>
                <a:spcPct val="120000"/>
              </a:lnSpc>
              <a:spcBef>
                <a:spcPts val="0"/>
              </a:spcBef>
              <a:spcAft>
                <a:spcPts val="300"/>
              </a:spcAft>
              <a:tabLst>
                <a:tab pos="358775" algn="l"/>
              </a:tabLst>
              <a:defRPr/>
            </a:pPr>
            <a:r>
              <a:rPr lang="cs-CZ" sz="1800" dirty="0"/>
              <a:t>Místo skutečného vedení </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600" dirty="0"/>
              <a:t>Může být učiněn závěr, že česká společnost není řízena jednatelem české společnosti, ale je řízena z Německa</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600" dirty="0"/>
              <a:t>Výkonné funkce (</a:t>
            </a:r>
            <a:r>
              <a:rPr lang="cs-CZ" sz="1600" dirty="0" err="1"/>
              <a:t>day</a:t>
            </a:r>
            <a:r>
              <a:rPr lang="cs-CZ" sz="1600" dirty="0"/>
              <a:t> to </a:t>
            </a:r>
            <a:r>
              <a:rPr lang="cs-CZ" sz="1600" dirty="0" err="1"/>
              <a:t>day</a:t>
            </a:r>
            <a:r>
              <a:rPr lang="cs-CZ" sz="1600" dirty="0"/>
              <a:t> management) musí být realizovány jednateli společnosti, výkonná funkce nemůže být outsourcována na jiné osoby</a:t>
            </a:r>
          </a:p>
          <a:p>
            <a:pPr marL="800100" lvl="3" indent="-342900" fontAlgn="base">
              <a:lnSpc>
                <a:spcPct val="120000"/>
              </a:lnSpc>
              <a:spcBef>
                <a:spcPts val="0"/>
              </a:spcBef>
              <a:spcAft>
                <a:spcPts val="300"/>
              </a:spcAft>
              <a:buFont typeface="Wingdings" pitchFamily="2" charset="2"/>
              <a:buChar char="§"/>
              <a:tabLst>
                <a:tab pos="358775" algn="l"/>
              </a:tabLst>
              <a:defRPr/>
            </a:pPr>
            <a:r>
              <a:rPr lang="cs-CZ" sz="1600" dirty="0"/>
              <a:t>Na základě CZ/DE SZDZ je společnost považována za daňového rezidenta té země, kde má místo skutečného vedení → zdanění celosvětového příjmu české společnosti v Německu? Riziko dvojího zdanění?</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37</a:t>
            </a:fld>
            <a:endParaRPr lang="en-US" dirty="0"/>
          </a:p>
        </p:txBody>
      </p:sp>
    </p:spTree>
    <p:extLst>
      <p:ext uri="{BB962C8B-B14F-4D97-AF65-F5344CB8AC3E}">
        <p14:creationId xmlns:p14="http://schemas.microsoft.com/office/powerpoint/2010/main" val="3421130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27584"/>
            <a:ext cx="8229600" cy="914400"/>
          </a:xfrm>
        </p:spPr>
        <p:txBody>
          <a:bodyPr>
            <a:normAutofit/>
          </a:bodyPr>
          <a:lstStyle/>
          <a:p>
            <a:r>
              <a:rPr lang="cs-CZ" dirty="0"/>
              <a:t>Komplexní příklad – možné rizikové oblasti II</a:t>
            </a:r>
            <a:endParaRPr lang="en-US" dirty="0"/>
          </a:p>
        </p:txBody>
      </p:sp>
      <p:sp>
        <p:nvSpPr>
          <p:cNvPr id="18435" name="Rectangle 3"/>
          <p:cNvSpPr>
            <a:spLocks noGrp="1" noChangeArrowheads="1"/>
          </p:cNvSpPr>
          <p:nvPr>
            <p:ph idx="1"/>
          </p:nvPr>
        </p:nvSpPr>
        <p:spPr>
          <a:xfrm>
            <a:off x="457200" y="1844824"/>
            <a:ext cx="8435280" cy="4320480"/>
          </a:xfrm>
        </p:spPr>
        <p:txBody>
          <a:bodyPr>
            <a:noAutofit/>
          </a:bodyPr>
          <a:lstStyle/>
          <a:p>
            <a:pPr marL="342900" lvl="1" indent="-342900" fontAlgn="base">
              <a:lnSpc>
                <a:spcPct val="120000"/>
              </a:lnSpc>
              <a:spcBef>
                <a:spcPts val="0"/>
              </a:spcBef>
              <a:spcAft>
                <a:spcPts val="300"/>
              </a:spcAft>
              <a:tabLst>
                <a:tab pos="358775" algn="l"/>
              </a:tabLst>
              <a:defRPr/>
            </a:pPr>
            <a:r>
              <a:rPr lang="cs-CZ" sz="1800" dirty="0"/>
              <a:t>BEPS</a:t>
            </a:r>
          </a:p>
          <a:p>
            <a:pPr marL="800100" lvl="3" indent="-342900" fontAlgn="base">
              <a:lnSpc>
                <a:spcPct val="120000"/>
              </a:lnSpc>
              <a:spcBef>
                <a:spcPts val="0"/>
              </a:spcBef>
              <a:spcAft>
                <a:spcPts val="300"/>
              </a:spcAft>
              <a:buSzPct val="85000"/>
              <a:buFont typeface="Wingdings" pitchFamily="2" charset="2"/>
              <a:buChar char="§"/>
              <a:tabLst>
                <a:tab pos="358775" algn="l"/>
              </a:tabLst>
              <a:defRPr/>
            </a:pPr>
            <a:r>
              <a:rPr lang="cs-CZ" sz="1600" dirty="0"/>
              <a:t>Riziko nesprávné alokace zisku</a:t>
            </a:r>
            <a:endParaRPr lang="en-US" sz="1600" dirty="0"/>
          </a:p>
          <a:p>
            <a:pPr marL="800100" lvl="3" indent="-342900" fontAlgn="base">
              <a:lnSpc>
                <a:spcPct val="120000"/>
              </a:lnSpc>
              <a:spcBef>
                <a:spcPts val="0"/>
              </a:spcBef>
              <a:spcAft>
                <a:spcPts val="300"/>
              </a:spcAft>
              <a:buSzPct val="85000"/>
              <a:buFont typeface="Wingdings" pitchFamily="2" charset="2"/>
              <a:buChar char="§"/>
              <a:tabLst>
                <a:tab pos="358775" algn="l"/>
              </a:tabLst>
              <a:defRPr/>
            </a:pPr>
            <a:r>
              <a:rPr lang="cs-CZ" sz="1600" dirty="0"/>
              <a:t>V souladu s BEPS má být zisk alokován tam, kde jsou vykonávány manažerské funkce. Manažerské funkce jsou vykonávány tam, kde jsou zaměstnáni a odměňováni klíčoví zaměstnanci → má být zisk alokován v Německu? </a:t>
            </a:r>
          </a:p>
          <a:p>
            <a:pPr marL="800100" lvl="3" indent="-342900" fontAlgn="base">
              <a:lnSpc>
                <a:spcPct val="120000"/>
              </a:lnSpc>
              <a:spcBef>
                <a:spcPts val="0"/>
              </a:spcBef>
              <a:spcAft>
                <a:spcPts val="300"/>
              </a:spcAft>
              <a:buSzPct val="85000"/>
              <a:buFont typeface="Wingdings" pitchFamily="2" charset="2"/>
              <a:buChar char="§"/>
              <a:tabLst>
                <a:tab pos="358775" algn="l"/>
              </a:tabLst>
              <a:defRPr/>
            </a:pPr>
            <a:r>
              <a:rPr lang="cs-CZ" sz="1600" dirty="0"/>
              <a:t>Souvisí s místem skutečného vedení. Ovšem riziko trvá, i když je učiněn závěr, že místo skutečného vedení české společnosti ve smyslu SZDZ je v ČR.</a:t>
            </a:r>
          </a:p>
          <a:p>
            <a:pPr marL="342900" lvl="1" indent="-342900" fontAlgn="base">
              <a:lnSpc>
                <a:spcPct val="120000"/>
              </a:lnSpc>
              <a:spcBef>
                <a:spcPts val="0"/>
              </a:spcBef>
              <a:spcAft>
                <a:spcPts val="300"/>
              </a:spcAft>
              <a:buSzPct val="85000"/>
              <a:tabLst>
                <a:tab pos="358775" algn="l"/>
              </a:tabLst>
              <a:defRPr/>
            </a:pPr>
            <a:r>
              <a:rPr lang="cs-CZ" sz="1800" dirty="0"/>
              <a:t>Stálá provozovna </a:t>
            </a:r>
          </a:p>
          <a:p>
            <a:pPr marL="800100" lvl="3" indent="-342900" fontAlgn="base">
              <a:lnSpc>
                <a:spcPct val="120000"/>
              </a:lnSpc>
              <a:spcBef>
                <a:spcPts val="0"/>
              </a:spcBef>
              <a:spcAft>
                <a:spcPts val="300"/>
              </a:spcAft>
              <a:buSzPct val="85000"/>
              <a:buFont typeface="Wingdings" pitchFamily="2" charset="2"/>
              <a:buChar char="§"/>
              <a:tabLst>
                <a:tab pos="358775" algn="l"/>
              </a:tabLst>
              <a:defRPr/>
            </a:pPr>
            <a:r>
              <a:rPr lang="cs-CZ" sz="1600" dirty="0"/>
              <a:t>Vyjednávání smluv se zákazníky mimo území ČR → vznik stálé provozovny z titulu závislého zástupce?</a:t>
            </a:r>
          </a:p>
          <a:p>
            <a:pPr marL="800100" lvl="3" indent="-342900" fontAlgn="base">
              <a:lnSpc>
                <a:spcPct val="120000"/>
              </a:lnSpc>
              <a:spcBef>
                <a:spcPts val="0"/>
              </a:spcBef>
              <a:spcAft>
                <a:spcPts val="300"/>
              </a:spcAft>
              <a:buSzPct val="85000"/>
              <a:buFont typeface="Wingdings" pitchFamily="2" charset="2"/>
              <a:buChar char="§"/>
              <a:tabLst>
                <a:tab pos="358775" algn="l"/>
              </a:tabLst>
              <a:defRPr/>
            </a:pPr>
            <a:r>
              <a:rPr lang="cs-CZ" sz="1600" dirty="0"/>
              <a:t>Přítomnost Lindy v ČR → vznik stálé provozovny z titulu poskytování služeb?</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38</a:t>
            </a:fld>
            <a:endParaRPr lang="en-US" dirty="0"/>
          </a:p>
        </p:txBody>
      </p:sp>
    </p:spTree>
    <p:extLst>
      <p:ext uri="{BB962C8B-B14F-4D97-AF65-F5344CB8AC3E}">
        <p14:creationId xmlns:p14="http://schemas.microsoft.com/office/powerpoint/2010/main" val="1544416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Když jsou převodní ceny „špatně“</a:t>
            </a:r>
            <a:endParaRPr lang="en-US" sz="4400" dirty="0">
              <a:latin typeface="+mn-lt"/>
            </a:endParaRPr>
          </a:p>
        </p:txBody>
      </p:sp>
    </p:spTree>
    <p:extLst>
      <p:ext uri="{BB962C8B-B14F-4D97-AF65-F5344CB8AC3E}">
        <p14:creationId xmlns:p14="http://schemas.microsoft.com/office/powerpoint/2010/main" val="68200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1560" y="1547812"/>
            <a:ext cx="7920880" cy="4545484"/>
          </a:xfrm>
          <a:prstGeom prst="rect">
            <a:avLst/>
          </a:prstGeom>
        </p:spPr>
      </p:pic>
    </p:spTree>
    <p:extLst>
      <p:ext uri="{BB962C8B-B14F-4D97-AF65-F5344CB8AC3E}">
        <p14:creationId xmlns:p14="http://schemas.microsoft.com/office/powerpoint/2010/main" val="231123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Podezřelé okolnosti</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r>
              <a:rPr lang="cs-CZ" dirty="0"/>
              <a:t>Chybí smlouvy</a:t>
            </a:r>
          </a:p>
          <a:p>
            <a:r>
              <a:rPr lang="cs-CZ" dirty="0"/>
              <a:t>Podivné/neurčité popisky na fakturách</a:t>
            </a:r>
          </a:p>
          <a:p>
            <a:r>
              <a:rPr lang="cs-CZ" dirty="0"/>
              <a:t>Společnost vykazuje dlouhodobě ztráty </a:t>
            </a:r>
          </a:p>
          <a:p>
            <a:r>
              <a:rPr lang="cs-CZ" dirty="0"/>
              <a:t>Dobropisy / vrubopisy ke konci roku</a:t>
            </a:r>
          </a:p>
          <a:p>
            <a:r>
              <a:rPr lang="cs-CZ" dirty="0"/>
              <a:t>Management </a:t>
            </a:r>
            <a:r>
              <a:rPr lang="cs-CZ" dirty="0" err="1"/>
              <a:t>fee</a:t>
            </a:r>
            <a:r>
              <a:rPr lang="cs-CZ" dirty="0"/>
              <a:t> za služby, jejichž povahu společnost nedokáže vysvětlit</a:t>
            </a:r>
          </a:p>
          <a:p>
            <a:pPr marL="114300" lvl="2" indent="-342900">
              <a:buFont typeface="Wingdings" panose="05000000000000000000" pitchFamily="2" charset="2"/>
              <a:buChar char="§"/>
              <a:defRP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40</a:t>
            </a:fld>
            <a:endParaRPr lang="en-US" dirty="0"/>
          </a:p>
        </p:txBody>
      </p:sp>
    </p:spTree>
    <p:extLst>
      <p:ext uri="{BB962C8B-B14F-4D97-AF65-F5344CB8AC3E}">
        <p14:creationId xmlns:p14="http://schemas.microsoft.com/office/powerpoint/2010/main" val="2435176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986611"/>
            <a:ext cx="8229600" cy="914400"/>
          </a:xfrm>
        </p:spPr>
        <p:txBody>
          <a:bodyPr>
            <a:normAutofit/>
          </a:bodyPr>
          <a:lstStyle/>
          <a:p>
            <a:r>
              <a:rPr lang="cs-CZ" sz="2800" dirty="0"/>
              <a:t>Příklad cenové struktury</a:t>
            </a:r>
            <a:endParaRPr lang="en-US" sz="2800" dirty="0"/>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41</a:t>
            </a:fld>
            <a:endParaRPr lang="en-US" dirty="0"/>
          </a:p>
        </p:txBody>
      </p:sp>
      <p:pic>
        <p:nvPicPr>
          <p:cNvPr id="7" name="Picture 3">
            <a:extLst>
              <a:ext uri="{FF2B5EF4-FFF2-40B4-BE49-F238E27FC236}">
                <a16:creationId xmlns:a16="http://schemas.microsoft.com/office/drawing/2014/main" id="{023EBC6E-46B2-4522-BBC9-845C1C9748C0}"/>
              </a:ext>
            </a:extLst>
          </p:cNvPr>
          <p:cNvPicPr>
            <a:picLocks noChangeAspect="1"/>
          </p:cNvPicPr>
          <p:nvPr/>
        </p:nvPicPr>
        <p:blipFill>
          <a:blip r:embed="rId3"/>
          <a:stretch>
            <a:fillRect/>
          </a:stretch>
        </p:blipFill>
        <p:spPr>
          <a:xfrm>
            <a:off x="457200" y="1700808"/>
            <a:ext cx="5410944" cy="4608513"/>
          </a:xfrm>
          <a:prstGeom prst="rect">
            <a:avLst/>
          </a:prstGeom>
        </p:spPr>
      </p:pic>
      <p:pic>
        <p:nvPicPr>
          <p:cNvPr id="8" name="Picture 7">
            <a:extLst>
              <a:ext uri="{FF2B5EF4-FFF2-40B4-BE49-F238E27FC236}">
                <a16:creationId xmlns:a16="http://schemas.microsoft.com/office/drawing/2014/main" id="{FBC92C4C-3C01-4591-B50F-AB1338AFDC1F}"/>
              </a:ext>
            </a:extLst>
          </p:cNvPr>
          <p:cNvPicPr>
            <a:picLocks noChangeAspect="1"/>
          </p:cNvPicPr>
          <p:nvPr/>
        </p:nvPicPr>
        <p:blipFill>
          <a:blip r:embed="rId4"/>
          <a:stretch>
            <a:fillRect/>
          </a:stretch>
        </p:blipFill>
        <p:spPr>
          <a:xfrm>
            <a:off x="6156176" y="4077072"/>
            <a:ext cx="2470858" cy="2088232"/>
          </a:xfrm>
          <a:prstGeom prst="rect">
            <a:avLst/>
          </a:prstGeom>
        </p:spPr>
      </p:pic>
    </p:spTree>
    <p:extLst>
      <p:ext uri="{BB962C8B-B14F-4D97-AF65-F5344CB8AC3E}">
        <p14:creationId xmlns:p14="http://schemas.microsoft.com/office/powerpoint/2010/main" val="2261359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Rizika převodních cen pro nadnárodní společnosti</a:t>
            </a:r>
            <a:endParaRPr lang="en-US" dirty="0"/>
          </a:p>
        </p:txBody>
      </p:sp>
      <p:sp>
        <p:nvSpPr>
          <p:cNvPr id="18435" name="Rectangle 3"/>
          <p:cNvSpPr>
            <a:spLocks noGrp="1" noChangeArrowheads="1"/>
          </p:cNvSpPr>
          <p:nvPr>
            <p:ph idx="1"/>
          </p:nvPr>
        </p:nvSpPr>
        <p:spPr>
          <a:xfrm>
            <a:off x="457200" y="2060848"/>
            <a:ext cx="8435280" cy="4320480"/>
          </a:xfrm>
        </p:spPr>
        <p:txBody>
          <a:bodyPr>
            <a:normAutofit fontScale="92500" lnSpcReduction="20000"/>
          </a:bodyPr>
          <a:lstStyle/>
          <a:p>
            <a:pPr marL="342900" lvl="1" indent="-342900">
              <a:lnSpc>
                <a:spcPct val="120000"/>
              </a:lnSpc>
              <a:tabLst>
                <a:tab pos="358775" algn="l"/>
              </a:tabLst>
              <a:defRPr/>
            </a:pPr>
            <a:r>
              <a:rPr lang="cs-CZ" sz="2600" dirty="0"/>
              <a:t>Dvojí zdanění</a:t>
            </a:r>
          </a:p>
          <a:p>
            <a:pPr marL="342900" lvl="1" indent="-342900">
              <a:lnSpc>
                <a:spcPct val="120000"/>
              </a:lnSpc>
              <a:tabLst>
                <a:tab pos="358775" algn="l"/>
              </a:tabLst>
              <a:defRPr/>
            </a:pPr>
            <a:r>
              <a:rPr lang="cs-CZ" sz="2600" dirty="0"/>
              <a:t>Doměření daně</a:t>
            </a:r>
          </a:p>
          <a:p>
            <a:pPr marL="342900" lvl="1" indent="-342900">
              <a:lnSpc>
                <a:spcPct val="120000"/>
              </a:lnSpc>
              <a:tabLst>
                <a:tab pos="358775" algn="l"/>
              </a:tabLst>
              <a:defRPr/>
            </a:pPr>
            <a:r>
              <a:rPr lang="cs-CZ" sz="2600" dirty="0"/>
              <a:t>Penále</a:t>
            </a:r>
          </a:p>
          <a:p>
            <a:pPr marL="342900" lvl="1" indent="-342900">
              <a:lnSpc>
                <a:spcPct val="120000"/>
              </a:lnSpc>
              <a:tabLst>
                <a:tab pos="358775" algn="l"/>
              </a:tabLst>
              <a:defRPr/>
            </a:pPr>
            <a:r>
              <a:rPr lang="cs-CZ" sz="2600" dirty="0"/>
              <a:t>Srážková daň</a:t>
            </a:r>
          </a:p>
          <a:p>
            <a:pPr marL="342900" lvl="1" indent="-342900">
              <a:lnSpc>
                <a:spcPct val="120000"/>
              </a:lnSpc>
              <a:tabLst>
                <a:tab pos="358775" algn="l"/>
              </a:tabLst>
              <a:defRPr/>
            </a:pPr>
            <a:r>
              <a:rPr lang="cs-CZ" sz="2600" dirty="0"/>
              <a:t>DPH a celní poplatky</a:t>
            </a:r>
          </a:p>
          <a:p>
            <a:pPr marL="342900" lvl="1" indent="-342900">
              <a:lnSpc>
                <a:spcPct val="120000"/>
              </a:lnSpc>
              <a:tabLst>
                <a:tab pos="358775" algn="l"/>
              </a:tabLst>
              <a:defRPr/>
            </a:pPr>
            <a:r>
              <a:rPr lang="cs-CZ" sz="2600" dirty="0"/>
              <a:t>Trestný čin</a:t>
            </a:r>
          </a:p>
          <a:p>
            <a:pPr marL="342900" lvl="1" indent="-342900">
              <a:lnSpc>
                <a:spcPct val="120000"/>
              </a:lnSpc>
              <a:tabLst>
                <a:tab pos="358775" algn="l"/>
              </a:tabLst>
              <a:defRPr/>
            </a:pPr>
            <a:r>
              <a:rPr lang="cs-CZ" sz="2600" dirty="0"/>
              <a:t>Cenová regulace (distribuce energií, licence)</a:t>
            </a:r>
          </a:p>
          <a:p>
            <a:pPr marL="342900" lvl="1" indent="-342900">
              <a:lnSpc>
                <a:spcPct val="120000"/>
              </a:lnSpc>
              <a:tabLst>
                <a:tab pos="358775" algn="l"/>
              </a:tabLst>
              <a:defRPr/>
            </a:pPr>
            <a:r>
              <a:rPr lang="cs-CZ" sz="2600" dirty="0"/>
              <a:t>Další negativní dopady (např. ztráta investičních pobídek)</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42</a:t>
            </a:fld>
            <a:endParaRPr lang="en-US" dirty="0"/>
          </a:p>
        </p:txBody>
      </p:sp>
    </p:spTree>
    <p:extLst>
      <p:ext uri="{BB962C8B-B14F-4D97-AF65-F5344CB8AC3E}">
        <p14:creationId xmlns:p14="http://schemas.microsoft.com/office/powerpoint/2010/main" val="1015002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Transfer </a:t>
            </a:r>
            <a:r>
              <a:rPr lang="cs-CZ" dirty="0" err="1"/>
              <a:t>pricing</a:t>
            </a:r>
            <a:r>
              <a:rPr lang="cs-CZ" dirty="0"/>
              <a:t> – současná situace v ČR</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342900" lvl="2" indent="-342900">
              <a:buFont typeface="Wingdings" pitchFamily="2" charset="2"/>
              <a:buChar char="§"/>
            </a:pPr>
            <a:r>
              <a:rPr lang="cs-CZ" sz="2000" dirty="0"/>
              <a:t>Metodika na identifikaci rizikových společností</a:t>
            </a:r>
          </a:p>
          <a:p>
            <a:pPr marL="800100" lvl="3" indent="-342900">
              <a:buFont typeface="Wingdings" pitchFamily="2" charset="2"/>
              <a:buChar char="§"/>
            </a:pPr>
            <a:r>
              <a:rPr lang="cs-CZ" sz="2000" dirty="0"/>
              <a:t>společnosti ve ztrátě, s kolísavými zisky</a:t>
            </a:r>
          </a:p>
          <a:p>
            <a:pPr marL="800100" lvl="3" indent="-342900">
              <a:buFont typeface="Wingdings" pitchFamily="2" charset="2"/>
              <a:buChar char="§"/>
            </a:pPr>
            <a:r>
              <a:rPr lang="cs-CZ" sz="2000" dirty="0"/>
              <a:t>společnosti obchodující s daňovými ráji</a:t>
            </a:r>
          </a:p>
          <a:p>
            <a:pPr marL="800100" lvl="3" indent="-342900">
              <a:buFont typeface="Wingdings" pitchFamily="2" charset="2"/>
              <a:buChar char="§"/>
            </a:pPr>
            <a:r>
              <a:rPr lang="cs-CZ" sz="2000" dirty="0"/>
              <a:t>vysoké management </a:t>
            </a:r>
            <a:r>
              <a:rPr lang="cs-CZ" sz="2000" dirty="0" err="1"/>
              <a:t>fees</a:t>
            </a:r>
            <a:r>
              <a:rPr lang="cs-CZ" sz="2000" dirty="0"/>
              <a:t>, servisní smlouvy obecně</a:t>
            </a:r>
          </a:p>
          <a:p>
            <a:pPr marL="800100" lvl="3" indent="-342900">
              <a:buFont typeface="Wingdings" pitchFamily="2" charset="2"/>
              <a:buChar char="§"/>
            </a:pPr>
            <a:r>
              <a:rPr lang="cs-CZ" sz="2000" dirty="0"/>
              <a:t>transakce se zapojením nehmotných aktiv</a:t>
            </a:r>
          </a:p>
          <a:p>
            <a:pPr marL="800100" lvl="3" indent="-342900">
              <a:buFont typeface="Wingdings" pitchFamily="2" charset="2"/>
              <a:buChar char="§"/>
            </a:pPr>
            <a:r>
              <a:rPr lang="cs-CZ" sz="2000" dirty="0"/>
              <a:t>restrukturalizace, financování</a:t>
            </a:r>
            <a:endParaRPr lang="cs-CZ" dirty="0"/>
          </a:p>
          <a:p>
            <a:pPr marL="342900" lvl="2" indent="-342900">
              <a:buFont typeface="Wingdings" pitchFamily="2" charset="2"/>
              <a:buChar char="§"/>
            </a:pPr>
            <a:r>
              <a:rPr lang="cs-CZ" sz="2000" dirty="0"/>
              <a:t>Vznik Specializovaného finančního úřadu (SFÚ) od roku 2012 </a:t>
            </a:r>
          </a:p>
          <a:p>
            <a:pPr marL="342900" lvl="2" indent="-342900">
              <a:buFont typeface="Wingdings" pitchFamily="2" charset="2"/>
              <a:buChar char="§"/>
            </a:pPr>
            <a:r>
              <a:rPr lang="cs-CZ" sz="2000" dirty="0"/>
              <a:t>Velké množství daňových kontrol zaměřených pouze na převodní ceny</a:t>
            </a:r>
          </a:p>
          <a:p>
            <a:pPr marL="342900" lvl="2" indent="-342900">
              <a:buFont typeface="Wingdings" pitchFamily="2" charset="2"/>
              <a:buChar char="§"/>
            </a:pPr>
            <a:r>
              <a:rPr lang="cs-CZ" sz="2000" dirty="0"/>
              <a:t>Nová povinná příloha k přiznání k dani z příjmů právnických osob od 2014</a:t>
            </a:r>
          </a:p>
          <a:p>
            <a:pPr marL="342900" lvl="2" indent="-342900">
              <a:buFont typeface="Wingdings" pitchFamily="2" charset="2"/>
              <a:buChar char="§"/>
            </a:pPr>
            <a:r>
              <a:rPr lang="cs-CZ" sz="2000" dirty="0"/>
              <a:t>Country by country reporting</a:t>
            </a:r>
          </a:p>
          <a:p>
            <a:pPr marL="114300" lvl="2" indent="-342900">
              <a:buFontTx/>
              <a:buChar char="-"/>
            </a:pPr>
            <a:endParaRPr lang="cs-CZ" sz="2000" dirty="0"/>
          </a:p>
          <a:p>
            <a:pPr marL="1143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43</a:t>
            </a:fld>
            <a:endParaRPr lang="en-US" dirty="0"/>
          </a:p>
        </p:txBody>
      </p:sp>
    </p:spTree>
    <p:extLst>
      <p:ext uri="{BB962C8B-B14F-4D97-AF65-F5344CB8AC3E}">
        <p14:creationId xmlns:p14="http://schemas.microsoft.com/office/powerpoint/2010/main" val="2018815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cs-CZ" dirty="0"/>
              <a:t>Děkuji za pozornost! </a:t>
            </a:r>
            <a:r>
              <a:rPr lang="cs-CZ" dirty="0">
                <a:sym typeface="Wingdings" panose="05000000000000000000" pitchFamily="2" charset="2"/>
              </a:rPr>
              <a:t></a:t>
            </a:r>
            <a:endParaRPr lang="en-US" dirty="0"/>
          </a:p>
        </p:txBody>
      </p:sp>
      <p:sp>
        <p:nvSpPr>
          <p:cNvPr id="19459" name="Rectangle 3"/>
          <p:cNvSpPr>
            <a:spLocks noGrp="1" noChangeArrowheads="1"/>
          </p:cNvSpPr>
          <p:nvPr>
            <p:ph idx="1"/>
          </p:nvPr>
        </p:nvSpPr>
        <p:spPr/>
        <p:txBody>
          <a:bodyPr/>
          <a:lstStyle/>
          <a:p>
            <a:endParaRPr lang="cs-CZ" dirty="0"/>
          </a:p>
          <a:p>
            <a:endParaRPr lang="cs-CZ" dirty="0"/>
          </a:p>
          <a:p>
            <a:endParaRPr lang="cs-CZ" dirty="0"/>
          </a:p>
        </p:txBody>
      </p:sp>
      <p:sp>
        <p:nvSpPr>
          <p:cNvPr id="2" name="Date Placeholder 1"/>
          <p:cNvSpPr>
            <a:spLocks noGrp="1"/>
          </p:cNvSpPr>
          <p:nvPr>
            <p:ph type="dt" sz="half" idx="10"/>
          </p:nvPr>
        </p:nvSpPr>
        <p:spPr/>
        <p:txBody>
          <a:bodyPr/>
          <a:lstStyle/>
          <a:p>
            <a:fld id="{EB677C6E-11D6-41F7-86E0-1F2347AE11E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93623752"/>
              </p:ext>
            </p:extLst>
          </p:nvPr>
        </p:nvGraphicFramePr>
        <p:xfrm>
          <a:off x="467544" y="2276872"/>
          <a:ext cx="8280920" cy="180020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60040">
                <a:tc>
                  <a:txBody>
                    <a:bodyPr/>
                    <a:lstStyle/>
                    <a:p>
                      <a:r>
                        <a:rPr lang="cs-CZ" noProof="0" dirty="0"/>
                        <a:t>Jméno</a:t>
                      </a:r>
                      <a:endParaRPr lang="en-US" noProof="0" dirty="0"/>
                    </a:p>
                  </a:txBody>
                  <a:tcPr>
                    <a:solidFill>
                      <a:schemeClr val="bg1">
                        <a:lumMod val="65000"/>
                      </a:schemeClr>
                    </a:solidFill>
                  </a:tcPr>
                </a:tc>
                <a:tc>
                  <a:txBody>
                    <a:bodyPr/>
                    <a:lstStyle/>
                    <a:p>
                      <a:r>
                        <a:rPr lang="cs-CZ" noProof="0" dirty="0"/>
                        <a:t>Kontaktní údaje</a:t>
                      </a:r>
                      <a:endParaRPr lang="en-US" noProof="0" dirty="0"/>
                    </a:p>
                  </a:txBody>
                  <a:tcPr>
                    <a:solidFill>
                      <a:schemeClr val="bg1">
                        <a:lumMod val="65000"/>
                      </a:schemeClr>
                    </a:solidFill>
                  </a:tcPr>
                </a:tc>
                <a:extLst>
                  <a:ext uri="{0D108BD9-81ED-4DB2-BD59-A6C34878D82A}">
                    <a16:rowId xmlns:a16="http://schemas.microsoft.com/office/drawing/2014/main" val="10000"/>
                  </a:ext>
                </a:extLst>
              </a:tr>
              <a:tr h="714360">
                <a:tc>
                  <a:txBody>
                    <a:bodyPr/>
                    <a:lstStyle/>
                    <a:p>
                      <a:r>
                        <a:rPr lang="cs-CZ" noProof="0" dirty="0"/>
                        <a:t>Michal</a:t>
                      </a:r>
                      <a:r>
                        <a:rPr lang="cs-CZ" baseline="0" noProof="0" dirty="0"/>
                        <a:t> Fojt</a:t>
                      </a:r>
                      <a:endParaRPr lang="en-US" noProof="0" dirty="0"/>
                    </a:p>
                  </a:txBody>
                  <a:tcPr>
                    <a:solidFill>
                      <a:schemeClr val="bg1">
                        <a:lumMod val="85000"/>
                      </a:schemeClr>
                    </a:solidFill>
                  </a:tcPr>
                </a:tc>
                <a:tc>
                  <a:txBody>
                    <a:bodyPr/>
                    <a:lstStyle/>
                    <a:p>
                      <a:r>
                        <a:rPr lang="cs-CZ" noProof="0" dirty="0"/>
                        <a:t>Tel</a:t>
                      </a:r>
                      <a:r>
                        <a:rPr lang="en-US" noProof="0" dirty="0"/>
                        <a:t>: +</a:t>
                      </a:r>
                      <a:r>
                        <a:rPr lang="cs-CZ" noProof="0" dirty="0"/>
                        <a:t> </a:t>
                      </a:r>
                      <a:r>
                        <a:rPr lang="en-US" noProof="0" dirty="0"/>
                        <a:t>420 </a:t>
                      </a:r>
                      <a:r>
                        <a:rPr lang="cs-CZ" noProof="0" dirty="0"/>
                        <a:t>734</a:t>
                      </a:r>
                      <a:r>
                        <a:rPr lang="en-US" noProof="0" dirty="0"/>
                        <a:t> </a:t>
                      </a:r>
                      <a:r>
                        <a:rPr lang="cs-CZ" noProof="0" dirty="0"/>
                        <a:t>860</a:t>
                      </a:r>
                      <a:r>
                        <a:rPr lang="en-US" noProof="0" dirty="0"/>
                        <a:t> </a:t>
                      </a:r>
                      <a:r>
                        <a:rPr lang="cs-CZ" noProof="0" dirty="0"/>
                        <a:t>836</a:t>
                      </a:r>
                      <a:br>
                        <a:rPr lang="en-US" noProof="0" dirty="0"/>
                      </a:br>
                      <a:r>
                        <a:rPr lang="cs-CZ" sz="1800" kern="1200" noProof="0" dirty="0">
                          <a:solidFill>
                            <a:schemeClr val="dk1"/>
                          </a:solidFill>
                          <a:latin typeface="+mn-lt"/>
                          <a:ea typeface="+mn-ea"/>
                          <a:cs typeface="+mn-cs"/>
                        </a:rPr>
                        <a:t>Email</a:t>
                      </a:r>
                      <a:r>
                        <a:rPr lang="en-US" sz="1800" kern="1200" noProof="0" dirty="0">
                          <a:solidFill>
                            <a:schemeClr val="dk1"/>
                          </a:solidFill>
                          <a:latin typeface="+mn-lt"/>
                          <a:ea typeface="+mn-ea"/>
                          <a:cs typeface="+mn-cs"/>
                        </a:rPr>
                        <a:t>:</a:t>
                      </a:r>
                      <a:r>
                        <a:rPr lang="cs-CZ" sz="1800" kern="1200" noProof="0" dirty="0">
                          <a:solidFill>
                            <a:schemeClr val="dk1"/>
                          </a:solidFill>
                          <a:latin typeface="+mn-lt"/>
                          <a:ea typeface="+mn-ea"/>
                          <a:cs typeface="+mn-cs"/>
                        </a:rPr>
                        <a:t> </a:t>
                      </a:r>
                      <a:r>
                        <a:rPr lang="cs-CZ" sz="1800" kern="1200" noProof="0" dirty="0" err="1">
                          <a:solidFill>
                            <a:schemeClr val="dk1"/>
                          </a:solidFill>
                          <a:latin typeface="+mn-lt"/>
                          <a:ea typeface="+mn-ea"/>
                          <a:cs typeface="+mn-cs"/>
                        </a:rPr>
                        <a:t>mfojt</a:t>
                      </a:r>
                      <a:r>
                        <a:rPr lang="en-US" sz="1800" kern="1200" noProof="0" dirty="0">
                          <a:solidFill>
                            <a:schemeClr val="dk1"/>
                          </a:solidFill>
                          <a:latin typeface="+mn-lt"/>
                          <a:ea typeface="+mn-ea"/>
                          <a:cs typeface="+mn-cs"/>
                        </a:rPr>
                        <a:t>@taxadvisors.cz </a:t>
                      </a:r>
                    </a:p>
                  </a:txBody>
                  <a:tcPr>
                    <a:solidFill>
                      <a:schemeClr val="bg1">
                        <a:lumMod val="85000"/>
                      </a:schemeClr>
                    </a:solidFill>
                  </a:tcPr>
                </a:tc>
                <a:extLst>
                  <a:ext uri="{0D108BD9-81ED-4DB2-BD59-A6C34878D82A}">
                    <a16:rowId xmlns:a16="http://schemas.microsoft.com/office/drawing/2014/main" val="10001"/>
                  </a:ext>
                </a:extLst>
              </a:tr>
              <a:tr h="720080">
                <a:tc gridSpan="2">
                  <a:txBody>
                    <a:bodyPr/>
                    <a:lstStyle/>
                    <a:p>
                      <a:pPr algn="ctr"/>
                      <a:r>
                        <a:rPr lang="cs-CZ" noProof="0" dirty="0"/>
                        <a:t>Czech Tax </a:t>
                      </a:r>
                      <a:r>
                        <a:rPr lang="cs-CZ" noProof="0" dirty="0" err="1"/>
                        <a:t>Advisors</a:t>
                      </a:r>
                      <a:r>
                        <a:rPr lang="cs-CZ" noProof="0" dirty="0"/>
                        <a:t> s.r.o.</a:t>
                      </a:r>
                    </a:p>
                    <a:p>
                      <a:pPr algn="ctr"/>
                      <a:r>
                        <a:rPr lang="cs-CZ" noProof="0" dirty="0"/>
                        <a:t>www.taxadvisors.cz</a:t>
                      </a:r>
                    </a:p>
                  </a:txBody>
                  <a:tcPr>
                    <a:solidFill>
                      <a:schemeClr val="bg1">
                        <a:lumMod val="85000"/>
                      </a:schemeClr>
                    </a:solidFill>
                  </a:tcPr>
                </a:tc>
                <a:tc hMerge="1">
                  <a:txBody>
                    <a:bodyPr/>
                    <a:lstStyle/>
                    <a:p>
                      <a:endParaRPr lang="en-US" noProof="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2497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881743"/>
            <a:ext cx="1963939" cy="213722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p:cNvSpPr txBox="1"/>
          <p:nvPr/>
        </p:nvSpPr>
        <p:spPr>
          <a:xfrm>
            <a:off x="285578" y="1326244"/>
            <a:ext cx="1382059" cy="1384995"/>
          </a:xfrm>
          <a:prstGeom prst="rect">
            <a:avLst/>
          </a:prstGeom>
          <a:noFill/>
        </p:spPr>
        <p:txBody>
          <a:bodyPr wrap="square" rtlCol="0">
            <a:spAutoFit/>
          </a:bodyPr>
          <a:lstStyle/>
          <a:p>
            <a:r>
              <a:rPr lang="en-US" sz="1200" b="1" dirty="0">
                <a:solidFill>
                  <a:schemeClr val="tx2">
                    <a:lumMod val="75000"/>
                  </a:schemeClr>
                </a:solidFill>
                <a:latin typeface="Georgia" pitchFamily="18" charset="0"/>
              </a:rPr>
              <a:t>“</a:t>
            </a:r>
            <a:r>
              <a:rPr lang="en-US" sz="1200" b="1" dirty="0">
                <a:solidFill>
                  <a:srgbClr val="FF0000"/>
                </a:solidFill>
                <a:latin typeface="Georgia" pitchFamily="18" charset="0"/>
              </a:rPr>
              <a:t>Starbucks</a:t>
            </a:r>
            <a:r>
              <a:rPr lang="en-US" sz="1200" b="1" dirty="0">
                <a:solidFill>
                  <a:schemeClr val="tx2">
                    <a:lumMod val="75000"/>
                  </a:schemeClr>
                </a:solidFill>
                <a:latin typeface="Georgia" pitchFamily="18" charset="0"/>
              </a:rPr>
              <a:t> paid just £8.6M in UK tax over 14 years.” BBC News, October 16, 2012</a:t>
            </a:r>
            <a:endParaRPr lang="en-US" sz="1200" dirty="0">
              <a:solidFill>
                <a:schemeClr val="tx2">
                  <a:lumMod val="75000"/>
                </a:schemeClr>
              </a:solidFill>
              <a:latin typeface="Georgia" pitchFamily="18" charset="0"/>
            </a:endParaRPr>
          </a:p>
        </p:txBody>
      </p:sp>
      <p:pic>
        <p:nvPicPr>
          <p:cNvPr id="7" name="Content Placeholder 4"/>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auto">
          <a:xfrm>
            <a:off x="5529942" y="757640"/>
            <a:ext cx="3806713" cy="2616932"/>
          </a:xfrm>
          <a:prstGeom prst="rect">
            <a:avLst/>
          </a:prstGeom>
          <a:no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extBox 7"/>
          <p:cNvSpPr txBox="1"/>
          <p:nvPr/>
        </p:nvSpPr>
        <p:spPr>
          <a:xfrm>
            <a:off x="5805938" y="1129731"/>
            <a:ext cx="3033262" cy="1954381"/>
          </a:xfrm>
          <a:prstGeom prst="rect">
            <a:avLst/>
          </a:prstGeom>
          <a:noFill/>
        </p:spPr>
        <p:txBody>
          <a:bodyPr wrap="square" rtlCol="0">
            <a:spAutoFit/>
          </a:bodyPr>
          <a:lstStyle/>
          <a:p>
            <a:r>
              <a:rPr lang="en-US" sz="1100" b="1" dirty="0">
                <a:solidFill>
                  <a:schemeClr val="tx2">
                    <a:lumMod val="75000"/>
                  </a:schemeClr>
                </a:solidFill>
                <a:latin typeface="Georgia" pitchFamily="18" charset="0"/>
              </a:rPr>
              <a:t>“From now on I’ll be putting away my Kindle and feeding my caffeine addiction somewhere other than Starbucks. We know that </a:t>
            </a:r>
            <a:r>
              <a:rPr lang="en-US" sz="1100" b="1" dirty="0">
                <a:solidFill>
                  <a:srgbClr val="FF0000"/>
                </a:solidFill>
                <a:latin typeface="Georgia" pitchFamily="18" charset="0"/>
              </a:rPr>
              <a:t>Amazon, Google </a:t>
            </a:r>
            <a:r>
              <a:rPr lang="en-US" sz="1100" b="1" dirty="0">
                <a:solidFill>
                  <a:schemeClr val="tx2">
                    <a:lumMod val="75000"/>
                  </a:schemeClr>
                </a:solidFill>
                <a:latin typeface="Georgia" pitchFamily="18" charset="0"/>
              </a:rPr>
              <a:t>and </a:t>
            </a:r>
            <a:r>
              <a:rPr lang="en-US" sz="1100" b="1" dirty="0">
                <a:solidFill>
                  <a:srgbClr val="FF0000"/>
                </a:solidFill>
                <a:latin typeface="Georgia" pitchFamily="18" charset="0"/>
              </a:rPr>
              <a:t>Starbucks</a:t>
            </a:r>
            <a:r>
              <a:rPr lang="en-US" sz="1100" b="1" dirty="0">
                <a:solidFill>
                  <a:schemeClr val="tx2">
                    <a:lumMod val="75000"/>
                  </a:schemeClr>
                </a:solidFill>
                <a:latin typeface="Georgia" pitchFamily="18" charset="0"/>
              </a:rPr>
              <a:t> are raking in profits from their economic activity in Britain but using a range of devices to avoid paying their fair share of corporation tax.”  UK Observer, November 18, 2012</a:t>
            </a:r>
          </a:p>
          <a:p>
            <a:endParaRPr lang="en-US" sz="1100" b="1" dirty="0">
              <a:solidFill>
                <a:schemeClr val="tx2">
                  <a:lumMod val="75000"/>
                </a:schemeClr>
              </a:solidFill>
              <a:latin typeface="Georgia" pitchFamily="18" charset="0"/>
            </a:endParaRPr>
          </a:p>
        </p:txBody>
      </p:sp>
      <p:pic>
        <p:nvPicPr>
          <p:cNvPr id="9" name="Picture 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997215" y="1966336"/>
            <a:ext cx="3590785" cy="16310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TextBox 10"/>
          <p:cNvSpPr txBox="1"/>
          <p:nvPr/>
        </p:nvSpPr>
        <p:spPr>
          <a:xfrm>
            <a:off x="2409371" y="2312370"/>
            <a:ext cx="2819856" cy="1107996"/>
          </a:xfrm>
          <a:prstGeom prst="rect">
            <a:avLst/>
          </a:prstGeom>
          <a:noFill/>
        </p:spPr>
        <p:txBody>
          <a:bodyPr wrap="square" rtlCol="0">
            <a:spAutoFit/>
          </a:bodyPr>
          <a:lstStyle/>
          <a:p>
            <a:r>
              <a:rPr lang="en-US" sz="1100" b="1" dirty="0">
                <a:solidFill>
                  <a:srgbClr val="007C92"/>
                </a:solidFill>
                <a:latin typeface="Georgia" pitchFamily="18" charset="0"/>
              </a:rPr>
              <a:t>“[</a:t>
            </a:r>
            <a:r>
              <a:rPr lang="en-US" sz="1100" b="1" dirty="0">
                <a:solidFill>
                  <a:srgbClr val="FF0000"/>
                </a:solidFill>
                <a:latin typeface="Georgia" pitchFamily="18" charset="0"/>
              </a:rPr>
              <a:t>Google’s</a:t>
            </a:r>
            <a:r>
              <a:rPr lang="en-US" sz="1100" b="1" dirty="0">
                <a:solidFill>
                  <a:srgbClr val="007C92"/>
                </a:solidFill>
                <a:latin typeface="Georgia" pitchFamily="18" charset="0"/>
              </a:rPr>
              <a:t>] highly contrived tax arrangement has no purpose other than to enable the company to avoid UK corporation tax.“  Margaret Hodge, Chair of UK PAC, June 12, 2013</a:t>
            </a:r>
            <a:r>
              <a:rPr lang="en-US" sz="1100" b="1" dirty="0">
                <a:solidFill>
                  <a:srgbClr val="FF0000"/>
                </a:solidFill>
                <a:latin typeface="Georgia" pitchFamily="18" charset="0"/>
              </a:rPr>
              <a:t> </a:t>
            </a:r>
            <a:endParaRPr lang="en-US" sz="1100" b="1" dirty="0">
              <a:solidFill>
                <a:schemeClr val="tx2">
                  <a:lumMod val="75000"/>
                </a:schemeClr>
              </a:solidFill>
              <a:latin typeface="Georgia" pitchFamily="18" charset="0"/>
            </a:endParaRPr>
          </a:p>
        </p:txBody>
      </p:sp>
      <p:pic>
        <p:nvPicPr>
          <p:cNvPr id="14" name="Picture 13"/>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200331" y="3438451"/>
            <a:ext cx="3889117" cy="1287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TextBox 12"/>
          <p:cNvSpPr txBox="1"/>
          <p:nvPr/>
        </p:nvSpPr>
        <p:spPr>
          <a:xfrm>
            <a:off x="391951" y="3641651"/>
            <a:ext cx="3054137" cy="769441"/>
          </a:xfrm>
          <a:prstGeom prst="rect">
            <a:avLst/>
          </a:prstGeom>
          <a:noFill/>
        </p:spPr>
        <p:txBody>
          <a:bodyPr wrap="square" rtlCol="0">
            <a:spAutoFit/>
          </a:bodyPr>
          <a:lstStyle/>
          <a:p>
            <a:r>
              <a:rPr lang="en-US" sz="1100" b="1" dirty="0">
                <a:solidFill>
                  <a:schemeClr val="tx2">
                    <a:lumMod val="75000"/>
                  </a:schemeClr>
                </a:solidFill>
                <a:latin typeface="Georgia" pitchFamily="18" charset="0"/>
              </a:rPr>
              <a:t>“</a:t>
            </a:r>
            <a:r>
              <a:rPr lang="en-US" sz="1100" b="1" dirty="0">
                <a:solidFill>
                  <a:srgbClr val="FF0000"/>
                </a:solidFill>
                <a:latin typeface="Georgia" pitchFamily="18" charset="0"/>
              </a:rPr>
              <a:t>Apple </a:t>
            </a:r>
            <a:r>
              <a:rPr lang="en-US" sz="1100" b="1" dirty="0">
                <a:solidFill>
                  <a:schemeClr val="tx2">
                    <a:lumMod val="75000"/>
                  </a:schemeClr>
                </a:solidFill>
                <a:latin typeface="Georgia" pitchFamily="18" charset="0"/>
              </a:rPr>
              <a:t>pays just 2% UK tax as </a:t>
            </a:r>
            <a:r>
              <a:rPr lang="en-US" sz="1100" b="1" dirty="0">
                <a:solidFill>
                  <a:srgbClr val="FF0000"/>
                </a:solidFill>
                <a:latin typeface="Georgia" pitchFamily="18" charset="0"/>
              </a:rPr>
              <a:t>Amazon</a:t>
            </a:r>
            <a:r>
              <a:rPr lang="en-US" sz="1100" b="1" dirty="0">
                <a:solidFill>
                  <a:schemeClr val="tx2">
                    <a:lumMod val="75000"/>
                  </a:schemeClr>
                </a:solidFill>
                <a:latin typeface="Georgia" pitchFamily="18" charset="0"/>
              </a:rPr>
              <a:t> and </a:t>
            </a:r>
            <a:r>
              <a:rPr lang="en-US" sz="1100" b="1" dirty="0">
                <a:solidFill>
                  <a:srgbClr val="FF0000"/>
                </a:solidFill>
                <a:latin typeface="Georgia" pitchFamily="18" charset="0"/>
              </a:rPr>
              <a:t>Google</a:t>
            </a:r>
            <a:r>
              <a:rPr lang="en-US" sz="1100" b="1" dirty="0">
                <a:solidFill>
                  <a:schemeClr val="tx2">
                    <a:lumMod val="75000"/>
                  </a:schemeClr>
                </a:solidFill>
                <a:latin typeface="Georgia" pitchFamily="18" charset="0"/>
              </a:rPr>
              <a:t> face questioning.”  International Business Times, November 5, 2012.</a:t>
            </a:r>
            <a:endParaRPr lang="en-US" sz="1100" dirty="0">
              <a:solidFill>
                <a:schemeClr val="tx2">
                  <a:lumMod val="75000"/>
                </a:schemeClr>
              </a:solidFill>
              <a:latin typeface="Georgia" pitchFamily="18" charset="0"/>
            </a:endParaRPr>
          </a:p>
        </p:txBody>
      </p:sp>
      <p:pic>
        <p:nvPicPr>
          <p:cNvPr id="12" name="Content Placeholder 4"/>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gray">
          <a:xfrm>
            <a:off x="3923032" y="3349084"/>
            <a:ext cx="1970265" cy="16528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TextBox 14"/>
          <p:cNvSpPr txBox="1"/>
          <p:nvPr/>
        </p:nvSpPr>
        <p:spPr>
          <a:xfrm>
            <a:off x="4146925" y="3581314"/>
            <a:ext cx="1453243" cy="1200329"/>
          </a:xfrm>
          <a:prstGeom prst="rect">
            <a:avLst/>
          </a:prstGeom>
          <a:noFill/>
        </p:spPr>
        <p:txBody>
          <a:bodyPr wrap="square" rtlCol="0">
            <a:spAutoFit/>
          </a:bodyPr>
          <a:lstStyle/>
          <a:p>
            <a:r>
              <a:rPr lang="en-US" sz="1200" b="1" dirty="0">
                <a:solidFill>
                  <a:schemeClr val="tx2">
                    <a:lumMod val="75000"/>
                  </a:schemeClr>
                </a:solidFill>
                <a:latin typeface="Georgia" pitchFamily="18" charset="0"/>
              </a:rPr>
              <a:t>“</a:t>
            </a:r>
            <a:r>
              <a:rPr lang="en-US" sz="1200" b="1" dirty="0">
                <a:solidFill>
                  <a:srgbClr val="FF0000"/>
                </a:solidFill>
                <a:latin typeface="Georgia" pitchFamily="18" charset="0"/>
              </a:rPr>
              <a:t>Google</a:t>
            </a:r>
            <a:r>
              <a:rPr lang="en-US" sz="1200" b="1" dirty="0">
                <a:solidFill>
                  <a:schemeClr val="tx2">
                    <a:lumMod val="75000"/>
                  </a:schemeClr>
                </a:solidFill>
                <a:latin typeface="Georgia" pitchFamily="18" charset="0"/>
              </a:rPr>
              <a:t> caught in crossfire over French tax planning.” Le Figaro, October 19, 2012</a:t>
            </a:r>
            <a:endParaRPr lang="en-US" sz="1200" dirty="0">
              <a:solidFill>
                <a:schemeClr val="tx2">
                  <a:lumMod val="75000"/>
                </a:schemeClr>
              </a:solidFill>
              <a:latin typeface="Georgia" pitchFamily="18" charset="0"/>
            </a:endParaRPr>
          </a:p>
        </p:txBody>
      </p:sp>
      <p:pic>
        <p:nvPicPr>
          <p:cNvPr id="16" name="Picture 1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48849" y="4605954"/>
            <a:ext cx="3740853" cy="18759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 name="TextBox 16"/>
          <p:cNvSpPr txBox="1"/>
          <p:nvPr/>
        </p:nvSpPr>
        <p:spPr>
          <a:xfrm>
            <a:off x="457195" y="4708701"/>
            <a:ext cx="3039394" cy="1384995"/>
          </a:xfrm>
          <a:prstGeom prst="rect">
            <a:avLst/>
          </a:prstGeom>
          <a:noFill/>
        </p:spPr>
        <p:txBody>
          <a:bodyPr wrap="square" rtlCol="0">
            <a:spAutoFit/>
          </a:bodyPr>
          <a:lstStyle/>
          <a:p>
            <a:r>
              <a:rPr lang="en-US" sz="1050" b="1" dirty="0">
                <a:solidFill>
                  <a:schemeClr val="tx2">
                    <a:lumMod val="75000"/>
                  </a:schemeClr>
                </a:solidFill>
                <a:latin typeface="Georgia" pitchFamily="18" charset="0"/>
              </a:rPr>
              <a:t>“International retailers evade tax via the Netherlands Companies that have lowered UK tax by holding trademarks in the Netherlands include not only </a:t>
            </a:r>
            <a:r>
              <a:rPr lang="en-US" sz="1050" b="1" dirty="0">
                <a:solidFill>
                  <a:srgbClr val="FF0000"/>
                </a:solidFill>
                <a:latin typeface="Georgia" pitchFamily="18" charset="0"/>
              </a:rPr>
              <a:t>Starbucks</a:t>
            </a:r>
            <a:r>
              <a:rPr lang="en-US" sz="1050" b="1" dirty="0">
                <a:solidFill>
                  <a:schemeClr val="tx2">
                    <a:lumMod val="75000"/>
                  </a:schemeClr>
                </a:solidFill>
                <a:latin typeface="Georgia" pitchFamily="18" charset="0"/>
              </a:rPr>
              <a:t> and </a:t>
            </a:r>
            <a:r>
              <a:rPr lang="en-US" sz="1050" b="1" dirty="0">
                <a:solidFill>
                  <a:srgbClr val="FF0000"/>
                </a:solidFill>
                <a:latin typeface="Georgia" pitchFamily="18" charset="0"/>
              </a:rPr>
              <a:t>IKEA</a:t>
            </a:r>
            <a:r>
              <a:rPr lang="en-US" sz="1050" b="1" dirty="0">
                <a:solidFill>
                  <a:schemeClr val="tx2">
                    <a:lumMod val="75000"/>
                  </a:schemeClr>
                </a:solidFill>
                <a:latin typeface="Georgia" pitchFamily="18" charset="0"/>
              </a:rPr>
              <a:t> but also </a:t>
            </a:r>
            <a:r>
              <a:rPr lang="en-US" sz="1050" b="1" dirty="0">
                <a:solidFill>
                  <a:srgbClr val="FF0000"/>
                </a:solidFill>
                <a:latin typeface="Georgia" pitchFamily="18" charset="0"/>
              </a:rPr>
              <a:t>SABMiller, Nike, Bacardi-Martini, Zara, Speedo en Volkswagen</a:t>
            </a:r>
            <a:r>
              <a:rPr lang="en-US" sz="1050" b="1" dirty="0">
                <a:solidFill>
                  <a:schemeClr val="tx2">
                    <a:lumMod val="75000"/>
                  </a:schemeClr>
                </a:solidFill>
                <a:latin typeface="Georgia" pitchFamily="18" charset="0"/>
              </a:rPr>
              <a:t>. Het Financieele Dagblad, 15 November 2012</a:t>
            </a:r>
          </a:p>
        </p:txBody>
      </p:sp>
      <p:pic>
        <p:nvPicPr>
          <p:cNvPr id="18" name="Picture 17"/>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6177517" y="5161856"/>
            <a:ext cx="2715036" cy="116439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9" name="TextBox 18"/>
          <p:cNvSpPr txBox="1"/>
          <p:nvPr/>
        </p:nvSpPr>
        <p:spPr>
          <a:xfrm>
            <a:off x="6390177" y="5273285"/>
            <a:ext cx="2253106" cy="938719"/>
          </a:xfrm>
          <a:prstGeom prst="rect">
            <a:avLst/>
          </a:prstGeom>
          <a:noFill/>
        </p:spPr>
        <p:txBody>
          <a:bodyPr wrap="square" rtlCol="0">
            <a:spAutoFit/>
          </a:bodyPr>
          <a:lstStyle/>
          <a:p>
            <a:r>
              <a:rPr lang="en-US" sz="1100" b="1" dirty="0">
                <a:solidFill>
                  <a:schemeClr val="tx2">
                    <a:lumMod val="75000"/>
                  </a:schemeClr>
                </a:solidFill>
                <a:latin typeface="Georgia" pitchFamily="18" charset="0"/>
              </a:rPr>
              <a:t>“</a:t>
            </a:r>
            <a:r>
              <a:rPr lang="en-US" sz="1100" b="1" dirty="0">
                <a:solidFill>
                  <a:srgbClr val="FF0000"/>
                </a:solidFill>
                <a:latin typeface="Georgia" pitchFamily="18" charset="0"/>
              </a:rPr>
              <a:t>Google</a:t>
            </a:r>
            <a:r>
              <a:rPr lang="en-US" sz="1100" b="1" dirty="0">
                <a:solidFill>
                  <a:schemeClr val="tx2">
                    <a:lumMod val="75000"/>
                  </a:schemeClr>
                </a:solidFill>
                <a:latin typeface="Georgia" pitchFamily="18" charset="0"/>
              </a:rPr>
              <a:t> insists its Irish headquarters are more than just a ‘post box’”.</a:t>
            </a:r>
          </a:p>
          <a:p>
            <a:r>
              <a:rPr lang="en-US" sz="1100" b="1" dirty="0">
                <a:solidFill>
                  <a:schemeClr val="tx2">
                    <a:lumMod val="75000"/>
                  </a:schemeClr>
                </a:solidFill>
                <a:latin typeface="Georgia" pitchFamily="18" charset="0"/>
              </a:rPr>
              <a:t>Le Figaro , November 6, 2012.</a:t>
            </a:r>
            <a:endParaRPr lang="en-US" sz="1100" dirty="0">
              <a:solidFill>
                <a:schemeClr val="tx2">
                  <a:lumMod val="75000"/>
                </a:schemeClr>
              </a:solidFill>
              <a:latin typeface="Georgia" pitchFamily="18" charset="0"/>
            </a:endParaRPr>
          </a:p>
        </p:txBody>
      </p:sp>
      <p:pic>
        <p:nvPicPr>
          <p:cNvPr id="21" name="Content Placeholder 4"/>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auto">
          <a:xfrm>
            <a:off x="5921836" y="3137864"/>
            <a:ext cx="3269684" cy="2018259"/>
          </a:xfrm>
          <a:prstGeom prst="rect">
            <a:avLst/>
          </a:prstGeom>
          <a:no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2" name="TextBox 21"/>
          <p:cNvSpPr txBox="1"/>
          <p:nvPr/>
        </p:nvSpPr>
        <p:spPr>
          <a:xfrm>
            <a:off x="6015194" y="3385125"/>
            <a:ext cx="2958686" cy="1754326"/>
          </a:xfrm>
          <a:prstGeom prst="rect">
            <a:avLst/>
          </a:prstGeom>
          <a:noFill/>
        </p:spPr>
        <p:txBody>
          <a:bodyPr wrap="square" rtlCol="0">
            <a:spAutoFit/>
          </a:bodyPr>
          <a:lstStyle/>
          <a:p>
            <a:r>
              <a:rPr lang="en-US" sz="1200" b="1" dirty="0">
                <a:solidFill>
                  <a:schemeClr val="tx2">
                    <a:lumMod val="75000"/>
                  </a:schemeClr>
                </a:solidFill>
                <a:latin typeface="Georgia" pitchFamily="18" charset="0"/>
              </a:rPr>
              <a:t>“Dolce and Gabanna to face trial over tax evasion Milan prosecutors allege the fashion had sold their </a:t>
            </a:r>
            <a:r>
              <a:rPr lang="en-US" sz="1200" b="1" dirty="0">
                <a:solidFill>
                  <a:srgbClr val="FF0000"/>
                </a:solidFill>
                <a:latin typeface="Georgia" pitchFamily="18" charset="0"/>
              </a:rPr>
              <a:t>D&amp;G</a:t>
            </a:r>
            <a:r>
              <a:rPr lang="en-US" sz="1200" b="1" dirty="0">
                <a:solidFill>
                  <a:schemeClr val="tx2">
                    <a:lumMod val="75000"/>
                  </a:schemeClr>
                </a:solidFill>
                <a:latin typeface="Georgia" pitchFamily="18" charset="0"/>
              </a:rPr>
              <a:t> and </a:t>
            </a:r>
            <a:r>
              <a:rPr lang="en-US" sz="1200" b="1" dirty="0">
                <a:solidFill>
                  <a:srgbClr val="FF0000"/>
                </a:solidFill>
                <a:latin typeface="Georgia" pitchFamily="18" charset="0"/>
              </a:rPr>
              <a:t>Dolce &amp; Gabbana </a:t>
            </a:r>
            <a:r>
              <a:rPr lang="en-US" sz="1200" b="1" dirty="0">
                <a:solidFill>
                  <a:schemeClr val="tx2">
                    <a:lumMod val="75000"/>
                  </a:schemeClr>
                </a:solidFill>
                <a:latin typeface="Georgia" pitchFamily="18" charset="0"/>
              </a:rPr>
              <a:t>brands to a holding company they set up in Luxembourg in 2004 in order to avoid paying high taxes in Italy.”</a:t>
            </a:r>
          </a:p>
          <a:p>
            <a:r>
              <a:rPr lang="en-US" sz="1200" b="1" dirty="0">
                <a:solidFill>
                  <a:schemeClr val="tx2">
                    <a:lumMod val="75000"/>
                  </a:schemeClr>
                </a:solidFill>
                <a:latin typeface="Georgia" pitchFamily="18" charset="0"/>
              </a:rPr>
              <a:t>The Telegraph, June 11, 2012</a:t>
            </a:r>
          </a:p>
          <a:p>
            <a:endParaRPr lang="en-US" sz="1200" b="1" dirty="0">
              <a:solidFill>
                <a:schemeClr val="tx2">
                  <a:lumMod val="75000"/>
                </a:schemeClr>
              </a:solidFill>
              <a:latin typeface="Georgia" pitchFamily="18" charset="0"/>
            </a:endParaRPr>
          </a:p>
        </p:txBody>
      </p:sp>
      <p:pic>
        <p:nvPicPr>
          <p:cNvPr id="23" name="Picture 22"/>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1701207" y="829340"/>
            <a:ext cx="4338085" cy="1287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4" name="TextBox 23"/>
          <p:cNvSpPr txBox="1"/>
          <p:nvPr/>
        </p:nvSpPr>
        <p:spPr>
          <a:xfrm>
            <a:off x="1924728" y="873045"/>
            <a:ext cx="3710529" cy="1107996"/>
          </a:xfrm>
          <a:prstGeom prst="rect">
            <a:avLst/>
          </a:prstGeom>
          <a:noFill/>
        </p:spPr>
        <p:txBody>
          <a:bodyPr wrap="square" rtlCol="0">
            <a:spAutoFit/>
          </a:bodyPr>
          <a:lstStyle/>
          <a:p>
            <a:r>
              <a:rPr lang="en-US" sz="1100" b="1" dirty="0">
                <a:solidFill>
                  <a:srgbClr val="007C92"/>
                </a:solidFill>
                <a:latin typeface="Georgia" pitchFamily="18" charset="0"/>
              </a:rPr>
              <a:t>“There is a technical term economists like to use for behavior like this.  Unbelievable chutzpah.”  Edward Kleinbard,  former Chief of Staff of the Congressional Joint Committee on Taxation , on </a:t>
            </a:r>
            <a:r>
              <a:rPr lang="en-US" sz="1100" b="1" dirty="0">
                <a:solidFill>
                  <a:srgbClr val="FF0000"/>
                </a:solidFill>
                <a:latin typeface="Georgia" pitchFamily="18" charset="0"/>
              </a:rPr>
              <a:t>Apple’s</a:t>
            </a:r>
            <a:r>
              <a:rPr lang="en-US" sz="1100" b="1" dirty="0">
                <a:solidFill>
                  <a:srgbClr val="007C92"/>
                </a:solidFill>
                <a:latin typeface="Georgia" pitchFamily="18" charset="0"/>
              </a:rPr>
              <a:t> efforts to avoid paying taxes. “ New York Times, May 21, 2013.</a:t>
            </a:r>
          </a:p>
        </p:txBody>
      </p:sp>
      <p:pic>
        <p:nvPicPr>
          <p:cNvPr id="26" name="Picture 2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3498111" y="4893833"/>
            <a:ext cx="2870791" cy="16310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8" name="Rectangle 27"/>
          <p:cNvSpPr/>
          <p:nvPr/>
        </p:nvSpPr>
        <p:spPr>
          <a:xfrm>
            <a:off x="3795823" y="5093847"/>
            <a:ext cx="2105247" cy="1200329"/>
          </a:xfrm>
          <a:prstGeom prst="rect">
            <a:avLst/>
          </a:prstGeom>
        </p:spPr>
        <p:txBody>
          <a:bodyPr wrap="square">
            <a:spAutoFit/>
          </a:bodyPr>
          <a:lstStyle/>
          <a:p>
            <a:r>
              <a:rPr lang="en-US" sz="1200" b="1" dirty="0">
                <a:solidFill>
                  <a:schemeClr val="tx2">
                    <a:lumMod val="75000"/>
                  </a:schemeClr>
                </a:solidFill>
                <a:latin typeface="Georgia" pitchFamily="18" charset="0"/>
              </a:rPr>
              <a:t>“Rampant corporate tax avoidance may not be illegal, but that doesn’t make it right or fair.”  NY Times Editorial, May 25, 2013</a:t>
            </a:r>
          </a:p>
        </p:txBody>
      </p:sp>
    </p:spTree>
    <p:extLst>
      <p:ext uri="{BB962C8B-B14F-4D97-AF65-F5344CB8AC3E}">
        <p14:creationId xmlns:p14="http://schemas.microsoft.com/office/powerpoint/2010/main" val="307433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Transfer pricing – </a:t>
            </a:r>
            <a:r>
              <a:rPr lang="cs-CZ" dirty="0"/>
              <a:t>obecná definice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Zjednodušeně lze konstatovat, že za převodní neboli transferové (obvyklé) ceny lze považovat „ceny uplatňované u transakcí uskutečňovaných mezi dvěma daňovými subjekty ekonomicky nebo personálně spojenými“. </a:t>
            </a:r>
          </a:p>
          <a:p>
            <a:r>
              <a:rPr lang="cs-CZ" dirty="0"/>
              <a:t>Tyto ceny musí být stanoveny stejným způsobem, jak by postupovaly subjekty, které nejsou ekonomicky či personálně spojené (nezávislé podniky).</a:t>
            </a:r>
          </a:p>
          <a:p>
            <a:r>
              <a:rPr lang="cs-CZ" dirty="0"/>
              <a:t>Takto stanovené ceny jsou cenami stanovenými na základě principu tržního odstupu.</a:t>
            </a:r>
          </a:p>
          <a:p>
            <a:r>
              <a:rPr lang="cs-CZ" dirty="0"/>
              <a:t>V českých podmínkách lze zjednodušeně říci, že se jedná o použití cen obvyklých pro účely stanovení základu daně z příjmů, jak jsou uváděny v našich daňových zákonech.</a:t>
            </a:r>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6</a:t>
            </a:fld>
            <a:endParaRPr lang="en-US" dirty="0"/>
          </a:p>
        </p:txBody>
      </p:sp>
    </p:spTree>
    <p:extLst>
      <p:ext uri="{BB962C8B-B14F-4D97-AF65-F5344CB8AC3E}">
        <p14:creationId xmlns:p14="http://schemas.microsoft.com/office/powerpoint/2010/main" val="386886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Legislativní úprava – cena obvyklá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a:lnSpc>
                <a:spcPct val="120000"/>
              </a:lnSpc>
              <a:buFont typeface="Wingdings" pitchFamily="2" charset="2"/>
              <a:buChar char="§"/>
              <a:defRPr/>
            </a:pPr>
            <a:r>
              <a:rPr lang="cs-CZ" sz="2000" dirty="0"/>
              <a:t>Zákon č. 586/1992 Sb., o daních z příjmů (ZDP): § 23 odst. 7, § 25 odst. 1 písm. w), § 38nc a další</a:t>
            </a:r>
          </a:p>
          <a:p>
            <a:pPr marL="342900" lvl="2" indent="-342900">
              <a:lnSpc>
                <a:spcPct val="120000"/>
              </a:lnSpc>
              <a:buFont typeface="Wingdings" pitchFamily="2" charset="2"/>
              <a:buChar char="§"/>
              <a:defRPr/>
            </a:pPr>
            <a:r>
              <a:rPr lang="cs-CZ" sz="2000" dirty="0"/>
              <a:t>Směrnice OECD o převodních cenách pro nadnárodní podniky a daňové správy</a:t>
            </a:r>
          </a:p>
          <a:p>
            <a:pPr marL="342900" lvl="2" indent="-342900">
              <a:lnSpc>
                <a:spcPct val="120000"/>
              </a:lnSpc>
              <a:buFont typeface="Wingdings" pitchFamily="2" charset="2"/>
              <a:buChar char="§"/>
              <a:defRPr/>
            </a:pPr>
            <a:r>
              <a:rPr lang="cs-CZ" sz="2000" dirty="0"/>
              <a:t>Smlouvy o zamezení dvojího zdanění příjmů a majetku - čl. 9, 10, 11, 12, 25</a:t>
            </a:r>
          </a:p>
          <a:p>
            <a:pPr marL="342900" lvl="2" indent="-342900">
              <a:lnSpc>
                <a:spcPct val="120000"/>
              </a:lnSpc>
              <a:buFont typeface="Wingdings" pitchFamily="2" charset="2"/>
              <a:buChar char="§"/>
              <a:defRPr/>
            </a:pPr>
            <a:r>
              <a:rPr lang="cs-CZ" sz="2000" dirty="0"/>
              <a:t>Zpráva OECD o přiřazení zisku stálým provozovnám</a:t>
            </a:r>
          </a:p>
          <a:p>
            <a:pPr marL="342900" lvl="2" indent="-342900">
              <a:lnSpc>
                <a:spcPct val="120000"/>
              </a:lnSpc>
              <a:buFont typeface="Wingdings" pitchFamily="2" charset="2"/>
              <a:buChar char="§"/>
              <a:defRPr/>
            </a:pPr>
            <a:r>
              <a:rPr lang="cs-CZ" sz="2000" dirty="0"/>
              <a:t>Úmluva o zamezení dvojího zdanění v souvislosti s úpravou zisků sdružených podniků (Arbitrážní konvence, č. 93/2006 Sb. m. s. – AC)</a:t>
            </a:r>
          </a:p>
          <a:p>
            <a:pPr marL="342900" lvl="2" indent="-342900">
              <a:lnSpc>
                <a:spcPct val="120000"/>
              </a:lnSpc>
              <a:buFont typeface="Wingdings" pitchFamily="2" charset="2"/>
              <a:buChar char="§"/>
              <a:defRPr/>
            </a:pPr>
            <a:r>
              <a:rPr lang="cs-CZ" sz="2000" b="1" dirty="0"/>
              <a:t>BEPS – Base </a:t>
            </a:r>
            <a:r>
              <a:rPr lang="cs-CZ" sz="2000" b="1" dirty="0" err="1"/>
              <a:t>Erosion</a:t>
            </a:r>
            <a:r>
              <a:rPr lang="cs-CZ" sz="2000" b="1" dirty="0"/>
              <a:t> and Profit </a:t>
            </a:r>
            <a:r>
              <a:rPr lang="cs-CZ" sz="2000" b="1" dirty="0" err="1"/>
              <a:t>Shifting</a:t>
            </a:r>
            <a:endParaRPr lang="cs-CZ" sz="2000" b="1" dirty="0"/>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Legislativní úprava – metodické pokyny</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lvl="2">
              <a:defRPr/>
            </a:pPr>
            <a:r>
              <a:rPr lang="cs-CZ" sz="2000" b="1" dirty="0"/>
              <a:t>Pokyn D-332 </a:t>
            </a:r>
            <a:r>
              <a:rPr lang="cs-CZ" sz="2000" dirty="0"/>
              <a:t>– Sdělení Ministerstva financí k uplatňování mezinárodních standardů při zdaňování transakcí mezi sdruženými podniky – převodní ceny</a:t>
            </a:r>
          </a:p>
          <a:p>
            <a:pPr marL="0" lvl="2">
              <a:defRPr/>
            </a:pPr>
            <a:r>
              <a:rPr lang="cs-CZ" sz="2000" b="1" dirty="0"/>
              <a:t>Pokyn D-333 </a:t>
            </a:r>
            <a:r>
              <a:rPr lang="cs-CZ" sz="2000" dirty="0"/>
              <a:t>– Sdělení Ministerstva financí k závaznému posouzení způsobu, jakým byla vytvořena cena sjednávaná mezi spojenými osobami</a:t>
            </a:r>
          </a:p>
          <a:p>
            <a:pPr marL="0" lvl="2">
              <a:defRPr/>
            </a:pPr>
            <a:r>
              <a:rPr lang="cs-CZ" sz="2000" b="1" dirty="0"/>
              <a:t>Pokyn D-334 </a:t>
            </a:r>
            <a:r>
              <a:rPr lang="cs-CZ" sz="2000" dirty="0"/>
              <a:t>– Sdělení Ministerstva financí k rozsahu dokumentace způsobu tvorby cen mezi spojenými osobami </a:t>
            </a:r>
          </a:p>
          <a:p>
            <a:pPr marL="0" lvl="2">
              <a:defRPr/>
            </a:pPr>
            <a:r>
              <a:rPr lang="cs-CZ" sz="2000" b="1" dirty="0"/>
              <a:t>Pokyn GFŘ D-10 </a:t>
            </a:r>
            <a:r>
              <a:rPr lang="cs-CZ" sz="2000" dirty="0"/>
              <a:t>– ke službám s nízkou přidanou hodnotou poskytovaným mezi spojenými osobami</a:t>
            </a:r>
          </a:p>
          <a:p>
            <a:pPr marL="0" lvl="2">
              <a:defRPr/>
            </a:pPr>
            <a:r>
              <a:rPr lang="cs-CZ" sz="2000" b="1" dirty="0"/>
              <a:t>Pokyn GFŘ D-32</a:t>
            </a:r>
            <a:r>
              <a:rPr lang="cs-CZ" sz="2000" dirty="0"/>
              <a:t> - Sdělení GFŘ k závaznému posouzení způsobu, jakým byla vytvořena cena sjednávaná mezi spojenými osobami a ke způsobu určení základu daně daňového nerezidenta z činností vykonávaných prostřednictvím stálé provozovny </a:t>
            </a:r>
          </a:p>
          <a:p>
            <a:pPr marL="0" lvl="2">
              <a:defRP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8</a:t>
            </a:fld>
            <a:endParaRPr lang="en-US" dirty="0"/>
          </a:p>
        </p:txBody>
      </p:sp>
    </p:spTree>
    <p:extLst>
      <p:ext uri="{BB962C8B-B14F-4D97-AF65-F5344CB8AC3E}">
        <p14:creationId xmlns:p14="http://schemas.microsoft.com/office/powerpoint/2010/main" val="165221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Vývoj znění § 23/7 ZDP</a:t>
            </a:r>
            <a:endParaRPr lang="en-US" dirty="0"/>
          </a:p>
        </p:txBody>
      </p:sp>
      <p:sp>
        <p:nvSpPr>
          <p:cNvPr id="18435" name="Rectangle 3"/>
          <p:cNvSpPr>
            <a:spLocks noGrp="1" noChangeArrowheads="1"/>
          </p:cNvSpPr>
          <p:nvPr>
            <p:ph idx="1"/>
          </p:nvPr>
        </p:nvSpPr>
        <p:spPr>
          <a:xfrm>
            <a:off x="457200" y="2060848"/>
            <a:ext cx="8229600" cy="4320480"/>
          </a:xfrm>
        </p:spPr>
        <p:txBody>
          <a:bodyPr>
            <a:normAutofit/>
          </a:bodyPr>
          <a:lstStyle/>
          <a:p>
            <a:r>
              <a:rPr lang="cs-CZ" dirty="0"/>
              <a:t>Znění § 23/7 ZDP platné od 1.1.2015:</a:t>
            </a:r>
          </a:p>
          <a:p>
            <a:pPr marL="0" indent="0">
              <a:buNone/>
            </a:pPr>
            <a:r>
              <a:rPr lang="cs-CZ" dirty="0"/>
              <a:t>„Liší-li se ceny sjednané mezi spojenými osobami od cen, které by byly sjednány mezi nespojenými osobami v běžných obchodních vztazích za stejných nebo obdobných podmínek, a není-li tento rozdíl uspokojivě </a:t>
            </a:r>
            <a:r>
              <a:rPr lang="cs-CZ" b="1" dirty="0"/>
              <a:t>doložen, upraví se </a:t>
            </a:r>
            <a:r>
              <a:rPr lang="cs-CZ" dirty="0"/>
              <a:t>základ daně poplatníka o zjištěný rozdíl“</a:t>
            </a:r>
          </a:p>
          <a:p>
            <a:r>
              <a:rPr lang="cs-CZ" dirty="0"/>
              <a:t>Znění § 23/7 ZDP platné v roce 2014:</a:t>
            </a:r>
          </a:p>
          <a:p>
            <a:pPr marL="0" indent="0">
              <a:buNone/>
            </a:pPr>
            <a:r>
              <a:rPr lang="cs-CZ" dirty="0"/>
              <a:t>…, a není-li tento rozdíl uspokojivě </a:t>
            </a:r>
            <a:r>
              <a:rPr lang="cs-CZ" b="1" dirty="0"/>
              <a:t>doložitelný, upraví se </a:t>
            </a:r>
            <a:r>
              <a:rPr lang="cs-CZ" dirty="0"/>
              <a:t>základ daně…</a:t>
            </a:r>
          </a:p>
          <a:p>
            <a:r>
              <a:rPr lang="cs-CZ" dirty="0"/>
              <a:t>Znění § 23/7 ZDP platné v roce 2013:</a:t>
            </a:r>
          </a:p>
          <a:p>
            <a:pPr marL="0" indent="0">
              <a:buNone/>
            </a:pPr>
            <a:r>
              <a:rPr lang="cs-CZ" dirty="0"/>
              <a:t>…, a není-li tento rozdíl uspokojivě </a:t>
            </a:r>
            <a:r>
              <a:rPr lang="cs-CZ" b="1" dirty="0"/>
              <a:t>doložen, upraví správce daně</a:t>
            </a:r>
            <a:r>
              <a:rPr lang="cs-CZ" dirty="0"/>
              <a:t> základ daně…</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08.04.2019</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9</a:t>
            </a:fld>
            <a:endParaRPr lang="en-US" dirty="0"/>
          </a:p>
        </p:txBody>
      </p:sp>
    </p:spTree>
    <p:extLst>
      <p:ext uri="{BB962C8B-B14F-4D97-AF65-F5344CB8AC3E}">
        <p14:creationId xmlns:p14="http://schemas.microsoft.com/office/powerpoint/2010/main" val="2260894553"/>
      </p:ext>
    </p:extLst>
  </p:cSld>
  <p:clrMapOvr>
    <a:masterClrMapping/>
  </p:clrMapOvr>
</p:sld>
</file>

<file path=ppt/theme/theme1.xml><?xml version="1.0" encoding="utf-8"?>
<a:theme xmlns:a="http://schemas.openxmlformats.org/drawingml/2006/main" name="Business plan presentation">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plan presentation</Template>
  <TotalTime>4340</TotalTime>
  <Words>3125</Words>
  <Application>Microsoft Office PowerPoint</Application>
  <PresentationFormat>Předvádění na obrazovce (4:3)</PresentationFormat>
  <Paragraphs>500</Paragraphs>
  <Slides>44</Slides>
  <Notes>33</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44</vt:i4>
      </vt:variant>
    </vt:vector>
  </HeadingPairs>
  <TitlesOfParts>
    <vt:vector size="53" baseType="lpstr">
      <vt:lpstr>Arial</vt:lpstr>
      <vt:lpstr>Calibri</vt:lpstr>
      <vt:lpstr>Georgia</vt:lpstr>
      <vt:lpstr>Tahoma</vt:lpstr>
      <vt:lpstr>Times New Roman</vt:lpstr>
      <vt:lpstr>Verdana</vt:lpstr>
      <vt:lpstr>Wingdings</vt:lpstr>
      <vt:lpstr>Business plan presentation</vt:lpstr>
      <vt:lpstr>Macro</vt:lpstr>
      <vt:lpstr>Transfer pricing – úvod do problematiky převodních cen</vt:lpstr>
      <vt:lpstr>Obsah prezentace</vt:lpstr>
      <vt:lpstr>Základní pojmy a legislativa</vt:lpstr>
      <vt:lpstr>Prezentace aplikace PowerPoint</vt:lpstr>
      <vt:lpstr>Prezentace aplikace PowerPoint</vt:lpstr>
      <vt:lpstr>Transfer pricing – obecná definice</vt:lpstr>
      <vt:lpstr>Legislativní úprava – cena obvyklá </vt:lpstr>
      <vt:lpstr>Legislativní úprava – metodické pokyny</vt:lpstr>
      <vt:lpstr>Vývoj znění § 23/7 ZDP</vt:lpstr>
      <vt:lpstr>§ 23/7 ZDP </vt:lpstr>
      <vt:lpstr>Pokyn D-332</vt:lpstr>
      <vt:lpstr>Pokyn D-333</vt:lpstr>
      <vt:lpstr>Pokyn D-334</vt:lpstr>
      <vt:lpstr>Co to je BEPS? </vt:lpstr>
      <vt:lpstr>BEPS – nová podoba dokumentace převodních cen</vt:lpstr>
      <vt:lpstr>Typické transakce mezi spojenými osobami</vt:lpstr>
      <vt:lpstr>Typické transakce mezi spojenými osobami </vt:lpstr>
      <vt:lpstr>Funkce a rizika</vt:lpstr>
      <vt:lpstr>Faktory tržní ceny </vt:lpstr>
      <vt:lpstr>Prezentace aplikace PowerPoint</vt:lpstr>
      <vt:lpstr>Prezentace aplikace PowerPoint</vt:lpstr>
      <vt:lpstr>Prezentace aplikace PowerPoint</vt:lpstr>
      <vt:lpstr>Metody stanovení převodních cen</vt:lpstr>
      <vt:lpstr>Metody stanovení převodních cen</vt:lpstr>
      <vt:lpstr>Jakou metodu zvolit?  Na základě OECD není žádná metoda upřednostňovaná – ačkoli je třeba vždy zvážit metodu CUP  </vt:lpstr>
      <vt:lpstr>Metoda nezávislé srovnatelné ceny (CUP) </vt:lpstr>
      <vt:lpstr>Metoda ceny při opětovném prodeji (RPM) </vt:lpstr>
      <vt:lpstr>Metoda nákladů a přirážky (CPLM, C+) </vt:lpstr>
      <vt:lpstr>Metoda rozdělení zisku (PS) </vt:lpstr>
      <vt:lpstr>Transakční metoda čistého rozpětí (TNMM) </vt:lpstr>
      <vt:lpstr>Prokazování před správcem daně</vt:lpstr>
      <vt:lpstr>Transfer pricing již není jen „cena obvyklá“ </vt:lpstr>
      <vt:lpstr>Komplexní příklad</vt:lpstr>
      <vt:lpstr>Komplexní příklad – výchozí situace I</vt:lpstr>
      <vt:lpstr>Komplexní příklad – výchozí situace II</vt:lpstr>
      <vt:lpstr>Komplexní příklad – výchozí situace III</vt:lpstr>
      <vt:lpstr>Komplexní příklad – možné rizikové oblasti I</vt:lpstr>
      <vt:lpstr>Komplexní příklad – možné rizikové oblasti II</vt:lpstr>
      <vt:lpstr>Když jsou převodní ceny „špatně“</vt:lpstr>
      <vt:lpstr>Podezřelé okolnosti</vt:lpstr>
      <vt:lpstr>Příklad cenové struktury</vt:lpstr>
      <vt:lpstr>Rizika převodních cen pro nadnárodní společnosti</vt:lpstr>
      <vt:lpstr>Transfer pricing – současná situace v ČR</vt:lpstr>
      <vt:lpstr>Děkuji za pozornost!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CTA</dc:creator>
  <cp:lastModifiedBy>Michal Fojt</cp:lastModifiedBy>
  <cp:revision>362</cp:revision>
  <cp:lastPrinted>2011-02-01T07:51:35Z</cp:lastPrinted>
  <dcterms:created xsi:type="dcterms:W3CDTF">2011-01-28T13:00:13Z</dcterms:created>
  <dcterms:modified xsi:type="dcterms:W3CDTF">2019-04-08T12:59:14Z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TC010175101033</vt:lpwstr>
  </property>
</Properties>
</file>