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1"/>
  </p:notesMasterIdLst>
  <p:handoutMasterIdLst>
    <p:handoutMasterId r:id="rId22"/>
  </p:handoutMasterIdLst>
  <p:sldIdLst>
    <p:sldId id="535" r:id="rId2"/>
    <p:sldId id="359" r:id="rId3"/>
    <p:sldId id="542" r:id="rId4"/>
    <p:sldId id="320" r:id="rId5"/>
    <p:sldId id="600" r:id="rId6"/>
    <p:sldId id="599" r:id="rId7"/>
    <p:sldId id="579" r:id="rId8"/>
    <p:sldId id="580" r:id="rId9"/>
    <p:sldId id="581" r:id="rId10"/>
    <p:sldId id="582" r:id="rId11"/>
    <p:sldId id="564" r:id="rId12"/>
    <p:sldId id="565" r:id="rId13"/>
    <p:sldId id="566" r:id="rId14"/>
    <p:sldId id="583" r:id="rId15"/>
    <p:sldId id="584" r:id="rId16"/>
    <p:sldId id="357" r:id="rId17"/>
    <p:sldId id="337" r:id="rId18"/>
    <p:sldId id="342" r:id="rId19"/>
    <p:sldId id="356" r:id="rId20"/>
  </p:sldIdLst>
  <p:sldSz cx="9144000" cy="6858000" type="screen4x3"/>
  <p:notesSz cx="6865938" cy="99980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2" autoAdjust="0"/>
    <p:restoredTop sz="81833" autoAdjust="0"/>
  </p:normalViewPr>
  <p:slideViewPr>
    <p:cSldViewPr>
      <p:cViewPr varScale="1">
        <p:scale>
          <a:sx n="42" d="100"/>
          <a:sy n="42" d="100"/>
        </p:scale>
        <p:origin x="151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6C350-8AC3-473D-AF0D-3F96D2E59569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3A91EC1B-E180-45E1-A679-7344472C1431}">
      <dgm:prSet phldrT="[Text]"/>
      <dgm:spPr/>
      <dgm:t>
        <a:bodyPr/>
        <a:lstStyle/>
        <a:p>
          <a:r>
            <a:rPr lang="cs-CZ" b="1">
              <a:solidFill>
                <a:schemeClr val="tx1"/>
              </a:solidFill>
            </a:rPr>
            <a:t>Performance </a:t>
          </a:r>
        </a:p>
        <a:p>
          <a:r>
            <a:rPr lang="cs-CZ" b="1">
              <a:solidFill>
                <a:schemeClr val="tx1"/>
              </a:solidFill>
            </a:rPr>
            <a:t>Measurement</a:t>
          </a:r>
          <a:endParaRPr lang="en-US" b="1">
            <a:solidFill>
              <a:schemeClr val="tx1"/>
            </a:solidFill>
          </a:endParaRPr>
        </a:p>
      </dgm:t>
    </dgm:pt>
    <dgm:pt modelId="{57ABB04A-76EA-4A4F-86CF-585DA1076943}" type="parTrans" cxnId="{75553D11-760A-4922-9694-942E3CB3FC61}">
      <dgm:prSet/>
      <dgm:spPr/>
      <dgm:t>
        <a:bodyPr/>
        <a:lstStyle/>
        <a:p>
          <a:endParaRPr lang="en-US"/>
        </a:p>
      </dgm:t>
    </dgm:pt>
    <dgm:pt modelId="{CE0889E0-EBCA-4C58-8B50-668C04445345}" type="sibTrans" cxnId="{75553D11-760A-4922-9694-942E3CB3FC61}">
      <dgm:prSet/>
      <dgm:spPr/>
      <dgm:t>
        <a:bodyPr/>
        <a:lstStyle/>
        <a:p>
          <a:endParaRPr lang="en-US"/>
        </a:p>
      </dgm:t>
    </dgm:pt>
    <dgm:pt modelId="{C969BE49-1B0B-42A8-AFC6-FD923CFBE0C7}">
      <dgm:prSet phldrT="[Text]" custT="1"/>
      <dgm:spPr>
        <a:solidFill>
          <a:srgbClr val="002060"/>
        </a:solidFill>
      </dgm:spPr>
      <dgm:t>
        <a:bodyPr/>
        <a:lstStyle/>
        <a:p>
          <a:r>
            <a:rPr lang="cs-CZ" sz="2800" b="1" i="0"/>
            <a:t>Management control system</a:t>
          </a:r>
          <a:endParaRPr lang="en-US" sz="2800" b="1" i="0"/>
        </a:p>
      </dgm:t>
    </dgm:pt>
    <dgm:pt modelId="{AAB20667-618A-4C91-B890-F83AA1A898DC}" type="parTrans" cxnId="{B50BCAE7-9BFD-45FA-B5B0-941D147126E7}">
      <dgm:prSet/>
      <dgm:spPr/>
      <dgm:t>
        <a:bodyPr/>
        <a:lstStyle/>
        <a:p>
          <a:endParaRPr lang="en-US"/>
        </a:p>
      </dgm:t>
    </dgm:pt>
    <dgm:pt modelId="{330D6546-714F-4305-9D0F-A959CA2A92D1}" type="sibTrans" cxnId="{B50BCAE7-9BFD-45FA-B5B0-941D147126E7}">
      <dgm:prSet/>
      <dgm:spPr/>
      <dgm:t>
        <a:bodyPr/>
        <a:lstStyle/>
        <a:p>
          <a:endParaRPr lang="en-US"/>
        </a:p>
      </dgm:t>
    </dgm:pt>
    <dgm:pt modelId="{D407928B-419D-4278-8690-F41331B2C025}">
      <dgm:prSet phldrT="[Text]"/>
      <dgm:spPr/>
      <dgm:t>
        <a:bodyPr/>
        <a:lstStyle/>
        <a:p>
          <a:r>
            <a:rPr lang="cs-CZ" b="1">
              <a:solidFill>
                <a:schemeClr val="tx1"/>
              </a:solidFill>
            </a:rPr>
            <a:t>Performance </a:t>
          </a:r>
        </a:p>
        <a:p>
          <a:r>
            <a:rPr lang="cs-CZ" b="1">
              <a:solidFill>
                <a:schemeClr val="tx1"/>
              </a:solidFill>
            </a:rPr>
            <a:t>Management</a:t>
          </a:r>
        </a:p>
        <a:p>
          <a:r>
            <a:rPr lang="cs-CZ" b="1">
              <a:solidFill>
                <a:schemeClr val="tx1"/>
              </a:solidFill>
            </a:rPr>
            <a:t> (and </a:t>
          </a:r>
        </a:p>
        <a:p>
          <a:r>
            <a:rPr lang="cs-CZ" b="1">
              <a:solidFill>
                <a:schemeClr val="tx1"/>
              </a:solidFill>
            </a:rPr>
            <a:t>Control) Systems</a:t>
          </a:r>
        </a:p>
        <a:p>
          <a:r>
            <a:rPr lang="cs-CZ" b="1">
              <a:solidFill>
                <a:schemeClr val="tx1"/>
              </a:solidFill>
            </a:rPr>
            <a:t>= PMS</a:t>
          </a:r>
          <a:endParaRPr lang="en-US" b="1">
            <a:solidFill>
              <a:schemeClr val="tx1"/>
            </a:solidFill>
          </a:endParaRPr>
        </a:p>
      </dgm:t>
    </dgm:pt>
    <dgm:pt modelId="{5A1050C9-2463-4A7F-B57C-00F601A53FFC}" type="parTrans" cxnId="{A58F64F2-10B1-4A89-BA21-2F37B52B9913}">
      <dgm:prSet/>
      <dgm:spPr/>
      <dgm:t>
        <a:bodyPr/>
        <a:lstStyle/>
        <a:p>
          <a:endParaRPr lang="en-US"/>
        </a:p>
      </dgm:t>
    </dgm:pt>
    <dgm:pt modelId="{538B4E92-4CC7-4226-806A-906A2327E836}" type="sibTrans" cxnId="{A58F64F2-10B1-4A89-BA21-2F37B52B9913}">
      <dgm:prSet/>
      <dgm:spPr/>
      <dgm:t>
        <a:bodyPr/>
        <a:lstStyle/>
        <a:p>
          <a:endParaRPr lang="en-US"/>
        </a:p>
      </dgm:t>
    </dgm:pt>
    <dgm:pt modelId="{072024C8-B756-496F-8C8B-2330F1D26C8E}" type="pres">
      <dgm:prSet presAssocID="{EFF6C350-8AC3-473D-AF0D-3F96D2E59569}" presName="Name0" presStyleCnt="0">
        <dgm:presLayoutVars>
          <dgm:dir/>
          <dgm:resizeHandles val="exact"/>
        </dgm:presLayoutVars>
      </dgm:prSet>
      <dgm:spPr/>
    </dgm:pt>
    <dgm:pt modelId="{1134EAEB-D7F1-4F2B-93BB-384E76D64963}" type="pres">
      <dgm:prSet presAssocID="{EFF6C350-8AC3-473D-AF0D-3F96D2E59569}" presName="vNodes" presStyleCnt="0"/>
      <dgm:spPr/>
    </dgm:pt>
    <dgm:pt modelId="{8E6D17F4-B3ED-44D5-8DB0-143A52407BC5}" type="pres">
      <dgm:prSet presAssocID="{3A91EC1B-E180-45E1-A679-7344472C1431}" presName="node" presStyleLbl="node1" presStyleIdx="0" presStyleCnt="3" custScaleX="206279" custScaleY="105665">
        <dgm:presLayoutVars>
          <dgm:bulletEnabled val="1"/>
        </dgm:presLayoutVars>
      </dgm:prSet>
      <dgm:spPr/>
    </dgm:pt>
    <dgm:pt modelId="{64BAF354-264D-44E3-8172-09390F1B288C}" type="pres">
      <dgm:prSet presAssocID="{CE0889E0-EBCA-4C58-8B50-668C04445345}" presName="spacerT" presStyleCnt="0"/>
      <dgm:spPr/>
    </dgm:pt>
    <dgm:pt modelId="{6339D8CB-C337-4575-8DF3-919785949857}" type="pres">
      <dgm:prSet presAssocID="{CE0889E0-EBCA-4C58-8B50-668C04445345}" presName="sibTrans" presStyleLbl="sibTrans2D1" presStyleIdx="0" presStyleCnt="2"/>
      <dgm:spPr/>
    </dgm:pt>
    <dgm:pt modelId="{BCDA1677-84D6-4AD5-AEF4-C9BC87A2FE7B}" type="pres">
      <dgm:prSet presAssocID="{CE0889E0-EBCA-4C58-8B50-668C04445345}" presName="spacerB" presStyleCnt="0"/>
      <dgm:spPr/>
    </dgm:pt>
    <dgm:pt modelId="{7DB48053-91D6-4823-B974-553CE6465299}" type="pres">
      <dgm:prSet presAssocID="{C969BE49-1B0B-42A8-AFC6-FD923CFBE0C7}" presName="node" presStyleLbl="node1" presStyleIdx="1" presStyleCnt="3" custScaleX="206279">
        <dgm:presLayoutVars>
          <dgm:bulletEnabled val="1"/>
        </dgm:presLayoutVars>
      </dgm:prSet>
      <dgm:spPr/>
    </dgm:pt>
    <dgm:pt modelId="{FB8A257D-A64C-45DA-9B1D-59C610DDD06D}" type="pres">
      <dgm:prSet presAssocID="{EFF6C350-8AC3-473D-AF0D-3F96D2E59569}" presName="sibTransLast" presStyleLbl="sibTrans2D1" presStyleIdx="1" presStyleCnt="2"/>
      <dgm:spPr/>
    </dgm:pt>
    <dgm:pt modelId="{5C5414B8-458D-4015-9783-216F78C22F0B}" type="pres">
      <dgm:prSet presAssocID="{EFF6C350-8AC3-473D-AF0D-3F96D2E59569}" presName="connectorText" presStyleLbl="sibTrans2D1" presStyleIdx="1" presStyleCnt="2"/>
      <dgm:spPr/>
    </dgm:pt>
    <dgm:pt modelId="{D42A99D4-213A-4248-907E-94451FA5428A}" type="pres">
      <dgm:prSet presAssocID="{EFF6C350-8AC3-473D-AF0D-3F96D2E59569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75553D11-760A-4922-9694-942E3CB3FC61}" srcId="{EFF6C350-8AC3-473D-AF0D-3F96D2E59569}" destId="{3A91EC1B-E180-45E1-A679-7344472C1431}" srcOrd="0" destOrd="0" parTransId="{57ABB04A-76EA-4A4F-86CF-585DA1076943}" sibTransId="{CE0889E0-EBCA-4C58-8B50-668C04445345}"/>
    <dgm:cxn modelId="{36168612-C59C-4921-A30A-22694035DF2F}" type="presOf" srcId="{3A91EC1B-E180-45E1-A679-7344472C1431}" destId="{8E6D17F4-B3ED-44D5-8DB0-143A52407BC5}" srcOrd="0" destOrd="0" presId="urn:microsoft.com/office/officeart/2005/8/layout/equation2"/>
    <dgm:cxn modelId="{1E9CAB21-5E73-40E0-B4E0-10C418F9BF1B}" type="presOf" srcId="{C969BE49-1B0B-42A8-AFC6-FD923CFBE0C7}" destId="{7DB48053-91D6-4823-B974-553CE6465299}" srcOrd="0" destOrd="0" presId="urn:microsoft.com/office/officeart/2005/8/layout/equation2"/>
    <dgm:cxn modelId="{4B66BC4D-8C61-45D3-B467-C8B6DF4DA421}" type="presOf" srcId="{EFF6C350-8AC3-473D-AF0D-3F96D2E59569}" destId="{072024C8-B756-496F-8C8B-2330F1D26C8E}" srcOrd="0" destOrd="0" presId="urn:microsoft.com/office/officeart/2005/8/layout/equation2"/>
    <dgm:cxn modelId="{8144CB6D-BE7A-4FB1-841E-75C67414F8C0}" type="presOf" srcId="{330D6546-714F-4305-9D0F-A959CA2A92D1}" destId="{FB8A257D-A64C-45DA-9B1D-59C610DDD06D}" srcOrd="0" destOrd="0" presId="urn:microsoft.com/office/officeart/2005/8/layout/equation2"/>
    <dgm:cxn modelId="{157CDF57-2383-468E-9A55-3E89BCB7EF2C}" type="presOf" srcId="{D407928B-419D-4278-8690-F41331B2C025}" destId="{D42A99D4-213A-4248-907E-94451FA5428A}" srcOrd="0" destOrd="0" presId="urn:microsoft.com/office/officeart/2005/8/layout/equation2"/>
    <dgm:cxn modelId="{CF850E87-F025-40E4-9CDB-60309C346B28}" type="presOf" srcId="{CE0889E0-EBCA-4C58-8B50-668C04445345}" destId="{6339D8CB-C337-4575-8DF3-919785949857}" srcOrd="0" destOrd="0" presId="urn:microsoft.com/office/officeart/2005/8/layout/equation2"/>
    <dgm:cxn modelId="{1C0EE2D8-E4CF-4DFA-A476-FA04FD0666CF}" type="presOf" srcId="{330D6546-714F-4305-9D0F-A959CA2A92D1}" destId="{5C5414B8-458D-4015-9783-216F78C22F0B}" srcOrd="1" destOrd="0" presId="urn:microsoft.com/office/officeart/2005/8/layout/equation2"/>
    <dgm:cxn modelId="{B50BCAE7-9BFD-45FA-B5B0-941D147126E7}" srcId="{EFF6C350-8AC3-473D-AF0D-3F96D2E59569}" destId="{C969BE49-1B0B-42A8-AFC6-FD923CFBE0C7}" srcOrd="1" destOrd="0" parTransId="{AAB20667-618A-4C91-B890-F83AA1A898DC}" sibTransId="{330D6546-714F-4305-9D0F-A959CA2A92D1}"/>
    <dgm:cxn modelId="{A58F64F2-10B1-4A89-BA21-2F37B52B9913}" srcId="{EFF6C350-8AC3-473D-AF0D-3F96D2E59569}" destId="{D407928B-419D-4278-8690-F41331B2C025}" srcOrd="2" destOrd="0" parTransId="{5A1050C9-2463-4A7F-B57C-00F601A53FFC}" sibTransId="{538B4E92-4CC7-4226-806A-906A2327E836}"/>
    <dgm:cxn modelId="{0E667183-57E1-46A4-91C6-02E554C7E832}" type="presParOf" srcId="{072024C8-B756-496F-8C8B-2330F1D26C8E}" destId="{1134EAEB-D7F1-4F2B-93BB-384E76D64963}" srcOrd="0" destOrd="0" presId="urn:microsoft.com/office/officeart/2005/8/layout/equation2"/>
    <dgm:cxn modelId="{72C26BD4-7756-4AB3-97D0-0A2094598964}" type="presParOf" srcId="{1134EAEB-D7F1-4F2B-93BB-384E76D64963}" destId="{8E6D17F4-B3ED-44D5-8DB0-143A52407BC5}" srcOrd="0" destOrd="0" presId="urn:microsoft.com/office/officeart/2005/8/layout/equation2"/>
    <dgm:cxn modelId="{C47C4B13-47B8-4E11-BDAF-046764F32C96}" type="presParOf" srcId="{1134EAEB-D7F1-4F2B-93BB-384E76D64963}" destId="{64BAF354-264D-44E3-8172-09390F1B288C}" srcOrd="1" destOrd="0" presId="urn:microsoft.com/office/officeart/2005/8/layout/equation2"/>
    <dgm:cxn modelId="{53CAD67A-7E52-4FE4-9B3E-E316CCBD61BA}" type="presParOf" srcId="{1134EAEB-D7F1-4F2B-93BB-384E76D64963}" destId="{6339D8CB-C337-4575-8DF3-919785949857}" srcOrd="2" destOrd="0" presId="urn:microsoft.com/office/officeart/2005/8/layout/equation2"/>
    <dgm:cxn modelId="{D135CC22-4FB9-42EC-AD4C-98902E05B94E}" type="presParOf" srcId="{1134EAEB-D7F1-4F2B-93BB-384E76D64963}" destId="{BCDA1677-84D6-4AD5-AEF4-C9BC87A2FE7B}" srcOrd="3" destOrd="0" presId="urn:microsoft.com/office/officeart/2005/8/layout/equation2"/>
    <dgm:cxn modelId="{1B38FDF2-613C-425F-B31B-517001A32202}" type="presParOf" srcId="{1134EAEB-D7F1-4F2B-93BB-384E76D64963}" destId="{7DB48053-91D6-4823-B974-553CE6465299}" srcOrd="4" destOrd="0" presId="urn:microsoft.com/office/officeart/2005/8/layout/equation2"/>
    <dgm:cxn modelId="{68BF2A8D-51C4-4828-845F-D5D0E7E1E0A2}" type="presParOf" srcId="{072024C8-B756-496F-8C8B-2330F1D26C8E}" destId="{FB8A257D-A64C-45DA-9B1D-59C610DDD06D}" srcOrd="1" destOrd="0" presId="urn:microsoft.com/office/officeart/2005/8/layout/equation2"/>
    <dgm:cxn modelId="{2B771539-1B67-4388-A0A5-5B943F1401FB}" type="presParOf" srcId="{FB8A257D-A64C-45DA-9B1D-59C610DDD06D}" destId="{5C5414B8-458D-4015-9783-216F78C22F0B}" srcOrd="0" destOrd="0" presId="urn:microsoft.com/office/officeart/2005/8/layout/equation2"/>
    <dgm:cxn modelId="{3A45F4B1-0747-4004-AB3F-29105F9A842B}" type="presParOf" srcId="{072024C8-B756-496F-8C8B-2330F1D26C8E}" destId="{D42A99D4-213A-4248-907E-94451FA5428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D17F4-B3ED-44D5-8DB0-143A52407BC5}">
      <dsp:nvSpPr>
        <dsp:cNvPr id="0" name=""/>
        <dsp:cNvSpPr/>
      </dsp:nvSpPr>
      <dsp:spPr>
        <a:xfrm>
          <a:off x="442393" y="1303"/>
          <a:ext cx="3249300" cy="1664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>
              <a:solidFill>
                <a:schemeClr val="tx1"/>
              </a:solidFill>
            </a:rPr>
            <a:t>Performance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>
              <a:solidFill>
                <a:schemeClr val="tx1"/>
              </a:solidFill>
            </a:rPr>
            <a:t>Measurement</a:t>
          </a:r>
          <a:endParaRPr lang="en-US" sz="2700" b="1" kern="1200">
            <a:solidFill>
              <a:schemeClr val="tx1"/>
            </a:solidFill>
          </a:endParaRPr>
        </a:p>
      </dsp:txBody>
      <dsp:txXfrm>
        <a:off x="918242" y="245053"/>
        <a:ext cx="2297602" cy="1176931"/>
      </dsp:txXfrm>
    </dsp:sp>
    <dsp:sp modelId="{6339D8CB-C337-4575-8DF3-919785949857}">
      <dsp:nvSpPr>
        <dsp:cNvPr id="0" name=""/>
        <dsp:cNvSpPr/>
      </dsp:nvSpPr>
      <dsp:spPr>
        <a:xfrm>
          <a:off x="1610236" y="1793641"/>
          <a:ext cx="913614" cy="91361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731336" y="2143007"/>
        <a:ext cx="671414" cy="214882"/>
      </dsp:txXfrm>
    </dsp:sp>
    <dsp:sp modelId="{7DB48053-91D6-4823-B974-553CE6465299}">
      <dsp:nvSpPr>
        <dsp:cNvPr id="0" name=""/>
        <dsp:cNvSpPr/>
      </dsp:nvSpPr>
      <dsp:spPr>
        <a:xfrm>
          <a:off x="442393" y="2835161"/>
          <a:ext cx="3249300" cy="157519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i="0" kern="1200"/>
            <a:t>Management control system</a:t>
          </a:r>
          <a:endParaRPr lang="en-US" sz="2800" b="1" i="0" kern="1200"/>
        </a:p>
      </dsp:txBody>
      <dsp:txXfrm>
        <a:off x="918242" y="3065843"/>
        <a:ext cx="2297602" cy="1113832"/>
      </dsp:txXfrm>
    </dsp:sp>
    <dsp:sp modelId="{FB8A257D-A64C-45DA-9B1D-59C610DDD06D}">
      <dsp:nvSpPr>
        <dsp:cNvPr id="0" name=""/>
        <dsp:cNvSpPr/>
      </dsp:nvSpPr>
      <dsp:spPr>
        <a:xfrm>
          <a:off x="3927973" y="1912844"/>
          <a:ext cx="500912" cy="585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927973" y="2030039"/>
        <a:ext cx="350638" cy="351583"/>
      </dsp:txXfrm>
    </dsp:sp>
    <dsp:sp modelId="{D42A99D4-213A-4248-907E-94451FA5428A}">
      <dsp:nvSpPr>
        <dsp:cNvPr id="0" name=""/>
        <dsp:cNvSpPr/>
      </dsp:nvSpPr>
      <dsp:spPr>
        <a:xfrm>
          <a:off x="4636812" y="630634"/>
          <a:ext cx="3150393" cy="31503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>
              <a:solidFill>
                <a:schemeClr val="tx1"/>
              </a:solidFill>
            </a:rPr>
            <a:t>Performance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>
              <a:solidFill>
                <a:schemeClr val="tx1"/>
              </a:solidFill>
            </a:rPr>
            <a:t>Management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>
              <a:solidFill>
                <a:schemeClr val="tx1"/>
              </a:solidFill>
            </a:rPr>
            <a:t> (and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>
              <a:solidFill>
                <a:schemeClr val="tx1"/>
              </a:solidFill>
            </a:rPr>
            <a:t>Control) Systems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>
              <a:solidFill>
                <a:schemeClr val="tx1"/>
              </a:solidFill>
            </a:rPr>
            <a:t>= PMS</a:t>
          </a:r>
          <a:endParaRPr lang="en-US" sz="2100" b="1" kern="1200">
            <a:solidFill>
              <a:schemeClr val="tx1"/>
            </a:solidFill>
          </a:endParaRPr>
        </a:p>
      </dsp:txBody>
      <dsp:txXfrm>
        <a:off x="5098176" y="1091998"/>
        <a:ext cx="2227665" cy="2227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5240" cy="49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9" tIns="48180" rIns="96359" bIns="4818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0698" y="0"/>
            <a:ext cx="2975240" cy="49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9" tIns="48180" rIns="96359" bIns="4818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8171"/>
            <a:ext cx="2975240" cy="49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9" tIns="48180" rIns="96359" bIns="4818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0698" y="9498171"/>
            <a:ext cx="2975240" cy="49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9" tIns="48180" rIns="96359" bIns="4818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8A535B6-2EE7-47E1-9993-97234855C3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43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5240" cy="49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9" tIns="48180" rIns="96359" bIns="4818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109" y="0"/>
            <a:ext cx="2975240" cy="49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9" tIns="48180" rIns="96359" bIns="4818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9300"/>
            <a:ext cx="4999038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594" y="4749086"/>
            <a:ext cx="5492750" cy="449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9" tIns="48180" rIns="96359" bIns="48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6436"/>
            <a:ext cx="2975240" cy="49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9" tIns="48180" rIns="96359" bIns="4818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109" y="9496436"/>
            <a:ext cx="2975240" cy="49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9" tIns="48180" rIns="96359" bIns="4818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95A908C-87A9-4450-A10B-681BE96072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733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2921" indent="-3011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4493" indent="-24089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6291" indent="-24089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68088" indent="-24089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49885" indent="-240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1683" indent="-240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3480" indent="-240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95278" indent="-240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5CDE61-CA2C-4971-A67A-E39084F8ED25}" type="slidenum">
              <a:rPr lang="cs-CZ" altLang="en-US" smtClean="0"/>
              <a:pPr eaLnBrk="1" hangingPunct="1"/>
              <a:t>1</a:t>
            </a:fld>
            <a:endParaRPr lang="cs-CZ" alt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82921" indent="-301123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204493" indent="-240899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86291" indent="-240899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168088" indent="-240899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649885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3131683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613480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4095278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F92E683-3A22-406F-92DA-33F5F9801949}" type="slidenum">
              <a:rPr lang="en-GB" altLang="en-US" sz="1300"/>
              <a:pPr/>
              <a:t>13</a:t>
            </a:fld>
            <a:endParaRPr lang="en-GB" altLang="en-US" sz="13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82921" indent="-301123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204493" indent="-240899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86291" indent="-240899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168088" indent="-240899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649885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3131683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613480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4095278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F92E683-3A22-406F-92DA-33F5F9801949}" type="slidenum">
              <a:rPr lang="en-GB" altLang="en-US" sz="1300"/>
              <a:pPr/>
              <a:t>14</a:t>
            </a:fld>
            <a:endParaRPr lang="en-GB" altLang="en-US" sz="13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82921" indent="-301123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204493" indent="-240899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86291" indent="-240899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168088" indent="-240899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649885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3131683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613480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4095278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F92E683-3A22-406F-92DA-33F5F9801949}" type="slidenum">
              <a:rPr lang="en-GB" altLang="en-US" sz="1300"/>
              <a:pPr/>
              <a:t>15</a:t>
            </a:fld>
            <a:endParaRPr lang="en-GB" altLang="en-US" sz="13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6175" cy="3717925"/>
          </a:xfrm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128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6175" cy="3717925"/>
          </a:xfrm>
          <a:solidFill>
            <a:srgbClr val="FFFFFF"/>
          </a:solidFill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5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How would you define PERFORMANCE?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70DC7-7913-4DAD-B2CA-0D4DE9E2EBE5}" type="slidenum">
              <a:rPr lang="de-DE" altLang="cs-CZ" smtClean="0"/>
              <a:pPr>
                <a:defRPr/>
              </a:pPr>
              <a:t>2</a:t>
            </a:fld>
            <a:endParaRPr lang="de-DE" altLang="cs-CZ"/>
          </a:p>
        </p:txBody>
      </p:sp>
    </p:spTree>
    <p:extLst>
      <p:ext uri="{BB962C8B-B14F-4D97-AF65-F5344CB8AC3E}">
        <p14:creationId xmlns:p14="http://schemas.microsoft.com/office/powerpoint/2010/main" val="756144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A908C-87A9-4450-A10B-681BE96072B9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68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82921" indent="-301123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204493" indent="-240899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86291" indent="-240899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168088" indent="-240899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649885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3131683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613480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4095278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731B424-0082-4A59-A7F0-FCB72F62CA3D}" type="slidenum">
              <a:rPr lang="en-GB" altLang="en-US" sz="1300"/>
              <a:pPr/>
              <a:t>7</a:t>
            </a:fld>
            <a:endParaRPr lang="en-GB" altLang="en-US" sz="13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82921" indent="-301123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204493" indent="-240899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86291" indent="-240899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168088" indent="-240899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649885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3131683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613480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4095278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731B424-0082-4A59-A7F0-FCB72F62CA3D}" type="slidenum">
              <a:rPr lang="en-GB" altLang="en-US" sz="1300"/>
              <a:pPr/>
              <a:t>8</a:t>
            </a:fld>
            <a:endParaRPr lang="en-GB" altLang="en-US" sz="13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82921" indent="-301123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204493" indent="-240899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86291" indent="-240899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168088" indent="-240899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649885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3131683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613480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4095278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731B424-0082-4A59-A7F0-FCB72F62CA3D}" type="slidenum">
              <a:rPr lang="en-GB" altLang="en-US" sz="1300"/>
              <a:pPr/>
              <a:t>9</a:t>
            </a:fld>
            <a:endParaRPr lang="en-GB" altLang="en-US" sz="13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82921" indent="-301123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204493" indent="-240899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86291" indent="-240899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168088" indent="-240899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649885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3131683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613480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4095278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731B424-0082-4A59-A7F0-FCB72F62CA3D}" type="slidenum">
              <a:rPr lang="en-GB" altLang="en-US" sz="1300"/>
              <a:pPr/>
              <a:t>10</a:t>
            </a:fld>
            <a:endParaRPr lang="en-GB" altLang="en-US" sz="13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82921" indent="-301123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204493" indent="-240899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86291" indent="-240899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168088" indent="-240899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649885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3131683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613480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4095278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892E997-A5B5-4140-9A75-C35BCC1AC805}" type="slidenum">
              <a:rPr lang="en-GB" altLang="en-US" sz="1300"/>
              <a:pPr/>
              <a:t>11</a:t>
            </a:fld>
            <a:endParaRPr lang="en-GB" altLang="en-US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82921" indent="-301123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204493" indent="-240899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86291" indent="-240899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168088" indent="-240899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649885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3131683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613480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4095278" indent="-240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8D374F4-FDBF-472C-986A-105608FCADD8}" type="slidenum">
              <a:rPr lang="en-GB" altLang="en-US" sz="1300"/>
              <a:pPr/>
              <a:t>12</a:t>
            </a:fld>
            <a:endParaRPr lang="en-GB" altLang="en-US" sz="13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1905000" y="2819400"/>
            <a:ext cx="6629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cs-CZ" altLang="en-US"/>
              <a:t>Klepnutím lze upravit styl předlohy nadpisů.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cs-CZ" altLang="en-US"/>
              <a:t>Klepnutím lze upravit styl předlohy podnadpisů.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E7B9E-4FD6-459D-A040-F54CECA228E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4818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23E49-98D5-49AF-B89F-71B2825A06A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3296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432AB-6933-44AA-A980-AF1D000257A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51631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19562-332D-48B1-AD13-ED10213AAC8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1556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CA502-CDC3-4DDC-8D07-2EE5587994C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6192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3BED3-EAE3-4831-A363-DBAA42FA01A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0575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3AFC6-5FDA-4238-A3D7-6C4FE69E0B9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4867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209B1-BAE7-49A2-95E6-A99C416F9ED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8555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78926-C126-4293-87D0-7A0B42EEA26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0932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23965-030C-4E07-A55D-6329526D8A7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4855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95D27-7CBE-4C70-BB44-3674B07BD6B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48383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EB363-E094-4739-A23B-B2C35D61D68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9932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1E21C01-D0DB-4545-A0F6-DB7B6F95805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127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7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7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7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7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7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7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4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8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8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8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4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8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4" cy="74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8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8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8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8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8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4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8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9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9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9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4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9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9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9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9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9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4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9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9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30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30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4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30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30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4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418" y="1484784"/>
            <a:ext cx="6985000" cy="3357562"/>
          </a:xfrm>
        </p:spPr>
        <p:txBody>
          <a:bodyPr/>
          <a:lstStyle/>
          <a:p>
            <a:pPr eaLnBrk="1" hangingPunct="1"/>
            <a:br>
              <a:rPr lang="en-AU" altLang="en-US">
                <a:latin typeface="Arial Narrow" pitchFamily="34" charset="0"/>
              </a:rPr>
            </a:br>
            <a:r>
              <a:rPr lang="cs-CZ" altLang="en-US">
                <a:latin typeface="Arial Narrow" pitchFamily="34" charset="0"/>
              </a:rPr>
              <a:t>Performance Management Systems</a:t>
            </a:r>
            <a:br>
              <a:rPr lang="cs-CZ" altLang="en-US">
                <a:latin typeface="Arial Narrow" pitchFamily="34" charset="0"/>
              </a:rPr>
            </a:br>
            <a:br>
              <a:rPr lang="cs-CZ" altLang="en-US">
                <a:latin typeface="Arial Narrow" pitchFamily="34" charset="0"/>
              </a:rPr>
            </a:br>
            <a:r>
              <a:rPr lang="cs-CZ" altLang="en-US">
                <a:latin typeface="Arial Narrow" pitchFamily="34" charset="0"/>
              </a:rPr>
              <a:t>(PMS)</a:t>
            </a:r>
            <a:br>
              <a:rPr lang="cs-CZ"/>
            </a:br>
            <a:endParaRPr lang="en-AU" altLang="en-US" sz="4000" b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9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67" y="2043311"/>
            <a:ext cx="296603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029"/>
          <p:cNvSpPr>
            <a:spLocks noChangeArrowheads="1"/>
          </p:cNvSpPr>
          <p:nvPr/>
        </p:nvSpPr>
        <p:spPr bwMode="auto">
          <a:xfrm>
            <a:off x="152400" y="1447800"/>
            <a:ext cx="861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7183" y="28190"/>
            <a:ext cx="7543800" cy="786482"/>
          </a:xfrm>
        </p:spPr>
        <p:txBody>
          <a:bodyPr/>
          <a:lstStyle/>
          <a:p>
            <a:r>
              <a:rPr lang="en-GB" altLang="en-US" sz="4000">
                <a:latin typeface="Arial" pitchFamily="34" charset="0"/>
              </a:rPr>
              <a:t>Different types of controls</a:t>
            </a:r>
            <a:endParaRPr lang="en-US" altLang="en-US" sz="4000">
              <a:latin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42900" y="908720"/>
            <a:ext cx="8229600" cy="4411662"/>
          </a:xfrm>
        </p:spPr>
        <p:txBody>
          <a:bodyPr/>
          <a:lstStyle/>
          <a:p>
            <a:pPr marL="0" lvl="1" indent="0">
              <a:buClr>
                <a:schemeClr val="tx1"/>
              </a:buClr>
              <a:buNone/>
            </a:pPr>
            <a:r>
              <a:rPr lang="cs-CZ" b="1"/>
              <a:t>Merchant and Van der Stede (2007):</a:t>
            </a:r>
            <a:endParaRPr lang="cs-CZ" b="1" i="1"/>
          </a:p>
          <a:p>
            <a:pPr marL="509587" indent="-514350">
              <a:buFont typeface="+mj-lt"/>
              <a:buAutoNum type="arabicPeriod"/>
            </a:pPr>
            <a:r>
              <a:rPr lang="en-US" sz="2400" b="1"/>
              <a:t>Action (or behavioural) controls</a:t>
            </a:r>
            <a:endParaRPr lang="cs-CZ" sz="2400" b="1"/>
          </a:p>
          <a:p>
            <a:pPr marL="509587" indent="-514350">
              <a:buFont typeface="+mj-lt"/>
              <a:buAutoNum type="arabicPeriod"/>
            </a:pPr>
            <a:r>
              <a:rPr lang="en-US" sz="2400" b="1"/>
              <a:t>Personnel and cultural </a:t>
            </a:r>
            <a:br>
              <a:rPr lang="cs-CZ" sz="2400" b="1"/>
            </a:br>
            <a:r>
              <a:rPr lang="en-US" sz="2400" b="1"/>
              <a:t>(or clan and social) controls</a:t>
            </a:r>
            <a:endParaRPr lang="cs-CZ" b="1"/>
          </a:p>
          <a:p>
            <a:pPr marL="509587" indent="-514350">
              <a:buFont typeface="+mj-lt"/>
              <a:buAutoNum type="arabicPeriod"/>
            </a:pPr>
            <a:r>
              <a:rPr lang="en-US" b="1" u="sng"/>
              <a:t>Results (or output</a:t>
            </a:r>
            <a:r>
              <a:rPr lang="cs-CZ" b="1" u="sng"/>
              <a:t>)</a:t>
            </a:r>
            <a:r>
              <a:rPr lang="en-US" b="1" u="sng"/>
              <a:t> controls</a:t>
            </a:r>
          </a:p>
          <a:p>
            <a:pPr lvl="1"/>
            <a:r>
              <a:rPr lang="en-US"/>
              <a:t>resemble cybernetic</a:t>
            </a:r>
            <a:r>
              <a:rPr lang="cs-CZ"/>
              <a:t>* </a:t>
            </a:r>
            <a:r>
              <a:rPr lang="en-US"/>
              <a:t>control system</a:t>
            </a:r>
            <a:endParaRPr lang="cs-CZ"/>
          </a:p>
          <a:p>
            <a:pPr lvl="1"/>
            <a:r>
              <a:rPr lang="en-GB" altLang="en-US" sz="2400">
                <a:latin typeface="Arial" pitchFamily="34" charset="0"/>
              </a:rPr>
              <a:t>focus is on reporting </a:t>
            </a:r>
            <a:r>
              <a:rPr lang="en-GB" altLang="en-US" sz="2400" u="sng">
                <a:latin typeface="Arial" pitchFamily="34" charset="0"/>
              </a:rPr>
              <a:t>information</a:t>
            </a:r>
            <a:r>
              <a:rPr lang="en-US" altLang="en-US" sz="2400" u="sng">
                <a:latin typeface="Arial" pitchFamily="34" charset="0"/>
              </a:rPr>
              <a:t> </a:t>
            </a:r>
            <a:br>
              <a:rPr lang="cs-CZ" altLang="en-US" sz="2400" u="sng">
                <a:latin typeface="Arial" pitchFamily="34" charset="0"/>
              </a:rPr>
            </a:br>
            <a:r>
              <a:rPr lang="en-GB" altLang="en-US" sz="2400" u="sng">
                <a:latin typeface="Arial" pitchFamily="34" charset="0"/>
              </a:rPr>
              <a:t>about the outcomes</a:t>
            </a:r>
            <a:r>
              <a:rPr lang="en-US" altLang="en-US" sz="2400">
                <a:latin typeface="Arial" pitchFamily="34" charset="0"/>
              </a:rPr>
              <a:t> </a:t>
            </a:r>
            <a:r>
              <a:rPr lang="en-GB" altLang="en-US" sz="2400">
                <a:latin typeface="Arial" pitchFamily="34" charset="0"/>
              </a:rPr>
              <a:t>of work effort</a:t>
            </a:r>
          </a:p>
          <a:p>
            <a:pPr lvl="1"/>
            <a:r>
              <a:rPr lang="en-US"/>
              <a:t>stages:</a:t>
            </a:r>
          </a:p>
          <a:p>
            <a:pPr marL="1150937" lvl="2" indent="-457200">
              <a:buFont typeface="+mj-lt"/>
              <a:buAutoNum type="arabicPeriod"/>
            </a:pPr>
            <a:r>
              <a:rPr lang="en-US"/>
              <a:t>Establishing </a:t>
            </a:r>
            <a:r>
              <a:rPr lang="en-US" b="1"/>
              <a:t>performance </a:t>
            </a:r>
            <a:r>
              <a:rPr lang="cs-CZ" b="1"/>
              <a:t>measures</a:t>
            </a:r>
            <a:endParaRPr lang="en-US" b="1"/>
          </a:p>
          <a:p>
            <a:pPr marL="1150937" lvl="2" indent="-457200">
              <a:buFont typeface="+mj-lt"/>
              <a:buAutoNum type="arabicPeriod"/>
            </a:pPr>
            <a:r>
              <a:rPr lang="en-US"/>
              <a:t>Establishing </a:t>
            </a:r>
            <a:r>
              <a:rPr lang="en-US" b="1"/>
              <a:t>performance</a:t>
            </a:r>
            <a:r>
              <a:rPr lang="en-US"/>
              <a:t> </a:t>
            </a:r>
            <a:r>
              <a:rPr lang="en-US" b="1"/>
              <a:t>targets</a:t>
            </a:r>
          </a:p>
          <a:p>
            <a:pPr marL="1150937" lvl="2" indent="-457200">
              <a:buFont typeface="+mj-lt"/>
              <a:buAutoNum type="arabicPeriod"/>
            </a:pPr>
            <a:r>
              <a:rPr lang="en-US" b="1"/>
              <a:t>Measuring performance</a:t>
            </a:r>
          </a:p>
          <a:p>
            <a:pPr marL="1150937" lvl="2" indent="-457200">
              <a:buFont typeface="+mj-lt"/>
              <a:buAutoNum type="arabicPeriod"/>
            </a:pPr>
            <a:r>
              <a:rPr lang="en-US"/>
              <a:t>Providing </a:t>
            </a:r>
            <a:r>
              <a:rPr lang="en-US" b="1"/>
              <a:t>rewards</a:t>
            </a:r>
            <a:r>
              <a:rPr lang="en-US"/>
              <a:t> </a:t>
            </a:r>
            <a:r>
              <a:rPr lang="en-US" b="1"/>
              <a:t>or punishments</a:t>
            </a:r>
          </a:p>
          <a:p>
            <a:pPr marL="1150937" lvl="2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2" name="TextovéPole 1"/>
          <p:cNvSpPr txBox="1"/>
          <p:nvPr/>
        </p:nvSpPr>
        <p:spPr>
          <a:xfrm>
            <a:off x="6876256" y="3662561"/>
            <a:ext cx="2267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/>
              <a:t>*cybernetics = the field of science concerned with processes of communication and control (especially the comparison of these processes in biological and artificial systems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953210368"/>
      </p:ext>
    </p:extLst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52400" y="1447800"/>
            <a:ext cx="861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>
                <a:latin typeface="Arial" pitchFamily="34" charset="0"/>
              </a:rPr>
              <a:t>Advantages and disadvantages </a:t>
            </a:r>
            <a:br>
              <a:rPr lang="cs-CZ" altLang="en-US" sz="3600">
                <a:latin typeface="Arial" pitchFamily="34" charset="0"/>
              </a:rPr>
            </a:br>
            <a:r>
              <a:rPr lang="en-GB" altLang="en-US" sz="3600" b="0">
                <a:latin typeface="Arial" pitchFamily="34" charset="0"/>
              </a:rPr>
              <a:t>of</a:t>
            </a:r>
            <a:r>
              <a:rPr lang="cs-CZ" altLang="en-US" sz="3600" b="0">
                <a:latin typeface="Arial" pitchFamily="34" charset="0"/>
              </a:rPr>
              <a:t> </a:t>
            </a:r>
            <a:r>
              <a:rPr lang="en-GB" altLang="en-US" sz="3600" b="0">
                <a:latin typeface="Arial" pitchFamily="34" charset="0"/>
              </a:rPr>
              <a:t>different types</a:t>
            </a:r>
            <a:r>
              <a:rPr lang="en-US" altLang="en-US" sz="3600" b="0">
                <a:latin typeface="Arial" pitchFamily="34" charset="0"/>
              </a:rPr>
              <a:t> </a:t>
            </a:r>
            <a:r>
              <a:rPr lang="en-GB" altLang="en-US" sz="3600">
                <a:latin typeface="Arial" pitchFamily="34" charset="0"/>
              </a:rPr>
              <a:t>of controls</a:t>
            </a:r>
            <a:endParaRPr lang="en-US" sz="3600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504373" cy="4411662"/>
          </a:xfrm>
        </p:spPr>
        <p:txBody>
          <a:bodyPr/>
          <a:lstStyle/>
          <a:p>
            <a:r>
              <a:rPr lang="en-US" sz="2400" b="1" kern="1200">
                <a:latin typeface="Arial" charset="0"/>
              </a:rPr>
              <a:t>Action (or behavioural) controls</a:t>
            </a:r>
            <a:endParaRPr lang="cs-CZ" sz="2400" b="1" kern="1200">
              <a:latin typeface="Arial" charset="0"/>
            </a:endParaRPr>
          </a:p>
          <a:p>
            <a:pPr lvl="1"/>
            <a:r>
              <a:rPr lang="en-US" altLang="en-US" sz="2000">
                <a:latin typeface="Arial" pitchFamily="34" charset="0"/>
              </a:rPr>
              <a:t>Direct link between control mechanism and the action.</a:t>
            </a:r>
          </a:p>
          <a:p>
            <a:pPr lvl="1"/>
            <a:r>
              <a:rPr lang="en-US" altLang="en-US" sz="2000">
                <a:latin typeface="Arial" pitchFamily="34" charset="0"/>
              </a:rPr>
              <a:t>Measurement problems do not apply.</a:t>
            </a:r>
          </a:p>
          <a:p>
            <a:pPr lvl="1"/>
            <a:r>
              <a:rPr lang="en-US" altLang="en-US" sz="2000">
                <a:latin typeface="Arial" pitchFamily="34" charset="0"/>
              </a:rPr>
              <a:t>Not feasible where cause-and-effect relationships are not</a:t>
            </a:r>
            <a:r>
              <a:rPr lang="cs-CZ" altLang="en-US" sz="2000">
                <a:latin typeface="Arial" pitchFamily="34" charset="0"/>
              </a:rPr>
              <a:t> </a:t>
            </a:r>
            <a:r>
              <a:rPr lang="en-US" altLang="en-US" sz="2000">
                <a:latin typeface="Arial" pitchFamily="34" charset="0"/>
              </a:rPr>
              <a:t>well understood or easily observable.</a:t>
            </a:r>
          </a:p>
          <a:p>
            <a:pPr lvl="1"/>
            <a:r>
              <a:rPr lang="en-US" altLang="en-US" sz="2000">
                <a:latin typeface="Arial" pitchFamily="34" charset="0"/>
              </a:rPr>
              <a:t>Best suited to stable </a:t>
            </a:r>
            <a:r>
              <a:rPr lang="cs-CZ" altLang="en-US" sz="2000">
                <a:latin typeface="Arial" pitchFamily="34" charset="0"/>
              </a:rPr>
              <a:t>condi</a:t>
            </a:r>
            <a:r>
              <a:rPr lang="en-US" altLang="en-US" sz="2000">
                <a:latin typeface="Arial" pitchFamily="34" charset="0"/>
              </a:rPr>
              <a:t>tions.</a:t>
            </a:r>
          </a:p>
          <a:p>
            <a:r>
              <a:rPr lang="en-US" sz="2400" b="1" kern="1200">
                <a:latin typeface="Arial" charset="0"/>
              </a:rPr>
              <a:t>Personnel and cultural (or clan and social) controls</a:t>
            </a:r>
            <a:endParaRPr lang="cs-CZ" sz="2400" b="1" kern="1200">
              <a:latin typeface="Arial" charset="0"/>
            </a:endParaRPr>
          </a:p>
          <a:p>
            <a:pPr lvl="1"/>
            <a:r>
              <a:rPr lang="en-US" sz="2000" kern="1200">
                <a:latin typeface="Arial" charset="0"/>
              </a:rPr>
              <a:t>Few harmful side-effects</a:t>
            </a:r>
            <a:r>
              <a:rPr lang="cs-CZ" sz="2000" kern="1200">
                <a:latin typeface="Arial" charset="0"/>
              </a:rPr>
              <a:t> and i</a:t>
            </a:r>
            <a:r>
              <a:rPr lang="en-US" sz="2000" kern="1200">
                <a:latin typeface="Arial" charset="0"/>
              </a:rPr>
              <a:t>nexpensive to operate</a:t>
            </a:r>
          </a:p>
          <a:p>
            <a:pPr lvl="1"/>
            <a:r>
              <a:rPr lang="en-US" sz="2000" kern="1200">
                <a:latin typeface="Arial" charset="0"/>
              </a:rPr>
              <a:t>Appropriate only in certain circumstances</a:t>
            </a:r>
            <a:endParaRPr lang="en-US" sz="2000" b="1" kern="1200">
              <a:latin typeface="Arial" charset="0"/>
            </a:endParaRPr>
          </a:p>
          <a:p>
            <a:r>
              <a:rPr lang="en-US" sz="2400" b="1" kern="1200">
                <a:latin typeface="Arial" charset="0"/>
              </a:rPr>
              <a:t>Results (or output</a:t>
            </a:r>
            <a:r>
              <a:rPr lang="cs-CZ" sz="2400" b="1" kern="1200">
                <a:latin typeface="Arial" charset="0"/>
              </a:rPr>
              <a:t>)</a:t>
            </a:r>
            <a:r>
              <a:rPr lang="en-US" sz="2400" b="1" kern="1200">
                <a:latin typeface="Arial" charset="0"/>
              </a:rPr>
              <a:t> controls</a:t>
            </a:r>
          </a:p>
          <a:p>
            <a:pPr lvl="1"/>
            <a:r>
              <a:rPr lang="en-US" sz="2000" kern="1200">
                <a:latin typeface="Arial" charset="0"/>
              </a:rPr>
              <a:t>Can be applied where knowledge of desirable actions is lacking.</a:t>
            </a:r>
          </a:p>
          <a:p>
            <a:pPr lvl="1"/>
            <a:r>
              <a:rPr lang="cs-CZ" sz="2000" kern="1200">
                <a:latin typeface="Arial" charset="0"/>
              </a:rPr>
              <a:t>Space for creativity of employees, because f</a:t>
            </a:r>
            <a:r>
              <a:rPr lang="en-US" sz="2000" kern="1200">
                <a:latin typeface="Arial" charset="0"/>
              </a:rPr>
              <a:t>ocus is on outcomes</a:t>
            </a:r>
            <a:br>
              <a:rPr lang="en-US" sz="2400" kern="1200">
                <a:latin typeface="Arial" charset="0"/>
              </a:rPr>
            </a:br>
            <a:endParaRPr lang="en-US" sz="2400" kern="1200">
              <a:latin typeface="Arial" charset="0"/>
            </a:endParaRPr>
          </a:p>
          <a:p>
            <a:pPr lvl="1"/>
            <a:endParaRPr lang="cs-CZ" kern="1200">
              <a:latin typeface="Arial" charset="0"/>
            </a:endParaRPr>
          </a:p>
          <a:p>
            <a:endParaRPr lang="en-US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42502"/>
      </p:ext>
    </p:extLst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52400" y="1447800"/>
            <a:ext cx="861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>
                <a:latin typeface="Arial" pitchFamily="34" charset="0"/>
              </a:rPr>
              <a:t>Management </a:t>
            </a:r>
            <a:r>
              <a:rPr lang="en-GB" altLang="en-US" sz="4000" u="sng">
                <a:latin typeface="Arial" pitchFamily="34" charset="0"/>
              </a:rPr>
              <a:t>accounting</a:t>
            </a:r>
            <a:r>
              <a:rPr lang="en-GB" altLang="en-US" sz="4000">
                <a:latin typeface="Arial" pitchFamily="34" charset="0"/>
              </a:rPr>
              <a:t> control systems (MACS)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kern="1200">
                <a:latin typeface="Arial" charset="0"/>
              </a:rPr>
              <a:t>Tend to be </a:t>
            </a:r>
            <a:r>
              <a:rPr lang="en-US" b="1" kern="1200">
                <a:latin typeface="Arial" charset="0"/>
              </a:rPr>
              <a:t>the predominant controls in </a:t>
            </a:r>
            <a:r>
              <a:rPr lang="en-US" kern="1200">
                <a:latin typeface="Arial" charset="0"/>
              </a:rPr>
              <a:t>most organizations because: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kern="1200">
                <a:latin typeface="Arial" charset="0"/>
              </a:rPr>
              <a:t>Monetary measure provides a means of </a:t>
            </a:r>
            <a:r>
              <a:rPr lang="en-US" b="1" kern="1200">
                <a:latin typeface="Arial" charset="0"/>
              </a:rPr>
              <a:t>aggregating</a:t>
            </a:r>
            <a:r>
              <a:rPr lang="en-US" kern="1200">
                <a:latin typeface="Arial" charset="0"/>
              </a:rPr>
              <a:t> </a:t>
            </a:r>
            <a:r>
              <a:rPr lang="en-US" b="1" kern="1200">
                <a:latin typeface="Arial" charset="0"/>
              </a:rPr>
              <a:t>results</a:t>
            </a:r>
            <a:r>
              <a:rPr lang="en-US" kern="1200">
                <a:latin typeface="Arial" charset="0"/>
              </a:rPr>
              <a:t> from dissimilar activities.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b="1" kern="1200">
                <a:latin typeface="Arial" charset="0"/>
              </a:rPr>
              <a:t>Profitability and liquidity are essential </a:t>
            </a:r>
            <a:r>
              <a:rPr lang="en-US" kern="1200">
                <a:latin typeface="Arial" charset="0"/>
              </a:rPr>
              <a:t>for company survival</a:t>
            </a:r>
            <a:r>
              <a:rPr lang="cs-CZ" kern="1200">
                <a:latin typeface="Arial" charset="0"/>
              </a:rPr>
              <a:t> and success</a:t>
            </a:r>
            <a:r>
              <a:rPr lang="en-US" kern="1200">
                <a:latin typeface="Arial" charset="0"/>
              </a:rPr>
              <a:t>.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kern="1200">
                <a:latin typeface="Arial" charset="0"/>
              </a:rPr>
              <a:t>Financial measures </a:t>
            </a:r>
            <a:r>
              <a:rPr lang="en-US" b="1" kern="1200">
                <a:latin typeface="Arial" charset="0"/>
              </a:rPr>
              <a:t>enable common decision rule</a:t>
            </a:r>
            <a:r>
              <a:rPr lang="cs-CZ" b="1" kern="1200">
                <a:latin typeface="Arial" charset="0"/>
              </a:rPr>
              <a:t>s</a:t>
            </a:r>
            <a:r>
              <a:rPr lang="en-US" kern="1200">
                <a:latin typeface="Arial" charset="0"/>
              </a:rPr>
              <a:t> to be applied.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kern="1200">
                <a:latin typeface="Arial" charset="0"/>
              </a:rPr>
              <a:t>Measuring results in financial terms enables </a:t>
            </a:r>
            <a:r>
              <a:rPr lang="en-US" b="1" kern="1200">
                <a:latin typeface="Arial" charset="0"/>
              </a:rPr>
              <a:t>managers</a:t>
            </a:r>
            <a:r>
              <a:rPr lang="en-US" kern="1200">
                <a:latin typeface="Arial" charset="0"/>
              </a:rPr>
              <a:t> to be given </a:t>
            </a:r>
            <a:r>
              <a:rPr lang="en-US" b="1" kern="1200">
                <a:latin typeface="Arial" charset="0"/>
              </a:rPr>
              <a:t>more autonomy</a:t>
            </a:r>
            <a:r>
              <a:rPr lang="en-US" kern="1200">
                <a:latin typeface="Arial" charset="0"/>
              </a:rPr>
              <a:t>.</a:t>
            </a:r>
          </a:p>
          <a:p>
            <a:endParaRPr lang="en-US" kern="1200">
              <a:latin typeface="Arial" charset="0"/>
            </a:endParaRPr>
          </a:p>
          <a:p>
            <a:endParaRPr lang="en-US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468468"/>
      </p:ext>
    </p:extLst>
  </p:cSld>
  <p:clrMapOvr>
    <a:masterClrMapping/>
  </p:clrMapOvr>
  <p:transition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5B07D0C1-88C9-4B2B-AD70-58AD49DDD31C}"/>
              </a:ext>
            </a:extLst>
          </p:cNvPr>
          <p:cNvSpPr/>
          <p:nvPr/>
        </p:nvSpPr>
        <p:spPr>
          <a:xfrm>
            <a:off x="1403648" y="3645024"/>
            <a:ext cx="7283152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152400" y="1447800"/>
            <a:ext cx="861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>
                <a:latin typeface="Arial" pitchFamily="34" charset="0"/>
              </a:rPr>
              <a:t>Management </a:t>
            </a:r>
            <a:r>
              <a:rPr lang="en-GB" altLang="en-US" sz="3600" u="sng">
                <a:latin typeface="Arial" pitchFamily="34" charset="0"/>
              </a:rPr>
              <a:t>accounting</a:t>
            </a:r>
            <a:r>
              <a:rPr lang="en-GB" altLang="en-US" sz="3600">
                <a:latin typeface="Arial" pitchFamily="34" charset="0"/>
              </a:rPr>
              <a:t> control systems (MACS)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3200">
                <a:latin typeface="Arial" pitchFamily="34" charset="0"/>
              </a:rPr>
              <a:t>Two core elements:</a:t>
            </a:r>
            <a:endParaRPr lang="cs-CZ" altLang="en-US" sz="3200">
              <a:latin typeface="Arial" pitchFamily="34" charset="0"/>
            </a:endParaRPr>
          </a:p>
          <a:p>
            <a:pPr marL="858837" lvl="1" indent="-514350">
              <a:buFont typeface="+mj-lt"/>
              <a:buAutoNum type="arabicPeriod"/>
            </a:pPr>
            <a:r>
              <a:rPr lang="en-US" b="1"/>
              <a:t>Formal planning processes </a:t>
            </a:r>
            <a:r>
              <a:rPr lang="en-US"/>
              <a:t>for establishing performance expectations.</a:t>
            </a:r>
            <a:endParaRPr lang="cs-CZ"/>
          </a:p>
          <a:p>
            <a:pPr marL="1154112" lvl="2" indent="-514350"/>
            <a:r>
              <a:rPr lang="en-US"/>
              <a:t>e.g.</a:t>
            </a:r>
            <a:r>
              <a:rPr lang="cs-CZ"/>
              <a:t> </a:t>
            </a:r>
            <a:r>
              <a:rPr lang="en-US"/>
              <a:t>budgeting</a:t>
            </a:r>
            <a:r>
              <a:rPr lang="cs-CZ"/>
              <a:t>, </a:t>
            </a:r>
            <a:r>
              <a:rPr lang="en-US"/>
              <a:t>long-term planning</a:t>
            </a:r>
            <a:r>
              <a:rPr lang="cs-CZ"/>
              <a:t>, standard costs</a:t>
            </a:r>
          </a:p>
          <a:p>
            <a:pPr marL="858837" lvl="1" indent="-514350">
              <a:buFont typeface="+mj-lt"/>
              <a:buAutoNum type="arabicPeriod"/>
            </a:pPr>
            <a:r>
              <a:rPr lang="cs-CZ" b="1"/>
              <a:t>Responsibility accounting</a:t>
            </a:r>
            <a:endParaRPr lang="en-US" b="1"/>
          </a:p>
          <a:p>
            <a:pPr marL="1154112" lvl="2" indent="-514350"/>
            <a:r>
              <a:rPr lang="en-US"/>
              <a:t>Cost or expense centres </a:t>
            </a:r>
            <a:endParaRPr lang="cs-CZ"/>
          </a:p>
          <a:p>
            <a:pPr marL="1447800" lvl="3" indent="-514350"/>
            <a:r>
              <a:rPr lang="en-US"/>
              <a:t>standard cost centres </a:t>
            </a:r>
            <a:r>
              <a:rPr lang="cs-CZ"/>
              <a:t>(output can be measured)</a:t>
            </a:r>
          </a:p>
          <a:p>
            <a:pPr marL="1447800" lvl="3" indent="-514350"/>
            <a:r>
              <a:rPr lang="en-US"/>
              <a:t>discretionary cost centres</a:t>
            </a:r>
            <a:r>
              <a:rPr lang="cs-CZ"/>
              <a:t> (output cannot be measured)</a:t>
            </a:r>
          </a:p>
          <a:p>
            <a:pPr marL="1154112" lvl="2" indent="-514350"/>
            <a:r>
              <a:rPr lang="en-US"/>
              <a:t>Revenue centres</a:t>
            </a:r>
          </a:p>
          <a:p>
            <a:pPr marL="1154112" lvl="2" indent="-514350"/>
            <a:r>
              <a:rPr lang="en-US"/>
              <a:t>Profit centres</a:t>
            </a:r>
          </a:p>
          <a:p>
            <a:pPr marL="1154112" lvl="2" indent="-514350"/>
            <a:r>
              <a:rPr lang="en-US"/>
              <a:t>Investment centres</a:t>
            </a:r>
          </a:p>
          <a:p>
            <a:pPr marL="858837" lvl="1" indent="-514350">
              <a:buFont typeface="+mj-lt"/>
              <a:buAutoNum type="arabicPeriod"/>
            </a:pPr>
            <a:endParaRPr lang="cs-CZ"/>
          </a:p>
          <a:p>
            <a:pPr marL="858837" lvl="1" indent="-514350"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37831"/>
      </p:ext>
    </p:extLst>
  </p:cSld>
  <p:clrMapOvr>
    <a:masterClrMapping/>
  </p:clrMapOvr>
  <p:transition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152400" y="1447800"/>
            <a:ext cx="861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>
                <a:latin typeface="Arial" pitchFamily="34" charset="0"/>
              </a:rPr>
              <a:t>Management </a:t>
            </a:r>
            <a:r>
              <a:rPr lang="en-GB" altLang="en-US" sz="3600" u="sng">
                <a:latin typeface="Arial" pitchFamily="34" charset="0"/>
              </a:rPr>
              <a:t>accounting</a:t>
            </a:r>
            <a:r>
              <a:rPr lang="en-GB" altLang="en-US" sz="3600">
                <a:latin typeface="Arial" pitchFamily="34" charset="0"/>
              </a:rPr>
              <a:t> control systems (MACS)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>
                <a:latin typeface="Arial" pitchFamily="34" charset="0"/>
              </a:rPr>
              <a:t>MACS process involves:</a:t>
            </a:r>
          </a:p>
          <a:p>
            <a:pPr marL="863600" lvl="1" indent="-514350">
              <a:buFont typeface="+mj-lt"/>
              <a:buAutoNum type="arabicPeriod"/>
            </a:pPr>
            <a:r>
              <a:rPr lang="en-US" altLang="en-US" sz="2400">
                <a:latin typeface="Arial" pitchFamily="34" charset="0"/>
              </a:rPr>
              <a:t>Setting performance targets.</a:t>
            </a:r>
          </a:p>
          <a:p>
            <a:pPr marL="863600" lvl="1" indent="-514350">
              <a:buFont typeface="+mj-lt"/>
              <a:buAutoNum type="arabicPeriod"/>
            </a:pPr>
            <a:r>
              <a:rPr lang="en-US" altLang="en-US" sz="2400">
                <a:latin typeface="Arial" pitchFamily="34" charset="0"/>
              </a:rPr>
              <a:t>Measuring performance.</a:t>
            </a:r>
          </a:p>
          <a:p>
            <a:pPr marL="863600" lvl="1" indent="-514350">
              <a:buFont typeface="+mj-lt"/>
              <a:buAutoNum type="arabicPeriod"/>
            </a:pPr>
            <a:r>
              <a:rPr lang="en-US" altLang="en-US" sz="2400">
                <a:latin typeface="Arial" pitchFamily="34" charset="0"/>
              </a:rPr>
              <a:t>Comparing performance </a:t>
            </a:r>
            <a:br>
              <a:rPr lang="cs-CZ" altLang="en-US" sz="2400">
                <a:latin typeface="Arial" pitchFamily="34" charset="0"/>
              </a:rPr>
            </a:br>
            <a:r>
              <a:rPr lang="en-US" altLang="en-US" sz="2400">
                <a:latin typeface="Arial" pitchFamily="34" charset="0"/>
              </a:rPr>
              <a:t>against target.</a:t>
            </a:r>
          </a:p>
          <a:p>
            <a:pPr marL="863600" lvl="1" indent="-514350">
              <a:buFont typeface="+mj-lt"/>
              <a:buAutoNum type="arabicPeriod"/>
            </a:pPr>
            <a:r>
              <a:rPr lang="en-US" altLang="en-US" sz="2400">
                <a:latin typeface="Arial" pitchFamily="34" charset="0"/>
              </a:rPr>
              <a:t>Analysing variances </a:t>
            </a:r>
            <a:br>
              <a:rPr lang="cs-CZ" altLang="en-US" sz="2400">
                <a:latin typeface="Arial" pitchFamily="34" charset="0"/>
              </a:rPr>
            </a:br>
            <a:r>
              <a:rPr lang="en-US" altLang="en-US" sz="2400">
                <a:latin typeface="Arial" pitchFamily="34" charset="0"/>
              </a:rPr>
              <a:t>and taking remedial actions.</a:t>
            </a:r>
          </a:p>
          <a:p>
            <a:r>
              <a:rPr lang="en-US" altLang="en-US" sz="3200">
                <a:latin typeface="Arial" pitchFamily="34" charset="0"/>
              </a:rPr>
              <a:t>Responsibility accounting is implemented by issuing </a:t>
            </a:r>
            <a:r>
              <a:rPr lang="en-US" altLang="en-US" sz="3200" b="1">
                <a:latin typeface="Arial" pitchFamily="34" charset="0"/>
              </a:rPr>
              <a:t>performance reports</a:t>
            </a:r>
            <a:r>
              <a:rPr lang="cs-CZ" altLang="en-US" sz="3200" b="1">
                <a:latin typeface="Arial" pitchFamily="34" charset="0"/>
              </a:rPr>
              <a:t> </a:t>
            </a:r>
            <a:br>
              <a:rPr lang="cs-CZ" altLang="en-US" sz="3200">
                <a:latin typeface="Arial" pitchFamily="34" charset="0"/>
              </a:rPr>
            </a:br>
            <a:r>
              <a:rPr lang="cs-CZ" altLang="en-US" sz="3200">
                <a:latin typeface="Arial" pitchFamily="34" charset="0"/>
              </a:rPr>
              <a:t>about variances between budgeted </a:t>
            </a:r>
            <a:r>
              <a:rPr lang="en-US" altLang="en-US" sz="3200">
                <a:latin typeface="Arial" pitchFamily="34" charset="0"/>
              </a:rPr>
              <a:t>(planned) </a:t>
            </a:r>
            <a:r>
              <a:rPr lang="cs-CZ" altLang="en-US" sz="3200">
                <a:latin typeface="Arial" pitchFamily="34" charset="0"/>
              </a:rPr>
              <a:t>and actual performance.</a:t>
            </a:r>
            <a:endParaRPr lang="en-US" altLang="en-US" sz="3200">
              <a:latin typeface="Arial" pitchFamily="34" charset="0"/>
            </a:endParaRPr>
          </a:p>
          <a:p>
            <a:pPr marL="858837" lvl="1" indent="-514350">
              <a:buFont typeface="+mj-lt"/>
              <a:buAutoNum type="arabicPeriod"/>
            </a:pPr>
            <a:endParaRPr lang="cs-CZ"/>
          </a:p>
          <a:p>
            <a:pPr marL="858837" lvl="1" indent="-514350">
              <a:buFont typeface="+mj-lt"/>
              <a:buAutoNum type="arabicPeriod"/>
            </a:pPr>
            <a:endParaRPr lang="en-US"/>
          </a:p>
        </p:txBody>
      </p:sp>
      <p:sp>
        <p:nvSpPr>
          <p:cNvPr id="2" name="Pravá složená závorka 1"/>
          <p:cNvSpPr/>
          <p:nvPr/>
        </p:nvSpPr>
        <p:spPr>
          <a:xfrm>
            <a:off x="5292080" y="2420888"/>
            <a:ext cx="504056" cy="2304256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5940152" y="2852936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/>
              <a:t>compare with the same idea behind standard costing method</a:t>
            </a:r>
            <a:endParaRPr lang="en-US" sz="2400"/>
          </a:p>
        </p:txBody>
      </p:sp>
      <p:sp>
        <p:nvSpPr>
          <p:cNvPr id="6" name="Šipka doprava 5"/>
          <p:cNvSpPr/>
          <p:nvPr/>
        </p:nvSpPr>
        <p:spPr>
          <a:xfrm>
            <a:off x="6948264" y="5481228"/>
            <a:ext cx="165618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05534"/>
      </p:ext>
    </p:extLst>
  </p:cSld>
  <p:clrMapOvr>
    <a:masterClrMapping/>
  </p:clrMapOvr>
  <p:transition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152400" y="1447800"/>
            <a:ext cx="861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22237"/>
            <a:ext cx="2490784" cy="2958357"/>
          </a:xfrm>
        </p:spPr>
        <p:txBody>
          <a:bodyPr/>
          <a:lstStyle/>
          <a:p>
            <a:r>
              <a:rPr lang="en-GB" altLang="en-US" sz="3600" b="0">
                <a:latin typeface="Arial" pitchFamily="34" charset="0"/>
              </a:rPr>
              <a:t>MACS</a:t>
            </a:r>
            <a:br>
              <a:rPr lang="cs-CZ" altLang="en-US" sz="3600" b="0">
                <a:latin typeface="Arial" pitchFamily="34" charset="0"/>
              </a:rPr>
            </a:br>
            <a:br>
              <a:rPr lang="cs-CZ" altLang="en-US" sz="3600" b="0">
                <a:latin typeface="Arial" pitchFamily="34" charset="0"/>
              </a:rPr>
            </a:br>
            <a:r>
              <a:rPr lang="cs-CZ" altLang="en-US" sz="3600">
                <a:latin typeface="Arial" pitchFamily="34" charset="0"/>
              </a:rPr>
              <a:t>Typical reporting structure</a:t>
            </a:r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4" y="-467281"/>
            <a:ext cx="6166777" cy="709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038258"/>
      </p:ext>
    </p:extLst>
  </p:cSld>
  <p:clrMapOvr>
    <a:masterClrMapping/>
  </p:clrMapOvr>
  <p:transition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611560" y="1052736"/>
            <a:ext cx="7683497" cy="5399087"/>
          </a:xfrm>
        </p:spPr>
        <p:txBody>
          <a:bodyPr/>
          <a:lstStyle/>
          <a:p>
            <a:r>
              <a:rPr lang="cs-CZ"/>
              <a:t>Responsibility Accounting</a:t>
            </a:r>
            <a:r>
              <a:rPr lang="en-US"/>
              <a:t> as typical MACS focuses on tactical and day</a:t>
            </a:r>
            <a:r>
              <a:rPr lang="cs-CZ"/>
              <a:t>-to-day horizons</a:t>
            </a:r>
          </a:p>
          <a:p>
            <a:r>
              <a:rPr lang="cs-CZ"/>
              <a:t>strategic control requires </a:t>
            </a:r>
            <a:r>
              <a:rPr lang="cs-CZ" b="1"/>
              <a:t>nonfinancial measurement </a:t>
            </a:r>
            <a:r>
              <a:rPr lang="cs-CZ"/>
              <a:t>of performance </a:t>
            </a:r>
            <a:r>
              <a:rPr lang="cs-CZ" b="1"/>
              <a:t>as well</a:t>
            </a:r>
            <a:endParaRPr lang="cs-CZ"/>
          </a:p>
          <a:p>
            <a:pPr lvl="1"/>
            <a:r>
              <a:rPr lang="cs-CZ">
                <a:highlight>
                  <a:srgbClr val="FFFF00"/>
                </a:highlight>
              </a:rPr>
              <a:t>Strategy Maps and BSC</a:t>
            </a:r>
            <a:endParaRPr lang="cs-CZ" sz="2000" b="1" dirty="0"/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pPr marL="0" indent="0">
              <a:buNone/>
            </a:pPr>
            <a:endParaRPr lang="cs-CZ" sz="2200"/>
          </a:p>
          <a:p>
            <a:pPr marL="0" indent="0">
              <a:buNone/>
            </a:pPr>
            <a:endParaRPr lang="cs-CZ" sz="2200"/>
          </a:p>
          <a:p>
            <a:endParaRPr lang="cs-CZ" sz="2400" b="1" dirty="0"/>
          </a:p>
        </p:txBody>
      </p:sp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85812"/>
          </a:xfrm>
        </p:spPr>
        <p:txBody>
          <a:bodyPr/>
          <a:lstStyle/>
          <a:p>
            <a:r>
              <a:rPr lang="en-US" sz="3600"/>
              <a:t>Strategic control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236051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1527" y="205872"/>
            <a:ext cx="7696200" cy="1295400"/>
          </a:xfrm>
        </p:spPr>
        <p:txBody>
          <a:bodyPr/>
          <a:lstStyle/>
          <a:p>
            <a:r>
              <a:rPr lang="cs-CZ"/>
              <a:t>Strategy map and Balanced Scorecard (BSC)</a:t>
            </a:r>
            <a:br>
              <a:rPr lang="cs-CZ"/>
            </a:br>
            <a:r>
              <a:rPr lang="cs-CZ" sz="2000" b="0"/>
              <a:t>Kaplan, Norton (2004)</a:t>
            </a:r>
            <a:endParaRPr lang="cs-CZ" b="0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46" y="1412776"/>
            <a:ext cx="7045981" cy="50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626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326"/>
            <a:ext cx="9144000" cy="643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712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References: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562" y="1434822"/>
            <a:ext cx="8524875" cy="4391025"/>
          </a:xfrm>
        </p:spPr>
        <p:txBody>
          <a:bodyPr/>
          <a:lstStyle/>
          <a:p>
            <a:r>
              <a:rPr lang="cs-CZ" sz="1400" b="0"/>
              <a:t>ATKINSON, A.A., KAPLAN, R.S., MATSUMURA, E.M., YOUNG, M.S. (2012): Management Accounting : Information for Decision-Making and Strategy Execution. 6th Ed. Upper Saddle River (New Jersey): Pearson. ISBN 978-0-13-702497-1</a:t>
            </a:r>
          </a:p>
          <a:p>
            <a:r>
              <a:rPr lang="en-US" sz="1400" b="0"/>
              <a:t>Bititci</a:t>
            </a:r>
            <a:r>
              <a:rPr lang="en-US" sz="1400" b="0" dirty="0"/>
              <a:t>, U. –  </a:t>
            </a:r>
            <a:r>
              <a:rPr lang="en-US" sz="1400" b="0" dirty="0" err="1"/>
              <a:t>Garengo</a:t>
            </a:r>
            <a:r>
              <a:rPr lang="en-US" sz="1400" b="0" dirty="0"/>
              <a:t>, P. – </a:t>
            </a:r>
            <a:r>
              <a:rPr lang="en-US" sz="1400" b="0" dirty="0" err="1"/>
              <a:t>Dörfler</a:t>
            </a:r>
            <a:r>
              <a:rPr lang="en-US" sz="1400" b="0" dirty="0"/>
              <a:t>, V. – </a:t>
            </a:r>
            <a:r>
              <a:rPr lang="en-US" sz="1400" b="0" dirty="0" err="1"/>
              <a:t>Nudurupati</a:t>
            </a:r>
            <a:r>
              <a:rPr lang="en-US" sz="1400" b="0" dirty="0"/>
              <a:t>, S. (2012) : Performance Measurement: Challenges for Tomorrow. International Journal of Management Reviews, 2012, vol. 14, issue 3, pp. 305-327.</a:t>
            </a:r>
          </a:p>
          <a:p>
            <a:r>
              <a:rPr lang="en-US" sz="1400" b="0" dirty="0" err="1"/>
              <a:t>Chenhall</a:t>
            </a:r>
            <a:r>
              <a:rPr lang="en-US" sz="1400" b="0" dirty="0"/>
              <a:t>, R.H. (2003): Management control systems design within its organizational context: Findings from contingency-based research and directions for the future. Accounting, Organizations and Society, 2003, vol. 28, pp. 127-168.</a:t>
            </a:r>
          </a:p>
          <a:p>
            <a:r>
              <a:rPr lang="en-US" sz="1400" b="0" dirty="0"/>
              <a:t>Drury, C. (2012): Management and Cost Accounting. 8th ed. Andover (Hampshire): Cengage Learning EMEA, 2012.</a:t>
            </a:r>
          </a:p>
          <a:p>
            <a:r>
              <a:rPr lang="en-US" sz="1400" b="0" dirty="0"/>
              <a:t>Ferreira, A. – </a:t>
            </a:r>
            <a:r>
              <a:rPr lang="en-US" sz="1400" b="0" dirty="0" err="1"/>
              <a:t>Otley</a:t>
            </a:r>
            <a:r>
              <a:rPr lang="en-US" sz="1400" b="0" dirty="0"/>
              <a:t>, D. (2009): The design and use of performance management systems: An extended framework for analysis. Management Accounting Research, 2009, vol. 20, pp. 263-282.</a:t>
            </a:r>
          </a:p>
          <a:p>
            <a:r>
              <a:rPr lang="cs-CZ" sz="1400" b="0" dirty="0"/>
              <a:t>Franco-Santos, M. – </a:t>
            </a:r>
            <a:r>
              <a:rPr lang="cs-CZ" sz="1400" b="0" dirty="0" err="1"/>
              <a:t>Lucianetti</a:t>
            </a:r>
            <a:r>
              <a:rPr lang="cs-CZ" sz="1400" b="0" dirty="0"/>
              <a:t>, L. – </a:t>
            </a:r>
            <a:r>
              <a:rPr lang="cs-CZ" sz="1400" b="0" dirty="0" err="1"/>
              <a:t>Bourne</a:t>
            </a:r>
            <a:r>
              <a:rPr lang="cs-CZ" sz="1400" b="0" dirty="0"/>
              <a:t>, M. (2012): </a:t>
            </a:r>
            <a:r>
              <a:rPr lang="en-US" sz="1400" b="0" dirty="0"/>
              <a:t>Contemporary  performance  measurement  systems:  A  review  of  their</a:t>
            </a:r>
            <a:r>
              <a:rPr lang="cs-CZ" sz="1400" b="0" dirty="0"/>
              <a:t> </a:t>
            </a:r>
            <a:r>
              <a:rPr lang="en-US" sz="1400" b="0" dirty="0"/>
              <a:t>consequences  and  a  framework  for  research</a:t>
            </a:r>
            <a:r>
              <a:rPr lang="cs-CZ" sz="1400" b="0" dirty="0"/>
              <a:t>. </a:t>
            </a:r>
            <a:r>
              <a:rPr lang="en-US" sz="1400" b="0" dirty="0"/>
              <a:t>Management  Accounting  Research  23</a:t>
            </a:r>
            <a:r>
              <a:rPr lang="cs-CZ" sz="1400" b="0" dirty="0"/>
              <a:t>, </a:t>
            </a:r>
            <a:r>
              <a:rPr lang="en-US" sz="1400" b="0" dirty="0"/>
              <a:t>2012</a:t>
            </a:r>
            <a:r>
              <a:rPr lang="cs-CZ" sz="1400" b="0" dirty="0"/>
              <a:t>,</a:t>
            </a:r>
            <a:r>
              <a:rPr lang="en-US" sz="1400" b="0" dirty="0"/>
              <a:t> </a:t>
            </a:r>
            <a:r>
              <a:rPr lang="cs-CZ" sz="1400" b="0" dirty="0"/>
              <a:t>pp. </a:t>
            </a:r>
            <a:r>
              <a:rPr lang="en-US" sz="1400" b="0" dirty="0"/>
              <a:t>79–119</a:t>
            </a:r>
            <a:endParaRPr lang="cs-CZ" sz="1400" b="0" dirty="0"/>
          </a:p>
          <a:p>
            <a:r>
              <a:rPr lang="en-US" sz="1400" b="0" dirty="0" err="1"/>
              <a:t>Malmi</a:t>
            </a:r>
            <a:r>
              <a:rPr lang="en-US" sz="1400" b="0" dirty="0"/>
              <a:t>, T. – Brown, D. A. (2008): Management control systems as a package: opportunities, challenges and research directions. Management Accounting Research, 2008, vol. 19, pp. 287-300.</a:t>
            </a:r>
          </a:p>
          <a:p>
            <a:r>
              <a:rPr lang="en-US" sz="1400" b="0"/>
              <a:t>Tessier, S. –  Otley, D. (2012): A  conceptual  development  of  Simons’  Levers  of  Control  framework. Management  Accounting  Research, 2012, vol. 23, pp. 171-185.</a:t>
            </a:r>
          </a:p>
          <a:p>
            <a:endParaRPr lang="cs-CZ" sz="1400" b="0" dirty="0"/>
          </a:p>
        </p:txBody>
      </p:sp>
    </p:spTree>
    <p:extLst>
      <p:ext uri="{BB962C8B-B14F-4D97-AF65-F5344CB8AC3E}">
        <p14:creationId xmlns:p14="http://schemas.microsoft.com/office/powerpoint/2010/main" val="33119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34051" y="272709"/>
            <a:ext cx="7543800" cy="785812"/>
          </a:xfrm>
        </p:spPr>
        <p:txBody>
          <a:bodyPr/>
          <a:lstStyle/>
          <a:p>
            <a:r>
              <a:rPr lang="cs-CZ" sz="2800"/>
              <a:t>The term „performance“</a:t>
            </a:r>
            <a:endParaRPr lang="cs-CZ" sz="2800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482490" y="1203100"/>
            <a:ext cx="7983416" cy="539908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400"/>
              <a:t>performance levels:</a:t>
            </a:r>
            <a:endParaRPr lang="cs-CZ" sz="2400" b="1" dirty="0"/>
          </a:p>
          <a:p>
            <a:pPr lvl="1">
              <a:spcAft>
                <a:spcPts val="600"/>
              </a:spcAft>
            </a:pPr>
            <a:r>
              <a:rPr lang="cs-CZ" sz="2000"/>
              <a:t>performance of individuals</a:t>
            </a:r>
            <a:endParaRPr lang="cs-CZ" sz="2000" dirty="0"/>
          </a:p>
          <a:p>
            <a:pPr lvl="1">
              <a:spcAft>
                <a:spcPts val="600"/>
              </a:spcAft>
            </a:pPr>
            <a:r>
              <a:rPr lang="cs-CZ" sz="2000" b="1"/>
              <a:t>enterprise performance (incl. enterprise divisions) </a:t>
            </a:r>
            <a:endParaRPr lang="cs-CZ" sz="2000" b="1" dirty="0"/>
          </a:p>
          <a:p>
            <a:pPr lvl="1">
              <a:spcAft>
                <a:spcPts val="600"/>
              </a:spcAft>
            </a:pPr>
            <a:r>
              <a:rPr lang="cs-CZ" sz="2000"/>
              <a:t>supply chain performance</a:t>
            </a: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400"/>
              <a:t>definition: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gray">
          <a:xfrm>
            <a:off x="581170" y="3776810"/>
            <a:ext cx="7983416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561975" indent="-1793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3pPr>
            <a:lvl4pPr marL="768350" indent="-2047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4pPr>
            <a:lvl5pPr marL="10509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5081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9653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4225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8797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Aft>
                <a:spcPts val="600"/>
              </a:spcAft>
            </a:pPr>
            <a:r>
              <a:rPr lang="cs-CZ" sz="2200" b="1" kern="0"/>
              <a:t>in a broader sense</a:t>
            </a:r>
            <a:br>
              <a:rPr lang="cs-CZ" sz="2200" b="1" kern="0"/>
            </a:br>
            <a:r>
              <a:rPr lang="cs-CZ" sz="2000" b="1" kern="0"/>
              <a:t>= achievement of predetermined objectives of an enterprise</a:t>
            </a:r>
            <a:br>
              <a:rPr lang="cs-CZ" sz="2000" b="1" kern="0"/>
            </a:br>
            <a:r>
              <a:rPr lang="cs-CZ" sz="2000" b="1" kern="0"/>
              <a:t> 	</a:t>
            </a:r>
            <a:r>
              <a:rPr lang="cs-CZ" sz="2000" kern="0"/>
              <a:t>(</a:t>
            </a:r>
            <a:r>
              <a:rPr lang="cs-CZ" sz="2000" i="1" kern="0"/>
              <a:t>e.g measured by satisfaction of each stakeholder group)</a:t>
            </a:r>
            <a:r>
              <a:rPr lang="cs-CZ" sz="2000" b="1" kern="0"/>
              <a:t> </a:t>
            </a:r>
            <a:endParaRPr lang="en-US" sz="2000" b="1" kern="0"/>
          </a:p>
          <a:p>
            <a:pPr lvl="1">
              <a:spcAft>
                <a:spcPts val="600"/>
              </a:spcAft>
            </a:pPr>
            <a:r>
              <a:rPr lang="cs-CZ" sz="2000" b="1" kern="0"/>
              <a:t>in a narrower sense</a:t>
            </a:r>
            <a:br>
              <a:rPr lang="cs-CZ" sz="2000" b="1" kern="0"/>
            </a:br>
            <a:r>
              <a:rPr lang="cs-CZ" sz="2000" b="1" kern="0"/>
              <a:t>= financially measured appreciation of capital </a:t>
            </a:r>
            <a:br>
              <a:rPr lang="cs-CZ" sz="2000" b="1" kern="0"/>
            </a:br>
            <a:r>
              <a:rPr lang="cs-CZ" sz="2000" b="1" kern="0"/>
              <a:t>	</a:t>
            </a:r>
            <a:r>
              <a:rPr lang="cs-CZ" sz="2000" i="1" kern="0"/>
              <a:t>(e.g. measured by ROE, ROA,...)</a:t>
            </a:r>
          </a:p>
        </p:txBody>
      </p:sp>
    </p:spTree>
    <p:extLst>
      <p:ext uri="{BB962C8B-B14F-4D97-AF65-F5344CB8AC3E}">
        <p14:creationId xmlns:p14="http://schemas.microsoft.com/office/powerpoint/2010/main" val="143830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324" y="100013"/>
            <a:ext cx="8402955" cy="1740898"/>
          </a:xfrm>
        </p:spPr>
        <p:txBody>
          <a:bodyPr/>
          <a:lstStyle/>
          <a:p>
            <a:r>
              <a:rPr lang="cs-CZ" sz="3200"/>
              <a:t>Trends in Performance Management</a:t>
            </a:r>
            <a:br>
              <a:rPr lang="cs-CZ" sz="3200"/>
            </a:br>
            <a:br>
              <a:rPr lang="cs-CZ" sz="3200" dirty="0"/>
            </a:br>
            <a:endParaRPr lang="cs-CZ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8" y="1005840"/>
            <a:ext cx="862162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2898" y="5796915"/>
            <a:ext cx="84705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Source</a:t>
            </a:r>
            <a:r>
              <a:rPr lang="cs-CZ" sz="1400"/>
              <a:t>: </a:t>
            </a:r>
            <a:r>
              <a:rPr lang="cs-CZ" sz="1400" dirty="0" err="1"/>
              <a:t>Bititci</a:t>
            </a:r>
            <a:r>
              <a:rPr lang="cs-CZ" sz="1400" dirty="0"/>
              <a:t>, U., </a:t>
            </a:r>
            <a:r>
              <a:rPr lang="cs-CZ" sz="1400" dirty="0" err="1"/>
              <a:t>Garengo</a:t>
            </a:r>
            <a:r>
              <a:rPr lang="cs-CZ" sz="1400" dirty="0"/>
              <a:t>, P., </a:t>
            </a:r>
            <a:r>
              <a:rPr lang="cs-CZ" sz="1400" dirty="0" err="1"/>
              <a:t>Dörfler</a:t>
            </a:r>
            <a:r>
              <a:rPr lang="cs-CZ" sz="1400" dirty="0"/>
              <a:t>, V., </a:t>
            </a:r>
            <a:r>
              <a:rPr lang="cs-CZ" sz="1400" dirty="0" err="1"/>
              <a:t>Nudurupati</a:t>
            </a:r>
            <a:r>
              <a:rPr lang="cs-CZ" sz="1400" dirty="0"/>
              <a:t>, S. (2012) : Performance </a:t>
            </a:r>
            <a:r>
              <a:rPr lang="cs-CZ" sz="1400" dirty="0" err="1"/>
              <a:t>Measurement</a:t>
            </a:r>
            <a:r>
              <a:rPr lang="cs-CZ" sz="1400" dirty="0"/>
              <a:t>: </a:t>
            </a:r>
            <a:r>
              <a:rPr lang="cs-CZ" sz="1400" dirty="0" err="1"/>
              <a:t>Challenges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Tomorrow</a:t>
            </a:r>
            <a:r>
              <a:rPr lang="cs-CZ" sz="1400" dirty="0"/>
              <a:t>. International </a:t>
            </a:r>
            <a:r>
              <a:rPr lang="cs-CZ" sz="1400" dirty="0" err="1"/>
              <a:t>Journal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Management </a:t>
            </a:r>
            <a:r>
              <a:rPr lang="cs-CZ" sz="1400" dirty="0" err="1"/>
              <a:t>Reviews</a:t>
            </a:r>
            <a:r>
              <a:rPr lang="cs-CZ" sz="1400" dirty="0"/>
              <a:t>, vol. 14, </a:t>
            </a:r>
            <a:r>
              <a:rPr lang="cs-CZ" sz="1400" dirty="0" err="1"/>
              <a:t>issue</a:t>
            </a:r>
            <a:r>
              <a:rPr lang="cs-CZ" sz="1400" dirty="0"/>
              <a:t> 3, s. 305-327</a:t>
            </a:r>
            <a:r>
              <a:rPr lang="cs-CZ" sz="1400"/>
              <a:t>, p. </a:t>
            </a:r>
            <a:r>
              <a:rPr lang="cs-CZ" sz="1400" dirty="0"/>
              <a:t>312</a:t>
            </a:r>
          </a:p>
        </p:txBody>
      </p:sp>
      <p:sp>
        <p:nvSpPr>
          <p:cNvPr id="3" name="Zaoblený obdélník 2"/>
          <p:cNvSpPr/>
          <p:nvPr/>
        </p:nvSpPr>
        <p:spPr bwMode="auto">
          <a:xfrm>
            <a:off x="6204030" y="879677"/>
            <a:ext cx="2589450" cy="3923818"/>
          </a:xfrm>
          <a:prstGeom prst="round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69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325" y="100013"/>
            <a:ext cx="8470860" cy="1244337"/>
          </a:xfrm>
        </p:spPr>
        <p:txBody>
          <a:bodyPr/>
          <a:lstStyle/>
          <a:p>
            <a:r>
              <a:rPr lang="cs-CZ" sz="2400" i="1"/>
              <a:t>„</a:t>
            </a:r>
            <a:r>
              <a:rPr lang="cs-CZ" sz="2400" i="1" dirty="0"/>
              <a:t>Management </a:t>
            </a:r>
            <a:r>
              <a:rPr lang="cs-CZ" sz="2400" i="1" dirty="0" err="1"/>
              <a:t>Control</a:t>
            </a:r>
            <a:r>
              <a:rPr lang="cs-CZ" sz="2400" i="1" dirty="0"/>
              <a:t> </a:t>
            </a:r>
            <a:r>
              <a:rPr lang="cs-CZ" sz="2400" i="1" dirty="0" err="1"/>
              <a:t>System</a:t>
            </a:r>
            <a:r>
              <a:rPr lang="cs-CZ" sz="2400" dirty="0"/>
              <a:t>“ (</a:t>
            </a:r>
            <a:r>
              <a:rPr lang="cs-CZ" sz="2400"/>
              <a:t>MCS) </a:t>
            </a:r>
            <a:br>
              <a:rPr lang="cs-CZ" sz="2400"/>
            </a:br>
            <a:r>
              <a:rPr lang="cs-CZ" sz="2400"/>
              <a:t>becomes popular term </a:t>
            </a:r>
            <a:br>
              <a:rPr lang="cs-CZ" sz="2400"/>
            </a:br>
            <a:r>
              <a:rPr lang="cs-CZ" sz="2400" b="0"/>
              <a:t>n</a:t>
            </a:r>
            <a:r>
              <a:rPr lang="en-US" sz="2400" b="0"/>
              <a:t>ext to </a:t>
            </a:r>
            <a:r>
              <a:rPr lang="cs-CZ" sz="2400" b="0"/>
              <a:t>„</a:t>
            </a:r>
            <a:r>
              <a:rPr lang="en-US" sz="2400" b="0"/>
              <a:t>P</a:t>
            </a:r>
            <a:r>
              <a:rPr lang="cs-CZ" sz="2400" b="0"/>
              <a:t>erformance Management Systems“</a:t>
            </a:r>
            <a:r>
              <a:rPr lang="cs-CZ" sz="2400"/>
              <a:t>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2934" y="1166371"/>
            <a:ext cx="8524875" cy="4391025"/>
          </a:xfrm>
        </p:spPr>
        <p:txBody>
          <a:bodyPr/>
          <a:lstStyle/>
          <a:p>
            <a:r>
              <a:rPr lang="cs-CZ" sz="1600"/>
              <a:t>Scopus</a:t>
            </a:r>
            <a:endParaRPr lang="cs-CZ" sz="1600" dirty="0"/>
          </a:p>
          <a:p>
            <a:pPr lvl="1"/>
            <a:r>
              <a:rPr lang="en-US" sz="1400" b="1" dirty="0"/>
              <a:t>TOPIC: ("Management control system") OR TOPIC: (MCS) </a:t>
            </a:r>
            <a:endParaRPr lang="cs-CZ" sz="1400" b="1" dirty="0"/>
          </a:p>
          <a:p>
            <a:pPr lvl="2"/>
            <a:r>
              <a:rPr lang="en-US" sz="1200" b="0"/>
              <a:t>TITLE-ABS-KEY ( "Management Control System"  OR  "MCS" )  AND  ( LIMIT-TO ( SUBJAREA ,  "ENGI" )  OR  LIMIT-TO ( SUBJAREA ,  "BUSI" )  OR  LIMIT-TO ( SUBJAREA ,  "ECON" )</a:t>
            </a:r>
          </a:p>
          <a:p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149BD16-4B24-4157-9C79-3194F3515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410708"/>
            <a:ext cx="6779623" cy="41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5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327518" cy="600075"/>
          </a:xfrm>
        </p:spPr>
        <p:txBody>
          <a:bodyPr/>
          <a:lstStyle/>
          <a:p>
            <a:r>
              <a:rPr lang="cs-CZ" sz="3600"/>
              <a:t>What</a:t>
            </a:r>
            <a:r>
              <a:rPr lang="cs-CZ" sz="4000"/>
              <a:t> is </a:t>
            </a:r>
            <a:br>
              <a:rPr lang="cs-CZ" sz="3200"/>
            </a:br>
            <a:r>
              <a:rPr lang="cs-CZ" sz="3200"/>
              <a:t>Management </a:t>
            </a:r>
            <a:r>
              <a:rPr lang="cs-CZ" sz="3200" err="1"/>
              <a:t>Control</a:t>
            </a:r>
            <a:r>
              <a:rPr lang="cs-CZ" sz="3200"/>
              <a:t> system </a:t>
            </a:r>
            <a:r>
              <a:rPr lang="cs-CZ" sz="3200" dirty="0"/>
              <a:t>(MCS)?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060848"/>
            <a:ext cx="8712968" cy="4391025"/>
          </a:xfrm>
        </p:spPr>
        <p:txBody>
          <a:bodyPr/>
          <a:lstStyle/>
          <a:p>
            <a:pPr marL="0" indent="0">
              <a:buNone/>
            </a:pPr>
            <a:r>
              <a:rPr lang="cs-CZ" sz="2800" i="1"/>
              <a:t>„</a:t>
            </a:r>
            <a:r>
              <a:rPr lang="en-US" sz="2800" i="1"/>
              <a:t>Management control refers to </a:t>
            </a:r>
            <a:r>
              <a:rPr lang="en-US" sz="2800" b="1" i="1"/>
              <a:t>a set of processes and mechanisms used by managers to inﬂuence the behaviour of individuals and groups</a:t>
            </a:r>
            <a:r>
              <a:rPr lang="en-US" sz="2800" i="1"/>
              <a:t> towards more or less predetermined objectives</a:t>
            </a:r>
            <a:r>
              <a:rPr lang="cs-CZ" sz="2800" i="1"/>
              <a:t>.“</a:t>
            </a:r>
          </a:p>
          <a:p>
            <a:pPr marL="0" indent="0">
              <a:buNone/>
            </a:pPr>
            <a:r>
              <a:rPr lang="en-US" sz="1800"/>
              <a:t>(D.S. Bedford, T. Malmi </a:t>
            </a:r>
            <a:r>
              <a:rPr lang="cs-CZ" sz="1800"/>
              <a:t>in</a:t>
            </a:r>
            <a:r>
              <a:rPr lang="en-US" sz="1800"/>
              <a:t> Management Accounting Research 27 (2015) 2–26)</a:t>
            </a:r>
          </a:p>
          <a:p>
            <a:pPr marL="1328737" lvl="4" indent="-457200">
              <a:buFont typeface="+mj-lt"/>
              <a:buAutoNum type="alphaLcParenR"/>
            </a:pPr>
            <a:endParaRPr lang="cs-CZ" sz="1800" b="1" dirty="0"/>
          </a:p>
          <a:p>
            <a:pPr marL="1328737" lvl="4" indent="-457200">
              <a:buFont typeface="+mj-lt"/>
              <a:buAutoNum type="alphaLcParenR"/>
            </a:pPr>
            <a:endParaRPr lang="cs-CZ" sz="1800" b="1" dirty="0"/>
          </a:p>
          <a:p>
            <a:pPr marL="190500" lvl="1" indent="0">
              <a:buNone/>
            </a:pPr>
            <a:endParaRPr lang="cs-CZ" sz="2400" b="0" i="1" dirty="0"/>
          </a:p>
        </p:txBody>
      </p:sp>
    </p:spTree>
    <p:extLst>
      <p:ext uri="{BB962C8B-B14F-4D97-AF65-F5344CB8AC3E}">
        <p14:creationId xmlns:p14="http://schemas.microsoft.com/office/powerpoint/2010/main" val="271324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Performance Management</a:t>
            </a:r>
            <a:endParaRPr lang="en-US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668100"/>
              </p:ext>
            </p:extLst>
          </p:nvPr>
        </p:nvGraphicFramePr>
        <p:xfrm>
          <a:off x="457200" y="1719263"/>
          <a:ext cx="8229600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202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29"/>
          <p:cNvSpPr>
            <a:spLocks noChangeArrowheads="1"/>
          </p:cNvSpPr>
          <p:nvPr/>
        </p:nvSpPr>
        <p:spPr bwMode="auto">
          <a:xfrm>
            <a:off x="152400" y="1447800"/>
            <a:ext cx="861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>
                <a:latin typeface="Arial" pitchFamily="34" charset="0"/>
              </a:rPr>
              <a:t>Different types of controls</a:t>
            </a:r>
            <a:r>
              <a:rPr lang="cs-CZ" altLang="en-US" sz="4000">
                <a:latin typeface="Arial" pitchFamily="34" charset="0"/>
              </a:rPr>
              <a:t> applied in organizations</a:t>
            </a:r>
            <a:endParaRPr lang="en-US" altLang="en-US" sz="4000">
              <a:latin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Clr>
                <a:schemeClr val="tx1"/>
              </a:buClr>
              <a:buNone/>
            </a:pPr>
            <a:r>
              <a:rPr lang="cs-CZ" b="1"/>
              <a:t>Merchant and Van der Stede (2007):</a:t>
            </a:r>
            <a:endParaRPr lang="cs-CZ" b="1" i="1"/>
          </a:p>
          <a:p>
            <a:pPr marL="509587" indent="-514350">
              <a:buFont typeface="+mj-lt"/>
              <a:buAutoNum type="arabicPeriod"/>
            </a:pPr>
            <a:r>
              <a:rPr lang="en-US" b="1"/>
              <a:t>Action (or behavioural) </a:t>
            </a:r>
            <a:r>
              <a:rPr lang="en-US"/>
              <a:t>controls</a:t>
            </a:r>
            <a:endParaRPr lang="cs-CZ"/>
          </a:p>
          <a:p>
            <a:pPr marL="509587" indent="-514350">
              <a:buFont typeface="+mj-lt"/>
              <a:buAutoNum type="arabicPeriod"/>
            </a:pPr>
            <a:r>
              <a:rPr lang="en-US" b="1"/>
              <a:t>Personnel and cultural </a:t>
            </a:r>
            <a:br>
              <a:rPr lang="cs-CZ" b="1"/>
            </a:br>
            <a:r>
              <a:rPr lang="en-US" b="1"/>
              <a:t>(or clan and social) </a:t>
            </a:r>
            <a:r>
              <a:rPr lang="en-US"/>
              <a:t>controls</a:t>
            </a:r>
          </a:p>
          <a:p>
            <a:pPr marL="509587" indent="-514350">
              <a:buFont typeface="+mj-lt"/>
              <a:buAutoNum type="arabicPeriod"/>
            </a:pPr>
            <a:r>
              <a:rPr lang="en-US" b="1"/>
              <a:t>Results (or output</a:t>
            </a:r>
            <a:r>
              <a:rPr lang="cs-CZ" b="1"/>
              <a:t>)</a:t>
            </a:r>
            <a:r>
              <a:rPr lang="en-US" b="1"/>
              <a:t> </a:t>
            </a:r>
            <a:r>
              <a:rPr lang="en-US"/>
              <a:t>controls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77098"/>
      </p:ext>
    </p:extLst>
  </p:cSld>
  <p:clrMapOvr>
    <a:masterClrMapping/>
  </p:clrMapOvr>
  <p:transition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29"/>
          <p:cNvSpPr>
            <a:spLocks noChangeArrowheads="1"/>
          </p:cNvSpPr>
          <p:nvPr/>
        </p:nvSpPr>
        <p:spPr bwMode="auto">
          <a:xfrm>
            <a:off x="152400" y="1447800"/>
            <a:ext cx="861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>
                <a:latin typeface="Arial" pitchFamily="34" charset="0"/>
              </a:rPr>
              <a:t>Different types of controls</a:t>
            </a:r>
            <a:endParaRPr lang="en-US" altLang="en-US" sz="4000">
              <a:latin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 marL="0" lvl="1" indent="0">
              <a:buClr>
                <a:schemeClr val="tx1"/>
              </a:buClr>
              <a:buNone/>
            </a:pPr>
            <a:r>
              <a:rPr lang="cs-CZ" b="1"/>
              <a:t>Merchant and Van der Stede (2007):</a:t>
            </a:r>
            <a:endParaRPr lang="cs-CZ" b="1" i="1"/>
          </a:p>
          <a:p>
            <a:pPr marL="509587" indent="-514350">
              <a:buFont typeface="+mj-lt"/>
              <a:buAutoNum type="arabicPeriod"/>
            </a:pPr>
            <a:r>
              <a:rPr lang="en-US" b="1" u="sng"/>
              <a:t>Action (or behavioural) controls</a:t>
            </a:r>
            <a:endParaRPr lang="cs-CZ" b="1" u="sng"/>
          </a:p>
          <a:p>
            <a:pPr marL="858837" lvl="1" indent="-514350"/>
            <a:r>
              <a:rPr lang="en-US" kern="1200">
                <a:latin typeface="Arial" charset="0"/>
                <a:ea typeface="+mn-ea"/>
                <a:cs typeface="+mn-cs"/>
              </a:rPr>
              <a:t>Consist of:</a:t>
            </a:r>
          </a:p>
          <a:p>
            <a:pPr marL="1154112" lvl="2" indent="-514350"/>
            <a:r>
              <a:rPr lang="en-US" kern="1200">
                <a:latin typeface="Arial" charset="0"/>
                <a:ea typeface="+mn-ea"/>
                <a:cs typeface="+mn-cs"/>
              </a:rPr>
              <a:t>Behavioural constraints</a:t>
            </a:r>
            <a:r>
              <a:rPr lang="cs-CZ" kern="1200">
                <a:latin typeface="Arial" charset="0"/>
                <a:ea typeface="+mn-ea"/>
                <a:cs typeface="+mn-cs"/>
              </a:rPr>
              <a:t> (e.g. PC password; limits,...)</a:t>
            </a:r>
            <a:endParaRPr lang="en-US" kern="1200">
              <a:latin typeface="Arial" charset="0"/>
              <a:ea typeface="+mn-ea"/>
              <a:cs typeface="+mn-cs"/>
            </a:endParaRPr>
          </a:p>
          <a:p>
            <a:pPr marL="1154112" lvl="2" indent="-514350"/>
            <a:r>
              <a:rPr lang="en-US" kern="1200">
                <a:latin typeface="Arial" charset="0"/>
                <a:ea typeface="+mn-ea"/>
                <a:cs typeface="+mn-cs"/>
              </a:rPr>
              <a:t>Preaction reviews</a:t>
            </a:r>
            <a:r>
              <a:rPr lang="cs-CZ" kern="1200">
                <a:latin typeface="Arial" charset="0"/>
                <a:ea typeface="+mn-ea"/>
                <a:cs typeface="+mn-cs"/>
              </a:rPr>
              <a:t> (</a:t>
            </a:r>
            <a:r>
              <a:rPr lang="en-US" kern="1200">
                <a:latin typeface="Arial" charset="0"/>
                <a:ea typeface="+mn-ea"/>
                <a:cs typeface="+mn-cs"/>
              </a:rPr>
              <a:t>scrutiny and approval of action plans before </a:t>
            </a:r>
            <a:r>
              <a:rPr lang="cs-CZ" kern="1200">
                <a:latin typeface="Arial" charset="0"/>
                <a:ea typeface="+mn-ea"/>
                <a:cs typeface="+mn-cs"/>
              </a:rPr>
              <a:t>employee </a:t>
            </a:r>
            <a:r>
              <a:rPr lang="en-US" kern="1200">
                <a:latin typeface="Arial" charset="0"/>
                <a:ea typeface="+mn-ea"/>
                <a:cs typeface="+mn-cs"/>
              </a:rPr>
              <a:t>can undertake a course of action</a:t>
            </a:r>
            <a:r>
              <a:rPr lang="cs-CZ" kern="1200">
                <a:latin typeface="Arial" charset="0"/>
                <a:ea typeface="+mn-ea"/>
                <a:cs typeface="+mn-cs"/>
              </a:rPr>
              <a:t>)</a:t>
            </a:r>
            <a:endParaRPr lang="en-US" kern="1200">
              <a:latin typeface="Arial" charset="0"/>
              <a:ea typeface="+mn-ea"/>
              <a:cs typeface="+mn-cs"/>
            </a:endParaRPr>
          </a:p>
          <a:p>
            <a:pPr marL="1154112" lvl="2" indent="-514350"/>
            <a:r>
              <a:rPr lang="en-US" kern="1200">
                <a:latin typeface="Arial" charset="0"/>
                <a:ea typeface="+mn-ea"/>
                <a:cs typeface="+mn-cs"/>
              </a:rPr>
              <a:t>Action accountability</a:t>
            </a:r>
            <a:r>
              <a:rPr lang="cs-CZ" kern="1200">
                <a:latin typeface="Arial" charset="0"/>
                <a:ea typeface="+mn-ea"/>
                <a:cs typeface="+mn-cs"/>
              </a:rPr>
              <a:t> (e.g. work rules; codes of conduct)</a:t>
            </a:r>
            <a:endParaRPr lang="en-US" kern="1200">
              <a:latin typeface="Arial" charset="0"/>
              <a:ea typeface="+mn-ea"/>
              <a:cs typeface="+mn-cs"/>
            </a:endParaRPr>
          </a:p>
          <a:p>
            <a:pPr marL="509587" indent="-514350">
              <a:buFont typeface="+mj-lt"/>
              <a:buAutoNum type="arabicPeriod"/>
            </a:pPr>
            <a:r>
              <a:rPr lang="en-US" sz="2400" b="1"/>
              <a:t>Personnel and cultural </a:t>
            </a:r>
            <a:br>
              <a:rPr lang="cs-CZ" sz="2400" b="1"/>
            </a:br>
            <a:r>
              <a:rPr lang="en-US" sz="2400" b="1"/>
              <a:t>(or clan and social) controls</a:t>
            </a:r>
          </a:p>
          <a:p>
            <a:pPr marL="509587" indent="-514350">
              <a:buFont typeface="+mj-lt"/>
              <a:buAutoNum type="arabicPeriod"/>
            </a:pPr>
            <a:r>
              <a:rPr lang="en-US" sz="2400" b="1"/>
              <a:t>Results (or output</a:t>
            </a:r>
            <a:r>
              <a:rPr lang="cs-CZ" sz="2400" b="1"/>
              <a:t>)</a:t>
            </a:r>
            <a:r>
              <a:rPr lang="en-US" sz="2400" b="1"/>
              <a:t> controls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87175"/>
      </p:ext>
    </p:extLst>
  </p:cSld>
  <p:clrMapOvr>
    <a:masterClrMapping/>
  </p:clrMapOvr>
  <p:transition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29"/>
          <p:cNvSpPr>
            <a:spLocks noChangeArrowheads="1"/>
          </p:cNvSpPr>
          <p:nvPr/>
        </p:nvSpPr>
        <p:spPr bwMode="auto">
          <a:xfrm>
            <a:off x="152400" y="1447800"/>
            <a:ext cx="861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86482"/>
          </a:xfrm>
        </p:spPr>
        <p:txBody>
          <a:bodyPr/>
          <a:lstStyle/>
          <a:p>
            <a:r>
              <a:rPr lang="en-GB" altLang="en-US" sz="4000">
                <a:latin typeface="Arial" pitchFamily="34" charset="0"/>
              </a:rPr>
              <a:t>Different types of controls</a:t>
            </a:r>
            <a:endParaRPr lang="en-US" altLang="en-US" sz="4000">
              <a:latin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42900" y="1052736"/>
            <a:ext cx="8229600" cy="4411662"/>
          </a:xfrm>
        </p:spPr>
        <p:txBody>
          <a:bodyPr/>
          <a:lstStyle/>
          <a:p>
            <a:pPr marL="0" lvl="1" indent="0">
              <a:buClr>
                <a:schemeClr val="tx1"/>
              </a:buClr>
              <a:buNone/>
            </a:pPr>
            <a:r>
              <a:rPr lang="cs-CZ" b="1"/>
              <a:t>Merchant and Van der Stede (2007):</a:t>
            </a:r>
            <a:endParaRPr lang="cs-CZ" b="1" i="1"/>
          </a:p>
          <a:p>
            <a:pPr marL="509587" indent="-514350">
              <a:buFont typeface="+mj-lt"/>
              <a:buAutoNum type="arabicPeriod"/>
            </a:pPr>
            <a:r>
              <a:rPr lang="en-US" sz="2400" b="1"/>
              <a:t>Action (or behavioural) controls</a:t>
            </a:r>
            <a:endParaRPr lang="cs-CZ" sz="2400" b="1"/>
          </a:p>
          <a:p>
            <a:pPr marL="509587" indent="-514350">
              <a:buFont typeface="+mj-lt"/>
              <a:buAutoNum type="arabicPeriod"/>
            </a:pPr>
            <a:r>
              <a:rPr lang="en-US" b="1" u="sng"/>
              <a:t>Personnel and cultural </a:t>
            </a:r>
            <a:br>
              <a:rPr lang="cs-CZ" b="1" u="sng"/>
            </a:br>
            <a:r>
              <a:rPr lang="en-US" b="1" u="sng"/>
              <a:t>(or clan and social) controls</a:t>
            </a:r>
            <a:endParaRPr lang="cs-CZ" b="1" u="sng"/>
          </a:p>
          <a:p>
            <a:pPr lvl="1"/>
            <a:r>
              <a:rPr lang="en-US"/>
              <a:t>Personnel controls build on employees natural tendencies to control themselves (emphasis is on selection, training and job design).</a:t>
            </a:r>
          </a:p>
          <a:p>
            <a:pPr lvl="1"/>
            <a:r>
              <a:rPr lang="en-US"/>
              <a:t>Cultural controls represent a set of values, social norms and beliefs that are shared by members of an organization and that influence their actions.</a:t>
            </a:r>
          </a:p>
          <a:p>
            <a:pPr marL="509587" indent="-514350">
              <a:buFont typeface="+mj-lt"/>
              <a:buAutoNum type="arabicPeriod"/>
            </a:pPr>
            <a:r>
              <a:rPr lang="en-US" sz="2400" b="1"/>
              <a:t>Results (or output</a:t>
            </a:r>
            <a:r>
              <a:rPr lang="cs-CZ" sz="2400" b="1"/>
              <a:t>)</a:t>
            </a:r>
            <a:r>
              <a:rPr lang="en-US" sz="2400" b="1"/>
              <a:t> controls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38311"/>
      </p:ext>
    </p:extLst>
  </p:cSld>
  <p:clrMapOvr>
    <a:masterClrMapping/>
  </p:clrMapOvr>
  <p:transition>
    <p:cover/>
  </p:transition>
</p:sld>
</file>

<file path=ppt/theme/theme1.xml><?xml version="1.0" encoding="utf-8"?>
<a:theme xmlns:a="http://schemas.openxmlformats.org/drawingml/2006/main" name="Síť">
  <a:themeElements>
    <a:clrScheme name="Síť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Síť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íť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íť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6591</TotalTime>
  <Words>970</Words>
  <Application>Microsoft Office PowerPoint</Application>
  <PresentationFormat>Předvádění na obrazovce (4:3)</PresentationFormat>
  <Paragraphs>130</Paragraphs>
  <Slides>19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Arial Narrow</vt:lpstr>
      <vt:lpstr>Wingdings</vt:lpstr>
      <vt:lpstr>Síť</vt:lpstr>
      <vt:lpstr> Performance Management Systems  (PMS) </vt:lpstr>
      <vt:lpstr>The term „performance“</vt:lpstr>
      <vt:lpstr>Trends in Performance Management  </vt:lpstr>
      <vt:lpstr>„Management Control System“ (MCS)  becomes popular term  next to „Performance Management Systems“ </vt:lpstr>
      <vt:lpstr>What is  Management Control system (MCS)?</vt:lpstr>
      <vt:lpstr>Performance Management</vt:lpstr>
      <vt:lpstr>Different types of controls applied in organizations</vt:lpstr>
      <vt:lpstr>Different types of controls</vt:lpstr>
      <vt:lpstr>Different types of controls</vt:lpstr>
      <vt:lpstr>Different types of controls</vt:lpstr>
      <vt:lpstr>Advantages and disadvantages  of different types of controls</vt:lpstr>
      <vt:lpstr>Management accounting control systems (MACS)</vt:lpstr>
      <vt:lpstr>Management accounting control systems (MACS)</vt:lpstr>
      <vt:lpstr>Management accounting control systems (MACS)</vt:lpstr>
      <vt:lpstr>MACS  Typical reporting structure</vt:lpstr>
      <vt:lpstr>Strategic control</vt:lpstr>
      <vt:lpstr>Strategy map and Balanced Scorecard (BSC) Kaplan, Norton (2004)</vt:lpstr>
      <vt:lpstr>Prezentace aplikace PowerPoint</vt:lpstr>
      <vt:lpstr>References:</vt:lpstr>
    </vt:vector>
  </TitlesOfParts>
  <Company>College of Polytechnics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Relationship between  the Applied Performance Measurement  and  the Financial Prosperity of the Company</dc:title>
  <dc:creator>Siska</dc:creator>
  <cp:lastModifiedBy>Ladislav Šiška</cp:lastModifiedBy>
  <cp:revision>255</cp:revision>
  <cp:lastPrinted>2015-10-05T05:16:48Z</cp:lastPrinted>
  <dcterms:created xsi:type="dcterms:W3CDTF">2006-11-02T16:52:33Z</dcterms:created>
  <dcterms:modified xsi:type="dcterms:W3CDTF">2018-04-27T15:59:40Z</dcterms:modified>
</cp:coreProperties>
</file>