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75" r:id="rId3"/>
    <p:sldId id="286" r:id="rId4"/>
    <p:sldId id="272" r:id="rId5"/>
    <p:sldId id="289" r:id="rId6"/>
    <p:sldId id="280" r:id="rId7"/>
    <p:sldId id="273" r:id="rId8"/>
    <p:sldId id="282" r:id="rId9"/>
    <p:sldId id="293" r:id="rId10"/>
    <p:sldId id="297" r:id="rId11"/>
    <p:sldId id="291" r:id="rId12"/>
    <p:sldId id="284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CCFF"/>
    <a:srgbClr val="00FFFF"/>
    <a:srgbClr val="FF6600"/>
    <a:srgbClr val="FFFFFF"/>
    <a:srgbClr val="CC00CC"/>
    <a:srgbClr val="33CC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00" autoAdjust="0"/>
  </p:normalViewPr>
  <p:slideViewPr>
    <p:cSldViewPr>
      <p:cViewPr varScale="1">
        <p:scale>
          <a:sx n="56" d="100"/>
          <a:sy n="56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/>
              <a:t>d</a:t>
            </a:r>
            <a:r>
              <a:rPr lang="cs-CZ" dirty="0" smtClean="0"/>
              <a:t>oc.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cap="none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Metropolizační</a:t>
            </a:r>
            <a: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 procesy – teoretická východiska a metodické přístupy </a:t>
            </a:r>
            <a:b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cs-CZ" sz="24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(případová studie Střední Evropy)</a:t>
            </a:r>
            <a:endParaRPr lang="cs-CZ" sz="2400" cap="none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38495"/>
              </p:ext>
            </p:extLst>
          </p:nvPr>
        </p:nvGraphicFramePr>
        <p:xfrm>
          <a:off x="1979710" y="692690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101,7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Rhein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 </a:t>
                      </a:r>
                      <a:r>
                        <a:rPr lang="cs-CZ" sz="1000" baseline="30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102,1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97,9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102,0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99,7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Wien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105,5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99,0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Wrocław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104,9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106,4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306815"/>
            <a:ext cx="6663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dominantní, etablované a elementární metropole</a:t>
            </a:r>
            <a:endParaRPr lang="cs-CZ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orientací 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88699"/>
              </p:ext>
            </p:extLst>
          </p:nvPr>
        </p:nvGraphicFramePr>
        <p:xfrm>
          <a:off x="1837499" y="908713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3584" y="-95527"/>
            <a:ext cx="411683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4572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Rovnice" r:id="rId3" imgW="901309" imgH="355446" progId="Equation.3">
                  <p:embed/>
                </p:oleObj>
              </mc:Choice>
              <mc:Fallback>
                <p:oleObj name="Rovnice" r:id="rId3" imgW="901309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851" y="1970305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koincidence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</a:t>
            </a: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2400" y="6096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Rovnice" r:id="rId5" imgW="901309" imgH="355446" progId="Equation.3">
                  <p:embed/>
                </p:oleObj>
              </mc:Choice>
              <mc:Fallback>
                <p:oleObj name="Rovnice" r:id="rId5" imgW="901309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81260" cy="1054394"/>
          </a:xfrm>
        </p:spPr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dirty="0"/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</a:rPr>
              <a:t>Klíčové závěry pro plánování územního rozvoje  v rámci mezinárodní spolupráce</a:t>
            </a:r>
            <a:endParaRPr lang="cs-CZ" sz="2000" cap="none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976" y="1772816"/>
            <a:ext cx="8568952" cy="570156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Evropy</a:t>
            </a: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00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i="1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Praha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(rozvětvení – frankfurtská a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štutgartska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osa) - </a:t>
            </a:r>
            <a:r>
              <a:rPr lang="cs-CZ" sz="1600" dirty="0" err="1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(vedlejší osa Brno – Bratislava - Budapest), </a:t>
            </a:r>
            <a:r>
              <a:rPr lang="cs-CZ" sz="1600" i="1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Łódż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Warszawa</a:t>
            </a: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pouze Praha; Brno lze řadit mezi vedlejší metropole nadnárodního významu (jen vybrané metropolitní funkce – věda a výzkum, výstavnictví); Ostrava nedosahuje metropolitního významové postavení (dlouhodobá ekonomická deprivace má za následek, že její napojení na národní a nadnárodní rozvojové osy ztrácí svůj rozvojový potenciál).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i="1" dirty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Rectangle 118"/>
          <p:cNvSpPr>
            <a:spLocks noChangeArrowheads="1"/>
          </p:cNvSpPr>
          <p:nvPr/>
        </p:nvSpPr>
        <p:spPr bwMode="auto">
          <a:xfrm>
            <a:off x="4179888" y="3360737"/>
            <a:ext cx="784225" cy="136525"/>
          </a:xfrm>
          <a:prstGeom prst="rect">
            <a:avLst/>
          </a:prstGeom>
          <a:solidFill>
            <a:srgbClr val="F2DB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resp. přechod od prosté koncentrace jevů ke koncentrace významů v linii informace – znalosti – řízení (a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daptace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ekonomiky.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teorii integrovaného a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Švýcarsko, Slovensko, Slovinsko a Lichtenštejnko).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51520" y="31646"/>
            <a:ext cx="8640960" cy="10156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cs-CZ" altLang="cs-CZ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spcBef>
                <a:spcPct val="0"/>
              </a:spcBef>
              <a:defRPr/>
            </a:pP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5838"/>
              </p:ext>
            </p:extLst>
          </p:nvPr>
        </p:nvGraphicFramePr>
        <p:xfrm>
          <a:off x="395536" y="1095375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3908762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</a:rPr>
              <a:t> úroveň  je  obecně </a:t>
            </a:r>
            <a:r>
              <a:rPr lang="cs-CZ" dirty="0">
                <a:solidFill>
                  <a:srgbClr val="FF0000"/>
                </a:solidFill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</a:rPr>
              <a:t>primární předpoklad pro nastartování procesu </a:t>
            </a:r>
            <a:r>
              <a:rPr lang="cs-CZ" dirty="0" err="1" smtClean="0">
                <a:solidFill>
                  <a:srgbClr val="FF0000"/>
                </a:solidFill>
              </a:rPr>
              <a:t>metropolizace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Všeobecná atraktivita spojená s vysokou investiční a residenční přitažlivostí metropolí vytvářející dobré předpoklady perspektivního socioekonomického rozvoje. </a:t>
            </a:r>
          </a:p>
          <a:p>
            <a:pPr indent="180000">
              <a:buAutoNum type="arabicPeriod"/>
            </a:pP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50552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obvyklý </a:t>
            </a:r>
            <a:r>
              <a:rPr lang="cs-CZ" dirty="0">
                <a:solidFill>
                  <a:srgbClr val="0070C0"/>
                </a:solidFill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základním problémem je jednotné vymezení metropolí – optimální základem řešením 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22849"/>
              </p:ext>
            </p:extLst>
          </p:nvPr>
        </p:nvGraphicFramePr>
        <p:xfrm>
          <a:off x="1604243" y="789635"/>
          <a:ext cx="5863506" cy="517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40,040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rep.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286 885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910 396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86  434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46 255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80 767 463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3 363 274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41 094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399 542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165 377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066 185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315 059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43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3 008 841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158 074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965 871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184 701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63 592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533 311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143 516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56 828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965 942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108 877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55 541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1 230 276</a:t>
                      </a:r>
                      <a:endParaRPr lang="cs-CZ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55 014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44 525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217 511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45 190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48 025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027 192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44 594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43 448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830 318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27 933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847 600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26 969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32 024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017 856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841 841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21 844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037 890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138 448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46 013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589 349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64 791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362 740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105 467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30 061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939 568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950 596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33 815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837 995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31 084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8 139 631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413 368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51 966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246 968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77 011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62 798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831 452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43 897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54 352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780 223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41 375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53 502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506 889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363 549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43 238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129 516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47 307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879 365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215 424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21 690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879 601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102 940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35 964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415 949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137 455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25 434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729 157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55 626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7441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061 085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55 313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585 850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-195250"/>
            <a:ext cx="856895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2014) a HDP (rok 2012)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38464"/>
              </p:ext>
            </p:extLst>
          </p:nvPr>
        </p:nvGraphicFramePr>
        <p:xfrm>
          <a:off x="1763688" y="692696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0694"/>
            <a:ext cx="88569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</a:t>
            </a:r>
            <a:r>
              <a:rPr lang="cs-CZ" dirty="0" err="1" smtClean="0">
                <a:solidFill>
                  <a:srgbClr val="FF0000"/>
                </a:solidFill>
              </a:rPr>
              <a:t>Mercer</a:t>
            </a:r>
            <a:r>
              <a:rPr lang="cs-CZ" dirty="0" smtClean="0">
                <a:solidFill>
                  <a:srgbClr val="FF0000"/>
                </a:solidFill>
              </a:rPr>
              <a:t> (v tomto ohledu  je charakteristické zaostávání „východních“ metropolí)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553</TotalTime>
  <Words>1999</Words>
  <Application>Microsoft Office PowerPoint</Application>
  <PresentationFormat>Předvádění na obrazovce (4:3)</PresentationFormat>
  <Paragraphs>886</Paragraphs>
  <Slides>15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Franklin Gothic Medium</vt:lpstr>
      <vt:lpstr>Symbol</vt:lpstr>
      <vt:lpstr>Times New Roman</vt:lpstr>
      <vt:lpstr>Wingdings</vt:lpstr>
      <vt:lpstr>Wingdings 2</vt:lpstr>
      <vt:lpstr>Mřížka</vt:lpstr>
      <vt:lpstr>Rovnice</vt:lpstr>
      <vt:lpstr>Metropolizační procesy – teoretická východiska a metodické přístupy  (případová studie Střední Evropy)</vt:lpstr>
      <vt:lpstr>Pojem metropolizace</vt:lpstr>
      <vt:lpstr>Prezentace aplikace PowerPoint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132</cp:revision>
  <dcterms:created xsi:type="dcterms:W3CDTF">2016-02-27T17:26:19Z</dcterms:created>
  <dcterms:modified xsi:type="dcterms:W3CDTF">2018-11-06T09:51:08Z</dcterms:modified>
</cp:coreProperties>
</file>