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0" r:id="rId1"/>
  </p:sldMasterIdLst>
  <p:notesMasterIdLst>
    <p:notesMasterId r:id="rId12"/>
  </p:notesMasterIdLst>
  <p:sldIdLst>
    <p:sldId id="256" r:id="rId2"/>
    <p:sldId id="261" r:id="rId3"/>
    <p:sldId id="263" r:id="rId4"/>
    <p:sldId id="264" r:id="rId5"/>
    <p:sldId id="265" r:id="rId6"/>
    <p:sldId id="266" r:id="rId7"/>
    <p:sldId id="269" r:id="rId8"/>
    <p:sldId id="270" r:id="rId9"/>
    <p:sldId id="267" r:id="rId10"/>
    <p:sldId id="268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1EBBBCC-DAD2-459C-BE2E-F6DE35CF9A28}" styleName="Tmavý styl 2 – zvýraznění 3/zvýraznění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0660B408-B3CF-4A94-85FC-2B1E0A45F4A2}" styleName="Tmavý styl 2 – zvýraznění 1/zvýraznění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9DCAF9ED-07DC-4A11-8D7F-57B35C25682E}" styleName="Střední styl 1 – zvýraznění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72833802-FEF1-4C79-8D5D-14CF1EAF98D9}" styleName="Světlý styl 2 – zvýraznění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F2DE63D5-997A-4646-A377-4702673A728D}" styleName="Světlý styl 2 – zvýraznění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69012ECD-51FC-41F1-AA8D-1B2483CD663E}" styleName="Světlý styl 2 – zvýraznění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85BE263C-DBD7-4A20-BB59-AAB30ACAA65A}" styleName="Střední styl 3 – zvýraznění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17292A2E-F333-43FB-9621-5CBBE7FDCDCB}" styleName="Světlý styl 2 – zvýraznění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482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C701A8-04A7-4575-A5EF-210262F0D376}" type="datetimeFigureOut">
              <a:rPr lang="cs-CZ" smtClean="0"/>
              <a:t>13.03.2019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DF2DAD-192B-4340-B9BC-D27247C2409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228379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DF2DAD-192B-4340-B9BC-D27247C2409D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588549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13.03.2019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13.03.2019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13.03.2019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13.03.2019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13.03.2019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13.03.2019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13.03.2019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13.03.2019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13.03.2019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13.03.2019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13.03.2019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95EC1D4A-A796-47C3-A63E-CE236FB377E2}" type="datetimeFigureOut">
              <a:rPr lang="cs-CZ" smtClean="0"/>
              <a:t>13.03.2019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01" r:id="rId1"/>
    <p:sldLayoutId id="2147483902" r:id="rId2"/>
    <p:sldLayoutId id="2147483903" r:id="rId3"/>
    <p:sldLayoutId id="2147483904" r:id="rId4"/>
    <p:sldLayoutId id="2147483905" r:id="rId5"/>
    <p:sldLayoutId id="2147483906" r:id="rId6"/>
    <p:sldLayoutId id="2147483907" r:id="rId7"/>
    <p:sldLayoutId id="2147483908" r:id="rId8"/>
    <p:sldLayoutId id="2147483909" r:id="rId9"/>
    <p:sldLayoutId id="2147483910" r:id="rId10"/>
    <p:sldLayoutId id="214748391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sz="4400" dirty="0" smtClean="0"/>
              <a:t>Strategie regionálního rozvoje</a:t>
            </a:r>
            <a:endParaRPr lang="cs-CZ" sz="44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sz="3200" dirty="0" smtClean="0"/>
              <a:t>Regionální ekonomie a politika II</a:t>
            </a:r>
          </a:p>
          <a:p>
            <a:r>
              <a:rPr lang="cs-CZ" smtClean="0"/>
              <a:t>Prof. </a:t>
            </a:r>
            <a:r>
              <a:rPr lang="cs-CZ" dirty="0" smtClean="0"/>
              <a:t>RNDr. Milan </a:t>
            </a:r>
            <a:r>
              <a:rPr lang="cs-CZ" dirty="0" err="1" smtClean="0"/>
              <a:t>Viturka</a:t>
            </a:r>
            <a:r>
              <a:rPr lang="cs-CZ" dirty="0" smtClean="0"/>
              <a:t>, CSc.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83959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Rozvojové scénáře - konkurenční  typy </a:t>
            </a:r>
            <a:r>
              <a:rPr lang="cs-CZ" dirty="0"/>
              <a:t>regionů NUTS 3 </a:t>
            </a:r>
            <a:r>
              <a:rPr lang="cs-CZ" dirty="0" smtClean="0"/>
              <a:t>(</a:t>
            </a:r>
            <a:r>
              <a:rPr lang="cs-CZ" dirty="0" err="1" smtClean="0"/>
              <a:t>Viturka</a:t>
            </a:r>
            <a:r>
              <a:rPr lang="cs-CZ" dirty="0"/>
              <a:t>, M, 2007):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b="1" dirty="0" smtClean="0"/>
              <a:t>Typ </a:t>
            </a:r>
            <a:r>
              <a:rPr lang="pl-PL" b="1" dirty="0"/>
              <a:t>A – regiony s vynikající konkurenční </a:t>
            </a:r>
            <a:r>
              <a:rPr lang="pl-PL" b="1" dirty="0" smtClean="0"/>
              <a:t>pozicí</a:t>
            </a:r>
          </a:p>
          <a:p>
            <a:pPr lvl="1"/>
            <a:r>
              <a:rPr lang="pl-PL" dirty="0"/>
              <a:t>nejvhodnější platformu považovat progresivní scénář ekonomického </a:t>
            </a:r>
            <a:r>
              <a:rPr lang="pl-PL" dirty="0" smtClean="0"/>
              <a:t>rozvoje</a:t>
            </a:r>
          </a:p>
          <a:p>
            <a:pPr lvl="1"/>
            <a:r>
              <a:rPr lang="pl-PL" dirty="0" smtClean="0"/>
              <a:t>Praha, Středočeský </a:t>
            </a:r>
            <a:r>
              <a:rPr lang="pl-PL" dirty="0"/>
              <a:t>kraj</a:t>
            </a:r>
            <a:endParaRPr lang="pl-PL" dirty="0" smtClean="0"/>
          </a:p>
          <a:p>
            <a:r>
              <a:rPr lang="cs-CZ" b="1" dirty="0" smtClean="0"/>
              <a:t>Typ </a:t>
            </a:r>
            <a:r>
              <a:rPr lang="cs-CZ" b="1" dirty="0"/>
              <a:t>B – regiony s příznivou konkurenční </a:t>
            </a:r>
            <a:r>
              <a:rPr lang="cs-CZ" b="1" dirty="0" smtClean="0"/>
              <a:t>pozicí</a:t>
            </a:r>
          </a:p>
          <a:p>
            <a:pPr lvl="1"/>
            <a:r>
              <a:rPr lang="cs-CZ" dirty="0"/>
              <a:t>růstový scénář ekonomického rozvoje, počítající s dlouhodobým ekonomickým růstem spojeným se selektivním zlepšováním jeho kvalitativního založení</a:t>
            </a:r>
            <a:endParaRPr lang="cs-CZ" dirty="0" smtClean="0"/>
          </a:p>
          <a:p>
            <a:pPr lvl="1"/>
            <a:r>
              <a:rPr lang="cs-CZ" dirty="0"/>
              <a:t>Jihočeský, Plzeňský, Královéhradecký, Pardubický, Vysočina, Jihomoravský, Liberecký a </a:t>
            </a:r>
            <a:r>
              <a:rPr lang="cs-CZ" dirty="0" smtClean="0"/>
              <a:t>Zlínský kraj</a:t>
            </a:r>
          </a:p>
          <a:p>
            <a:r>
              <a:rPr lang="cs-CZ" b="1" dirty="0" smtClean="0"/>
              <a:t>Typ </a:t>
            </a:r>
            <a:r>
              <a:rPr lang="cs-CZ" b="1" dirty="0"/>
              <a:t>C – regiony s méně příznivou konkurenční </a:t>
            </a:r>
            <a:r>
              <a:rPr lang="cs-CZ" b="1" dirty="0" smtClean="0"/>
              <a:t>pozicí</a:t>
            </a:r>
          </a:p>
          <a:p>
            <a:pPr lvl="1"/>
            <a:r>
              <a:rPr lang="cs-CZ" dirty="0"/>
              <a:t>adaptační scénář ekonomického rozvoje</a:t>
            </a:r>
            <a:endParaRPr lang="cs-CZ" dirty="0" smtClean="0"/>
          </a:p>
          <a:p>
            <a:pPr lvl="1"/>
            <a:r>
              <a:rPr lang="cs-CZ" dirty="0"/>
              <a:t>Karlovarský, Ústecký, Olomoucký a </a:t>
            </a:r>
            <a:r>
              <a:rPr lang="cs-CZ" dirty="0" smtClean="0"/>
              <a:t>Moravskoslezský kraj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81065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ln>
            <a:solidFill>
              <a:schemeClr val="bg1"/>
            </a:solidFill>
          </a:ln>
        </p:spPr>
        <p:txBody>
          <a:bodyPr>
            <a:normAutofit fontScale="90000"/>
          </a:bodyPr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Regionální politika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704184"/>
          </a:xfrm>
        </p:spPr>
        <p:txBody>
          <a:bodyPr>
            <a:normAutofit fontScale="77500" lnSpcReduction="20000"/>
          </a:bodyPr>
          <a:lstStyle/>
          <a:p>
            <a:pPr marL="0" lvl="0" indent="0" hangingPunct="0">
              <a:spcAft>
                <a:spcPts val="600"/>
              </a:spcAft>
              <a:buNone/>
            </a:pPr>
            <a:r>
              <a:rPr lang="cs-CZ" sz="3200" dirty="0" smtClean="0"/>
              <a:t>= </a:t>
            </a:r>
            <a:r>
              <a:rPr lang="cs-CZ" sz="3200" dirty="0"/>
              <a:t>soubor nástrojů a opatření orientovaných na společensky žádoucí ovlivňování rozmístění ekonomických subjektů a podmínek jejich </a:t>
            </a:r>
            <a:r>
              <a:rPr lang="cs-CZ" sz="3200" dirty="0" smtClean="0"/>
              <a:t>činnosti</a:t>
            </a:r>
          </a:p>
          <a:p>
            <a:pPr lvl="0" hangingPunct="0"/>
            <a:r>
              <a:rPr lang="cs-CZ" sz="3200" b="1" dirty="0" smtClean="0"/>
              <a:t>Centralizovaný model regionální politiky</a:t>
            </a:r>
          </a:p>
          <a:p>
            <a:pPr lvl="1" hangingPunct="0"/>
            <a:r>
              <a:rPr lang="cs-CZ" sz="2800" dirty="0"/>
              <a:t>systémové zarámování výchozí teoreticko-metodologickou </a:t>
            </a:r>
            <a:r>
              <a:rPr lang="cs-CZ" sz="2800" dirty="0" smtClean="0"/>
              <a:t>doktrínou</a:t>
            </a:r>
          </a:p>
          <a:p>
            <a:pPr lvl="1" hangingPunct="0"/>
            <a:r>
              <a:rPr lang="cs-CZ" sz="2800" dirty="0"/>
              <a:t>r</a:t>
            </a:r>
            <a:r>
              <a:rPr lang="cs-CZ" sz="2800" dirty="0" smtClean="0"/>
              <a:t>egulace ekonomického rozvoje, přerozdělovací procesy</a:t>
            </a:r>
          </a:p>
          <a:p>
            <a:pPr lvl="0" hangingPunct="0"/>
            <a:r>
              <a:rPr lang="cs-CZ" sz="3200" b="1" dirty="0" smtClean="0"/>
              <a:t>Decentralizovaný model regionální politiky</a:t>
            </a:r>
          </a:p>
          <a:p>
            <a:pPr lvl="1" hangingPunct="0"/>
            <a:r>
              <a:rPr lang="cs-CZ" sz="2800" dirty="0"/>
              <a:t>aktivní </a:t>
            </a:r>
            <a:r>
              <a:rPr lang="cs-CZ" sz="2800" dirty="0" smtClean="0"/>
              <a:t>role </a:t>
            </a:r>
            <a:r>
              <a:rPr lang="cs-CZ" sz="2800" dirty="0"/>
              <a:t>nižších článků veřejné </a:t>
            </a:r>
            <a:r>
              <a:rPr lang="cs-CZ" sz="2800" dirty="0" smtClean="0"/>
              <a:t>správy → princip subsidiarity</a:t>
            </a:r>
          </a:p>
          <a:p>
            <a:pPr lvl="1" hangingPunct="0"/>
            <a:r>
              <a:rPr lang="cs-CZ" sz="2800" dirty="0"/>
              <a:t>inkorporace tržně konformního přístupu cíleného na uvolňování tržních sil </a:t>
            </a:r>
            <a:endParaRPr lang="cs-CZ" sz="2800" dirty="0" smtClean="0"/>
          </a:p>
          <a:p>
            <a:pPr lvl="1" hangingPunct="0"/>
            <a:r>
              <a:rPr lang="cs-CZ" sz="2800" dirty="0" smtClean="0"/>
              <a:t>důraz </a:t>
            </a:r>
            <a:r>
              <a:rPr lang="cs-CZ" sz="2800" dirty="0"/>
              <a:t>na řešení příčin a nikoliv následků nerovnoměrného ekonomického </a:t>
            </a:r>
            <a:r>
              <a:rPr lang="cs-CZ" sz="2800" dirty="0" smtClean="0"/>
              <a:t>rozvoje</a:t>
            </a:r>
          </a:p>
          <a:p>
            <a:pPr lvl="1" hangingPunct="0"/>
            <a:endParaRPr lang="cs-CZ" sz="2800" dirty="0" smtClean="0"/>
          </a:p>
          <a:p>
            <a:pPr lvl="1" hangingPunct="0"/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676648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Regionální politika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 smtClean="0"/>
              <a:t>Centrální (vládní) regionální politika</a:t>
            </a:r>
          </a:p>
          <a:p>
            <a:pPr lvl="1"/>
            <a:r>
              <a:rPr lang="cs-CZ" dirty="0"/>
              <a:t>hlavní prioritou centrální regionální politiky by mělo být řešení nejvýznamnějších negativních disparit generovaných nerovnoměrným ekonomickým </a:t>
            </a:r>
            <a:r>
              <a:rPr lang="cs-CZ" dirty="0" smtClean="0"/>
              <a:t>rozvojem</a:t>
            </a:r>
          </a:p>
          <a:p>
            <a:pPr lvl="1"/>
            <a:r>
              <a:rPr lang="cs-CZ" dirty="0"/>
              <a:t>s</a:t>
            </a:r>
            <a:r>
              <a:rPr lang="cs-CZ" dirty="0" smtClean="0"/>
              <a:t>polečenským cílem je podpora sociální soudržnosti</a:t>
            </a:r>
          </a:p>
          <a:p>
            <a:r>
              <a:rPr lang="cs-CZ" b="1" dirty="0" smtClean="0"/>
              <a:t>Regionální politika regionů</a:t>
            </a:r>
          </a:p>
          <a:p>
            <a:pPr lvl="1"/>
            <a:r>
              <a:rPr lang="cs-CZ" dirty="0"/>
              <a:t>hlavní </a:t>
            </a:r>
            <a:r>
              <a:rPr lang="cs-CZ" dirty="0" smtClean="0"/>
              <a:t>prioritou by měla být koncepčně </a:t>
            </a:r>
            <a:r>
              <a:rPr lang="cs-CZ" dirty="0"/>
              <a:t>založená stimulace ekonomického </a:t>
            </a:r>
            <a:r>
              <a:rPr lang="cs-CZ" dirty="0" smtClean="0"/>
              <a:t>rozvoje</a:t>
            </a:r>
          </a:p>
          <a:p>
            <a:pPr lvl="1"/>
            <a:r>
              <a:rPr lang="cs-CZ" dirty="0"/>
              <a:t>s</a:t>
            </a:r>
            <a:r>
              <a:rPr lang="cs-CZ" dirty="0" smtClean="0"/>
              <a:t>polečenským cílem podpora ekonomické výkonnosti regionů</a:t>
            </a:r>
          </a:p>
          <a:p>
            <a:r>
              <a:rPr lang="cs-CZ" b="1" dirty="0" smtClean="0"/>
              <a:t>Koncept </a:t>
            </a:r>
            <a:r>
              <a:rPr lang="cs-CZ" b="1" dirty="0"/>
              <a:t>tržně konformní regionální </a:t>
            </a:r>
            <a:r>
              <a:rPr lang="cs-CZ" b="1" dirty="0" smtClean="0"/>
              <a:t>politiky</a:t>
            </a:r>
          </a:p>
          <a:p>
            <a:pPr lvl="1"/>
            <a:r>
              <a:rPr lang="cs-CZ" dirty="0"/>
              <a:t>základní tendence a charakter ekonomického rozvoje determinovány aktivitami soukromého </a:t>
            </a:r>
            <a:r>
              <a:rPr lang="cs-CZ" dirty="0" smtClean="0"/>
              <a:t>sektoru</a:t>
            </a:r>
          </a:p>
          <a:p>
            <a:pPr lvl="1"/>
            <a:r>
              <a:rPr lang="cs-CZ" dirty="0" smtClean="0"/>
              <a:t>přejímání </a:t>
            </a:r>
            <a:r>
              <a:rPr lang="cs-CZ" dirty="0"/>
              <a:t>mikroekonomických analytických postupů v regionálně-ekonomickém </a:t>
            </a:r>
            <a:r>
              <a:rPr lang="cs-CZ" dirty="0" smtClean="0"/>
              <a:t>výzkumu (SWOT analýza)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98035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Regionální politika EU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1200"/>
              </a:spcAft>
            </a:pPr>
            <a:r>
              <a:rPr lang="cs-CZ" dirty="0"/>
              <a:t>cílem je podpora vytváření pracovních míst, konkurenceschopnosti firem, hospodářského růstu, udržitelného rozvoje a zlepšování kvality života </a:t>
            </a:r>
            <a:r>
              <a:rPr lang="cs-CZ" dirty="0" smtClean="0"/>
              <a:t>občanů</a:t>
            </a:r>
          </a:p>
          <a:p>
            <a:r>
              <a:rPr lang="cs-CZ" dirty="0" smtClean="0"/>
              <a:t>Financování – </a:t>
            </a:r>
            <a:r>
              <a:rPr lang="cs-CZ" b="1" dirty="0" smtClean="0"/>
              <a:t>tzv. Strukturální a investiční fondy</a:t>
            </a:r>
          </a:p>
          <a:p>
            <a:pPr lvl="1"/>
            <a:r>
              <a:rPr lang="cs-CZ" dirty="0" smtClean="0"/>
              <a:t>Evropský fond </a:t>
            </a:r>
            <a:r>
              <a:rPr lang="cs-CZ" dirty="0"/>
              <a:t>pro regionální rozvoj (EFRR</a:t>
            </a:r>
            <a:r>
              <a:rPr lang="cs-CZ" dirty="0" smtClean="0"/>
              <a:t>)</a:t>
            </a:r>
          </a:p>
          <a:p>
            <a:pPr lvl="1"/>
            <a:r>
              <a:rPr lang="cs-CZ" dirty="0" smtClean="0"/>
              <a:t>Fond </a:t>
            </a:r>
            <a:r>
              <a:rPr lang="cs-CZ" dirty="0"/>
              <a:t>soudržnosti (FS</a:t>
            </a:r>
            <a:r>
              <a:rPr lang="cs-CZ" dirty="0" smtClean="0"/>
              <a:t>)</a:t>
            </a:r>
          </a:p>
          <a:p>
            <a:pPr lvl="1"/>
            <a:r>
              <a:rPr lang="cs-CZ" dirty="0" smtClean="0"/>
              <a:t>Evropský sociální fond </a:t>
            </a:r>
            <a:r>
              <a:rPr lang="cs-CZ" dirty="0"/>
              <a:t>(ESF</a:t>
            </a:r>
            <a:r>
              <a:rPr lang="cs-CZ" dirty="0" smtClean="0"/>
              <a:t>)</a:t>
            </a:r>
          </a:p>
          <a:p>
            <a:pPr lvl="1"/>
            <a:r>
              <a:rPr lang="cs-CZ" dirty="0" smtClean="0"/>
              <a:t>Evropský zemědělský fond </a:t>
            </a:r>
            <a:r>
              <a:rPr lang="cs-CZ" dirty="0"/>
              <a:t>pro rozvoj venkova (EZFRV</a:t>
            </a:r>
            <a:r>
              <a:rPr lang="cs-CZ" dirty="0" smtClean="0"/>
              <a:t>)</a:t>
            </a:r>
          </a:p>
          <a:p>
            <a:pPr lvl="1"/>
            <a:r>
              <a:rPr lang="cs-CZ" dirty="0" smtClean="0"/>
              <a:t>Evropský námořní </a:t>
            </a:r>
            <a:r>
              <a:rPr lang="cs-CZ" dirty="0"/>
              <a:t>a </a:t>
            </a:r>
            <a:r>
              <a:rPr lang="cs-CZ" dirty="0" smtClean="0"/>
              <a:t>rybářský fond </a:t>
            </a:r>
            <a:r>
              <a:rPr lang="cs-CZ" dirty="0"/>
              <a:t>(ENRF)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99315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Zásady politiky soudržnosti EU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b="1" dirty="0" smtClean="0"/>
              <a:t>Koncentrace</a:t>
            </a:r>
          </a:p>
          <a:p>
            <a:pPr lvl="1"/>
            <a:r>
              <a:rPr lang="cs-CZ" i="1" dirty="0"/>
              <a:t>Koncentrace </a:t>
            </a:r>
            <a:r>
              <a:rPr lang="cs-CZ" i="1" dirty="0" smtClean="0"/>
              <a:t>zdrojů</a:t>
            </a:r>
            <a:r>
              <a:rPr lang="cs-CZ" dirty="0" smtClean="0"/>
              <a:t> – na nejchudší regiony a země</a:t>
            </a:r>
          </a:p>
          <a:p>
            <a:pPr lvl="1"/>
            <a:r>
              <a:rPr lang="cs-CZ" i="1" dirty="0"/>
              <a:t>R</a:t>
            </a:r>
            <a:r>
              <a:rPr lang="cs-CZ" i="1" dirty="0" smtClean="0"/>
              <a:t>egiony </a:t>
            </a:r>
            <a:r>
              <a:rPr lang="cs-CZ" i="1" dirty="0"/>
              <a:t>a </a:t>
            </a:r>
            <a:r>
              <a:rPr lang="cs-CZ" i="1" dirty="0" smtClean="0"/>
              <a:t>země </a:t>
            </a:r>
            <a:r>
              <a:rPr lang="cs-CZ" dirty="0" smtClean="0"/>
              <a:t>– cílení investic na hlavní růstové priority:</a:t>
            </a:r>
          </a:p>
          <a:p>
            <a:pPr lvl="2"/>
            <a:r>
              <a:rPr lang="cs-CZ" dirty="0"/>
              <a:t>Výzkum a inovace </a:t>
            </a:r>
          </a:p>
          <a:p>
            <a:pPr lvl="2"/>
            <a:r>
              <a:rPr lang="cs-CZ" dirty="0"/>
              <a:t>Informační a komunikační </a:t>
            </a:r>
            <a:r>
              <a:rPr lang="cs-CZ" dirty="0" smtClean="0"/>
              <a:t>technologie</a:t>
            </a:r>
            <a:endParaRPr lang="cs-CZ" dirty="0"/>
          </a:p>
          <a:p>
            <a:pPr lvl="2"/>
            <a:r>
              <a:rPr lang="cs-CZ" dirty="0"/>
              <a:t>Posilování konkurenceschopnosti malých a středních </a:t>
            </a:r>
            <a:r>
              <a:rPr lang="cs-CZ" dirty="0" smtClean="0"/>
              <a:t>podniků</a:t>
            </a:r>
            <a:endParaRPr lang="cs-CZ" dirty="0"/>
          </a:p>
          <a:p>
            <a:pPr lvl="2"/>
            <a:r>
              <a:rPr lang="cs-CZ" dirty="0"/>
              <a:t>Podporu přechodu na nízkouhlíkové hospodářství </a:t>
            </a:r>
            <a:endParaRPr lang="cs-CZ" dirty="0" smtClean="0"/>
          </a:p>
          <a:p>
            <a:pPr lvl="1"/>
            <a:r>
              <a:rPr lang="cs-CZ" i="1" dirty="0"/>
              <a:t>Koncentrace </a:t>
            </a:r>
            <a:r>
              <a:rPr lang="cs-CZ" i="1" dirty="0" smtClean="0"/>
              <a:t>výdajů </a:t>
            </a:r>
            <a:r>
              <a:rPr lang="cs-CZ" dirty="0" smtClean="0"/>
              <a:t>– pravidlo N+2</a:t>
            </a:r>
          </a:p>
          <a:p>
            <a:r>
              <a:rPr lang="cs-CZ" b="1" dirty="0" smtClean="0"/>
              <a:t>Tvorba programů </a:t>
            </a:r>
            <a:r>
              <a:rPr lang="cs-CZ" dirty="0" smtClean="0"/>
              <a:t>– víceleté národní programy</a:t>
            </a:r>
          </a:p>
          <a:p>
            <a:r>
              <a:rPr lang="cs-CZ" b="1" dirty="0"/>
              <a:t>Partnerství</a:t>
            </a:r>
            <a:r>
              <a:rPr lang="cs-CZ" dirty="0"/>
              <a:t> - program je vypracováván za účasti orgánů na evropské, regionální a místní úrovni, sociálních partnerů a organizací občanské </a:t>
            </a:r>
            <a:r>
              <a:rPr lang="cs-CZ" dirty="0" smtClean="0"/>
              <a:t>společnosti</a:t>
            </a:r>
          </a:p>
          <a:p>
            <a:r>
              <a:rPr lang="cs-CZ" b="1" dirty="0" err="1" smtClean="0"/>
              <a:t>Adicionalita</a:t>
            </a:r>
            <a:r>
              <a:rPr lang="cs-CZ" dirty="0"/>
              <a:t> - </a:t>
            </a:r>
            <a:r>
              <a:rPr lang="cs-CZ" dirty="0" smtClean="0"/>
              <a:t>financování </a:t>
            </a:r>
            <a:r>
              <a:rPr lang="cs-CZ" dirty="0"/>
              <a:t>z evropských strukturálních fondů nesmí nahrazovat výdaje jednotlivých členských </a:t>
            </a:r>
            <a:r>
              <a:rPr lang="cs-CZ" dirty="0" smtClean="0"/>
              <a:t>států</a:t>
            </a:r>
          </a:p>
        </p:txBody>
      </p:sp>
    </p:spTree>
    <p:extLst>
      <p:ext uri="{BB962C8B-B14F-4D97-AF65-F5344CB8AC3E}">
        <p14:creationId xmlns:p14="http://schemas.microsoft.com/office/powerpoint/2010/main" val="25950141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Politika soudržnosti EU: Cíle 2014 - 2020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4116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sz="1600" dirty="0" smtClean="0"/>
          </a:p>
          <a:p>
            <a:pPr marL="0" indent="0" algn="ctr">
              <a:buNone/>
            </a:pPr>
            <a:r>
              <a:rPr lang="cs-CZ" sz="1600" dirty="0" smtClean="0"/>
              <a:t>Zdroj: Europa.eu</a:t>
            </a:r>
            <a:endParaRPr lang="cs-CZ" sz="1600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1298140"/>
            <a:ext cx="6443333" cy="49594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522541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Regionální politika v ČR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cs-CZ" sz="2800" dirty="0" smtClean="0"/>
              <a:t>cíl </a:t>
            </a:r>
            <a:r>
              <a:rPr lang="cs-CZ" sz="2800" dirty="0"/>
              <a:t>regionální </a:t>
            </a:r>
            <a:r>
              <a:rPr lang="cs-CZ" sz="2800" dirty="0" smtClean="0"/>
              <a:t>politiky: rozvoj </a:t>
            </a:r>
            <a:r>
              <a:rPr lang="cs-CZ" sz="2800" dirty="0"/>
              <a:t>regionů zaměřený na jejich soudržnost a zvyšování </a:t>
            </a:r>
            <a:r>
              <a:rPr lang="cs-CZ" sz="2800" dirty="0" smtClean="0"/>
              <a:t>konkurenceschopnosti</a:t>
            </a:r>
          </a:p>
          <a:p>
            <a:r>
              <a:rPr lang="cs-CZ" sz="2800" dirty="0" smtClean="0"/>
              <a:t>základním </a:t>
            </a:r>
            <a:r>
              <a:rPr lang="cs-CZ" sz="2800" dirty="0"/>
              <a:t>nástrojem regionální </a:t>
            </a:r>
            <a:r>
              <a:rPr lang="cs-CZ" sz="2800" dirty="0" smtClean="0"/>
              <a:t>politiky</a:t>
            </a:r>
            <a:r>
              <a:rPr lang="cs-CZ" sz="2800" dirty="0"/>
              <a:t> </a:t>
            </a:r>
            <a:r>
              <a:rPr lang="cs-CZ" sz="2800" dirty="0" smtClean="0"/>
              <a:t>-  </a:t>
            </a:r>
            <a:r>
              <a:rPr lang="cs-CZ" sz="2800" b="1" dirty="0" smtClean="0"/>
              <a:t>Strategie </a:t>
            </a:r>
            <a:r>
              <a:rPr lang="cs-CZ" sz="2800" b="1" dirty="0"/>
              <a:t>regionálního rozvoje České republiky</a:t>
            </a:r>
            <a:r>
              <a:rPr lang="cs-CZ" sz="2800" dirty="0"/>
              <a:t> platná pro období </a:t>
            </a:r>
            <a:r>
              <a:rPr lang="cs-CZ" sz="2800" dirty="0" smtClean="0"/>
              <a:t>2014–2020</a:t>
            </a:r>
          </a:p>
          <a:p>
            <a:pPr lvl="1">
              <a:spcAft>
                <a:spcPts val="600"/>
              </a:spcAft>
            </a:pPr>
            <a:r>
              <a:rPr lang="cs-CZ" sz="2400" dirty="0"/>
              <a:t>z</a:t>
            </a:r>
            <a:r>
              <a:rPr lang="cs-CZ" sz="2400" dirty="0" smtClean="0"/>
              <a:t>abezpečuje </a:t>
            </a:r>
            <a:r>
              <a:rPr lang="cs-CZ" sz="2400" dirty="0"/>
              <a:t>provázanost národní regionální politiky s regionální politikou Evropské unie a také s ostatními odvětvovými politikami </a:t>
            </a:r>
            <a:endParaRPr lang="cs-CZ" sz="2400" dirty="0" smtClean="0"/>
          </a:p>
          <a:p>
            <a:r>
              <a:rPr lang="cs-CZ" sz="2800" dirty="0"/>
              <a:t>f</a:t>
            </a:r>
            <a:r>
              <a:rPr lang="cs-CZ" sz="2800" dirty="0" smtClean="0"/>
              <a:t>inancování: zdroje EU, národní zdroje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746587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/>
              <a:t>Cíle regionální politiky ČR na období 2014–2020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 smtClean="0"/>
              <a:t>Globální cíl:</a:t>
            </a:r>
            <a:endParaRPr lang="cs-CZ" b="1" dirty="0"/>
          </a:p>
          <a:p>
            <a:pPr lvl="1"/>
            <a:r>
              <a:rPr lang="cs-CZ" dirty="0"/>
              <a:t>zajistit dynamický a vyvážený rozvoj území České republiky se zřetelem na kvalitu života </a:t>
            </a:r>
            <a:r>
              <a:rPr lang="cs-CZ" dirty="0" smtClean="0"/>
              <a:t>a životního </a:t>
            </a:r>
            <a:r>
              <a:rPr lang="cs-CZ" dirty="0"/>
              <a:t>prostředí,</a:t>
            </a:r>
          </a:p>
          <a:p>
            <a:pPr lvl="1"/>
            <a:r>
              <a:rPr lang="cs-CZ" dirty="0"/>
              <a:t>přispět ke snižování regionálních rozdílů a zároveň umožnit využití místního potenciálu </a:t>
            </a:r>
            <a:r>
              <a:rPr lang="cs-CZ" dirty="0" smtClean="0"/>
              <a:t>pro posílení </a:t>
            </a:r>
            <a:r>
              <a:rPr lang="cs-CZ" dirty="0"/>
              <a:t>konkurenceschopnosti jednotlivých územně správních celků (územních jednotek</a:t>
            </a:r>
            <a:r>
              <a:rPr lang="cs-CZ" dirty="0" smtClean="0"/>
              <a:t>).</a:t>
            </a:r>
          </a:p>
          <a:p>
            <a:r>
              <a:rPr lang="cs-CZ" b="1" dirty="0" smtClean="0"/>
              <a:t>Základní cíle:</a:t>
            </a:r>
          </a:p>
          <a:p>
            <a:pPr lvl="1"/>
            <a:r>
              <a:rPr lang="cs-CZ" dirty="0"/>
              <a:t>Cíl 1: Podpořit zvyšování konkurenceschopnosti a využití ekonomického </a:t>
            </a:r>
            <a:r>
              <a:rPr lang="cs-CZ" dirty="0" smtClean="0"/>
              <a:t>potenciálu regionů </a:t>
            </a:r>
            <a:r>
              <a:rPr lang="cs-CZ" dirty="0"/>
              <a:t>(růstový cíl</a:t>
            </a:r>
            <a:r>
              <a:rPr lang="cs-CZ" dirty="0" smtClean="0"/>
              <a:t>)</a:t>
            </a:r>
          </a:p>
          <a:p>
            <a:pPr lvl="1"/>
            <a:r>
              <a:rPr lang="cs-CZ" dirty="0"/>
              <a:t>Cíl 2: Zmírnit prohlubování negativních regionálních rozdílů (vyrovnávací cíl</a:t>
            </a:r>
            <a:r>
              <a:rPr lang="cs-CZ" dirty="0" smtClean="0"/>
              <a:t>)</a:t>
            </a:r>
          </a:p>
          <a:p>
            <a:pPr lvl="1"/>
            <a:r>
              <a:rPr lang="cs-CZ" dirty="0"/>
              <a:t>Cíl 3: Posílit environmentální udržitelnost (preventivní cíl</a:t>
            </a:r>
            <a:r>
              <a:rPr lang="cs-CZ" dirty="0" smtClean="0"/>
              <a:t>)</a:t>
            </a:r>
          </a:p>
          <a:p>
            <a:pPr lvl="1"/>
            <a:r>
              <a:rPr lang="cs-CZ" dirty="0"/>
              <a:t>Cíl 4: Optimalizovat institucionální rámec pro rozvoj regionů (institucionální cíl)</a:t>
            </a:r>
          </a:p>
        </p:txBody>
      </p:sp>
    </p:spTree>
    <p:extLst>
      <p:ext uri="{BB962C8B-B14F-4D97-AF65-F5344CB8AC3E}">
        <p14:creationId xmlns:p14="http://schemas.microsoft.com/office/powerpoint/2010/main" val="4528652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Programy pro programové období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2014 - 2020 v ČR a jejich alokace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sz="1400" dirty="0" smtClean="0"/>
          </a:p>
          <a:p>
            <a:pPr marL="0" indent="0" algn="ctr">
              <a:buNone/>
            </a:pPr>
            <a:endParaRPr lang="cs-CZ" sz="1400" dirty="0"/>
          </a:p>
          <a:p>
            <a:pPr marL="0" indent="0" algn="ctr">
              <a:buNone/>
            </a:pPr>
            <a:r>
              <a:rPr lang="cs-CZ" sz="1400" dirty="0" smtClean="0"/>
              <a:t>Zdroj: strukturalni-fondy.cz</a:t>
            </a:r>
            <a:endParaRPr lang="cs-CZ" sz="14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2128" y="1547148"/>
            <a:ext cx="7272808" cy="49679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0347414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řehlednost">
  <a:themeElements>
    <a:clrScheme name="Přehlednost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řehlednos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439</TotalTime>
  <Words>576</Words>
  <Application>Microsoft Office PowerPoint</Application>
  <PresentationFormat>Předvádění na obrazovce (4:3)</PresentationFormat>
  <Paragraphs>94</Paragraphs>
  <Slides>10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3" baseType="lpstr">
      <vt:lpstr>Arial</vt:lpstr>
      <vt:lpstr>Calibri</vt:lpstr>
      <vt:lpstr>Přehlednost</vt:lpstr>
      <vt:lpstr>Strategie regionálního rozvoje</vt:lpstr>
      <vt:lpstr> Regionální politika </vt:lpstr>
      <vt:lpstr>Regionální politika</vt:lpstr>
      <vt:lpstr>Regionální politika EU</vt:lpstr>
      <vt:lpstr>Zásady politiky soudržnosti EU</vt:lpstr>
      <vt:lpstr>Politika soudržnosti EU: Cíle 2014 - 2020</vt:lpstr>
      <vt:lpstr>Regionální politika v ČR</vt:lpstr>
      <vt:lpstr>Cíle regionální politiky ČR na období 2014–2020</vt:lpstr>
      <vt:lpstr>Programy pro programové období  2014 - 2020 v ČR a jejich alokace</vt:lpstr>
      <vt:lpstr>Rozvojové scénáře - konkurenční  typy regionů NUTS 3 (Viturka, M, 2007):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ZVYŠOVÁNÍ VZÁJEMNÉ ZÁVISLOSTI V GLOBÁLNÍ EKONOMICE</dc:title>
  <dc:creator>Dominika</dc:creator>
  <cp:lastModifiedBy>Viturka Milan</cp:lastModifiedBy>
  <cp:revision>60</cp:revision>
  <dcterms:created xsi:type="dcterms:W3CDTF">2016-02-27T17:26:19Z</dcterms:created>
  <dcterms:modified xsi:type="dcterms:W3CDTF">2019-03-13T09:56:48Z</dcterms:modified>
</cp:coreProperties>
</file>