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10" r:id="rId3"/>
    <p:sldId id="321" r:id="rId4"/>
    <p:sldId id="410" r:id="rId5"/>
    <p:sldId id="408" r:id="rId6"/>
    <p:sldId id="391" r:id="rId7"/>
    <p:sldId id="392" r:id="rId8"/>
    <p:sldId id="393" r:id="rId9"/>
    <p:sldId id="405" r:id="rId10"/>
    <p:sldId id="406" r:id="rId11"/>
    <p:sldId id="407" r:id="rId12"/>
    <p:sldId id="394" r:id="rId13"/>
    <p:sldId id="395" r:id="rId14"/>
    <p:sldId id="396" r:id="rId15"/>
    <p:sldId id="399" r:id="rId16"/>
    <p:sldId id="400" r:id="rId17"/>
    <p:sldId id="401" r:id="rId18"/>
    <p:sldId id="397" r:id="rId19"/>
    <p:sldId id="402" r:id="rId20"/>
    <p:sldId id="403" r:id="rId21"/>
    <p:sldId id="404" r:id="rId22"/>
    <p:sldId id="409" r:id="rId23"/>
    <p:sldId id="356" r:id="rId24"/>
    <p:sldId id="327" r:id="rId25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41" autoAdjust="0"/>
    <p:restoredTop sz="94747" autoAdjust="0"/>
  </p:normalViewPr>
  <p:slideViewPr>
    <p:cSldViewPr>
      <p:cViewPr varScale="1">
        <p:scale>
          <a:sx n="124" d="100"/>
          <a:sy n="124" d="100"/>
        </p:scale>
        <p:origin x="8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8311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268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0571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5704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0937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136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7263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5789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404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7771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653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796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416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4058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77191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696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822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675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311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258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62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241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433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Víceleté rozpočtování, Systémy územních rozpočtů, Ing. Jiří Velinský, 4. 3. 2019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53366"/>
            <a:ext cx="5969000" cy="3455987"/>
          </a:xfrm>
        </p:spPr>
        <p:txBody>
          <a:bodyPr/>
          <a:lstStyle/>
          <a:p>
            <a:r>
              <a:rPr lang="cs-CZ" altLang="cs-CZ" dirty="0"/>
              <a:t>Víceleté rozpočtování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Systémy územních rozpočtů</a:t>
            </a:r>
          </a:p>
          <a:p>
            <a:r>
              <a:rPr lang="cs-CZ" altLang="cs-CZ" dirty="0"/>
              <a:t>Ing. Jiří Velinský, 4. 3.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střednědobého prognózování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expertní metoda</a:t>
            </a:r>
          </a:p>
          <a:p>
            <a:r>
              <a:rPr lang="cs-CZ" altLang="cs-CZ" sz="2400" dirty="0">
                <a:latin typeface="Verdana" pitchFamily="34" charset="0"/>
              </a:rPr>
              <a:t>techniky časových řad</a:t>
            </a:r>
          </a:p>
          <a:p>
            <a:r>
              <a:rPr lang="cs-CZ" altLang="cs-CZ" sz="2400" dirty="0">
                <a:latin typeface="Verdana" pitchFamily="34" charset="0"/>
              </a:rPr>
              <a:t>deterministické techniky</a:t>
            </a:r>
          </a:p>
          <a:p>
            <a:r>
              <a:rPr lang="cs-CZ" altLang="cs-CZ" sz="2400" dirty="0">
                <a:latin typeface="Verdana" pitchFamily="34" charset="0"/>
              </a:rPr>
              <a:t>ekonometrické prognózování</a:t>
            </a:r>
          </a:p>
        </p:txBody>
      </p:sp>
    </p:spTree>
    <p:extLst>
      <p:ext uri="{BB962C8B-B14F-4D97-AF65-F5344CB8AC3E}">
        <p14:creationId xmlns:p14="http://schemas.microsoft.com/office/powerpoint/2010/main" val="249180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hospodářství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</p:txBody>
      </p:sp>
    </p:spTree>
    <p:extLst>
      <p:ext uri="{BB962C8B-B14F-4D97-AF65-F5344CB8AC3E}">
        <p14:creationId xmlns:p14="http://schemas.microsoft.com/office/powerpoint/2010/main" val="206814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závazku</a:t>
            </a:r>
          </a:p>
          <a:p>
            <a:r>
              <a:rPr lang="cs-CZ" altLang="cs-CZ" dirty="0"/>
              <a:t>je definován zákonem 250/2000 Sb., o rozpočtových pravidlech územních rozpočtů</a:t>
            </a:r>
          </a:p>
          <a:p>
            <a:r>
              <a:rPr lang="cs-CZ" altLang="cs-CZ" dirty="0"/>
              <a:t>není zcela jasný výklad povinnosti rozpočtový výhled sestavovat</a:t>
            </a:r>
          </a:p>
        </p:txBody>
      </p:sp>
    </p:spTree>
    <p:extLst>
      <p:ext uri="{BB962C8B-B14F-4D97-AF65-F5344CB8AC3E}">
        <p14:creationId xmlns:p14="http://schemas.microsoft.com/office/powerpoint/2010/main" val="155170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sestavuje se v menší míře podrobnosti než roční rozpočet</a:t>
            </a:r>
          </a:p>
          <a:p>
            <a:r>
              <a:rPr lang="cs-CZ" altLang="cs-CZ" dirty="0"/>
              <a:t>není pevně dána jeho struktura</a:t>
            </a:r>
          </a:p>
          <a:p>
            <a:r>
              <a:rPr lang="cs-CZ" altLang="cs-CZ" i="1" dirty="0"/>
              <a:t>není dáno jeho začlenění do rozpočtového procesu a provázanost s rozpočtem obce (již neplatí)</a:t>
            </a:r>
          </a:p>
          <a:p>
            <a:r>
              <a:rPr lang="cs-CZ" altLang="cs-CZ" i="1" dirty="0"/>
              <a:t>není stanovena publikační povinnost (již neplatí)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3709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limity výdajů obce na daný účel</a:t>
            </a:r>
          </a:p>
          <a:p>
            <a:r>
              <a:rPr lang="cs-CZ" altLang="cs-CZ" dirty="0"/>
              <a:t>komentář k rozpočtu a shrnutí rozpočtových politik, které víceletý rozpočet obsahuje</a:t>
            </a:r>
          </a:p>
          <a:p>
            <a:r>
              <a:rPr lang="cs-CZ" altLang="cs-CZ" dirty="0"/>
              <a:t>analýza rozpočtových příjmů, zvážení možných postupů jejich zvyšování, hledání dalších zdrojů příjmů obce</a:t>
            </a:r>
          </a:p>
          <a:p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2613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vymezení finančních metod a postupů v následujících oblastech: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kapitálových výdajů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výdajů jednotlivých projektů a způsob jejich financování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způsob řízení výdajů a jejich předvídání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způsob řízení zadluženosti obce ve vztahu ke kapitálovým výdajům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tvorba mimorozpočtových fondů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správa grantů, jejich řízení a plánování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výkaznictví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metodika analýzy příjmů a odhadu jejich výše</a:t>
            </a:r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260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propojení se strategickým plánem obce</a:t>
            </a:r>
          </a:p>
          <a:p>
            <a:r>
              <a:rPr lang="cs-CZ" altLang="cs-CZ" dirty="0"/>
              <a:t>popis investiční politiky 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919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Typy víceletých rozpočtů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r>
              <a:rPr lang="cs-CZ" altLang="cs-CZ" sz="2400" dirty="0"/>
              <a:t>rolující víceletý rozpočet  - obsahuje detailní predikce P a V na dva či více následujících let. Přitom jsou však P a V následujícího roku vždy samostatně schvalovány</a:t>
            </a:r>
          </a:p>
          <a:p>
            <a:r>
              <a:rPr lang="cs-CZ" altLang="cs-CZ" sz="2400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5627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Provázanost střednědobého výhledu rozpočtu s dalšími nástroji řízení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Základním dokumentem při plánování rozvoje obce je strategický plán obce. Vytváří rámce pro tvorbu dalších dokumentů.</a:t>
            </a:r>
          </a:p>
          <a:p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</p:txBody>
      </p:sp>
    </p:spTree>
    <p:extLst>
      <p:ext uri="{BB962C8B-B14F-4D97-AF65-F5344CB8AC3E}">
        <p14:creationId xmlns:p14="http://schemas.microsoft.com/office/powerpoint/2010/main" val="283970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Provázanost střednědobého výhledu rozpočtu s dalšími nástroji řízení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zdroje.</a:t>
            </a:r>
          </a:p>
          <a:p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</p:txBody>
      </p:sp>
    </p:spTree>
    <p:extLst>
      <p:ext uri="{BB962C8B-B14F-4D97-AF65-F5344CB8AC3E}">
        <p14:creationId xmlns:p14="http://schemas.microsoft.com/office/powerpoint/2010/main" val="90039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Výhody používání střednědobého výhledu rozpočtu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r>
              <a:rPr lang="cs-CZ" altLang="cs-CZ" sz="2400" dirty="0"/>
              <a:t>zlepšení strategického a dlouhodobého plánování obce</a:t>
            </a:r>
          </a:p>
          <a:p>
            <a:r>
              <a:rPr lang="cs-CZ" altLang="cs-CZ" sz="2400" dirty="0"/>
              <a:t>udržení fiskálního zdraví obce</a:t>
            </a:r>
          </a:p>
          <a:p>
            <a:r>
              <a:rPr lang="cs-CZ" altLang="cs-CZ" sz="2400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sz="2400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sz="2400" dirty="0"/>
              <a:t>snížení počtu hodin věnovaných práci na rozpočtu</a:t>
            </a:r>
          </a:p>
        </p:txBody>
      </p:sp>
    </p:spTree>
    <p:extLst>
      <p:ext uri="{BB962C8B-B14F-4D97-AF65-F5344CB8AC3E}">
        <p14:creationId xmlns:p14="http://schemas.microsoft.com/office/powerpoint/2010/main" val="2615033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Výhody používání střednědobého výhledu rozpočtu – dle názoru českých měst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sz="2400" dirty="0"/>
              <a:t>přehled o finanční situaci obce, provázanost příjmů a výdajů obce</a:t>
            </a:r>
          </a:p>
          <a:p>
            <a:r>
              <a:rPr lang="cs-CZ" altLang="cs-CZ" sz="2400" dirty="0"/>
              <a:t>lepší plánování investic  - představa o možných zdrojích jejich financování</a:t>
            </a:r>
          </a:p>
          <a:p>
            <a:r>
              <a:rPr lang="cs-CZ" altLang="cs-CZ" sz="2400" dirty="0"/>
              <a:t>řízení dluhu obce – výše závazků a jejich splácení., představa o maximálním únosném zadlužení obce</a:t>
            </a:r>
          </a:p>
          <a:p>
            <a:r>
              <a:rPr lang="cs-CZ" altLang="cs-CZ" sz="2400" dirty="0"/>
              <a:t>snadnější příprava rozpočtu města, jeho kvalitnější příprava</a:t>
            </a:r>
          </a:p>
          <a:p>
            <a:r>
              <a:rPr lang="cs-CZ" altLang="cs-CZ" sz="2400" dirty="0"/>
              <a:t>zlepšení strategického a dlouhodobého plánování obce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65651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Shrnutí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04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Děkuji za pozornost!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Ing. Jiří </a:t>
            </a:r>
            <a:r>
              <a:rPr lang="cs-CZ" altLang="cs-CZ" dirty="0" err="1"/>
              <a:t>Velinský</a:t>
            </a:r>
            <a:endParaRPr lang="cs-CZ" altLang="cs-CZ" dirty="0"/>
          </a:p>
          <a:p>
            <a:r>
              <a:rPr lang="cs-CZ" altLang="cs-CZ" dirty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</p:txBody>
      </p:sp>
    </p:spTree>
    <p:extLst>
      <p:ext uri="{BB962C8B-B14F-4D97-AF65-F5344CB8AC3E}">
        <p14:creationId xmlns:p14="http://schemas.microsoft.com/office/powerpoint/2010/main" val="209083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Víceleté rozpočtování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v Česku má víceleté finanční řízení formu střednědobého výhledu rozpočtu</a:t>
            </a:r>
          </a:p>
          <a:p>
            <a:r>
              <a:rPr lang="cs-CZ" altLang="cs-CZ" sz="2400" dirty="0"/>
              <a:t>MMF či Světová banka hovoří o víceletých výdajových (fiskálních) rámcích, které jsou aplikovány zejména na národní úrovni</a:t>
            </a:r>
          </a:p>
          <a:p>
            <a:r>
              <a:rPr lang="cs-CZ" altLang="cs-CZ" sz="2400" dirty="0"/>
              <a:t>využívají se zejména při reformách řízení veřejných výdajů v tranzitivních a rozvojových zemích (Malawi, Mauritius, Ghana, Zair, Uganda)</a:t>
            </a:r>
          </a:p>
          <a:p>
            <a:r>
              <a:rPr lang="cs-CZ" altLang="cs-CZ" sz="2400" dirty="0"/>
              <a:t>v zemích OECD byl víceletý rozpočet uplatňován od 70. – 80. let 20. století</a:t>
            </a:r>
          </a:p>
        </p:txBody>
      </p:sp>
    </p:spTree>
    <p:extLst>
      <p:ext uri="{BB962C8B-B14F-4D97-AF65-F5344CB8AC3E}">
        <p14:creationId xmlns:p14="http://schemas.microsoft.com/office/powerpoint/2010/main" val="314255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 víceleté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vyžaduje, aby vlády vyjádřili jasně cíle a priority svých politik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signalizuje, zda jsou realizované politiky a jejich dopady v souladu s definovanou fiskální strategií vlády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</p:txBody>
      </p:sp>
    </p:spTree>
    <p:extLst>
      <p:ext uri="{BB962C8B-B14F-4D97-AF65-F5344CB8AC3E}">
        <p14:creationId xmlns:p14="http://schemas.microsoft.com/office/powerpoint/2010/main" val="76272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 víceleté rozpočtování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vlády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3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Možné problémy víceletého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přílišné spoléhání na odhady budoucích příjmů a výdajů při tvorbě ročního rozpočtu může vést k </a:t>
            </a:r>
            <a:r>
              <a:rPr lang="cs-CZ" altLang="cs-CZ" sz="2400" dirty="0" err="1"/>
              <a:t>neflexibilitě</a:t>
            </a:r>
            <a:r>
              <a:rPr lang="cs-CZ" altLang="cs-CZ" sz="2400" dirty="0"/>
              <a:t> a setrvačnosti v tvorbě fiskální politiky</a:t>
            </a:r>
          </a:p>
          <a:p>
            <a:r>
              <a:rPr lang="cs-CZ" altLang="cs-CZ" sz="2400" dirty="0"/>
              <a:t>příliš optimistické víceleté projekce mohou být využity ke schválení veřejných výdajů, které by jinak schváleny nebyly</a:t>
            </a:r>
          </a:p>
          <a:p>
            <a:r>
              <a:rPr lang="cs-CZ" altLang="cs-CZ" sz="2400" dirty="0"/>
              <a:t>tento přístup k rozpočtování může být příliš náročný </a:t>
            </a:r>
            <a:r>
              <a:rPr lang="cs-CZ" altLang="cs-CZ" sz="2400" dirty="0">
                <a:sym typeface="Wingdings" pitchFamily="2" charset="2"/>
              </a:rPr>
              <a:t>- </a:t>
            </a:r>
            <a:r>
              <a:rPr lang="cs-CZ" altLang="cs-CZ" sz="2400" dirty="0"/>
              <a:t>může odvést pozornost a zdroje od důležitých cílů při vytváření ročního rozpočtu.</a:t>
            </a:r>
          </a:p>
          <a:p>
            <a:r>
              <a:rPr lang="cs-CZ" altLang="cs-CZ" sz="2400" dirty="0"/>
              <a:t>může se jednat jen o seznam přání, který nebude ročními rozpočty naplňován.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396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Úspěšné fungování víceletého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deklarovaná politická podpora procesu víceletého rozpočtování</a:t>
            </a:r>
          </a:p>
          <a:p>
            <a:r>
              <a:rPr lang="cs-CZ" altLang="cs-CZ" sz="2400" dirty="0">
                <a:latin typeface="Verdana" pitchFamily="34" charset="0"/>
              </a:rPr>
              <a:t>procesy rozpočtové kontroly, rozpočtových procesů a metod</a:t>
            </a:r>
          </a:p>
          <a:p>
            <a:r>
              <a:rPr lang="cs-CZ" altLang="cs-CZ" sz="2400" dirty="0">
                <a:latin typeface="Verdana" pitchFamily="34" charset="0"/>
              </a:rPr>
              <a:t>jasně definované rozvojové priority a cíle obce</a:t>
            </a:r>
          </a:p>
          <a:p>
            <a:r>
              <a:rPr lang="cs-CZ" altLang="cs-CZ" sz="2400" dirty="0">
                <a:latin typeface="Verdana" pitchFamily="34" charset="0"/>
              </a:rPr>
              <a:t>jasně definované víceleté projekty a zabezpečované služby </a:t>
            </a:r>
          </a:p>
          <a:p>
            <a:r>
              <a:rPr lang="cs-CZ" altLang="cs-CZ" sz="2400" dirty="0">
                <a:latin typeface="Verdana" pitchFamily="34" charset="0"/>
              </a:rPr>
              <a:t>obec využívá nástrojů dlouhodobého strategického a finančního řízení</a:t>
            </a:r>
          </a:p>
          <a:p>
            <a:r>
              <a:rPr lang="cs-CZ" altLang="cs-CZ" sz="2400" dirty="0">
                <a:latin typeface="Verdana" pitchFamily="34" charset="0"/>
              </a:rPr>
              <a:t>metodika tvorby odhadů budoucích příjmů a výdajů</a:t>
            </a:r>
          </a:p>
        </p:txBody>
      </p:sp>
    </p:spTree>
    <p:extLst>
      <p:ext uri="{BB962C8B-B14F-4D97-AF65-F5344CB8AC3E}">
        <p14:creationId xmlns:p14="http://schemas.microsoft.com/office/powerpoint/2010/main" val="193914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Úspěšné fungování víceletého rozpočtování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postupy zabezpečující informování o průběhu politik a procesů</a:t>
            </a:r>
          </a:p>
          <a:p>
            <a:r>
              <a:rPr lang="cs-CZ" altLang="cs-CZ" sz="2400" dirty="0">
                <a:latin typeface="Verdana" pitchFamily="34" charset="0"/>
              </a:rPr>
              <a:t>zpracování víceletého rozpočtu je variantní</a:t>
            </a:r>
          </a:p>
          <a:p>
            <a:r>
              <a:rPr lang="cs-CZ" altLang="cs-CZ" sz="2400" dirty="0">
                <a:latin typeface="Verdana" pitchFamily="34" charset="0"/>
              </a:rPr>
              <a:t>víceletý rozpočet je zpracováván jak pro kapitálovou, tak pro běžnou část rozpočtu</a:t>
            </a:r>
          </a:p>
          <a:p>
            <a:r>
              <a:rPr lang="cs-CZ" altLang="cs-CZ" sz="2400" dirty="0">
                <a:latin typeface="Verdana" pitchFamily="34" charset="0"/>
              </a:rPr>
              <a:t>dokument je zpracován ve srozumitelné formě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50566399"/>
      </p:ext>
    </p:extLst>
  </p:cSld>
  <p:clrMapOvr>
    <a:masterClrMapping/>
  </p:clrMapOvr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1475</TotalTime>
  <Words>1487</Words>
  <Application>Microsoft Office PowerPoint</Application>
  <PresentationFormat>Předvádění na obrazovce (4:3)</PresentationFormat>
  <Paragraphs>180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Trebuchet MS</vt:lpstr>
      <vt:lpstr>Verdana</vt:lpstr>
      <vt:lpstr>Wingdings</vt:lpstr>
      <vt:lpstr>ESF_prezentace_okrova_sablona</vt:lpstr>
      <vt:lpstr>BÉŽOVÁ TITL</vt:lpstr>
      <vt:lpstr>Víceleté rozpočtování</vt:lpstr>
      <vt:lpstr>Program I.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Jiří Velinský</cp:lastModifiedBy>
  <cp:revision>110</cp:revision>
  <cp:lastPrinted>2014-04-11T17:59:44Z</cp:lastPrinted>
  <dcterms:created xsi:type="dcterms:W3CDTF">2013-11-06T13:20:55Z</dcterms:created>
  <dcterms:modified xsi:type="dcterms:W3CDTF">2019-03-04T14:17:50Z</dcterms:modified>
</cp:coreProperties>
</file>