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62" r:id="rId5"/>
    <p:sldMasterId id="2147483966" r:id="rId6"/>
  </p:sldMasterIdLst>
  <p:notesMasterIdLst>
    <p:notesMasterId r:id="rId36"/>
  </p:notesMasterIdLst>
  <p:sldIdLst>
    <p:sldId id="256" r:id="rId7"/>
    <p:sldId id="517" r:id="rId8"/>
    <p:sldId id="518" r:id="rId9"/>
    <p:sldId id="519" r:id="rId10"/>
    <p:sldId id="508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21" r:id="rId23"/>
    <p:sldId id="522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06" r:id="rId33"/>
    <p:sldId id="468" r:id="rId34"/>
    <p:sldId id="52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E091-21B5-42A7-AEA9-A5FD793BEB8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DCB6-5893-4523-9BF5-29E464138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1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937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CS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784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CS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603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DCB6-5893-4523-9BF5-29E4641387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0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3D385-F767-4414-A96C-6DD691D9EAC9}" type="slidenum">
              <a:rPr lang="en-GB" sz="1200"/>
              <a:pPr eaLnBrk="1" hangingPunct="1"/>
              <a:t>18</a:t>
            </a:fld>
            <a:endParaRPr lang="en-GB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2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701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r>
              <a:rPr lang="de-AT" dirty="0"/>
              <a:t>CS</a:t>
            </a:r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24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de-AT" dirty="0"/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80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r>
              <a:rPr lang="de-AT" dirty="0"/>
              <a:t>CS</a:t>
            </a:r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33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de-AT" dirty="0"/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989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353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OR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410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OR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7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A0F3C-2BD0-4E9F-9D6A-DE2BA0C5BF88}" type="datetimeFigureOut">
              <a:rPr lang="cs-CZ" smtClean="0"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3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2136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3757174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500063" y="1928813"/>
            <a:ext cx="8072437" cy="45005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1406" y="1082644"/>
            <a:ext cx="6900882" cy="48896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123342886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500063" y="1928813"/>
            <a:ext cx="8072437" cy="45005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1406" y="1082644"/>
            <a:ext cx="6900882" cy="48896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98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32666695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237976075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17726773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989" r:id="rId12"/>
    <p:sldLayoutId id="2147483990" r:id="rId13"/>
    <p:sldLayoutId id="214748399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99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2" r:id="rId14"/>
    <p:sldLayoutId id="2147483983" r:id="rId15"/>
    <p:sldLayoutId id="2147483984" r:id="rId16"/>
    <p:sldLayoutId id="2147483988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www.wu.ac.at/fileadmin/wu/d/cc/npocompetence/downloads/impact_gesellschaftliche_wirkungen_von_nonprofit_organisation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.ac.at/fileadmin/wu/d/cc/npocompetence/downloads/impact_gesellschaftliche_wirkungen_von_nonprofit_organisatione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npc.org/publications/mapping-outcomes-for-social-investment/" TargetMode="External"/><Relationship Id="rId2" Type="http://schemas.openxmlformats.org/officeDocument/2006/relationships/hyperlink" Target="http://www.globalvaluexchange.org/" TargetMode="Externa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siaassociation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jfS6-eL-dm8" TargetMode="Externa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77201" y="2564904"/>
            <a:ext cx="8676456" cy="2304281"/>
          </a:xfrm>
        </p:spPr>
        <p:txBody>
          <a:bodyPr/>
          <a:lstStyle/>
          <a:p>
            <a:pPr algn="ctr"/>
            <a:r>
              <a:rPr lang="en-GB" altLang="en-US" sz="2400" dirty="0"/>
              <a:t>PUBLIC PROJECT DESIGN AND EVALUATION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sk-SK" sz="2400" b="0" dirty="0" smtClean="0"/>
              <a:t/>
            </a:r>
            <a:br>
              <a:rPr lang="sk-SK" sz="2400" b="0" dirty="0" smtClean="0"/>
            </a:br>
            <a:r>
              <a:rPr lang="sk-SK" sz="3600" dirty="0" smtClean="0"/>
              <a:t>02_SROI </a:t>
            </a:r>
            <a:r>
              <a:rPr lang="cs-CZ" sz="3600" dirty="0" err="1" smtClean="0"/>
              <a:t>analysis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1" y="4766535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72420" y="5677760"/>
            <a:ext cx="8351837" cy="82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Gabriela </a:t>
            </a:r>
            <a:r>
              <a:rPr lang="sk-SK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Vaceková</a:t>
            </a:r>
            <a:endParaRPr lang="sk-SK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gabriela.vacekova@econ.muni.cz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8" y="980728"/>
            <a:ext cx="7827963" cy="647700"/>
          </a:xfrm>
        </p:spPr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Outcome?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8662939" cy="4680669"/>
          </a:xfrm>
          <a:noFill/>
        </p:spPr>
        <p:txBody>
          <a:bodyPr>
            <a:normAutofit/>
          </a:bodyPr>
          <a:lstStyle/>
          <a:p>
            <a:r>
              <a:rPr lang="de-AT" b="1" dirty="0"/>
              <a:t>Outcomes</a:t>
            </a:r>
            <a:r>
              <a:rPr lang="de-AT" dirty="0"/>
              <a:t> </a:t>
            </a:r>
            <a:r>
              <a:rPr lang="en-US" dirty="0"/>
              <a:t>refer to those changes (positive and/or negative) that are noted to the beneficiaries (people, groups, society) of an intervention, after an intervention has taken place.</a:t>
            </a:r>
            <a:endParaRPr lang="de-AT" b="1" dirty="0"/>
          </a:p>
          <a:p>
            <a:r>
              <a:rPr lang="de-AT" b="1" dirty="0"/>
              <a:t>Outcomes</a:t>
            </a:r>
            <a:r>
              <a:rPr lang="de-AT" dirty="0"/>
              <a:t> may occur short-term, medium-term and long-term </a:t>
            </a:r>
          </a:p>
          <a:p>
            <a:r>
              <a:rPr lang="de-AT" b="1" dirty="0"/>
              <a:t>Outcomes</a:t>
            </a:r>
            <a:r>
              <a:rPr lang="de-AT" dirty="0"/>
              <a:t> may occur at micro-, meso- and macro-level</a:t>
            </a:r>
          </a:p>
          <a:p>
            <a:r>
              <a:rPr lang="de-AT" b="1" dirty="0"/>
              <a:t>Outcomes</a:t>
            </a:r>
            <a:r>
              <a:rPr lang="de-AT" dirty="0"/>
              <a:t> may generally occur on six topical dimensions:</a:t>
            </a:r>
            <a:br>
              <a:rPr lang="de-AT" dirty="0"/>
            </a:br>
            <a:r>
              <a:rPr lang="de-AT" sz="1800" dirty="0"/>
              <a:t>- </a:t>
            </a:r>
            <a:r>
              <a:rPr lang="de-AT" sz="1800" dirty="0" smtClean="0"/>
              <a:t>economic</a:t>
            </a:r>
            <a:r>
              <a:rPr lang="sk-SK" sz="1800" dirty="0" smtClean="0"/>
              <a:t>,</a:t>
            </a:r>
            <a:r>
              <a:rPr lang="de-AT" sz="1800" dirty="0" smtClean="0"/>
              <a:t> ecological</a:t>
            </a:r>
            <a:r>
              <a:rPr lang="sk-SK" sz="1800" dirty="0" smtClean="0"/>
              <a:t>, </a:t>
            </a:r>
            <a:r>
              <a:rPr lang="de-AT" sz="1800" dirty="0" smtClean="0"/>
              <a:t>social</a:t>
            </a:r>
            <a:r>
              <a:rPr lang="sk-SK" sz="1800" dirty="0" smtClean="0"/>
              <a:t>,</a:t>
            </a:r>
            <a:r>
              <a:rPr lang="de-AT" sz="1800" dirty="0" smtClean="0"/>
              <a:t> cultural</a:t>
            </a:r>
            <a:r>
              <a:rPr lang="sk-SK" sz="1800" dirty="0" smtClean="0"/>
              <a:t>,</a:t>
            </a:r>
            <a:r>
              <a:rPr lang="de-AT" sz="1800" dirty="0" smtClean="0"/>
              <a:t> political</a:t>
            </a:r>
            <a:r>
              <a:rPr lang="sk-SK" sz="1800" dirty="0" smtClean="0"/>
              <a:t>,</a:t>
            </a:r>
            <a:r>
              <a:rPr lang="de-AT" sz="1800" dirty="0" smtClean="0"/>
              <a:t> </a:t>
            </a:r>
            <a:r>
              <a:rPr lang="de-AT" sz="1800" dirty="0"/>
              <a:t>psychical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de-AT" sz="1800" dirty="0" smtClean="0"/>
              <a:t>and </a:t>
            </a:r>
            <a:r>
              <a:rPr lang="de-AT" sz="1800" dirty="0"/>
              <a:t>physiological</a:t>
            </a:r>
          </a:p>
          <a:p>
            <a:r>
              <a:rPr lang="de-AT" b="1" dirty="0"/>
              <a:t>Outcomes</a:t>
            </a:r>
            <a:r>
              <a:rPr lang="de-AT" dirty="0"/>
              <a:t> have to be measured,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analysed </a:t>
            </a:r>
            <a:r>
              <a:rPr lang="de-AT" dirty="0"/>
              <a:t>and valued differently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for </a:t>
            </a:r>
            <a:r>
              <a:rPr lang="de-AT" dirty="0"/>
              <a:t>each stakeholder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725665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10" y="1107548"/>
            <a:ext cx="6280165" cy="665268"/>
          </a:xfrm>
        </p:spPr>
        <p:txBody>
          <a:bodyPr/>
          <a:lstStyle/>
          <a:p>
            <a:r>
              <a:rPr lang="de-DE" dirty="0"/>
              <a:t>Impact box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4491"/>
          <a:stretch/>
        </p:blipFill>
        <p:spPr>
          <a:xfrm>
            <a:off x="2843808" y="1440182"/>
            <a:ext cx="5306407" cy="459410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7504" y="6211669"/>
            <a:ext cx="835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Quelle: Schober, C./Rauscher O. (2014): „Was ist Impact? Gesellschaftliche Wirkungen von (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Nonprofit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) Organisationen. Von der Identifikation über die Bewertung bis zu unterschiedlichen Analyseformen.“, Working Paper, NPO&amp;SE Kompetenzzentrum WU Wien. Download unter: 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  <a:hlinkClick r:id="rId4"/>
              </a:rPr>
              <a:t>https://www.wu.ac.at/fileadmin/wu/d/cc/npocompetence/downloads/impact_gesellschaftliche_wirkungen_von_nonprofit_organisationen.pdf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</a:p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English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version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coming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soon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438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3" y="1225115"/>
            <a:ext cx="7827963" cy="647700"/>
          </a:xfrm>
        </p:spPr>
        <p:txBody>
          <a:bodyPr/>
          <a:lstStyle/>
          <a:p>
            <a:r>
              <a:rPr lang="de-AT" dirty="0"/>
              <a:t>Outcome = </a:t>
            </a:r>
            <a:r>
              <a:rPr lang="de-AT" dirty="0" err="1"/>
              <a:t>Success</a:t>
            </a:r>
            <a:r>
              <a:rPr lang="de-AT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479" y="2464692"/>
            <a:ext cx="8358453" cy="4382571"/>
          </a:xfrm>
          <a:noFill/>
        </p:spPr>
        <p:txBody>
          <a:bodyPr>
            <a:normAutofit/>
          </a:bodyPr>
          <a:lstStyle/>
          <a:p>
            <a:r>
              <a:rPr lang="de-AT" dirty="0"/>
              <a:t>Outcomes have to be understood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in </a:t>
            </a:r>
            <a:r>
              <a:rPr lang="de-AT" dirty="0"/>
              <a:t>broader terms than typical success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dimensions</a:t>
            </a:r>
            <a:endParaRPr lang="de-AT" dirty="0"/>
          </a:p>
          <a:p>
            <a:r>
              <a:rPr lang="de-AT" dirty="0"/>
              <a:t>A comprehensive consideration of outcomes allows an overall assessment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organisations</a:t>
            </a:r>
            <a:r>
              <a:rPr lang="de-AT" dirty="0"/>
              <a:t> or programs/projects beyond the organisational success =&gt; Organisations can be successful in terms of efficiency/effectiveness but still have an overall negative outcome (Externalities)</a:t>
            </a:r>
          </a:p>
          <a:p>
            <a:r>
              <a:rPr lang="de-AT" dirty="0"/>
              <a:t>Comprehensive impact analyses consider unintended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713" y="1280938"/>
            <a:ext cx="2732219" cy="20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1225584"/>
            <a:ext cx="6280165" cy="665268"/>
          </a:xfrm>
        </p:spPr>
        <p:txBody>
          <a:bodyPr/>
          <a:lstStyle/>
          <a:p>
            <a:r>
              <a:rPr lang="en-GB" dirty="0"/>
              <a:t>Impact value chain/Logic Model </a:t>
            </a:r>
            <a:r>
              <a:rPr lang="de-AT" dirty="0"/>
              <a:t> </a:t>
            </a:r>
          </a:p>
        </p:txBody>
      </p:sp>
      <p:sp>
        <p:nvSpPr>
          <p:cNvPr id="77" name="Rechteck 76"/>
          <p:cNvSpPr/>
          <p:nvPr/>
        </p:nvSpPr>
        <p:spPr>
          <a:xfrm>
            <a:off x="186807" y="5440869"/>
            <a:ext cx="8418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Quelle: Schober, C./Rauscher O. (2014): „Was ist Impact? Gesellschaftliche Wirkungen von (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Nonprofit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) Organisationen. Von der Identifikation über die Bewertung bis zu unterschiedlichen Analyseformen.“, Working Paper, NPO&amp;SE Kompetenzzentrum WU Wien. Download unter: 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  <a:hlinkClick r:id="rId3"/>
              </a:rPr>
              <a:t>https://www.wu.ac.at/fileadmin/wu/d/cc/npocompetence/downloads/impact_gesellschaftliche_wirkungen_von_nonprofit_organisationen.pdf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</a:p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English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version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coming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soon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.</a:t>
            </a:r>
          </a:p>
        </p:txBody>
      </p:sp>
      <p:pic>
        <p:nvPicPr>
          <p:cNvPr id="29" name="Grafik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2" y="2336738"/>
            <a:ext cx="8710845" cy="2460414"/>
          </a:xfrm>
          <a:prstGeom prst="rect">
            <a:avLst/>
          </a:prstGeom>
          <a:noFill/>
        </p:spPr>
      </p:pic>
      <p:cxnSp>
        <p:nvCxnSpPr>
          <p:cNvPr id="3" name="Gerader Verbinder 2"/>
          <p:cNvCxnSpPr/>
          <p:nvPr/>
        </p:nvCxnSpPr>
        <p:spPr>
          <a:xfrm flipV="1">
            <a:off x="4069324" y="3937687"/>
            <a:ext cx="4248472" cy="75900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025079" y="3961871"/>
            <a:ext cx="4306758" cy="63436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nde Klammer links 7"/>
          <p:cNvSpPr/>
          <p:nvPr/>
        </p:nvSpPr>
        <p:spPr>
          <a:xfrm>
            <a:off x="4069324" y="3003018"/>
            <a:ext cx="670354" cy="858396"/>
          </a:xfrm>
          <a:prstGeom prst="leftBracket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unde Klammer links 12"/>
          <p:cNvSpPr/>
          <p:nvPr/>
        </p:nvSpPr>
        <p:spPr>
          <a:xfrm flipH="1">
            <a:off x="7899012" y="2928116"/>
            <a:ext cx="418784" cy="858396"/>
          </a:xfrm>
          <a:prstGeom prst="leftBracket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916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014" y="925288"/>
            <a:ext cx="7827963" cy="647700"/>
          </a:xfrm>
        </p:spPr>
        <p:txBody>
          <a:bodyPr/>
          <a:lstStyle/>
          <a:p>
            <a:r>
              <a:rPr lang="de-DE" dirty="0"/>
              <a:t>Impact Model</a:t>
            </a:r>
            <a:endParaRPr lang="de-AT" dirty="0"/>
          </a:p>
        </p:txBody>
      </p:sp>
      <p:sp>
        <p:nvSpPr>
          <p:cNvPr id="65" name="Rechteck 64"/>
          <p:cNvSpPr/>
          <p:nvPr/>
        </p:nvSpPr>
        <p:spPr>
          <a:xfrm>
            <a:off x="35496" y="4869160"/>
            <a:ext cx="9001000" cy="1008112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5496" y="3429000"/>
            <a:ext cx="9001000" cy="1008112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35496" y="1916832"/>
            <a:ext cx="9001000" cy="1008112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1475656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Input</a:t>
            </a: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2776770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Activties</a:t>
            </a:r>
            <a:r>
              <a:rPr kumimoji="0" lang="de-AT" sz="13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de-AT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4067944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Output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5364088" y="1916832"/>
            <a:ext cx="1080120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Outcome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732240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minus </a:t>
            </a:r>
            <a:r>
              <a:rPr kumimoji="0" lang="de-AT" sz="125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Deadweight</a:t>
            </a:r>
            <a:endParaRPr kumimoji="0" lang="de-AT" sz="12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8100392" y="1916832"/>
            <a:ext cx="1008112" cy="3960440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Impact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Textfeld 73"/>
          <p:cNvSpPr txBox="1"/>
          <p:nvPr/>
        </p:nvSpPr>
        <p:spPr>
          <a:xfrm rot="16200000">
            <a:off x="-236798" y="2261133"/>
            <a:ext cx="980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00" b="1" dirty="0">
                <a:solidFill>
                  <a:prstClr val="white"/>
                </a:solidFill>
                <a:latin typeface="Calibri"/>
                <a:cs typeface="+mn-cs"/>
              </a:rPr>
              <a:t>Project 1</a:t>
            </a:r>
          </a:p>
        </p:txBody>
      </p:sp>
      <p:sp>
        <p:nvSpPr>
          <p:cNvPr id="75" name="Textfeld 74"/>
          <p:cNvSpPr txBox="1"/>
          <p:nvPr/>
        </p:nvSpPr>
        <p:spPr>
          <a:xfrm rot="16200000">
            <a:off x="-214353" y="3779574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00" b="1" dirty="0">
                <a:solidFill>
                  <a:prstClr val="white"/>
                </a:solidFill>
                <a:latin typeface="Calibri"/>
                <a:cs typeface="+mn-cs"/>
              </a:rPr>
              <a:t>Project 2</a:t>
            </a:r>
          </a:p>
        </p:txBody>
      </p:sp>
      <p:sp>
        <p:nvSpPr>
          <p:cNvPr id="76" name="Pfeil nach rechts 75"/>
          <p:cNvSpPr/>
          <p:nvPr/>
        </p:nvSpPr>
        <p:spPr>
          <a:xfrm>
            <a:off x="2483768" y="242088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Pfeil nach rechts 76"/>
          <p:cNvSpPr/>
          <p:nvPr/>
        </p:nvSpPr>
        <p:spPr>
          <a:xfrm>
            <a:off x="3779912" y="242088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Pfeil nach rechts 77"/>
          <p:cNvSpPr/>
          <p:nvPr/>
        </p:nvSpPr>
        <p:spPr>
          <a:xfrm>
            <a:off x="5076056" y="2413600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Pfeil nach rechts 78"/>
          <p:cNvSpPr/>
          <p:nvPr/>
        </p:nvSpPr>
        <p:spPr>
          <a:xfrm>
            <a:off x="6444208" y="2397125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Pfeil nach rechts 79"/>
          <p:cNvSpPr/>
          <p:nvPr/>
        </p:nvSpPr>
        <p:spPr>
          <a:xfrm>
            <a:off x="7744445" y="2397125"/>
            <a:ext cx="355947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1" name="Gerade Verbindung 80"/>
          <p:cNvCxnSpPr/>
          <p:nvPr/>
        </p:nvCxnSpPr>
        <p:spPr>
          <a:xfrm>
            <a:off x="5868144" y="2924944"/>
            <a:ext cx="0" cy="144016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2" name="Gerade Verbindung 81"/>
          <p:cNvCxnSpPr/>
          <p:nvPr/>
        </p:nvCxnSpPr>
        <p:spPr>
          <a:xfrm flipH="1">
            <a:off x="3131840" y="3068960"/>
            <a:ext cx="2736306" cy="0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3" name="Gerade Verbindung 82"/>
          <p:cNvCxnSpPr/>
          <p:nvPr/>
        </p:nvCxnSpPr>
        <p:spPr>
          <a:xfrm>
            <a:off x="3131840" y="3068960"/>
            <a:ext cx="0" cy="324036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4" name="Gerade Verbindung 83"/>
          <p:cNvCxnSpPr/>
          <p:nvPr/>
        </p:nvCxnSpPr>
        <p:spPr>
          <a:xfrm>
            <a:off x="3059832" y="3230978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5" name="Gerade Verbindung 84"/>
          <p:cNvCxnSpPr/>
          <p:nvPr/>
        </p:nvCxnSpPr>
        <p:spPr>
          <a:xfrm flipH="1">
            <a:off x="3131840" y="3230978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6" name="Gerade Verbindung 85"/>
          <p:cNvCxnSpPr/>
          <p:nvPr/>
        </p:nvCxnSpPr>
        <p:spPr>
          <a:xfrm>
            <a:off x="5868144" y="4642105"/>
            <a:ext cx="0" cy="227055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7" name="Gerade Verbindung 86"/>
          <p:cNvCxnSpPr/>
          <p:nvPr/>
        </p:nvCxnSpPr>
        <p:spPr>
          <a:xfrm flipH="1">
            <a:off x="3125237" y="4653136"/>
            <a:ext cx="2742909" cy="0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8" name="Gerade Verbindung 87"/>
          <p:cNvCxnSpPr/>
          <p:nvPr/>
        </p:nvCxnSpPr>
        <p:spPr>
          <a:xfrm>
            <a:off x="3131840" y="4427080"/>
            <a:ext cx="0" cy="226056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9" name="Gerade Verbindung 88"/>
          <p:cNvCxnSpPr/>
          <p:nvPr/>
        </p:nvCxnSpPr>
        <p:spPr>
          <a:xfrm>
            <a:off x="3131840" y="4428709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0" name="Gerade Verbindung 89"/>
          <p:cNvCxnSpPr/>
          <p:nvPr/>
        </p:nvCxnSpPr>
        <p:spPr>
          <a:xfrm flipH="1">
            <a:off x="3049375" y="4428709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1" name="Rechteck 90"/>
          <p:cNvSpPr/>
          <p:nvPr/>
        </p:nvSpPr>
        <p:spPr>
          <a:xfrm>
            <a:off x="471900" y="1916832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 A</a:t>
            </a:r>
          </a:p>
        </p:txBody>
      </p:sp>
      <p:sp>
        <p:nvSpPr>
          <p:cNvPr id="92" name="Rechteck 91"/>
          <p:cNvSpPr/>
          <p:nvPr/>
        </p:nvSpPr>
        <p:spPr>
          <a:xfrm>
            <a:off x="471900" y="2132856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B</a:t>
            </a:r>
          </a:p>
        </p:txBody>
      </p:sp>
      <p:sp>
        <p:nvSpPr>
          <p:cNvPr id="93" name="Rechteck 92"/>
          <p:cNvSpPr/>
          <p:nvPr/>
        </p:nvSpPr>
        <p:spPr>
          <a:xfrm>
            <a:off x="471900" y="2348880"/>
            <a:ext cx="1003756" cy="324036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…</a:t>
            </a:r>
          </a:p>
        </p:txBody>
      </p:sp>
      <p:sp>
        <p:nvSpPr>
          <p:cNvPr id="94" name="Rechteck 93"/>
          <p:cNvSpPr/>
          <p:nvPr/>
        </p:nvSpPr>
        <p:spPr>
          <a:xfrm>
            <a:off x="471900" y="2708920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X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1475656" y="342900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Input</a:t>
            </a: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2776770" y="342900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 err="1">
                <a:solidFill>
                  <a:prstClr val="white"/>
                </a:solidFill>
                <a:latin typeface="Calibri"/>
              </a:rPr>
              <a:t>Activties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4067944" y="3385708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Output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5364088" y="3429000"/>
            <a:ext cx="1080120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Outcome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6732240" y="342900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de-AT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inus</a:t>
            </a: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AT" sz="125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Deadweight</a:t>
            </a:r>
            <a:endParaRPr kumimoji="0" lang="de-AT" sz="12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0" name="Pfeil nach rechts 99"/>
          <p:cNvSpPr/>
          <p:nvPr/>
        </p:nvSpPr>
        <p:spPr>
          <a:xfrm>
            <a:off x="2483768" y="393305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Pfeil nach rechts 100"/>
          <p:cNvSpPr/>
          <p:nvPr/>
        </p:nvSpPr>
        <p:spPr>
          <a:xfrm>
            <a:off x="3779912" y="393305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2" name="Pfeil nach rechts 101"/>
          <p:cNvSpPr/>
          <p:nvPr/>
        </p:nvSpPr>
        <p:spPr>
          <a:xfrm>
            <a:off x="5076056" y="392576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3" name="Pfeil nach rechts 102"/>
          <p:cNvSpPr/>
          <p:nvPr/>
        </p:nvSpPr>
        <p:spPr>
          <a:xfrm>
            <a:off x="6444208" y="3909293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" name="Pfeil nach rechts 103"/>
          <p:cNvSpPr/>
          <p:nvPr/>
        </p:nvSpPr>
        <p:spPr>
          <a:xfrm>
            <a:off x="7744445" y="3909293"/>
            <a:ext cx="355947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471900" y="3429000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 A</a:t>
            </a:r>
          </a:p>
        </p:txBody>
      </p:sp>
      <p:sp>
        <p:nvSpPr>
          <p:cNvPr id="106" name="Rechteck 105"/>
          <p:cNvSpPr/>
          <p:nvPr/>
        </p:nvSpPr>
        <p:spPr>
          <a:xfrm>
            <a:off x="471900" y="3645024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B</a:t>
            </a:r>
          </a:p>
        </p:txBody>
      </p:sp>
      <p:sp>
        <p:nvSpPr>
          <p:cNvPr id="107" name="Rechteck 106"/>
          <p:cNvSpPr/>
          <p:nvPr/>
        </p:nvSpPr>
        <p:spPr>
          <a:xfrm>
            <a:off x="471900" y="3861048"/>
            <a:ext cx="1003756" cy="324036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…</a:t>
            </a:r>
          </a:p>
        </p:txBody>
      </p:sp>
      <p:sp>
        <p:nvSpPr>
          <p:cNvPr id="108" name="Rechteck 107"/>
          <p:cNvSpPr/>
          <p:nvPr/>
        </p:nvSpPr>
        <p:spPr>
          <a:xfrm>
            <a:off x="471900" y="4221088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X</a:t>
            </a:r>
          </a:p>
        </p:txBody>
      </p:sp>
      <p:sp>
        <p:nvSpPr>
          <p:cNvPr id="109" name="Textfeld 108"/>
          <p:cNvSpPr txBox="1"/>
          <p:nvPr/>
        </p:nvSpPr>
        <p:spPr>
          <a:xfrm rot="16200000">
            <a:off x="-214353" y="5219734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00" b="1" dirty="0">
                <a:solidFill>
                  <a:prstClr val="white"/>
                </a:solidFill>
                <a:latin typeface="Calibri"/>
                <a:cs typeface="+mn-cs"/>
              </a:rPr>
              <a:t>Project 3</a:t>
            </a: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1475656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Input</a:t>
            </a: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2776770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 err="1">
                <a:solidFill>
                  <a:prstClr val="white"/>
                </a:solidFill>
                <a:latin typeface="Calibri"/>
              </a:rPr>
              <a:t>Activties</a:t>
            </a:r>
            <a:endParaRPr kumimoji="0" lang="de-AT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4067944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Output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3" name="Text Box 5"/>
          <p:cNvSpPr txBox="1">
            <a:spLocks noChangeArrowheads="1"/>
          </p:cNvSpPr>
          <p:nvPr/>
        </p:nvSpPr>
        <p:spPr bwMode="auto">
          <a:xfrm>
            <a:off x="5364088" y="4869160"/>
            <a:ext cx="1080120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Outcome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6732240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de-AT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inus</a:t>
            </a:r>
            <a:r>
              <a:rPr kumimoji="0" lang="de-AT" sz="13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5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Deadweight</a:t>
            </a:r>
            <a:endParaRPr kumimoji="0" lang="de-AT" sz="12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Pfeil nach rechts 114"/>
          <p:cNvSpPr/>
          <p:nvPr/>
        </p:nvSpPr>
        <p:spPr>
          <a:xfrm>
            <a:off x="2483768" y="537321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Pfeil nach rechts 115"/>
          <p:cNvSpPr/>
          <p:nvPr/>
        </p:nvSpPr>
        <p:spPr>
          <a:xfrm>
            <a:off x="3779912" y="537321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Pfeil nach rechts 116"/>
          <p:cNvSpPr/>
          <p:nvPr/>
        </p:nvSpPr>
        <p:spPr>
          <a:xfrm>
            <a:off x="5076056" y="536592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Pfeil nach rechts 117"/>
          <p:cNvSpPr/>
          <p:nvPr/>
        </p:nvSpPr>
        <p:spPr>
          <a:xfrm>
            <a:off x="6444208" y="5349453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Pfeil nach rechts 118"/>
          <p:cNvSpPr/>
          <p:nvPr/>
        </p:nvSpPr>
        <p:spPr>
          <a:xfrm>
            <a:off x="7744445" y="5349453"/>
            <a:ext cx="355947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Rechteck 119"/>
          <p:cNvSpPr/>
          <p:nvPr/>
        </p:nvSpPr>
        <p:spPr>
          <a:xfrm>
            <a:off x="471900" y="4869160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 A</a:t>
            </a:r>
          </a:p>
        </p:txBody>
      </p:sp>
      <p:sp>
        <p:nvSpPr>
          <p:cNvPr id="121" name="Rechteck 120"/>
          <p:cNvSpPr/>
          <p:nvPr/>
        </p:nvSpPr>
        <p:spPr>
          <a:xfrm>
            <a:off x="471900" y="5085184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B</a:t>
            </a:r>
          </a:p>
        </p:txBody>
      </p:sp>
      <p:sp>
        <p:nvSpPr>
          <p:cNvPr id="122" name="Rechteck 121"/>
          <p:cNvSpPr/>
          <p:nvPr/>
        </p:nvSpPr>
        <p:spPr>
          <a:xfrm>
            <a:off x="471900" y="5301208"/>
            <a:ext cx="1003756" cy="324036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…</a:t>
            </a:r>
          </a:p>
        </p:txBody>
      </p:sp>
      <p:sp>
        <p:nvSpPr>
          <p:cNvPr id="123" name="Rechteck 122"/>
          <p:cNvSpPr/>
          <p:nvPr/>
        </p:nvSpPr>
        <p:spPr>
          <a:xfrm>
            <a:off x="471900" y="5661248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X</a:t>
            </a:r>
          </a:p>
        </p:txBody>
      </p:sp>
    </p:spTree>
    <p:extLst>
      <p:ext uri="{BB962C8B-B14F-4D97-AF65-F5344CB8AC3E}">
        <p14:creationId xmlns:p14="http://schemas.microsoft.com/office/powerpoint/2010/main" val="11763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908050"/>
            <a:ext cx="6630261" cy="665268"/>
          </a:xfrm>
        </p:spPr>
        <p:txBody>
          <a:bodyPr/>
          <a:lstStyle/>
          <a:p>
            <a:pPr lvl="0"/>
            <a:r>
              <a:rPr lang="en-US" dirty="0"/>
              <a:t>Presentation of the </a:t>
            </a:r>
            <a:r>
              <a:rPr lang="en-US" dirty="0" smtClean="0"/>
              <a:t>results</a:t>
            </a:r>
            <a:endParaRPr lang="de-DE" dirty="0"/>
          </a:p>
        </p:txBody>
      </p:sp>
      <p:pic>
        <p:nvPicPr>
          <p:cNvPr id="76" name="Grafik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73319"/>
            <a:ext cx="4047525" cy="5091898"/>
          </a:xfrm>
          <a:prstGeom prst="rect">
            <a:avLst/>
          </a:prstGeom>
        </p:spPr>
      </p:pic>
      <p:sp>
        <p:nvSpPr>
          <p:cNvPr id="6" name="Inhaltsplatzhalter 6"/>
          <p:cNvSpPr>
            <a:spLocks noGrp="1"/>
          </p:cNvSpPr>
          <p:nvPr>
            <p:ph sz="half" idx="1"/>
          </p:nvPr>
        </p:nvSpPr>
        <p:spPr>
          <a:xfrm>
            <a:off x="323528" y="1871861"/>
            <a:ext cx="3029475" cy="31683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main results of the data-analysis are presented in a dashboard focusing on the four relevant sections.</a:t>
            </a:r>
          </a:p>
          <a:p>
            <a:r>
              <a:rPr lang="en-US" dirty="0"/>
              <a:t>Dashboards contain indicators that can be aggregated from project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838265" y="5040213"/>
            <a:ext cx="2376264" cy="1040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comparable results and </a:t>
            </a:r>
            <a:r>
              <a:rPr lang="en-US" sz="1400" b="1" dirty="0" err="1"/>
              <a:t>recognizability</a:t>
            </a:r>
            <a:r>
              <a:rPr lang="en-US" sz="1400" b="1" dirty="0"/>
              <a:t> </a:t>
            </a:r>
            <a:r>
              <a:rPr lang="en-US" sz="1400" dirty="0"/>
              <a:t>throughout the whole project period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846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412" y="923382"/>
            <a:ext cx="8787348" cy="665268"/>
          </a:xfrm>
        </p:spPr>
        <p:txBody>
          <a:bodyPr/>
          <a:lstStyle/>
          <a:p>
            <a:r>
              <a:rPr lang="en-US" dirty="0"/>
              <a:t>“impact goals” a strategic target-performance scheme* </a:t>
            </a:r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>
            <a:off x="467632" y="1852794"/>
            <a:ext cx="4608512" cy="46080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Gerader Verbinder 48"/>
          <p:cNvCxnSpPr/>
          <p:nvPr/>
        </p:nvCxnSpPr>
        <p:spPr>
          <a:xfrm>
            <a:off x="2771976" y="1852794"/>
            <a:ext cx="0" cy="460800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0" name="Gerader Verbinder 49"/>
          <p:cNvCxnSpPr/>
          <p:nvPr/>
        </p:nvCxnSpPr>
        <p:spPr>
          <a:xfrm flipH="1">
            <a:off x="467632" y="3381234"/>
            <a:ext cx="4608512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1" name="Gerader Verbinder 50"/>
          <p:cNvCxnSpPr/>
          <p:nvPr/>
        </p:nvCxnSpPr>
        <p:spPr>
          <a:xfrm flipH="1">
            <a:off x="467632" y="4914834"/>
            <a:ext cx="4608512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2" name="Rechteck 51"/>
          <p:cNvSpPr/>
          <p:nvPr/>
        </p:nvSpPr>
        <p:spPr>
          <a:xfrm>
            <a:off x="467544" y="1858343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53" name="Textfeld 12"/>
          <p:cNvSpPr txBox="1"/>
          <p:nvPr/>
        </p:nvSpPr>
        <p:spPr>
          <a:xfrm>
            <a:off x="630571" y="1907002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9"/>
          <p:cNvSpPr txBox="1"/>
          <p:nvPr/>
        </p:nvSpPr>
        <p:spPr>
          <a:xfrm>
            <a:off x="836525" y="2797428"/>
            <a:ext cx="179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</a:p>
        </p:txBody>
      </p:sp>
      <p:sp>
        <p:nvSpPr>
          <p:cNvPr id="55" name="Rechteck 54"/>
          <p:cNvSpPr/>
          <p:nvPr/>
        </p:nvSpPr>
        <p:spPr>
          <a:xfrm>
            <a:off x="467544" y="3364962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56" name="Textfeld 15"/>
          <p:cNvSpPr txBox="1"/>
          <p:nvPr/>
        </p:nvSpPr>
        <p:spPr>
          <a:xfrm>
            <a:off x="599499" y="3386680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57" name="Rechteck 56"/>
          <p:cNvSpPr/>
          <p:nvPr/>
        </p:nvSpPr>
        <p:spPr>
          <a:xfrm>
            <a:off x="467544" y="4877130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58" name="Textfeld 16"/>
          <p:cNvSpPr txBox="1"/>
          <p:nvPr/>
        </p:nvSpPr>
        <p:spPr>
          <a:xfrm>
            <a:off x="565118" y="4887977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59" name="Rechteck 58"/>
          <p:cNvSpPr/>
          <p:nvPr/>
        </p:nvSpPr>
        <p:spPr>
          <a:xfrm>
            <a:off x="2771800" y="1851250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60" name="Textfeld 13"/>
          <p:cNvSpPr txBox="1"/>
          <p:nvPr/>
        </p:nvSpPr>
        <p:spPr>
          <a:xfrm>
            <a:off x="2984948" y="1844824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61" name="Rechteck 60"/>
          <p:cNvSpPr/>
          <p:nvPr/>
        </p:nvSpPr>
        <p:spPr>
          <a:xfrm>
            <a:off x="2771307" y="3364962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62" name="Textfeld 14"/>
          <p:cNvSpPr txBox="1"/>
          <p:nvPr/>
        </p:nvSpPr>
        <p:spPr>
          <a:xfrm>
            <a:off x="2984948" y="3352338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Ecological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63" name="Rechteck 62"/>
          <p:cNvSpPr/>
          <p:nvPr/>
        </p:nvSpPr>
        <p:spPr>
          <a:xfrm>
            <a:off x="2771307" y="4877130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64" name="Textfeld 17"/>
          <p:cNvSpPr txBox="1"/>
          <p:nvPr/>
        </p:nvSpPr>
        <p:spPr>
          <a:xfrm>
            <a:off x="2984948" y="4893304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65" name="Textfeld 23"/>
          <p:cNvSpPr txBox="1"/>
          <p:nvPr/>
        </p:nvSpPr>
        <p:spPr>
          <a:xfrm>
            <a:off x="3092661" y="2812724"/>
            <a:ext cx="19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feld 24"/>
          <p:cNvSpPr txBox="1"/>
          <p:nvPr/>
        </p:nvSpPr>
        <p:spPr>
          <a:xfrm>
            <a:off x="833512" y="4282225"/>
            <a:ext cx="16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feld 25"/>
          <p:cNvSpPr txBox="1"/>
          <p:nvPr/>
        </p:nvSpPr>
        <p:spPr>
          <a:xfrm>
            <a:off x="3139616" y="4289149"/>
            <a:ext cx="17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feld 26"/>
          <p:cNvSpPr txBox="1"/>
          <p:nvPr/>
        </p:nvSpPr>
        <p:spPr>
          <a:xfrm>
            <a:off x="805911" y="5863631"/>
            <a:ext cx="17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feld 27"/>
          <p:cNvSpPr txBox="1"/>
          <p:nvPr/>
        </p:nvSpPr>
        <p:spPr>
          <a:xfrm>
            <a:off x="3139616" y="5863631"/>
            <a:ext cx="20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107504" y="650265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 </a:t>
            </a:r>
            <a:r>
              <a:rPr lang="de-DE" sz="1000" dirty="0" err="1"/>
              <a:t>Developed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b="1" dirty="0"/>
              <a:t>Rauscher, O./Schober, C. </a:t>
            </a:r>
            <a:r>
              <a:rPr lang="de-DE" sz="1000" dirty="0"/>
              <a:t>(2015): “Wirkungsanalyse”. In: Eschenbach et al.: Management der </a:t>
            </a:r>
            <a:r>
              <a:rPr lang="de-DE" sz="1000" dirty="0" err="1"/>
              <a:t>Nonprofit</a:t>
            </a:r>
            <a:r>
              <a:rPr lang="de-DE" sz="1000" dirty="0"/>
              <a:t>-Organisationen. Bewährte Instrumente im praktischen Einsatz. Schäffer-</a:t>
            </a:r>
            <a:r>
              <a:rPr lang="de-DE" sz="1000" dirty="0" err="1"/>
              <a:t>Pöschel</a:t>
            </a:r>
            <a:r>
              <a:rPr lang="de-DE" sz="1000" dirty="0"/>
              <a:t> Verlag, Stuttgart</a:t>
            </a:r>
          </a:p>
        </p:txBody>
      </p:sp>
      <p:pic>
        <p:nvPicPr>
          <p:cNvPr id="71" name="Grafik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37" y="2796886"/>
            <a:ext cx="2345937" cy="2951253"/>
          </a:xfrm>
          <a:prstGeom prst="rect">
            <a:avLst/>
          </a:prstGeom>
        </p:spPr>
      </p:pic>
      <p:cxnSp>
        <p:nvCxnSpPr>
          <p:cNvPr id="73" name="Gerader Verbinder 72"/>
          <p:cNvCxnSpPr/>
          <p:nvPr/>
        </p:nvCxnSpPr>
        <p:spPr>
          <a:xfrm flipH="1" flipV="1">
            <a:off x="5230319" y="2132856"/>
            <a:ext cx="1515018" cy="19463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/>
          <p:nvPr/>
        </p:nvCxnSpPr>
        <p:spPr>
          <a:xfrm flipH="1">
            <a:off x="5181707" y="4771675"/>
            <a:ext cx="1622541" cy="153764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21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85888"/>
            <a:ext cx="8443912" cy="54721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describes the VALUES of changes to stakeholders by using financial proxies to represent values not usually captured in a market economy – social, community and environmental benefits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gives a voice to stakeholders that have been excluded in the past, e.g. disabled workers in social firms and their families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is based on standard accounting and commercial investment principles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makes sense to funders as a way of representing the value created by an activity and</a:t>
            </a:r>
            <a:r>
              <a:rPr lang="en-CA" sz="2400" dirty="0" smtClean="0"/>
              <a:t> helps communicate of the value of the work to ‘the people that matter’ 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involves measuring change –</a:t>
            </a:r>
            <a:r>
              <a:rPr lang="sk-SK" sz="2400" dirty="0" smtClean="0"/>
              <a:t> </a:t>
            </a:r>
            <a:r>
              <a:rPr lang="en-GB" sz="2400" dirty="0" smtClean="0"/>
              <a:t>what funders are really looking to invest in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03966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459333" y="1229193"/>
            <a:ext cx="1376363" cy="501182"/>
          </a:xfrm>
          <a:solidFill>
            <a:srgbClr val="00FFFF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p:spPr>
        <p:txBody>
          <a:bodyPr>
            <a:flatTx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39975" y="1196975"/>
            <a:ext cx="1511300" cy="5191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800" dirty="0"/>
              <a:t>Outputs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27538" y="1196975"/>
            <a:ext cx="1943100" cy="5191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800"/>
              <a:t>Outcomes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04025" y="1196975"/>
            <a:ext cx="1509713" cy="5191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800"/>
              <a:t>Impacts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835150" y="15573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51275" y="15573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372225" y="1557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23528" y="2781302"/>
            <a:ext cx="86846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sz="1800" b="1" dirty="0"/>
              <a:t>For each stakeholder (e.g. disabled workers, their families, their community, their state support agencies, local employers and businesses etc.) we look at:</a:t>
            </a:r>
          </a:p>
          <a:p>
            <a:pPr eaLnBrk="1" hangingPunct="1"/>
            <a:endParaRPr lang="en-CA" sz="1800" b="1" dirty="0"/>
          </a:p>
          <a:p>
            <a:pPr eaLnBrk="1" hangingPunct="1"/>
            <a:r>
              <a:rPr lang="en-CA" sz="1800" b="1" dirty="0"/>
              <a:t>Inputs</a:t>
            </a:r>
            <a:r>
              <a:rPr lang="en-CA" sz="1800" dirty="0"/>
              <a:t> - resources invested in the activity </a:t>
            </a:r>
          </a:p>
          <a:p>
            <a:pPr eaLnBrk="1" hangingPunct="1"/>
            <a:r>
              <a:rPr lang="en-CA" sz="1800" b="1" dirty="0"/>
              <a:t>Outputs</a:t>
            </a:r>
            <a:r>
              <a:rPr lang="en-CA" sz="1800" dirty="0"/>
              <a:t> – the description of the activity e.g. 20 disabled people employed</a:t>
            </a:r>
          </a:p>
          <a:p>
            <a:pPr eaLnBrk="1" hangingPunct="1"/>
            <a:r>
              <a:rPr lang="en-CA" sz="1800" b="1" dirty="0"/>
              <a:t>Outcomes</a:t>
            </a:r>
            <a:r>
              <a:rPr lang="en-CA" sz="1800" dirty="0"/>
              <a:t> - changes to people resulting from the activity, i.e., a new job, increased income, improved stability in life, improved quality of life </a:t>
            </a:r>
          </a:p>
          <a:p>
            <a:pPr eaLnBrk="1" hangingPunct="1"/>
            <a:r>
              <a:rPr lang="en-CA" sz="1800" b="1" dirty="0"/>
              <a:t>Indicators of change</a:t>
            </a:r>
            <a:r>
              <a:rPr lang="en-CA" sz="1800" dirty="0"/>
              <a:t> – how do we know change has happened</a:t>
            </a:r>
          </a:p>
          <a:p>
            <a:pPr eaLnBrk="1" hangingPunct="1"/>
            <a:r>
              <a:rPr lang="en-CA" sz="1800" b="1" dirty="0"/>
              <a:t>Quantities of change</a:t>
            </a:r>
            <a:r>
              <a:rPr lang="en-CA" sz="1800" dirty="0"/>
              <a:t> – how many of the stakeholder group experience change</a:t>
            </a:r>
          </a:p>
          <a:p>
            <a:pPr eaLnBrk="1" hangingPunct="1"/>
            <a:r>
              <a:rPr lang="en-CA" sz="1800" b="1" dirty="0"/>
              <a:t>Financial proxies</a:t>
            </a:r>
            <a:r>
              <a:rPr lang="en-CA" sz="1800" dirty="0"/>
              <a:t> – how we value the change</a:t>
            </a:r>
          </a:p>
          <a:p>
            <a:pPr eaLnBrk="1" hangingPunct="1"/>
            <a:r>
              <a:rPr lang="en-CA" sz="1800" b="1" dirty="0"/>
              <a:t>Impact</a:t>
            </a:r>
            <a:r>
              <a:rPr lang="en-CA" sz="1800" dirty="0"/>
              <a:t> = Quantities times proxies, less reductions to reflect that some change happens anyway and some change is created by other factors</a:t>
            </a:r>
            <a:endParaRPr lang="en-CA" sz="1800" i="1" dirty="0">
              <a:solidFill>
                <a:srgbClr val="FF66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79613" y="2060575"/>
            <a:ext cx="4967287" cy="5334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>
            <a:flatTx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0033CC"/>
                </a:solidFill>
              </a:rPr>
              <a:t>Theory of Change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948488" y="2349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39750" y="24209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4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988840"/>
            <a:ext cx="7810475" cy="43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 bwMode="auto">
          <a:xfrm>
            <a:off x="755650" y="1557338"/>
            <a:ext cx="78279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mtClean="0"/>
              <a:t>Headlines from your country:</a:t>
            </a:r>
            <a:br>
              <a:rPr lang="en-GB" altLang="cs-CZ" smtClean="0"/>
            </a:br>
            <a:r>
              <a:rPr lang="en-GB" altLang="cs-CZ" smtClean="0"/>
              <a:t>What happened around the world last week?</a:t>
            </a:r>
          </a:p>
        </p:txBody>
      </p:sp>
      <p:pic>
        <p:nvPicPr>
          <p:cNvPr id="921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221163"/>
            <a:ext cx="3205162" cy="1800225"/>
          </a:xfrm>
        </p:spPr>
      </p:pic>
      <p:pic>
        <p:nvPicPr>
          <p:cNvPr id="922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projects</a:t>
            </a:r>
            <a:r>
              <a:rPr lang="en-GB" dirty="0" smtClean="0"/>
              <a:t>: Et</a:t>
            </a:r>
            <a:r>
              <a:rPr lang="sk-SK" dirty="0" err="1" smtClean="0"/>
              <a:t>hi</a:t>
            </a:r>
            <a:r>
              <a:rPr lang="en-GB" dirty="0" err="1" smtClean="0"/>
              <a:t>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start-up</a:t>
            </a:r>
            <a:r>
              <a:rPr lang="sk-SK" dirty="0" smtClean="0"/>
              <a:t>s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00587"/>
            <a:ext cx="3324364" cy="4259342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6016" y="2000587"/>
            <a:ext cx="3456384" cy="46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sk-SK" dirty="0" smtClean="0"/>
              <a:t>new </a:t>
            </a:r>
            <a:r>
              <a:rPr lang="sk-SK" dirty="0" err="1" smtClean="0"/>
              <a:t>school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106" y="206084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631559" cy="647700"/>
          </a:xfrm>
        </p:spPr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impact </a:t>
            </a:r>
            <a:r>
              <a:rPr lang="en-GB" dirty="0" smtClean="0"/>
              <a:t>assessment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4" y="2132856"/>
            <a:ext cx="6840187" cy="4114800"/>
          </a:xfrm>
        </p:spPr>
      </p:pic>
    </p:spTree>
    <p:extLst>
      <p:ext uri="{BB962C8B-B14F-4D97-AF65-F5344CB8AC3E}">
        <p14:creationId xmlns:p14="http://schemas.microsoft.com/office/powerpoint/2010/main" val="36143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</a:t>
            </a:r>
            <a:r>
              <a:rPr lang="cs-CZ" dirty="0" err="1" smtClean="0"/>
              <a:t>Ethiopia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ovens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94" y="1902215"/>
            <a:ext cx="7416824" cy="43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sk-SK" dirty="0" err="1" smtClean="0"/>
              <a:t>backyard</a:t>
            </a:r>
            <a:r>
              <a:rPr lang="sk-SK" dirty="0" smtClean="0"/>
              <a:t> </a:t>
            </a:r>
            <a:r>
              <a:rPr lang="sk-SK" dirty="0" err="1" smtClean="0"/>
              <a:t>gardening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66" y="2060848"/>
            <a:ext cx="6583680" cy="4114800"/>
          </a:xfrm>
        </p:spPr>
      </p:pic>
    </p:spTree>
    <p:extLst>
      <p:ext uri="{BB962C8B-B14F-4D97-AF65-F5344CB8AC3E}">
        <p14:creationId xmlns:p14="http://schemas.microsoft.com/office/powerpoint/2010/main" val="23232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362" y="1484784"/>
            <a:ext cx="3366842" cy="46159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40" y="1045826"/>
            <a:ext cx="4063058" cy="27148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72200" y="6284057"/>
            <a:ext cx="2111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Vaceková et al., 2016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34" y="3789040"/>
            <a:ext cx="4957764" cy="28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3" y="1268760"/>
            <a:ext cx="7827963" cy="647700"/>
          </a:xfrm>
        </p:spPr>
        <p:txBody>
          <a:bodyPr/>
          <a:lstStyle/>
          <a:p>
            <a:r>
              <a:rPr lang="cs-CZ" dirty="0" smtClean="0"/>
              <a:t>SROI </a:t>
            </a:r>
            <a:r>
              <a:rPr lang="cs-CZ" dirty="0" err="1" smtClean="0"/>
              <a:t>calculations</a:t>
            </a:r>
            <a:r>
              <a:rPr lang="cs-CZ" dirty="0" smtClean="0"/>
              <a:t> –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(</a:t>
            </a:r>
            <a:r>
              <a:rPr lang="cs-CZ" dirty="0" err="1" smtClean="0"/>
              <a:t>excel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75" y="2420888"/>
            <a:ext cx="6154861" cy="34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 –</a:t>
            </a:r>
            <a:r>
              <a:rPr lang="en-GB" dirty="0" smtClean="0"/>
              <a:t> </a:t>
            </a:r>
            <a:r>
              <a:rPr lang="cs-CZ" dirty="0" err="1" smtClean="0"/>
              <a:t>limts</a:t>
            </a:r>
            <a:r>
              <a:rPr lang="cs-CZ" dirty="0" smtClean="0"/>
              <a:t> and </a:t>
            </a:r>
            <a:r>
              <a:rPr lang="cs-CZ" dirty="0" err="1" smtClean="0"/>
              <a:t>merits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SROI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04" y="2060848"/>
            <a:ext cx="2231876" cy="26257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2234290"/>
            <a:ext cx="2880320" cy="2880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704" y="5114610"/>
            <a:ext cx="4107713" cy="17115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8172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11882"/>
            <a:ext cx="6280165" cy="665268"/>
          </a:xfrm>
        </p:spPr>
        <p:txBody>
          <a:bodyPr/>
          <a:lstStyle/>
          <a:p>
            <a:r>
              <a:rPr lang="sk-SK" dirty="0" err="1" smtClean="0"/>
              <a:t>Useful</a:t>
            </a:r>
            <a:r>
              <a:rPr lang="sk-SK" dirty="0" smtClean="0"/>
              <a:t> </a:t>
            </a:r>
            <a:r>
              <a:rPr lang="sk-SK" dirty="0" err="1" smtClean="0"/>
              <a:t>links</a:t>
            </a:r>
            <a:r>
              <a:rPr lang="sk-SK" dirty="0" smtClean="0"/>
              <a:t>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1370" y="2310618"/>
            <a:ext cx="8485187" cy="3873872"/>
          </a:xfrm>
        </p:spPr>
        <p:txBody>
          <a:bodyPr/>
          <a:lstStyle/>
          <a:p>
            <a:r>
              <a:rPr lang="de-AT" u="sng" dirty="0"/>
              <a:t>Global Value Exchange Database</a:t>
            </a:r>
            <a:r>
              <a:rPr lang="de-AT" dirty="0"/>
              <a:t>: </a:t>
            </a:r>
          </a:p>
          <a:p>
            <a:r>
              <a:rPr lang="de-AT" dirty="0">
                <a:hlinkClick r:id="rId2"/>
              </a:rPr>
              <a:t>http://www.globalvaluexchange.org/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AT" u="sng" dirty="0"/>
              <a:t>NPC: </a:t>
            </a:r>
          </a:p>
          <a:p>
            <a:r>
              <a:rPr lang="de-AT" dirty="0">
                <a:hlinkClick r:id="rId3"/>
              </a:rPr>
              <a:t>http://www.thinknpc.org/publications/mapping-outcomes-for-social-investment/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DE" dirty="0"/>
              <a:t>SIAA: </a:t>
            </a:r>
          </a:p>
          <a:p>
            <a:r>
              <a:rPr lang="de-DE" dirty="0">
                <a:hlinkClick r:id="rId4"/>
              </a:rPr>
              <a:t>http://www.siaassociation.org/</a:t>
            </a:r>
            <a:endParaRPr lang="de-DE" dirty="0"/>
          </a:p>
          <a:p>
            <a:endParaRPr lang="de-AT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544516"/>
            <a:ext cx="2381250" cy="1914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305" y="47701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720721" y="2060848"/>
            <a:ext cx="8234363" cy="332271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GB" altLang="cs-CZ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cs-CZ" sz="4000" dirty="0" smtClean="0"/>
              <a:t>Thank you</a:t>
            </a:r>
            <a:r>
              <a:rPr lang="sk-SK" altLang="cs-CZ" sz="4000" dirty="0" smtClean="0"/>
              <a:t> </a:t>
            </a:r>
            <a:r>
              <a:rPr lang="sk-SK" altLang="cs-CZ" sz="4000" dirty="0" err="1" smtClean="0"/>
              <a:t>for</a:t>
            </a:r>
            <a:r>
              <a:rPr lang="sk-SK" altLang="cs-CZ" sz="4000" dirty="0" smtClean="0"/>
              <a:t> </a:t>
            </a:r>
            <a:r>
              <a:rPr lang="sk-SK" altLang="cs-CZ" sz="4000" dirty="0" err="1" smtClean="0"/>
              <a:t>your</a:t>
            </a:r>
            <a:r>
              <a:rPr lang="sk-SK" altLang="cs-CZ" sz="4000" dirty="0" smtClean="0"/>
              <a:t> </a:t>
            </a:r>
            <a:r>
              <a:rPr lang="sk-SK" altLang="cs-CZ" sz="4000" dirty="0" err="1" smtClean="0"/>
              <a:t>attention</a:t>
            </a:r>
            <a:r>
              <a:rPr lang="en-GB" altLang="cs-CZ" sz="4000" dirty="0" smtClean="0"/>
              <a:t>!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2" y="4005064"/>
            <a:ext cx="35988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 bwMode="auto">
          <a:xfrm>
            <a:off x="519113" y="1268413"/>
            <a:ext cx="8229600" cy="107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Lecture content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03250" y="1916113"/>
            <a:ext cx="8510588" cy="3998912"/>
          </a:xfrm>
        </p:spPr>
        <p:txBody>
          <a:bodyPr/>
          <a:lstStyle/>
          <a:p>
            <a:r>
              <a:rPr lang="sk-SK" altLang="en-US" dirty="0" err="1" smtClean="0"/>
              <a:t>Social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return</a:t>
            </a:r>
            <a:r>
              <a:rPr lang="sk-SK" altLang="en-US" dirty="0" smtClean="0"/>
              <a:t> on </a:t>
            </a:r>
            <a:r>
              <a:rPr lang="sk-SK" altLang="en-US" dirty="0" err="1" smtClean="0"/>
              <a:t>investment</a:t>
            </a:r>
            <a:r>
              <a:rPr lang="sk-SK" altLang="en-US" dirty="0" smtClean="0"/>
              <a:t> </a:t>
            </a:r>
            <a:r>
              <a:rPr lang="en-GB" altLang="en-US" dirty="0" smtClean="0"/>
              <a:t>(</a:t>
            </a:r>
            <a:r>
              <a:rPr lang="sk-SK" altLang="en-US" dirty="0" smtClean="0"/>
              <a:t>SROI</a:t>
            </a:r>
            <a:r>
              <a:rPr lang="en-GB" altLang="en-US" dirty="0" smtClean="0"/>
              <a:t>) </a:t>
            </a:r>
            <a:r>
              <a:rPr lang="en-US" dirty="0"/>
              <a:t>is a systematic way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of </a:t>
            </a:r>
            <a:r>
              <a:rPr lang="en-US" dirty="0"/>
              <a:t>incorporating social, environmental, economic and other values into decision-making processes. </a:t>
            </a:r>
            <a:endParaRPr lang="sk-SK" dirty="0" smtClean="0"/>
          </a:p>
          <a:p>
            <a:r>
              <a:rPr lang="en-US" dirty="0"/>
              <a:t>Like traditional cost-benefit </a:t>
            </a:r>
            <a:r>
              <a:rPr lang="en-US" dirty="0" smtClean="0"/>
              <a:t>analysis</a:t>
            </a:r>
            <a:r>
              <a:rPr lang="sk-SK" dirty="0" smtClean="0"/>
              <a:t> (CBA)</a:t>
            </a:r>
            <a:r>
              <a:rPr lang="en-US" dirty="0" smtClean="0"/>
              <a:t>, </a:t>
            </a:r>
            <a:r>
              <a:rPr lang="en-US" dirty="0"/>
              <a:t>SROI includes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a </a:t>
            </a:r>
            <a:r>
              <a:rPr lang="en-US" dirty="0"/>
              <a:t>ratio; in this case a Social Return on Investment ratio. </a:t>
            </a:r>
            <a:endParaRPr lang="sk-SK" dirty="0" smtClean="0"/>
          </a:p>
          <a:p>
            <a:r>
              <a:rPr lang="en-US" dirty="0"/>
              <a:t>The aspect of stakeholder perspectives is essential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in </a:t>
            </a:r>
            <a:r>
              <a:rPr lang="en-US" dirty="0"/>
              <a:t>the SROI approach. </a:t>
            </a:r>
            <a:r>
              <a:rPr lang="en-GB" altLang="en-US" dirty="0" smtClean="0"/>
              <a:t> </a:t>
            </a:r>
          </a:p>
          <a:p>
            <a:pPr eaLnBrk="1" hangingPunct="1"/>
            <a:r>
              <a:rPr lang="en-GB" altLang="en-US" b="1" dirty="0" smtClean="0"/>
              <a:t>This lecture covers </a:t>
            </a:r>
            <a:br>
              <a:rPr lang="en-GB" altLang="en-US" b="1" dirty="0" smtClean="0"/>
            </a:br>
            <a:r>
              <a:rPr lang="en-GB" altLang="en-US" b="1" dirty="0" smtClean="0"/>
              <a:t>the theory and practice </a:t>
            </a:r>
            <a:br>
              <a:rPr lang="en-GB" altLang="en-US" b="1" dirty="0" smtClean="0"/>
            </a:br>
            <a:r>
              <a:rPr lang="en-GB" altLang="en-US" b="1" dirty="0" smtClean="0"/>
              <a:t>of performing </a:t>
            </a:r>
            <a:r>
              <a:rPr lang="sk-SK" altLang="en-US" b="1" dirty="0" smtClean="0"/>
              <a:t>SROI </a:t>
            </a:r>
            <a:r>
              <a:rPr lang="sk-SK" altLang="en-US" b="1" dirty="0" err="1" smtClean="0"/>
              <a:t>analysis</a:t>
            </a:r>
            <a:r>
              <a:rPr lang="en-GB" altLang="en-US" b="1" dirty="0" smtClean="0"/>
              <a:t>. </a:t>
            </a:r>
          </a:p>
        </p:txBody>
      </p:sp>
      <p:pic>
        <p:nvPicPr>
          <p:cNvPr id="1229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8797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6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720725" y="1341438"/>
            <a:ext cx="8229600" cy="788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mtClean="0"/>
              <a:t>PLEASE NOTE!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2276872"/>
            <a:ext cx="7921278" cy="36401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sk-SK" b="1" dirty="0" err="1" smtClean="0"/>
              <a:t>Social</a:t>
            </a:r>
            <a:r>
              <a:rPr lang="sk-SK" b="1" dirty="0" smtClean="0"/>
              <a:t> </a:t>
            </a:r>
            <a:r>
              <a:rPr lang="sk-SK" b="1" dirty="0" err="1" smtClean="0"/>
              <a:t>return</a:t>
            </a:r>
            <a:r>
              <a:rPr lang="sk-SK" b="1" dirty="0" smtClean="0"/>
              <a:t> on </a:t>
            </a:r>
            <a:r>
              <a:rPr lang="sk-SK" b="1" dirty="0" err="1" smtClean="0"/>
              <a:t>investment</a:t>
            </a:r>
            <a:r>
              <a:rPr lang="sk-SK" b="1" dirty="0" smtClean="0"/>
              <a:t> </a:t>
            </a:r>
            <a:r>
              <a:rPr lang="en-US" b="1" dirty="0" smtClean="0"/>
              <a:t>(</a:t>
            </a:r>
            <a:r>
              <a:rPr lang="sk-SK" b="1" dirty="0" smtClean="0"/>
              <a:t>SROI) </a:t>
            </a:r>
            <a:br>
              <a:rPr lang="sk-SK" b="1" dirty="0" smtClean="0"/>
            </a:br>
            <a:r>
              <a:rPr lang="en-US" dirty="0" smtClean="0"/>
              <a:t>is </a:t>
            </a:r>
            <a:r>
              <a:rPr lang="en-US" dirty="0"/>
              <a:t>a principles-based method for measuring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extra-financial </a:t>
            </a:r>
            <a:r>
              <a:rPr lang="en-US" dirty="0"/>
              <a:t>value </a:t>
            </a:r>
            <a:r>
              <a:rPr lang="en-US" dirty="0" smtClean="0"/>
              <a:t>(</a:t>
            </a:r>
            <a:r>
              <a:rPr lang="en-US" dirty="0"/>
              <a:t>i.e., environmental and social value not currently reflected in conventional financial accounts) </a:t>
            </a:r>
            <a:r>
              <a:rPr lang="en-US" dirty="0" smtClean="0"/>
              <a:t>relative </a:t>
            </a:r>
            <a:r>
              <a:rPr lang="en-US" dirty="0"/>
              <a:t>to resources invested.</a:t>
            </a:r>
          </a:p>
          <a:p>
            <a:pPr>
              <a:defRPr/>
            </a:pPr>
            <a:endParaRPr lang="sk-SK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32575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5448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sector impact</a:t>
            </a:r>
          </a:p>
        </p:txBody>
      </p:sp>
      <p:sp>
        <p:nvSpPr>
          <p:cNvPr id="4" name="AutoShape 2" descr="Image result for nonprofit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hlinkClick r:id="rId2"/>
              </a:rPr>
              <a:t>The Third Sector Kitchen: </a:t>
            </a:r>
            <a:br>
              <a:rPr lang="en-GB" dirty="0">
                <a:hlinkClick r:id="rId2"/>
              </a:rPr>
            </a:br>
            <a:r>
              <a:rPr lang="en-GB" dirty="0">
                <a:hlinkClick r:id="rId2"/>
              </a:rPr>
              <a:t>preparing a dish for the common good </a:t>
            </a:r>
            <a:endParaRPr lang="en-GB" dirty="0"/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56" y="3347135"/>
            <a:ext cx="5024900" cy="2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084550"/>
            <a:ext cx="9036496" cy="665268"/>
          </a:xfrm>
        </p:spPr>
        <p:txBody>
          <a:bodyPr/>
          <a:lstStyle/>
          <a:p>
            <a:pPr algn="ctr"/>
            <a:r>
              <a:rPr lang="de-DE" dirty="0"/>
              <a:t>Everybody is talking about „impact</a:t>
            </a:r>
            <a:r>
              <a:rPr lang="de-DE" dirty="0" smtClean="0"/>
              <a:t>“…</a:t>
            </a:r>
            <a:r>
              <a:rPr lang="sk-SK" dirty="0" smtClean="0"/>
              <a:t> </a:t>
            </a:r>
            <a:r>
              <a:rPr lang="de-DE" dirty="0" smtClean="0"/>
              <a:t>a </a:t>
            </a:r>
            <a:r>
              <a:rPr lang="de-DE" dirty="0"/>
              <a:t>fuzzy term!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882161" y="2299836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Impact</a:t>
            </a:r>
          </a:p>
        </p:txBody>
      </p:sp>
      <p:sp>
        <p:nvSpPr>
          <p:cNvPr id="15" name="Ovale Legende 14"/>
          <p:cNvSpPr/>
          <p:nvPr/>
        </p:nvSpPr>
        <p:spPr>
          <a:xfrm>
            <a:off x="6084168" y="3782904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Value</a:t>
            </a:r>
          </a:p>
        </p:txBody>
      </p:sp>
      <p:sp>
        <p:nvSpPr>
          <p:cNvPr id="16" name="Ovale Legende 15"/>
          <p:cNvSpPr/>
          <p:nvPr/>
        </p:nvSpPr>
        <p:spPr>
          <a:xfrm>
            <a:off x="863168" y="4089829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Return</a:t>
            </a:r>
          </a:p>
        </p:txBody>
      </p:sp>
      <p:sp>
        <p:nvSpPr>
          <p:cNvPr id="17" name="Ovale Legende 16"/>
          <p:cNvSpPr/>
          <p:nvPr/>
        </p:nvSpPr>
        <p:spPr>
          <a:xfrm>
            <a:off x="3419872" y="1908978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Outcome</a:t>
            </a:r>
          </a:p>
        </p:txBody>
      </p:sp>
      <p:sp>
        <p:nvSpPr>
          <p:cNvPr id="18" name="Ovale Legende 17"/>
          <p:cNvSpPr/>
          <p:nvPr/>
        </p:nvSpPr>
        <p:spPr>
          <a:xfrm>
            <a:off x="3347864" y="3544635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Output</a:t>
            </a:r>
          </a:p>
        </p:txBody>
      </p:sp>
      <p:sp>
        <p:nvSpPr>
          <p:cNvPr id="19" name="Ovale Legende 18"/>
          <p:cNvSpPr/>
          <p:nvPr/>
        </p:nvSpPr>
        <p:spPr>
          <a:xfrm>
            <a:off x="6296198" y="2138051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</a:t>
            </a:r>
            <a:r>
              <a:rPr lang="de-AT" dirty="0" err="1"/>
              <a:t>Effects</a:t>
            </a:r>
            <a:endParaRPr lang="de-AT" dirty="0"/>
          </a:p>
        </p:txBody>
      </p:sp>
      <p:sp>
        <p:nvSpPr>
          <p:cNvPr id="20" name="Ovale Legende 19"/>
          <p:cNvSpPr/>
          <p:nvPr/>
        </p:nvSpPr>
        <p:spPr>
          <a:xfrm>
            <a:off x="4043232" y="5116549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Success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00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417" y="1220519"/>
            <a:ext cx="6918293" cy="665268"/>
          </a:xfrm>
        </p:spPr>
        <p:txBody>
          <a:bodyPr/>
          <a:lstStyle/>
          <a:p>
            <a:r>
              <a:rPr lang="de-AT" dirty="0"/>
              <a:t>Its all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!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348880"/>
            <a:ext cx="8136904" cy="4207509"/>
          </a:xfrm>
        </p:spPr>
        <p:txBody>
          <a:bodyPr>
            <a:normAutofit/>
          </a:bodyPr>
          <a:lstStyle/>
          <a:p>
            <a:pPr marL="342900" indent="-342900"/>
            <a:r>
              <a:rPr lang="de-AT" dirty="0"/>
              <a:t>…</a:t>
            </a:r>
            <a:r>
              <a:rPr lang="en-US" dirty="0"/>
              <a:t>the positive result of an effort</a:t>
            </a:r>
            <a:endParaRPr lang="de-AT" dirty="0"/>
          </a:p>
          <a:p>
            <a:pPr marL="342900" indent="-342900"/>
            <a:r>
              <a:rPr lang="de-AT" dirty="0"/>
              <a:t>…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en-US" dirty="0"/>
              <a:t>occurrence of an intended, desired outcome</a:t>
            </a:r>
            <a:r>
              <a:rPr lang="de-AT" dirty="0"/>
              <a:t> </a:t>
            </a:r>
          </a:p>
          <a:p>
            <a:pPr marL="342900" indent="-342900"/>
            <a:r>
              <a:rPr lang="de-AT" dirty="0"/>
              <a:t>…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result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economic</a:t>
            </a:r>
            <a:r>
              <a:rPr lang="de-AT" dirty="0"/>
              <a:t> </a:t>
            </a:r>
            <a:r>
              <a:rPr lang="de-AT" dirty="0" err="1"/>
              <a:t>activity</a:t>
            </a:r>
            <a:r>
              <a:rPr lang="de-AT" dirty="0"/>
              <a:t>, </a:t>
            </a:r>
            <a:r>
              <a:rPr lang="en-US" dirty="0"/>
              <a:t>recorded or expressed in monetary terms</a:t>
            </a:r>
            <a:endParaRPr lang="de-AT" dirty="0"/>
          </a:p>
          <a:p>
            <a:pPr marL="342900" indent="-342900"/>
            <a:r>
              <a:rPr lang="en-US" dirty="0"/>
              <a:t>…completing an objective or reaching a goal</a:t>
            </a:r>
          </a:p>
          <a:p>
            <a:pPr marL="342900" indent="-3429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de-AT" dirty="0"/>
          </a:p>
        </p:txBody>
      </p:sp>
      <p:sp>
        <p:nvSpPr>
          <p:cNvPr id="6" name="Abgerundetes Rechteck 5"/>
          <p:cNvSpPr/>
          <p:nvPr/>
        </p:nvSpPr>
        <p:spPr>
          <a:xfrm>
            <a:off x="971600" y="4941168"/>
            <a:ext cx="738956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does success mean in the case of public </a:t>
            </a:r>
            <a:r>
              <a:rPr lang="en-US" b="1" dirty="0" smtClean="0"/>
              <a:t>projects</a:t>
            </a:r>
            <a:r>
              <a:rPr lang="sk-SK" b="1" dirty="0" smtClean="0"/>
              <a:t>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5414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5" y="1340768"/>
            <a:ext cx="7827963" cy="647700"/>
          </a:xfrm>
        </p:spPr>
        <p:txBody>
          <a:bodyPr/>
          <a:lstStyle/>
          <a:p>
            <a:r>
              <a:rPr lang="de-AT" dirty="0"/>
              <a:t>What are Outputs?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725" y="2564903"/>
            <a:ext cx="8234363" cy="3567609"/>
          </a:xfrm>
          <a:noFill/>
        </p:spPr>
        <p:txBody>
          <a:bodyPr/>
          <a:lstStyle/>
          <a:p>
            <a:r>
              <a:rPr lang="en-GB" dirty="0"/>
              <a:t>Outputs</a:t>
            </a:r>
            <a:r>
              <a:rPr lang="de-AT" dirty="0"/>
              <a:t> are </a:t>
            </a:r>
            <a:r>
              <a:rPr lang="en-US" dirty="0"/>
              <a:t>those products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and </a:t>
            </a:r>
            <a:r>
              <a:rPr lang="en-US" dirty="0"/>
              <a:t>services that directly result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from </a:t>
            </a:r>
            <a:r>
              <a:rPr lang="en-US" dirty="0"/>
              <a:t>the activities of an organization, project or program (and the related efforts</a:t>
            </a:r>
            <a:r>
              <a:rPr lang="de-AT" dirty="0"/>
              <a:t>).</a:t>
            </a:r>
          </a:p>
          <a:p>
            <a:r>
              <a:rPr lang="de-AT" dirty="0"/>
              <a:t>Outputs can be controlled by the management in terms of their type and scale.</a:t>
            </a:r>
          </a:p>
          <a:p>
            <a:r>
              <a:rPr lang="de-AT" dirty="0"/>
              <a:t>Outputs can often be measured more directely compared to impacts. They are often meas</a:t>
            </a:r>
            <a:r>
              <a:rPr lang="en-GB" dirty="0" err="1"/>
              <a:t>ured</a:t>
            </a:r>
            <a:r>
              <a:rPr lang="en-GB" dirty="0"/>
              <a:t> with indicators (KPI) – especially when a </a:t>
            </a:r>
            <a:r>
              <a:rPr lang="de-AT" dirty="0" err="1"/>
              <a:t>whole</a:t>
            </a:r>
            <a:r>
              <a:rPr lang="de-AT" dirty="0"/>
              <a:t> </a:t>
            </a:r>
            <a:r>
              <a:rPr lang="en-GB" dirty="0"/>
              <a:t>organisation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assessed</a:t>
            </a:r>
            <a:r>
              <a:rPr lang="de-AT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51" y="12687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5" y="1268760"/>
            <a:ext cx="7827963" cy="647700"/>
          </a:xfrm>
        </p:spPr>
        <p:txBody>
          <a:bodyPr/>
          <a:lstStyle/>
          <a:p>
            <a:r>
              <a:rPr lang="de-AT" dirty="0"/>
              <a:t>Output = </a:t>
            </a:r>
            <a:r>
              <a:rPr lang="de-AT" dirty="0" err="1"/>
              <a:t>Success</a:t>
            </a:r>
            <a:r>
              <a:rPr lang="de-AT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725" y="2276872"/>
            <a:ext cx="8243763" cy="4114800"/>
          </a:xfrm>
          <a:noFill/>
        </p:spPr>
        <p:txBody>
          <a:bodyPr>
            <a:normAutofit fontScale="92500"/>
          </a:bodyPr>
          <a:lstStyle/>
          <a:p>
            <a:r>
              <a:rPr lang="de-AT" dirty="0"/>
              <a:t>Are activities and their </a:t>
            </a:r>
            <a:r>
              <a:rPr lang="de-AT" dirty="0" smtClean="0"/>
              <a:t>outputs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the </a:t>
            </a:r>
            <a:r>
              <a:rPr lang="de-AT" dirty="0"/>
              <a:t>purpose of an organization?</a:t>
            </a:r>
          </a:p>
          <a:p>
            <a:r>
              <a:rPr lang="de-AT" dirty="0"/>
              <a:t>If activities are only the means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to </a:t>
            </a:r>
            <a:r>
              <a:rPr lang="de-AT" dirty="0"/>
              <a:t>an end: Is it enough to focus only on outputs in order to assess their success? </a:t>
            </a:r>
          </a:p>
          <a:p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increase</a:t>
            </a:r>
            <a:r>
              <a:rPr lang="de-AT" dirty="0"/>
              <a:t> in </a:t>
            </a:r>
            <a:r>
              <a:rPr lang="de-AT" dirty="0" err="1"/>
              <a:t>output</a:t>
            </a:r>
            <a:r>
              <a:rPr lang="de-AT" dirty="0"/>
              <a:t> </a:t>
            </a:r>
            <a:r>
              <a:rPr lang="de-AT" dirty="0" err="1"/>
              <a:t>always</a:t>
            </a:r>
            <a:r>
              <a:rPr lang="de-AT" dirty="0"/>
              <a:t> essential? Does efficiency increase mean success? </a:t>
            </a:r>
          </a:p>
          <a:p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extent</a:t>
            </a:r>
            <a:r>
              <a:rPr lang="de-AT" dirty="0"/>
              <a:t> do </a:t>
            </a:r>
            <a:r>
              <a:rPr lang="de-AT" dirty="0" err="1"/>
              <a:t>support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 </a:t>
            </a:r>
            <a:r>
              <a:rPr lang="de-AT" dirty="0" err="1"/>
              <a:t>contribute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? Preconditions for a successful performance? </a:t>
            </a:r>
            <a:r>
              <a:rPr lang="de-AT" dirty="0" err="1"/>
              <a:t>Own</a:t>
            </a:r>
            <a:r>
              <a:rPr lang="de-AT" dirty="0"/>
              <a:t> KPIs?</a:t>
            </a:r>
          </a:p>
          <a:p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dirty="0" err="1"/>
              <a:t>performance</a:t>
            </a:r>
            <a:r>
              <a:rPr lang="de-AT" dirty="0"/>
              <a:t> </a:t>
            </a:r>
            <a:r>
              <a:rPr lang="de-AT" dirty="0" err="1"/>
              <a:t>measurement</a:t>
            </a:r>
            <a:r>
              <a:rPr lang="de-AT" dirty="0"/>
              <a:t> </a:t>
            </a:r>
            <a:r>
              <a:rPr lang="de-AT" dirty="0" err="1"/>
              <a:t>really</a:t>
            </a:r>
            <a:r>
              <a:rPr lang="de-AT" dirty="0"/>
              <a:t> </a:t>
            </a:r>
            <a:r>
              <a:rPr lang="de-AT" dirty="0" err="1"/>
              <a:t>measure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dimensions</a:t>
            </a:r>
            <a:r>
              <a:rPr lang="de-AT" dirty="0"/>
              <a:t>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central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organization</a:t>
            </a:r>
            <a:r>
              <a:rPr lang="de-AT" dirty="0"/>
              <a:t>?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35294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1057</TotalTime>
  <Words>990</Words>
  <Application>Microsoft Office PowerPoint</Application>
  <PresentationFormat>Předvádění na obrazovce (4:3)</PresentationFormat>
  <Paragraphs>248</Paragraphs>
  <Slides>29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Calibri</vt:lpstr>
      <vt:lpstr>Tahoma</vt:lpstr>
      <vt:lpstr>Wingdings</vt:lpstr>
      <vt:lpstr>Motiv1</vt:lpstr>
      <vt:lpstr>Vlastní návrh</vt:lpstr>
      <vt:lpstr>1_Směsi</vt:lpstr>
      <vt:lpstr>2_Směsi</vt:lpstr>
      <vt:lpstr>2_Motiv1</vt:lpstr>
      <vt:lpstr>6_Motiv1</vt:lpstr>
      <vt:lpstr>PUBLIC PROJECT DESIGN AND EVALUATION  02_SROI analysis</vt:lpstr>
      <vt:lpstr>Headlines from your country: What happened around the world last week?</vt:lpstr>
      <vt:lpstr>Lecture content</vt:lpstr>
      <vt:lpstr>PLEASE NOTE!</vt:lpstr>
      <vt:lpstr>Third sector impact</vt:lpstr>
      <vt:lpstr>Everybody is talking about „impact“… a fuzzy term!</vt:lpstr>
      <vt:lpstr>Its all about success! What is success? </vt:lpstr>
      <vt:lpstr>What are Outputs? </vt:lpstr>
      <vt:lpstr>Output = Success?</vt:lpstr>
      <vt:lpstr>What is Outcome? </vt:lpstr>
      <vt:lpstr>Impact box</vt:lpstr>
      <vt:lpstr>Outcome = Success?</vt:lpstr>
      <vt:lpstr>Impact value chain/Logic Model  </vt:lpstr>
      <vt:lpstr>Impact Model</vt:lpstr>
      <vt:lpstr>Presentation of the results</vt:lpstr>
      <vt:lpstr>“impact goals” a strategic target-performance scheme* </vt:lpstr>
      <vt:lpstr>Prezentace aplikace PowerPoint</vt:lpstr>
      <vt:lpstr>Prezentace aplikace PowerPoint</vt:lpstr>
      <vt:lpstr>SROI project: Ethiopia – educational activities</vt:lpstr>
      <vt:lpstr>SROI projects: Ethiopia – start-ups</vt:lpstr>
      <vt:lpstr>SROI project: Ethiopia – new school</vt:lpstr>
      <vt:lpstr>SROI project: Ethiopia – impact assessment</vt:lpstr>
      <vt:lpstr>SROI project: Ethiopia – production of ovens</vt:lpstr>
      <vt:lpstr>SROI project: Ethiopia – backyard gardening</vt:lpstr>
      <vt:lpstr>Prezentace aplikace PowerPoint</vt:lpstr>
      <vt:lpstr>SROI calculations – group activity (excel)</vt:lpstr>
      <vt:lpstr>Discussion – limts and merits of SROI analysis </vt:lpstr>
      <vt:lpstr>Useful links: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(EKONOMIKA) VZDĚLÁVANÍ</dc:title>
  <dc:creator>gabika</dc:creator>
  <cp:lastModifiedBy>vacekova</cp:lastModifiedBy>
  <cp:revision>123</cp:revision>
  <dcterms:created xsi:type="dcterms:W3CDTF">2014-11-04T16:43:15Z</dcterms:created>
  <dcterms:modified xsi:type="dcterms:W3CDTF">2019-03-06T19:50:01Z</dcterms:modified>
</cp:coreProperties>
</file>