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9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7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0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90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8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94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projektové žádosti – věcná část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634479" y="359581"/>
            <a:ext cx="973980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projektový tým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14250" y="1007281"/>
            <a:ext cx="9860034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 smtClean="0"/>
              <a:t>Při zpracování projektu – velkou roli hraje tým (mělo by být do 20 osob), ideálně do 10 osob</a:t>
            </a:r>
          </a:p>
          <a:p>
            <a:pPr eaLnBrk="1" hangingPunct="1">
              <a:defRPr/>
            </a:pPr>
            <a:r>
              <a:rPr lang="cs-CZ" sz="1800" dirty="0" smtClean="0"/>
              <a:t>Pracovní skupina (trvalá existence, libovolná velikost, jiné zájmy – formální existence ad.) </a:t>
            </a:r>
            <a:r>
              <a:rPr lang="cs-CZ" sz="1800" dirty="0" err="1" smtClean="0"/>
              <a:t>vers</a:t>
            </a:r>
            <a:r>
              <a:rPr lang="cs-CZ" sz="1800" dirty="0" smtClean="0"/>
              <a:t>. Projektový tým(dočasný, omezená velikost, motivace pro práci na projektu, ztotožnění zájmů, doplňování schopností týmu ad.) </a:t>
            </a:r>
          </a:p>
          <a:p>
            <a:pPr eaLnBrk="1" hangingPunct="1">
              <a:defRPr/>
            </a:pPr>
            <a:r>
              <a:rPr lang="cs-CZ" sz="1800" dirty="0" smtClean="0"/>
              <a:t>Dynamika týmu – </a:t>
            </a:r>
            <a:r>
              <a:rPr lang="cs-CZ" sz="1800" dirty="0" err="1" smtClean="0"/>
              <a:t>Forming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Storming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Norming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Performing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Adjousting</a:t>
            </a:r>
            <a:r>
              <a:rPr lang="cs-CZ" sz="1800" dirty="0" smtClean="0"/>
              <a:t> and </a:t>
            </a:r>
            <a:r>
              <a:rPr lang="cs-CZ" sz="1800" dirty="0" err="1" smtClean="0"/>
              <a:t>Transforming</a:t>
            </a:r>
            <a:r>
              <a:rPr lang="cs-CZ" sz="1800" dirty="0" smtClean="0"/>
              <a:t> (PMI, B. </a:t>
            </a:r>
            <a:r>
              <a:rPr lang="cs-CZ" sz="1800" dirty="0" err="1" smtClean="0"/>
              <a:t>Tuckman</a:t>
            </a:r>
            <a:r>
              <a:rPr lang="cs-CZ" sz="1800" dirty="0" smtClean="0"/>
              <a:t>) </a:t>
            </a:r>
          </a:p>
          <a:p>
            <a:pPr eaLnBrk="1" hangingPunct="1">
              <a:defRPr/>
            </a:pPr>
            <a:r>
              <a:rPr lang="cs-CZ" sz="1800" dirty="0" smtClean="0"/>
              <a:t>Základní zásady pro složení projektového týmu – Rovina procesní, Rovina věcná, Rovina osobní </a:t>
            </a:r>
          </a:p>
          <a:p>
            <a:pPr eaLnBrk="1" hangingPunct="1">
              <a:defRPr/>
            </a:pPr>
            <a:r>
              <a:rPr lang="cs-CZ" sz="1800" dirty="0" smtClean="0"/>
              <a:t>Metody týmové práce – Brainstorming, DELPHI (tvorba odhadů v týmu), Group </a:t>
            </a:r>
            <a:r>
              <a:rPr lang="cs-CZ" sz="1800" dirty="0" err="1" smtClean="0"/>
              <a:t>solving</a:t>
            </a:r>
            <a:r>
              <a:rPr lang="cs-CZ" sz="1800" dirty="0" smtClean="0"/>
              <a:t> (řešení problémů ve skupině), Porady týmu </a:t>
            </a:r>
          </a:p>
          <a:p>
            <a:pPr eaLnBrk="1" hangingPunct="1">
              <a:defRPr/>
            </a:pPr>
            <a:r>
              <a:rPr lang="cs-CZ" sz="1800" dirty="0" smtClean="0"/>
              <a:t>Týmové role – Myslitelé (inovátor, pozorovatel/vyhodnocovač, specialista), Hybatelé (formovač, realizátor, dotahovač), Pečovatelé (</a:t>
            </a:r>
            <a:r>
              <a:rPr lang="cs-CZ" sz="1800" dirty="0" err="1" smtClean="0"/>
              <a:t>stmelovač</a:t>
            </a:r>
            <a:r>
              <a:rPr lang="cs-CZ" sz="1800" dirty="0" smtClean="0"/>
              <a:t>, hledač zdrojů a příležitostí, koordinátor) </a:t>
            </a:r>
          </a:p>
          <a:p>
            <a:pPr lvl="1">
              <a:defRPr/>
            </a:pPr>
            <a:endParaRPr lang="cs-CZ" sz="1800" dirty="0" smtClean="0"/>
          </a:p>
          <a:p>
            <a:pPr lvl="1"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891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315884" y="392832"/>
            <a:ext cx="9751892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realizační tým (2)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90204" y="1359583"/>
            <a:ext cx="971040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Brainstorming:</a:t>
            </a:r>
          </a:p>
          <a:p>
            <a:pPr lvl="1">
              <a:defRPr/>
            </a:pPr>
            <a:r>
              <a:rPr lang="cs-CZ" sz="1400" dirty="0"/>
              <a:t>Vytvořeno – A. </a:t>
            </a:r>
            <a:r>
              <a:rPr lang="cs-CZ" sz="1400" dirty="0" err="1"/>
              <a:t>Osborne</a:t>
            </a:r>
            <a:r>
              <a:rPr lang="cs-CZ" sz="1400" dirty="0"/>
              <a:t>, 1939</a:t>
            </a:r>
          </a:p>
          <a:p>
            <a:pPr lvl="1">
              <a:defRPr/>
            </a:pPr>
            <a:r>
              <a:rPr lang="cs-CZ" sz="1400" dirty="0"/>
              <a:t>„Čím více nápadů, tím více myšlenek“</a:t>
            </a:r>
          </a:p>
          <a:p>
            <a:pPr lvl="1">
              <a:defRPr/>
            </a:pPr>
            <a:r>
              <a:rPr lang="cs-CZ" sz="1400" dirty="0"/>
              <a:t>Skupina dokáže vyprodukovat v krátkém čase podstatně více nápadů než jednotlivec </a:t>
            </a:r>
          </a:p>
          <a:p>
            <a:pPr lvl="1">
              <a:defRPr/>
            </a:pPr>
            <a:r>
              <a:rPr lang="cs-CZ" sz="1400" dirty="0"/>
              <a:t>Umožňuje překonat určitá vlastní psychické či sociální bariéry (strach z kritiky, autocenzuru, nedostatek sebedůvěry ad.)</a:t>
            </a:r>
          </a:p>
          <a:p>
            <a:pPr lvl="1">
              <a:defRPr/>
            </a:pPr>
            <a:r>
              <a:rPr lang="cs-CZ" sz="1400" dirty="0"/>
              <a:t>Nápady se nesmí kritizovat, naprostá volnost, nutnost zaznamenávání nápadů, nechat nápady uležet </a:t>
            </a:r>
          </a:p>
          <a:p>
            <a:pPr lvl="1">
              <a:defRPr/>
            </a:pPr>
            <a:r>
              <a:rPr lang="cs-CZ" sz="1400" dirty="0"/>
              <a:t>Pravidla pro brainstorming musí znát celý tým, zvolit metodu generování nápadů (postupně, reakce, nahodile ad.)</a:t>
            </a:r>
          </a:p>
          <a:p>
            <a:pPr eaLnBrk="1" hangingPunct="1">
              <a:defRPr/>
            </a:pPr>
            <a:r>
              <a:rPr lang="cs-CZ" sz="1900" dirty="0"/>
              <a:t>Myšlenkové mapy (</a:t>
            </a:r>
            <a:r>
              <a:rPr lang="cs-CZ" sz="1900" dirty="0" err="1"/>
              <a:t>MindMaps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400" dirty="0"/>
              <a:t>Hlavní téma do středu a jednotlivé části kolem něj</a:t>
            </a:r>
          </a:p>
          <a:p>
            <a:pPr lvl="1">
              <a:defRPr/>
            </a:pPr>
            <a:r>
              <a:rPr lang="cs-CZ" sz="1400" dirty="0"/>
              <a:t>Čáry + šipky vyjadřují vztahy </a:t>
            </a:r>
          </a:p>
          <a:p>
            <a:pPr lvl="1">
              <a:defRPr/>
            </a:pPr>
            <a:r>
              <a:rPr lang="cs-CZ" sz="1400" dirty="0"/>
              <a:t>Používat jednotlivá slova + slovní spojení</a:t>
            </a:r>
          </a:p>
          <a:p>
            <a:pPr marL="457200" lvl="1" indent="0">
              <a:buNone/>
              <a:defRPr/>
            </a:pPr>
            <a:endParaRPr lang="cs-CZ" sz="1400" dirty="0"/>
          </a:p>
          <a:p>
            <a:pPr lvl="1">
              <a:defRPr/>
            </a:pPr>
            <a:r>
              <a:rPr lang="cs-CZ" sz="1900" dirty="0"/>
              <a:t>Další možnosti – </a:t>
            </a:r>
            <a:r>
              <a:rPr lang="cs-CZ" sz="1900" dirty="0" err="1"/>
              <a:t>Occamova</a:t>
            </a:r>
            <a:r>
              <a:rPr lang="cs-CZ" sz="1900" dirty="0"/>
              <a:t> břitva, Rybí kost, </a:t>
            </a:r>
            <a:r>
              <a:rPr lang="cs-CZ" sz="1900" dirty="0" err="1"/>
              <a:t>Paretův</a:t>
            </a:r>
            <a:r>
              <a:rPr lang="cs-CZ" sz="1900" dirty="0"/>
              <a:t> princip  </a:t>
            </a:r>
            <a:endParaRPr lang="cs-CZ" sz="1900" dirty="0"/>
          </a:p>
          <a:p>
            <a:pPr lvl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58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584602" y="500898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plánování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84602" y="1359583"/>
            <a:ext cx="9716007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Metoda etapizace:</a:t>
            </a:r>
          </a:p>
          <a:p>
            <a:pPr lvl="1">
              <a:defRPr/>
            </a:pPr>
            <a:r>
              <a:rPr lang="cs-CZ" sz="1400" dirty="0"/>
              <a:t>Rozdělení projektu fází/etap, která na sebe mohou, ale také nemusí navazovat</a:t>
            </a:r>
          </a:p>
          <a:p>
            <a:pPr lvl="1">
              <a:defRPr/>
            </a:pPr>
            <a:r>
              <a:rPr lang="cs-CZ" sz="1400" dirty="0"/>
              <a:t>V rámci specifikace etap by měly být rozlišeny základní prvky: cíl </a:t>
            </a:r>
            <a:r>
              <a:rPr lang="cs-CZ" sz="1400" dirty="0" err="1"/>
              <a:t>etpy</a:t>
            </a:r>
            <a:r>
              <a:rPr lang="cs-CZ" sz="1400" dirty="0"/>
              <a:t>, věcné úkoly, dokumentace, řízení kvality, projektové řízení, termíny milníků, náklady</a:t>
            </a:r>
          </a:p>
          <a:p>
            <a:pPr eaLnBrk="1" hangingPunct="1">
              <a:defRPr/>
            </a:pPr>
            <a:r>
              <a:rPr lang="cs-CZ" sz="1900" dirty="0"/>
              <a:t>Problematika milníků projektu – jedná se o událost nebo podmínku, kdy je dokončena celá skupiny k sobě se vztahujících úkolů nebo etapa projektu; milníky pomáhají organizovat jednotlivé body/úkoly a seskupovat je do logických celků; po naplnění všech milníků je projekt hotov</a:t>
            </a:r>
          </a:p>
          <a:p>
            <a:pPr eaLnBrk="1" hangingPunct="1">
              <a:defRPr/>
            </a:pPr>
            <a:r>
              <a:rPr lang="cs-CZ" sz="1900" dirty="0"/>
              <a:t>Základní možnosti strukturování projektu:</a:t>
            </a:r>
          </a:p>
          <a:p>
            <a:pPr lvl="1">
              <a:defRPr/>
            </a:pPr>
            <a:r>
              <a:rPr lang="cs-CZ" sz="1900" dirty="0"/>
              <a:t>Hierarchická struktura prací – v zásadě se jedná o technické organizační schéma </a:t>
            </a:r>
          </a:p>
          <a:p>
            <a:pPr lvl="1">
              <a:defRPr/>
            </a:pPr>
            <a:r>
              <a:rPr lang="cs-CZ" sz="1900" dirty="0"/>
              <a:t>Specifikace prací – je popsána struktura produktů/služeb/výstupů včetně příslušných osob, termínů ad.</a:t>
            </a:r>
          </a:p>
          <a:p>
            <a:pPr lvl="1">
              <a:defRPr/>
            </a:pPr>
            <a:r>
              <a:rPr lang="cs-CZ" sz="1900" dirty="0"/>
              <a:t>Organizační struktura – celkové funkční organizační schéma projektu 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61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501475" y="334643"/>
            <a:ext cx="9507049" cy="647700"/>
          </a:xfrm>
        </p:spPr>
        <p:txBody>
          <a:bodyPr/>
          <a:lstStyle/>
          <a:p>
            <a:r>
              <a:rPr lang="cs-CZ" altLang="cs-CZ" dirty="0"/>
              <a:t>Zpracování projektu – </a:t>
            </a:r>
            <a:r>
              <a:rPr lang="cs-CZ" altLang="cs-CZ" dirty="0" smtClean="0"/>
              <a:t>plánování(2)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64524" y="1359583"/>
            <a:ext cx="943608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Struktura prací – koncept WBS (</a:t>
            </a:r>
            <a:r>
              <a:rPr lang="cs-CZ" sz="1900" dirty="0" err="1"/>
              <a:t>Work</a:t>
            </a:r>
            <a:r>
              <a:rPr lang="cs-CZ" sz="1900" dirty="0"/>
              <a:t> </a:t>
            </a:r>
            <a:r>
              <a:rPr lang="cs-CZ" sz="1900" dirty="0" err="1"/>
              <a:t>Breakdown</a:t>
            </a:r>
            <a:r>
              <a:rPr lang="cs-CZ" sz="1900" dirty="0"/>
              <a:t> </a:t>
            </a:r>
            <a:r>
              <a:rPr lang="cs-CZ" sz="1900" dirty="0" err="1"/>
              <a:t>Structure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900" dirty="0"/>
              <a:t>Tento nástroj slouží pro vytvoření/plánovaní celé struktury projektu </a:t>
            </a:r>
          </a:p>
          <a:p>
            <a:pPr lvl="1">
              <a:defRPr/>
            </a:pPr>
            <a:r>
              <a:rPr lang="cs-CZ" sz="1900" dirty="0"/>
              <a:t>Cílem metody je rozklad celého projektu/úkolu/problému na jednotlivé pracovní balíky </a:t>
            </a:r>
          </a:p>
          <a:p>
            <a:pPr lvl="1">
              <a:defRPr/>
            </a:pPr>
            <a:r>
              <a:rPr lang="cs-CZ" sz="1900" dirty="0"/>
              <a:t>V prvé fázi se projekt rozdělí dle stanoveného pohledu do pracovních balíků a ty pak dělíme dle dalších úkolů (WP/</a:t>
            </a:r>
            <a:r>
              <a:rPr lang="cs-CZ" sz="1900" dirty="0" err="1"/>
              <a:t>Tasks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900" dirty="0"/>
              <a:t>Každý WP má svoje stanovené číslo a stejně tak i jednotlivé </a:t>
            </a:r>
            <a:r>
              <a:rPr lang="cs-CZ" sz="1900" dirty="0" err="1"/>
              <a:t>tasks</a:t>
            </a:r>
            <a:endParaRPr lang="cs-CZ" sz="1900" dirty="0"/>
          </a:p>
          <a:p>
            <a:pPr lvl="1">
              <a:defRPr/>
            </a:pPr>
            <a:r>
              <a:rPr lang="cs-CZ" sz="1900" dirty="0"/>
              <a:t>Na vrcholu „pyramidy“ je samotný celkový projekt  </a:t>
            </a:r>
          </a:p>
          <a:p>
            <a:pPr lvl="1">
              <a:defRPr/>
            </a:pPr>
            <a:r>
              <a:rPr lang="cs-CZ" sz="1900" dirty="0"/>
              <a:t>Běžně 3 – 4 úrovně (může být sice neomezený počet, ale moc se nedoporučuje více)</a:t>
            </a:r>
            <a:endParaRPr lang="cs-CZ" sz="1900" dirty="0"/>
          </a:p>
          <a:p>
            <a:pPr eaLnBrk="1" hangingPunct="1">
              <a:defRPr/>
            </a:pPr>
            <a:r>
              <a:rPr lang="cs-CZ" sz="1900" dirty="0"/>
              <a:t>Ukázka WBS – např. i H2020 </a:t>
            </a:r>
          </a:p>
          <a:p>
            <a:pPr eaLnBrk="1" hangingPunct="1">
              <a:defRPr/>
            </a:pPr>
            <a:r>
              <a:rPr lang="cs-CZ" sz="1900" dirty="0"/>
              <a:t>Přínosy – možnost rozčlenění projektu (dekompozice), sledování rozdílů mezi plánem a skutečností, „cílování“ jednotlivých výstupů – schopnost uchopení dílčích výsledků.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11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65514" y="409457"/>
            <a:ext cx="9776830" cy="647700"/>
          </a:xfrm>
        </p:spPr>
        <p:txBody>
          <a:bodyPr/>
          <a:lstStyle/>
          <a:p>
            <a:r>
              <a:rPr lang="cs-CZ" altLang="cs-CZ" dirty="0"/>
              <a:t>Zpracování projektu – </a:t>
            </a:r>
            <a:r>
              <a:rPr lang="cs-CZ" altLang="cs-CZ" dirty="0" smtClean="0"/>
              <a:t>plánování(3)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31520" y="1359583"/>
            <a:ext cx="9569089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Projekty ESIF – struktura klíčových aktivit – mutace WBS </a:t>
            </a:r>
          </a:p>
          <a:p>
            <a:pPr eaLnBrk="1" hangingPunct="1">
              <a:defRPr/>
            </a:pPr>
            <a:r>
              <a:rPr lang="cs-CZ" sz="1900" dirty="0"/>
              <a:t>Klíčová aktivita – představuje ucelenou jednotku souboru činností vedoucích k jednomu či více výstupům </a:t>
            </a:r>
          </a:p>
          <a:p>
            <a:pPr eaLnBrk="1" hangingPunct="1">
              <a:defRPr/>
            </a:pPr>
            <a:r>
              <a:rPr lang="cs-CZ" sz="1900" dirty="0"/>
              <a:t>Cíle projektu </a:t>
            </a:r>
          </a:p>
          <a:p>
            <a:pPr eaLnBrk="1" hangingPunct="1">
              <a:defRPr/>
            </a:pPr>
            <a:r>
              <a:rPr lang="cs-CZ" sz="1900" dirty="0"/>
              <a:t>Výstupy</a:t>
            </a:r>
          </a:p>
          <a:p>
            <a:pPr eaLnBrk="1" hangingPunct="1">
              <a:defRPr/>
            </a:pPr>
            <a:r>
              <a:rPr lang="cs-CZ" sz="1900" dirty="0"/>
              <a:t>Cílové skupiny</a:t>
            </a:r>
          </a:p>
          <a:p>
            <a:pPr eaLnBrk="1" hangingPunct="1">
              <a:defRPr/>
            </a:pPr>
            <a:r>
              <a:rPr lang="cs-CZ" sz="1900" dirty="0"/>
              <a:t>Diseminace – informování</a:t>
            </a:r>
          </a:p>
          <a:p>
            <a:pPr eaLnBrk="1" hangingPunct="1">
              <a:defRPr/>
            </a:pPr>
            <a:r>
              <a:rPr lang="cs-CZ" sz="1900" dirty="0"/>
              <a:t>Partneři </a:t>
            </a:r>
          </a:p>
          <a:p>
            <a:pPr eaLnBrk="1" hangingPunct="1">
              <a:defRPr/>
            </a:pPr>
            <a:r>
              <a:rPr lang="cs-CZ" sz="1900" dirty="0"/>
              <a:t>Zkušenosti</a:t>
            </a:r>
          </a:p>
          <a:p>
            <a:pPr eaLnBrk="1" hangingPunct="1">
              <a:defRPr/>
            </a:pPr>
            <a:r>
              <a:rPr lang="cs-CZ" sz="1900" dirty="0"/>
              <a:t>Indikátorová soustava – indikátory výsledků a výstupů (NČI)</a:t>
            </a:r>
          </a:p>
          <a:p>
            <a:pPr eaLnBrk="1" hangingPunct="1">
              <a:defRPr/>
            </a:pPr>
            <a:r>
              <a:rPr lang="cs-CZ" sz="1900" dirty="0"/>
              <a:t>Udržitelnost především ERDF</a:t>
            </a:r>
          </a:p>
          <a:p>
            <a:pPr eaLnBrk="1" hangingPunct="1">
              <a:defRPr/>
            </a:pPr>
            <a:endParaRPr lang="cs-CZ" sz="1900" dirty="0"/>
          </a:p>
          <a:p>
            <a:pPr eaLnBrk="1" hangingPunct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171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1992314" y="1004889"/>
            <a:ext cx="7775575" cy="5303837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		</a:t>
            </a:r>
            <a:r>
              <a:rPr lang="cs-CZ" sz="3600" b="1" dirty="0"/>
              <a:t>Děkuji za pozornost!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dirty="0"/>
              <a:t>Použité zdroje:</a:t>
            </a:r>
          </a:p>
          <a:p>
            <a:pPr>
              <a:defRPr/>
            </a:pPr>
            <a:r>
              <a:rPr lang="cs-CZ" sz="1400" dirty="0"/>
              <a:t>Metodika PMI, poklady IMPA, ESIF fondy 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71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3</TotalTime>
  <Words>614</Words>
  <Application>Microsoft Office PowerPoint</Application>
  <PresentationFormat>Širokoúhlá obrazovka</PresentationFormat>
  <Paragraphs>78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Zpracování projektové žádosti – věcná část </vt:lpstr>
      <vt:lpstr>Zpracování projektu – projektový tým  </vt:lpstr>
      <vt:lpstr>Zpracování projektu – realizační tým (2)  </vt:lpstr>
      <vt:lpstr>Zpracování projektu – plánování </vt:lpstr>
      <vt:lpstr>Zpracování projektu – plánování(2)</vt:lpstr>
      <vt:lpstr>Zpracování projektu – plánování(3)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Poc David</cp:lastModifiedBy>
  <cp:revision>3</cp:revision>
  <cp:lastPrinted>1601-01-01T00:00:00Z</cp:lastPrinted>
  <dcterms:created xsi:type="dcterms:W3CDTF">2019-01-25T08:23:54Z</dcterms:created>
  <dcterms:modified xsi:type="dcterms:W3CDTF">2019-02-26T09:30:27Z</dcterms:modified>
</cp:coreProperties>
</file>