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61" r:id="rId5"/>
    <p:sldId id="263" r:id="rId6"/>
    <p:sldId id="262" r:id="rId7"/>
    <p:sldId id="282" r:id="rId8"/>
    <p:sldId id="268" r:id="rId9"/>
    <p:sldId id="271" r:id="rId10"/>
    <p:sldId id="272" r:id="rId11"/>
    <p:sldId id="273" r:id="rId12"/>
    <p:sldId id="274" r:id="rId13"/>
    <p:sldId id="281" r:id="rId14"/>
    <p:sldId id="278" r:id="rId15"/>
    <p:sldId id="258" r:id="rId16"/>
    <p:sldId id="259" r:id="rId17"/>
    <p:sldId id="267" r:id="rId18"/>
    <p:sldId id="283" r:id="rId19"/>
    <p:sldId id="284" r:id="rId20"/>
    <p:sldId id="285" r:id="rId21"/>
    <p:sldId id="286" r:id="rId22"/>
    <p:sldId id="287" r:id="rId23"/>
    <p:sldId id="279" r:id="rId24"/>
    <p:sldId id="275" r:id="rId25"/>
    <p:sldId id="277" r:id="rId26"/>
    <p:sldId id="280" r:id="rId27"/>
    <p:sldId id="266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B9006E"/>
    <a:srgbClr val="4BC8FF"/>
    <a:srgbClr val="0000DC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6754" autoAdjust="0"/>
  </p:normalViewPr>
  <p:slideViewPr>
    <p:cSldViewPr snapToGrid="0">
      <p:cViewPr varScale="1">
        <p:scale>
          <a:sx n="64" d="100"/>
          <a:sy n="64" d="100"/>
        </p:scale>
        <p:origin x="72" y="9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625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Cíl 50% v roce</a:t>
            </a:r>
            <a:r>
              <a:rPr lang="cs-CZ" baseline="0" dirty="0" smtClean="0"/>
              <a:t> 2025 a 55% v roce 2030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894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Cíl </a:t>
            </a:r>
            <a:r>
              <a:rPr lang="cs-CZ" dirty="0" smtClean="0"/>
              <a:t>70</a:t>
            </a:r>
            <a:r>
              <a:rPr lang="cs-CZ" dirty="0" smtClean="0"/>
              <a:t>% v roce</a:t>
            </a:r>
            <a:r>
              <a:rPr lang="cs-CZ" baseline="0" dirty="0" smtClean="0"/>
              <a:t> 2025 a </a:t>
            </a:r>
            <a:r>
              <a:rPr lang="cs-CZ" baseline="0" dirty="0" smtClean="0"/>
              <a:t>80% </a:t>
            </a:r>
            <a:r>
              <a:rPr lang="cs-CZ" baseline="0" dirty="0" smtClean="0"/>
              <a:t>v roce 2030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4910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Plnění</a:t>
            </a:r>
            <a:r>
              <a:rPr lang="cs-CZ" baseline="0" dirty="0" smtClean="0"/>
              <a:t> daných cílů bude obtížné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678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I když se zahraniční výzkumy (Hirsch, 1985 nebo McDavid, 1885) v rámci nákladové efektivnosti kloní spíše k využívání soukromých společností, které dle nich zvyšují konkurenci, výzkumy v ČR tento předpoklad nepotvrzují (Soukopová a Struk, 2011 nebo Soukopová a Malý, 2013).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8101E-A5BC-4E18-9366-C196BB16D47B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51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630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006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437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86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Zákaz</a:t>
            </a:r>
            <a:r>
              <a:rPr lang="en-GB" dirty="0" smtClean="0"/>
              <a:t> </a:t>
            </a:r>
            <a:r>
              <a:rPr lang="en-GB" dirty="0" err="1" smtClean="0"/>
              <a:t>skládkování</a:t>
            </a:r>
            <a:r>
              <a:rPr lang="en-GB" dirty="0" smtClean="0"/>
              <a:t> </a:t>
            </a:r>
            <a:r>
              <a:rPr lang="en-GB" dirty="0" err="1" smtClean="0"/>
              <a:t>komunálního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 se </a:t>
            </a:r>
            <a:r>
              <a:rPr lang="en-GB" dirty="0" err="1" smtClean="0"/>
              <a:t>rychle</a:t>
            </a:r>
            <a:r>
              <a:rPr lang="en-GB" dirty="0" smtClean="0"/>
              <a:t> </a:t>
            </a:r>
            <a:r>
              <a:rPr lang="en-GB" dirty="0" err="1" smtClean="0"/>
              <a:t>blíží</a:t>
            </a:r>
            <a:r>
              <a:rPr lang="en-GB" dirty="0" smtClean="0"/>
              <a:t>. </a:t>
            </a:r>
            <a:r>
              <a:rPr lang="en-GB" dirty="0" err="1" smtClean="0"/>
              <a:t>Všichni</a:t>
            </a:r>
            <a:r>
              <a:rPr lang="en-GB" dirty="0" smtClean="0"/>
              <a:t> </a:t>
            </a:r>
            <a:r>
              <a:rPr lang="en-GB" dirty="0" err="1" smtClean="0"/>
              <a:t>původci</a:t>
            </a:r>
            <a:r>
              <a:rPr lang="en-GB" dirty="0" smtClean="0"/>
              <a:t> </a:t>
            </a:r>
            <a:r>
              <a:rPr lang="en-GB" dirty="0" err="1" smtClean="0"/>
              <a:t>odpadů</a:t>
            </a:r>
            <a:r>
              <a:rPr lang="en-GB" dirty="0" smtClean="0"/>
              <a:t> </a:t>
            </a:r>
            <a:r>
              <a:rPr lang="en-GB" dirty="0" err="1" smtClean="0"/>
              <a:t>včetně</a:t>
            </a:r>
            <a:r>
              <a:rPr lang="en-GB" dirty="0" smtClean="0"/>
              <a:t> </a:t>
            </a:r>
            <a:r>
              <a:rPr lang="en-GB" dirty="0" err="1" smtClean="0"/>
              <a:t>obcí</a:t>
            </a:r>
            <a:r>
              <a:rPr lang="en-GB" dirty="0" smtClean="0"/>
              <a:t> </a:t>
            </a:r>
            <a:r>
              <a:rPr lang="en-GB" dirty="0" err="1" smtClean="0"/>
              <a:t>tedy</a:t>
            </a:r>
            <a:r>
              <a:rPr lang="en-GB" dirty="0" smtClean="0"/>
              <a:t> </a:t>
            </a:r>
            <a:r>
              <a:rPr lang="en-GB" dirty="0" err="1" smtClean="0"/>
              <a:t>musí</a:t>
            </a:r>
            <a:r>
              <a:rPr lang="en-GB" dirty="0" smtClean="0"/>
              <a:t> </a:t>
            </a:r>
            <a:r>
              <a:rPr lang="en-GB" dirty="0" err="1" smtClean="0"/>
              <a:t>myslet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to,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využívat</a:t>
            </a:r>
            <a:r>
              <a:rPr lang="en-GB" dirty="0" smtClean="0"/>
              <a:t>. </a:t>
            </a:r>
            <a:r>
              <a:rPr lang="en-GB" dirty="0" err="1" smtClean="0"/>
              <a:t>Skládkování</a:t>
            </a:r>
            <a:r>
              <a:rPr lang="en-GB" dirty="0" smtClean="0"/>
              <a:t> je </a:t>
            </a:r>
            <a:r>
              <a:rPr lang="en-GB" dirty="0" err="1" smtClean="0"/>
              <a:t>totiž</a:t>
            </a:r>
            <a:r>
              <a:rPr lang="en-GB" dirty="0" smtClean="0"/>
              <a:t> v </a:t>
            </a:r>
            <a:r>
              <a:rPr lang="en-GB" dirty="0" err="1" smtClean="0"/>
              <a:t>předepsané</a:t>
            </a:r>
            <a:r>
              <a:rPr lang="en-GB" dirty="0" smtClean="0"/>
              <a:t> </a:t>
            </a:r>
            <a:r>
              <a:rPr lang="en-GB" dirty="0" err="1" smtClean="0"/>
              <a:t>hierarchii</a:t>
            </a:r>
            <a:r>
              <a:rPr lang="en-GB" dirty="0" smtClean="0"/>
              <a:t> </a:t>
            </a:r>
            <a:r>
              <a:rPr lang="en-GB" dirty="0" err="1" smtClean="0"/>
              <a:t>nakládání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tou</a:t>
            </a:r>
            <a:r>
              <a:rPr lang="en-GB" dirty="0" smtClean="0"/>
              <a:t> </a:t>
            </a:r>
            <a:r>
              <a:rPr lang="en-GB" dirty="0" err="1" smtClean="0"/>
              <a:t>poslední</a:t>
            </a:r>
            <a:r>
              <a:rPr lang="en-GB" dirty="0" smtClean="0"/>
              <a:t> a </a:t>
            </a:r>
            <a:r>
              <a:rPr lang="en-GB" dirty="0" err="1" smtClean="0"/>
              <a:t>ekologicky</a:t>
            </a:r>
            <a:r>
              <a:rPr lang="en-GB" dirty="0" smtClean="0"/>
              <a:t> </a:t>
            </a:r>
            <a:r>
              <a:rPr lang="en-GB" dirty="0" err="1" smtClean="0"/>
              <a:t>nejméně</a:t>
            </a:r>
            <a:r>
              <a:rPr lang="en-GB" dirty="0" smtClean="0"/>
              <a:t> </a:t>
            </a:r>
            <a:r>
              <a:rPr lang="en-GB" dirty="0" err="1" smtClean="0"/>
              <a:t>příznivou</a:t>
            </a:r>
            <a:r>
              <a:rPr lang="en-GB" dirty="0" smtClean="0"/>
              <a:t> </a:t>
            </a:r>
            <a:r>
              <a:rPr lang="en-GB" dirty="0" err="1" smtClean="0"/>
              <a:t>variantou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s </a:t>
            </a:r>
            <a:r>
              <a:rPr lang="en-GB" dirty="0" err="1" smtClean="0"/>
              <a:t>odpady</a:t>
            </a:r>
            <a:r>
              <a:rPr lang="en-GB" dirty="0" smtClean="0"/>
              <a:t> </a:t>
            </a:r>
            <a:r>
              <a:rPr lang="en-GB" dirty="0" err="1" smtClean="0"/>
              <a:t>naložit</a:t>
            </a:r>
            <a:r>
              <a:rPr lang="en-GB" dirty="0" smtClean="0"/>
              <a:t>. </a:t>
            </a:r>
            <a:r>
              <a:rPr lang="en-GB" dirty="0" err="1" smtClean="0"/>
              <a:t>Ti</a:t>
            </a:r>
            <a:r>
              <a:rPr lang="en-GB" dirty="0" smtClean="0"/>
              <a:t>,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již</a:t>
            </a:r>
            <a:r>
              <a:rPr lang="en-GB" dirty="0" smtClean="0"/>
              <a:t> </a:t>
            </a:r>
            <a:r>
              <a:rPr lang="en-GB" dirty="0" err="1" smtClean="0"/>
              <a:t>nyní</a:t>
            </a:r>
            <a:r>
              <a:rPr lang="en-GB" dirty="0" smtClean="0"/>
              <a:t> </a:t>
            </a:r>
            <a:r>
              <a:rPr lang="en-GB" dirty="0" err="1" smtClean="0"/>
              <a:t>myslí</a:t>
            </a:r>
            <a:r>
              <a:rPr lang="en-GB" dirty="0" smtClean="0"/>
              <a:t> </a:t>
            </a:r>
            <a:r>
              <a:rPr lang="en-GB" dirty="0" err="1" smtClean="0"/>
              <a:t>nejen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třídění</a:t>
            </a:r>
            <a:r>
              <a:rPr lang="en-GB" dirty="0" smtClean="0"/>
              <a:t>, ale </a:t>
            </a:r>
            <a:r>
              <a:rPr lang="en-GB" dirty="0" err="1" smtClean="0"/>
              <a:t>také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následnou</a:t>
            </a:r>
            <a:r>
              <a:rPr lang="en-GB" dirty="0" smtClean="0"/>
              <a:t> </a:t>
            </a:r>
            <a:r>
              <a:rPr lang="en-GB" dirty="0" err="1" smtClean="0"/>
              <a:t>recyklaci</a:t>
            </a:r>
            <a:r>
              <a:rPr lang="en-GB" dirty="0" smtClean="0"/>
              <a:t> a </a:t>
            </a:r>
            <a:r>
              <a:rPr lang="en-GB" dirty="0" err="1" smtClean="0"/>
              <a:t>využití</a:t>
            </a:r>
            <a:r>
              <a:rPr lang="en-GB" dirty="0" smtClean="0"/>
              <a:t> </a:t>
            </a:r>
            <a:r>
              <a:rPr lang="en-GB" dirty="0" err="1" smtClean="0"/>
              <a:t>odpadu</a:t>
            </a:r>
            <a:r>
              <a:rPr lang="en-GB" dirty="0" smtClean="0"/>
              <a:t>, </a:t>
            </a:r>
            <a:r>
              <a:rPr lang="en-GB" dirty="0" err="1" smtClean="0"/>
              <a:t>budou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změnu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připraveni</a:t>
            </a:r>
            <a:r>
              <a:rPr lang="en-GB" dirty="0" smtClean="0"/>
              <a:t>. S </a:t>
            </a:r>
            <a:r>
              <a:rPr lang="en-GB" dirty="0" err="1" smtClean="0"/>
              <a:t>tím</a:t>
            </a:r>
            <a:r>
              <a:rPr lang="en-GB" dirty="0" smtClean="0"/>
              <a:t> </a:t>
            </a:r>
            <a:r>
              <a:rPr lang="en-GB" dirty="0" err="1" smtClean="0"/>
              <a:t>úzce</a:t>
            </a:r>
            <a:r>
              <a:rPr lang="en-GB" dirty="0" smtClean="0"/>
              <a:t> </a:t>
            </a:r>
            <a:r>
              <a:rPr lang="en-GB" dirty="0" err="1" smtClean="0"/>
              <a:t>souvisí</a:t>
            </a:r>
            <a:r>
              <a:rPr lang="en-GB" dirty="0" smtClean="0"/>
              <a:t> </a:t>
            </a:r>
            <a:r>
              <a:rPr lang="en-GB" dirty="0" err="1" smtClean="0"/>
              <a:t>koncept</a:t>
            </a:r>
            <a:r>
              <a:rPr lang="en-GB" dirty="0" smtClean="0"/>
              <a:t> </a:t>
            </a:r>
            <a:r>
              <a:rPr lang="en-GB" dirty="0" err="1" smtClean="0"/>
              <a:t>oběhového</a:t>
            </a:r>
            <a:r>
              <a:rPr lang="en-GB" dirty="0" smtClean="0"/>
              <a:t> </a:t>
            </a:r>
            <a:r>
              <a:rPr lang="en-GB" dirty="0" err="1" smtClean="0"/>
              <a:t>hospodářství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663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sz="2800" b="0" dirty="0" smtClean="0"/>
              <a:t>5</a:t>
            </a:r>
            <a:r>
              <a:rPr lang="en-GB" sz="2800" b="0" dirty="0" smtClean="0"/>
              <a:t>5 % v </a:t>
            </a:r>
            <a:r>
              <a:rPr lang="en-GB" sz="2800" b="0" dirty="0" err="1" smtClean="0"/>
              <a:t>roce</a:t>
            </a:r>
            <a:r>
              <a:rPr lang="en-GB" sz="2800" b="0" dirty="0" smtClean="0"/>
              <a:t> 2025</a:t>
            </a:r>
            <a:r>
              <a:rPr lang="cs-CZ" sz="2800" b="0" dirty="0" smtClean="0"/>
              <a:t> </a:t>
            </a:r>
            <a:r>
              <a:rPr lang="en-GB" sz="2800" b="0" dirty="0" smtClean="0"/>
              <a:t>60 % v </a:t>
            </a:r>
            <a:r>
              <a:rPr lang="en-GB" sz="2800" b="0" dirty="0" err="1" smtClean="0"/>
              <a:t>roce</a:t>
            </a:r>
            <a:r>
              <a:rPr lang="en-GB" sz="2800" b="0" dirty="0" smtClean="0"/>
              <a:t> 2030</a:t>
            </a:r>
            <a:r>
              <a:rPr lang="cs-CZ" sz="2800" b="0" dirty="0" smtClean="0"/>
              <a:t> </a:t>
            </a:r>
            <a:r>
              <a:rPr lang="en-GB" sz="2800" b="0" dirty="0" smtClean="0"/>
              <a:t>65 % v </a:t>
            </a:r>
            <a:r>
              <a:rPr lang="en-GB" sz="2800" b="0" dirty="0" err="1" smtClean="0"/>
              <a:t>roce</a:t>
            </a:r>
            <a:r>
              <a:rPr lang="en-GB" sz="2800" b="0" dirty="0" smtClean="0"/>
              <a:t> 2035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662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2035 </a:t>
            </a:r>
            <a:r>
              <a:rPr lang="cs-CZ" sz="1200" dirty="0" smtClean="0"/>
              <a:t>10% komunálních odpadů nebo méně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2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75% v roce 2025, 85% v roce 2030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86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70% 2025, 75% 2030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214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hjmk.cz/mapa-zarizeni-2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obhjmk.cz/mapa-zarizeni-2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a.europa.eu/publications/preventing-plastic-waste-in-europe/at_download/fi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74000" cy="537010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cirkularitu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01498"/>
            <a:ext cx="11361600" cy="1814904"/>
          </a:xfrm>
        </p:spPr>
        <p:txBody>
          <a:bodyPr/>
          <a:lstStyle/>
          <a:p>
            <a:r>
              <a:rPr lang="cs-CZ" sz="3600" dirty="0" smtClean="0"/>
              <a:t>Co čeká obce v souvislosti s přechodem na oběhové hospodářství? Srovnání analýzy OH vybraných obcí JMK     </a:t>
            </a:r>
            <a:endParaRPr lang="en-GB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oc. Ing. Mgr. Jana Soukopová, Ph.D.</a:t>
            </a:r>
            <a:endParaRPr lang="en-GB" dirty="0"/>
          </a:p>
        </p:txBody>
      </p:sp>
      <p:pic>
        <p:nvPicPr>
          <p:cNvPr id="9" name="Picture 19" descr="Výsledek obrázku pro odp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4279374"/>
            <a:ext cx="3915554" cy="22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53" y="220799"/>
            <a:ext cx="5838347" cy="15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2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u obcí JMK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Mikulov, Blansko, Kyjov, Znojmo, Veselí nad Moravou</a:t>
            </a:r>
          </a:p>
          <a:p>
            <a:pPr lvl="1">
              <a:lnSpc>
                <a:spcPct val="150000"/>
              </a:lnSpc>
            </a:pPr>
            <a:r>
              <a:rPr lang="cs-CZ" sz="2400" b="1" dirty="0" smtClean="0">
                <a:solidFill>
                  <a:schemeClr val="accent1"/>
                </a:solidFill>
              </a:rPr>
              <a:t>Podíl recyklovaného papíru a lepenky</a:t>
            </a:r>
          </a:p>
          <a:p>
            <a:pPr lvl="2">
              <a:lnSpc>
                <a:spcPct val="150000"/>
              </a:lnSpc>
            </a:pPr>
            <a:endParaRPr lang="cs-CZ" sz="1900" b="1" dirty="0" smtClean="0">
              <a:solidFill>
                <a:schemeClr val="accent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03" y="3048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0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u obcí JMK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Mikulov, Blansko, Kyjov, Znojmo, Veselí nad Moravou</a:t>
            </a:r>
          </a:p>
          <a:p>
            <a:pPr lvl="1">
              <a:lnSpc>
                <a:spcPct val="150000"/>
              </a:lnSpc>
            </a:pPr>
            <a:r>
              <a:rPr lang="cs-CZ" sz="2400" b="1" dirty="0" smtClean="0">
                <a:solidFill>
                  <a:schemeClr val="accent1"/>
                </a:solidFill>
              </a:rPr>
              <a:t>Podíl recyklovaného skla</a:t>
            </a:r>
          </a:p>
          <a:p>
            <a:pPr lvl="2">
              <a:lnSpc>
                <a:spcPct val="150000"/>
              </a:lnSpc>
            </a:pPr>
            <a:endParaRPr lang="cs-CZ" sz="1900" b="1" dirty="0" smtClean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80" y="284073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3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u obcí JMK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Mikulov, Blansko, Kyjov, Znojmo, Veselí nad Moravou</a:t>
            </a:r>
          </a:p>
          <a:p>
            <a:pPr lvl="1">
              <a:lnSpc>
                <a:spcPct val="150000"/>
              </a:lnSpc>
            </a:pPr>
            <a:r>
              <a:rPr lang="cs-CZ" sz="2400" b="1" dirty="0" smtClean="0">
                <a:solidFill>
                  <a:schemeClr val="accent1"/>
                </a:solidFill>
              </a:rPr>
              <a:t>Podíl recyklovaného plastu</a:t>
            </a:r>
          </a:p>
          <a:p>
            <a:pPr lvl="2">
              <a:lnSpc>
                <a:spcPct val="150000"/>
              </a:lnSpc>
            </a:pPr>
            <a:endParaRPr lang="cs-CZ" sz="1900" b="1" dirty="0" smtClean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74" y="286972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u obcí JMK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Mikulov, Blansko, Kyjov, Znojmo, Veselí nad Moravou</a:t>
            </a:r>
          </a:p>
          <a:p>
            <a:pPr lvl="1">
              <a:lnSpc>
                <a:spcPct val="150000"/>
              </a:lnSpc>
            </a:pPr>
            <a:r>
              <a:rPr lang="cs-CZ" sz="2400" b="1" dirty="0" smtClean="0">
                <a:solidFill>
                  <a:schemeClr val="accent1"/>
                </a:solidFill>
              </a:rPr>
              <a:t>Podíl recyklovaných kovů</a:t>
            </a:r>
          </a:p>
          <a:p>
            <a:pPr lvl="2">
              <a:lnSpc>
                <a:spcPct val="150000"/>
              </a:lnSpc>
            </a:pPr>
            <a:endParaRPr lang="cs-CZ" sz="1900" b="1" dirty="0" smtClean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74" y="286972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versus cíle pro obce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9473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cs-CZ" b="1" dirty="0"/>
              <a:t>Recyklace komunálních </a:t>
            </a:r>
            <a:r>
              <a:rPr lang="cs-CZ" b="1" dirty="0" smtClean="0"/>
              <a:t>odpadů </a:t>
            </a:r>
          </a:p>
          <a:p>
            <a:pPr>
              <a:lnSpc>
                <a:spcPct val="125000"/>
              </a:lnSpc>
            </a:pPr>
            <a:r>
              <a:rPr lang="cs-CZ" b="1" dirty="0"/>
              <a:t>Skládkování komunálních </a:t>
            </a:r>
            <a:r>
              <a:rPr lang="cs-CZ" b="1" dirty="0" smtClean="0"/>
              <a:t>odpadů</a:t>
            </a:r>
          </a:p>
          <a:p>
            <a:pPr>
              <a:lnSpc>
                <a:spcPct val="125000"/>
              </a:lnSpc>
            </a:pPr>
            <a:r>
              <a:rPr lang="cs-CZ" b="1" dirty="0"/>
              <a:t>Recyklace obalových odpadů  </a:t>
            </a:r>
          </a:p>
          <a:p>
            <a:pPr marL="324000" lvl="1" indent="0">
              <a:lnSpc>
                <a:spcPct val="125000"/>
              </a:lnSpc>
              <a:buNone/>
            </a:pPr>
            <a:r>
              <a:rPr lang="cs-CZ" dirty="0" smtClean="0"/>
              <a:t>Z toho:</a:t>
            </a:r>
          </a:p>
          <a:p>
            <a:pPr lvl="1">
              <a:lnSpc>
                <a:spcPct val="125000"/>
              </a:lnSpc>
            </a:pPr>
            <a:r>
              <a:rPr lang="cs-CZ" b="1" dirty="0" smtClean="0"/>
              <a:t>plasty</a:t>
            </a:r>
            <a:endParaRPr lang="cs-CZ" b="1" dirty="0"/>
          </a:p>
          <a:p>
            <a:pPr lvl="1">
              <a:lnSpc>
                <a:spcPct val="125000"/>
              </a:lnSpc>
            </a:pPr>
            <a:r>
              <a:rPr lang="cs-CZ" b="1" dirty="0" smtClean="0"/>
              <a:t>dřevo</a:t>
            </a:r>
            <a:endParaRPr lang="cs-CZ" b="1" dirty="0"/>
          </a:p>
          <a:p>
            <a:pPr lvl="1">
              <a:lnSpc>
                <a:spcPct val="125000"/>
              </a:lnSpc>
            </a:pPr>
            <a:r>
              <a:rPr lang="cs-CZ" b="1" dirty="0" smtClean="0"/>
              <a:t>železné </a:t>
            </a:r>
            <a:r>
              <a:rPr lang="cs-CZ" b="1" dirty="0" smtClean="0"/>
              <a:t>kovy</a:t>
            </a:r>
            <a:endParaRPr lang="cs-CZ" b="1" dirty="0"/>
          </a:p>
          <a:p>
            <a:pPr lvl="1">
              <a:lnSpc>
                <a:spcPct val="125000"/>
              </a:lnSpc>
            </a:pPr>
            <a:r>
              <a:rPr lang="cs-CZ" b="1" dirty="0" smtClean="0"/>
              <a:t>hliník</a:t>
            </a:r>
            <a:endParaRPr lang="cs-CZ" b="1" dirty="0"/>
          </a:p>
          <a:p>
            <a:pPr lvl="1">
              <a:lnSpc>
                <a:spcPct val="125000"/>
              </a:lnSpc>
            </a:pPr>
            <a:r>
              <a:rPr lang="cs-CZ" b="1" dirty="0" smtClean="0"/>
              <a:t>sklo</a:t>
            </a:r>
            <a:endParaRPr lang="cs-CZ" b="1" dirty="0"/>
          </a:p>
          <a:p>
            <a:pPr lvl="1">
              <a:lnSpc>
                <a:spcPct val="125000"/>
              </a:lnSpc>
            </a:pPr>
            <a:r>
              <a:rPr lang="cs-CZ" b="1" dirty="0" smtClean="0"/>
              <a:t>papír a lepenka</a:t>
            </a:r>
            <a:endParaRPr lang="cs-CZ" b="1" dirty="0"/>
          </a:p>
          <a:p>
            <a:pPr lvl="1">
              <a:lnSpc>
                <a:spcPct val="125000"/>
              </a:lnSpc>
            </a:pPr>
            <a:endParaRPr lang="cs-CZ" dirty="0" smtClean="0"/>
          </a:p>
          <a:p>
            <a:pPr marL="72000" indent="0">
              <a:lnSpc>
                <a:spcPct val="125000"/>
              </a:lnSpc>
              <a:buNone/>
            </a:pPr>
            <a:r>
              <a:rPr lang="cs-CZ" b="1" dirty="0" smtClean="0"/>
              <a:t> </a:t>
            </a:r>
            <a:endParaRPr lang="cs-CZ" b="1" dirty="0"/>
          </a:p>
          <a:p>
            <a:pPr>
              <a:lnSpc>
                <a:spcPct val="125000"/>
              </a:lnSpc>
            </a:pPr>
            <a:endParaRPr lang="cs-CZ" b="1" dirty="0" smtClean="0"/>
          </a:p>
          <a:p>
            <a:endParaRPr lang="cs-CZ" dirty="0"/>
          </a:p>
        </p:txBody>
      </p:sp>
      <p:sp>
        <p:nvSpPr>
          <p:cNvPr id="6" name="AutoShape 2" descr="Výsledek obrázku pro problé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12" y="3010620"/>
            <a:ext cx="3848511" cy="28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4362" y="235950"/>
            <a:ext cx="10753200" cy="451576"/>
          </a:xfrm>
        </p:spPr>
        <p:txBody>
          <a:bodyPr/>
          <a:lstStyle/>
          <a:p>
            <a:r>
              <a:rPr lang="cs-CZ" dirty="0" smtClean="0"/>
              <a:t>Změna odpadového hospodářství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2441" y="1162372"/>
            <a:ext cx="3898929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800" b="1" dirty="0">
                <a:latin typeface="+mj-lt"/>
              </a:rPr>
              <a:t>snížení množství SKO a úprava zbytkového SKO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800" b="1" dirty="0">
                <a:latin typeface="+mj-lt"/>
              </a:rPr>
              <a:t>zvýšení množství vytříděných druhotných surovin ze směsného komunálního odpadu.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800" b="1" dirty="0">
                <a:latin typeface="+mj-lt"/>
              </a:rPr>
              <a:t>vytřídění BRO ze směsného komunálního odpadu.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800" b="1" dirty="0">
                <a:latin typeface="+mj-lt"/>
              </a:rPr>
              <a:t>zavedení odděleného sběru kovů.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800" b="1" dirty="0">
                <a:latin typeface="+mj-lt"/>
              </a:rPr>
              <a:t>motivace občanů ke snížení množství SKO, adresná evidence produkce odpadů.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800" b="1" dirty="0">
                <a:latin typeface="+mj-lt"/>
              </a:rPr>
              <a:t>koncepce technologií a logistiky v daném regionu – spolupráce mezi regiony.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800" b="1" dirty="0" smtClean="0">
                <a:latin typeface="+mj-lt"/>
              </a:rPr>
              <a:t>zvýšení příjmů obce za vytříděné druhotné suroviny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endParaRPr lang="cs-CZ" sz="1400" b="1" dirty="0"/>
          </a:p>
          <a:p>
            <a:pPr marL="185738" indent="-185738">
              <a:buFontTx/>
              <a:buChar char="-"/>
            </a:pPr>
            <a:endParaRPr lang="cs-CZ" sz="1400" dirty="0"/>
          </a:p>
          <a:p>
            <a:pPr marL="185738" indent="-185738">
              <a:buFontTx/>
              <a:buChar char="-"/>
            </a:pPr>
            <a:endParaRPr lang="cs-CZ" sz="1400" dirty="0"/>
          </a:p>
        </p:txBody>
      </p:sp>
      <p:grpSp>
        <p:nvGrpSpPr>
          <p:cNvPr id="7" name="Skupina 11"/>
          <p:cNvGrpSpPr/>
          <p:nvPr/>
        </p:nvGrpSpPr>
        <p:grpSpPr>
          <a:xfrm>
            <a:off x="4679999" y="871874"/>
            <a:ext cx="2098171" cy="5356126"/>
            <a:chOff x="3121739" y="1676798"/>
            <a:chExt cx="1179884" cy="5083137"/>
          </a:xfrm>
        </p:grpSpPr>
        <p:sp>
          <p:nvSpPr>
            <p:cNvPr id="8" name="Volný tvar 7"/>
            <p:cNvSpPr/>
            <p:nvPr/>
          </p:nvSpPr>
          <p:spPr>
            <a:xfrm>
              <a:off x="3131731" y="1676798"/>
              <a:ext cx="1149203" cy="678943"/>
            </a:xfrm>
            <a:custGeom>
              <a:avLst/>
              <a:gdLst>
                <a:gd name="connsiteX0" fmla="*/ 0 w 752547"/>
                <a:gd name="connsiteY0" fmla="*/ 27581 h 275810"/>
                <a:gd name="connsiteX1" fmla="*/ 8078 w 752547"/>
                <a:gd name="connsiteY1" fmla="*/ 8078 h 275810"/>
                <a:gd name="connsiteX2" fmla="*/ 27581 w 752547"/>
                <a:gd name="connsiteY2" fmla="*/ 0 h 275810"/>
                <a:gd name="connsiteX3" fmla="*/ 724966 w 752547"/>
                <a:gd name="connsiteY3" fmla="*/ 0 h 275810"/>
                <a:gd name="connsiteX4" fmla="*/ 744469 w 752547"/>
                <a:gd name="connsiteY4" fmla="*/ 8078 h 275810"/>
                <a:gd name="connsiteX5" fmla="*/ 752547 w 752547"/>
                <a:gd name="connsiteY5" fmla="*/ 27581 h 275810"/>
                <a:gd name="connsiteX6" fmla="*/ 752547 w 752547"/>
                <a:gd name="connsiteY6" fmla="*/ 248229 h 275810"/>
                <a:gd name="connsiteX7" fmla="*/ 744469 w 752547"/>
                <a:gd name="connsiteY7" fmla="*/ 267732 h 275810"/>
                <a:gd name="connsiteX8" fmla="*/ 724966 w 752547"/>
                <a:gd name="connsiteY8" fmla="*/ 275810 h 275810"/>
                <a:gd name="connsiteX9" fmla="*/ 27581 w 752547"/>
                <a:gd name="connsiteY9" fmla="*/ 275810 h 275810"/>
                <a:gd name="connsiteX10" fmla="*/ 8078 w 752547"/>
                <a:gd name="connsiteY10" fmla="*/ 267732 h 275810"/>
                <a:gd name="connsiteX11" fmla="*/ 0 w 752547"/>
                <a:gd name="connsiteY11" fmla="*/ 248229 h 275810"/>
                <a:gd name="connsiteX12" fmla="*/ 0 w 752547"/>
                <a:gd name="connsiteY12" fmla="*/ 27581 h 27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547" h="275810">
                  <a:moveTo>
                    <a:pt x="0" y="27581"/>
                  </a:moveTo>
                  <a:cubicBezTo>
                    <a:pt x="0" y="20266"/>
                    <a:pt x="2906" y="13251"/>
                    <a:pt x="8078" y="8078"/>
                  </a:cubicBezTo>
                  <a:cubicBezTo>
                    <a:pt x="13250" y="2906"/>
                    <a:pt x="20266" y="0"/>
                    <a:pt x="27581" y="0"/>
                  </a:cubicBezTo>
                  <a:lnTo>
                    <a:pt x="724966" y="0"/>
                  </a:lnTo>
                  <a:cubicBezTo>
                    <a:pt x="732281" y="0"/>
                    <a:pt x="739296" y="2906"/>
                    <a:pt x="744469" y="8078"/>
                  </a:cubicBezTo>
                  <a:cubicBezTo>
                    <a:pt x="749641" y="13250"/>
                    <a:pt x="752547" y="20266"/>
                    <a:pt x="752547" y="27581"/>
                  </a:cubicBezTo>
                  <a:lnTo>
                    <a:pt x="752547" y="248229"/>
                  </a:lnTo>
                  <a:cubicBezTo>
                    <a:pt x="752547" y="255544"/>
                    <a:pt x="749641" y="262559"/>
                    <a:pt x="744469" y="267732"/>
                  </a:cubicBezTo>
                  <a:cubicBezTo>
                    <a:pt x="739297" y="272904"/>
                    <a:pt x="732281" y="275810"/>
                    <a:pt x="724966" y="275810"/>
                  </a:cubicBezTo>
                  <a:lnTo>
                    <a:pt x="27581" y="275810"/>
                  </a:lnTo>
                  <a:cubicBezTo>
                    <a:pt x="20266" y="275810"/>
                    <a:pt x="13251" y="272904"/>
                    <a:pt x="8078" y="267732"/>
                  </a:cubicBezTo>
                  <a:cubicBezTo>
                    <a:pt x="2906" y="262560"/>
                    <a:pt x="0" y="255544"/>
                    <a:pt x="0" y="248229"/>
                  </a:cubicBezTo>
                  <a:lnTo>
                    <a:pt x="0" y="2758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98" tIns="15698" rIns="15698" bIns="156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SKO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snížení množství </a:t>
              </a: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152422" y="4463304"/>
              <a:ext cx="1149201" cy="909244"/>
            </a:xfrm>
            <a:custGeom>
              <a:avLst/>
              <a:gdLst>
                <a:gd name="connsiteX0" fmla="*/ 0 w 745334"/>
                <a:gd name="connsiteY0" fmla="*/ 37028 h 370281"/>
                <a:gd name="connsiteX1" fmla="*/ 10845 w 745334"/>
                <a:gd name="connsiteY1" fmla="*/ 10845 h 370281"/>
                <a:gd name="connsiteX2" fmla="*/ 37028 w 745334"/>
                <a:gd name="connsiteY2" fmla="*/ 0 h 370281"/>
                <a:gd name="connsiteX3" fmla="*/ 708306 w 745334"/>
                <a:gd name="connsiteY3" fmla="*/ 0 h 370281"/>
                <a:gd name="connsiteX4" fmla="*/ 734489 w 745334"/>
                <a:gd name="connsiteY4" fmla="*/ 10845 h 370281"/>
                <a:gd name="connsiteX5" fmla="*/ 745334 w 745334"/>
                <a:gd name="connsiteY5" fmla="*/ 37028 h 370281"/>
                <a:gd name="connsiteX6" fmla="*/ 745334 w 745334"/>
                <a:gd name="connsiteY6" fmla="*/ 333253 h 370281"/>
                <a:gd name="connsiteX7" fmla="*/ 734489 w 745334"/>
                <a:gd name="connsiteY7" fmla="*/ 359436 h 370281"/>
                <a:gd name="connsiteX8" fmla="*/ 708306 w 745334"/>
                <a:gd name="connsiteY8" fmla="*/ 370281 h 370281"/>
                <a:gd name="connsiteX9" fmla="*/ 37028 w 745334"/>
                <a:gd name="connsiteY9" fmla="*/ 370281 h 370281"/>
                <a:gd name="connsiteX10" fmla="*/ 10845 w 745334"/>
                <a:gd name="connsiteY10" fmla="*/ 359436 h 370281"/>
                <a:gd name="connsiteX11" fmla="*/ 0 w 745334"/>
                <a:gd name="connsiteY11" fmla="*/ 333253 h 370281"/>
                <a:gd name="connsiteX12" fmla="*/ 0 w 745334"/>
                <a:gd name="connsiteY12" fmla="*/ 37028 h 37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334" h="370281">
                  <a:moveTo>
                    <a:pt x="0" y="37028"/>
                  </a:moveTo>
                  <a:cubicBezTo>
                    <a:pt x="0" y="27208"/>
                    <a:pt x="3901" y="17789"/>
                    <a:pt x="10845" y="10845"/>
                  </a:cubicBezTo>
                  <a:cubicBezTo>
                    <a:pt x="17789" y="3901"/>
                    <a:pt x="27207" y="0"/>
                    <a:pt x="37028" y="0"/>
                  </a:cubicBezTo>
                  <a:lnTo>
                    <a:pt x="708306" y="0"/>
                  </a:lnTo>
                  <a:cubicBezTo>
                    <a:pt x="718126" y="0"/>
                    <a:pt x="727545" y="3901"/>
                    <a:pt x="734489" y="10845"/>
                  </a:cubicBezTo>
                  <a:cubicBezTo>
                    <a:pt x="741433" y="17789"/>
                    <a:pt x="745334" y="27207"/>
                    <a:pt x="745334" y="37028"/>
                  </a:cubicBezTo>
                  <a:lnTo>
                    <a:pt x="745334" y="333253"/>
                  </a:lnTo>
                  <a:cubicBezTo>
                    <a:pt x="745334" y="343073"/>
                    <a:pt x="741433" y="352492"/>
                    <a:pt x="734489" y="359436"/>
                  </a:cubicBezTo>
                  <a:cubicBezTo>
                    <a:pt x="727545" y="366380"/>
                    <a:pt x="718127" y="370281"/>
                    <a:pt x="708306" y="370281"/>
                  </a:cubicBezTo>
                  <a:lnTo>
                    <a:pt x="37028" y="370281"/>
                  </a:lnTo>
                  <a:cubicBezTo>
                    <a:pt x="27208" y="370281"/>
                    <a:pt x="17789" y="366380"/>
                    <a:pt x="10845" y="359436"/>
                  </a:cubicBezTo>
                  <a:cubicBezTo>
                    <a:pt x="3901" y="352492"/>
                    <a:pt x="0" y="343074"/>
                    <a:pt x="0" y="333253"/>
                  </a:cubicBezTo>
                  <a:lnTo>
                    <a:pt x="0" y="37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65" tIns="18465" rIns="18465" bIns="1846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DRUSUR </a:t>
              </a:r>
              <a:r>
                <a:rPr lang="cs-CZ" sz="1200" dirty="0"/>
                <a:t>zvýšení množství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dirty="0"/>
                <a:t>(podpora sběru, kovy, platba za DRUSUR, motivace občanů)</a:t>
              </a:r>
              <a:endParaRPr lang="cs-CZ" sz="1200" kern="1200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141727" y="2442771"/>
              <a:ext cx="1159195" cy="668804"/>
            </a:xfrm>
            <a:custGeom>
              <a:avLst/>
              <a:gdLst>
                <a:gd name="connsiteX0" fmla="*/ 0 w 675002"/>
                <a:gd name="connsiteY0" fmla="*/ 29513 h 295128"/>
                <a:gd name="connsiteX1" fmla="*/ 8644 w 675002"/>
                <a:gd name="connsiteY1" fmla="*/ 8644 h 295128"/>
                <a:gd name="connsiteX2" fmla="*/ 29513 w 675002"/>
                <a:gd name="connsiteY2" fmla="*/ 0 h 295128"/>
                <a:gd name="connsiteX3" fmla="*/ 645489 w 675002"/>
                <a:gd name="connsiteY3" fmla="*/ 0 h 295128"/>
                <a:gd name="connsiteX4" fmla="*/ 666358 w 675002"/>
                <a:gd name="connsiteY4" fmla="*/ 8644 h 295128"/>
                <a:gd name="connsiteX5" fmla="*/ 675002 w 675002"/>
                <a:gd name="connsiteY5" fmla="*/ 29513 h 295128"/>
                <a:gd name="connsiteX6" fmla="*/ 675002 w 675002"/>
                <a:gd name="connsiteY6" fmla="*/ 265615 h 295128"/>
                <a:gd name="connsiteX7" fmla="*/ 666358 w 675002"/>
                <a:gd name="connsiteY7" fmla="*/ 286484 h 295128"/>
                <a:gd name="connsiteX8" fmla="*/ 645489 w 675002"/>
                <a:gd name="connsiteY8" fmla="*/ 295128 h 295128"/>
                <a:gd name="connsiteX9" fmla="*/ 29513 w 675002"/>
                <a:gd name="connsiteY9" fmla="*/ 295128 h 295128"/>
                <a:gd name="connsiteX10" fmla="*/ 8644 w 675002"/>
                <a:gd name="connsiteY10" fmla="*/ 286484 h 295128"/>
                <a:gd name="connsiteX11" fmla="*/ 0 w 675002"/>
                <a:gd name="connsiteY11" fmla="*/ 265615 h 295128"/>
                <a:gd name="connsiteX12" fmla="*/ 0 w 675002"/>
                <a:gd name="connsiteY12" fmla="*/ 29513 h 29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002" h="295128">
                  <a:moveTo>
                    <a:pt x="0" y="29513"/>
                  </a:moveTo>
                  <a:cubicBezTo>
                    <a:pt x="0" y="21686"/>
                    <a:pt x="3109" y="14179"/>
                    <a:pt x="8644" y="8644"/>
                  </a:cubicBezTo>
                  <a:cubicBezTo>
                    <a:pt x="14179" y="3109"/>
                    <a:pt x="21686" y="0"/>
                    <a:pt x="29513" y="0"/>
                  </a:cubicBezTo>
                  <a:lnTo>
                    <a:pt x="645489" y="0"/>
                  </a:lnTo>
                  <a:cubicBezTo>
                    <a:pt x="653316" y="0"/>
                    <a:pt x="660823" y="3109"/>
                    <a:pt x="666358" y="8644"/>
                  </a:cubicBezTo>
                  <a:cubicBezTo>
                    <a:pt x="671893" y="14179"/>
                    <a:pt x="675002" y="21686"/>
                    <a:pt x="675002" y="29513"/>
                  </a:cubicBezTo>
                  <a:lnTo>
                    <a:pt x="675002" y="265615"/>
                  </a:lnTo>
                  <a:cubicBezTo>
                    <a:pt x="675002" y="273442"/>
                    <a:pt x="671893" y="280949"/>
                    <a:pt x="666358" y="286484"/>
                  </a:cubicBezTo>
                  <a:cubicBezTo>
                    <a:pt x="660823" y="292019"/>
                    <a:pt x="653316" y="295128"/>
                    <a:pt x="645489" y="295128"/>
                  </a:cubicBezTo>
                  <a:lnTo>
                    <a:pt x="29513" y="295128"/>
                  </a:lnTo>
                  <a:cubicBezTo>
                    <a:pt x="21686" y="295128"/>
                    <a:pt x="14179" y="292019"/>
                    <a:pt x="8644" y="286484"/>
                  </a:cubicBezTo>
                  <a:cubicBezTo>
                    <a:pt x="3109" y="280949"/>
                    <a:pt x="0" y="273442"/>
                    <a:pt x="0" y="265615"/>
                  </a:cubicBezTo>
                  <a:lnTo>
                    <a:pt x="0" y="29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64" tIns="16264" rIns="16264" bIns="1626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Objemný odpad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(nevyužitelný)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dirty="0"/>
                <a:t>snížení množství</a:t>
              </a:r>
              <a:endParaRPr lang="cs-CZ" sz="1200" kern="1200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131730" y="5431739"/>
              <a:ext cx="1169192" cy="620670"/>
            </a:xfrm>
            <a:custGeom>
              <a:avLst/>
              <a:gdLst>
                <a:gd name="connsiteX0" fmla="*/ 0 w 624766"/>
                <a:gd name="connsiteY0" fmla="*/ 28088 h 280878"/>
                <a:gd name="connsiteX1" fmla="*/ 8227 w 624766"/>
                <a:gd name="connsiteY1" fmla="*/ 8227 h 280878"/>
                <a:gd name="connsiteX2" fmla="*/ 28088 w 624766"/>
                <a:gd name="connsiteY2" fmla="*/ 0 h 280878"/>
                <a:gd name="connsiteX3" fmla="*/ 596678 w 624766"/>
                <a:gd name="connsiteY3" fmla="*/ 0 h 280878"/>
                <a:gd name="connsiteX4" fmla="*/ 616539 w 624766"/>
                <a:gd name="connsiteY4" fmla="*/ 8227 h 280878"/>
                <a:gd name="connsiteX5" fmla="*/ 624766 w 624766"/>
                <a:gd name="connsiteY5" fmla="*/ 28088 h 280878"/>
                <a:gd name="connsiteX6" fmla="*/ 624766 w 624766"/>
                <a:gd name="connsiteY6" fmla="*/ 252790 h 280878"/>
                <a:gd name="connsiteX7" fmla="*/ 616539 w 624766"/>
                <a:gd name="connsiteY7" fmla="*/ 272651 h 280878"/>
                <a:gd name="connsiteX8" fmla="*/ 596678 w 624766"/>
                <a:gd name="connsiteY8" fmla="*/ 280878 h 280878"/>
                <a:gd name="connsiteX9" fmla="*/ 28088 w 624766"/>
                <a:gd name="connsiteY9" fmla="*/ 280878 h 280878"/>
                <a:gd name="connsiteX10" fmla="*/ 8227 w 624766"/>
                <a:gd name="connsiteY10" fmla="*/ 272651 h 280878"/>
                <a:gd name="connsiteX11" fmla="*/ 0 w 624766"/>
                <a:gd name="connsiteY11" fmla="*/ 252790 h 280878"/>
                <a:gd name="connsiteX12" fmla="*/ 0 w 624766"/>
                <a:gd name="connsiteY12" fmla="*/ 28088 h 28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766" h="280878">
                  <a:moveTo>
                    <a:pt x="0" y="28088"/>
                  </a:moveTo>
                  <a:cubicBezTo>
                    <a:pt x="0" y="20639"/>
                    <a:pt x="2959" y="13494"/>
                    <a:pt x="8227" y="8227"/>
                  </a:cubicBezTo>
                  <a:cubicBezTo>
                    <a:pt x="13495" y="2959"/>
                    <a:pt x="20639" y="0"/>
                    <a:pt x="28088" y="0"/>
                  </a:cubicBezTo>
                  <a:lnTo>
                    <a:pt x="596678" y="0"/>
                  </a:lnTo>
                  <a:cubicBezTo>
                    <a:pt x="604127" y="0"/>
                    <a:pt x="611272" y="2959"/>
                    <a:pt x="616539" y="8227"/>
                  </a:cubicBezTo>
                  <a:cubicBezTo>
                    <a:pt x="621807" y="13495"/>
                    <a:pt x="624766" y="20639"/>
                    <a:pt x="624766" y="28088"/>
                  </a:cubicBezTo>
                  <a:lnTo>
                    <a:pt x="624766" y="252790"/>
                  </a:lnTo>
                  <a:cubicBezTo>
                    <a:pt x="624766" y="260239"/>
                    <a:pt x="621807" y="267384"/>
                    <a:pt x="616539" y="272651"/>
                  </a:cubicBezTo>
                  <a:cubicBezTo>
                    <a:pt x="611271" y="277919"/>
                    <a:pt x="604127" y="280878"/>
                    <a:pt x="596678" y="280878"/>
                  </a:cubicBezTo>
                  <a:lnTo>
                    <a:pt x="28088" y="280878"/>
                  </a:lnTo>
                  <a:cubicBezTo>
                    <a:pt x="20639" y="280878"/>
                    <a:pt x="13494" y="277919"/>
                    <a:pt x="8227" y="272651"/>
                  </a:cubicBezTo>
                  <a:cubicBezTo>
                    <a:pt x="2959" y="267383"/>
                    <a:pt x="0" y="260239"/>
                    <a:pt x="0" y="252790"/>
                  </a:cubicBezTo>
                  <a:lnTo>
                    <a:pt x="0" y="280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7" tIns="15847" rIns="15847" bIns="158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Nebezpečný odpad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(mobilní svoz, SSO)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121739" y="6116199"/>
              <a:ext cx="1179183" cy="643736"/>
            </a:xfrm>
            <a:custGeom>
              <a:avLst/>
              <a:gdLst>
                <a:gd name="connsiteX0" fmla="*/ 0 w 1405376"/>
                <a:gd name="connsiteY0" fmla="*/ 73353 h 733525"/>
                <a:gd name="connsiteX1" fmla="*/ 21485 w 1405376"/>
                <a:gd name="connsiteY1" fmla="*/ 21485 h 733525"/>
                <a:gd name="connsiteX2" fmla="*/ 73353 w 1405376"/>
                <a:gd name="connsiteY2" fmla="*/ 0 h 733525"/>
                <a:gd name="connsiteX3" fmla="*/ 1332023 w 1405376"/>
                <a:gd name="connsiteY3" fmla="*/ 0 h 733525"/>
                <a:gd name="connsiteX4" fmla="*/ 1383891 w 1405376"/>
                <a:gd name="connsiteY4" fmla="*/ 21485 h 733525"/>
                <a:gd name="connsiteX5" fmla="*/ 1405376 w 1405376"/>
                <a:gd name="connsiteY5" fmla="*/ 73353 h 733525"/>
                <a:gd name="connsiteX6" fmla="*/ 1405376 w 1405376"/>
                <a:gd name="connsiteY6" fmla="*/ 660172 h 733525"/>
                <a:gd name="connsiteX7" fmla="*/ 1383891 w 1405376"/>
                <a:gd name="connsiteY7" fmla="*/ 712040 h 733525"/>
                <a:gd name="connsiteX8" fmla="*/ 1332023 w 1405376"/>
                <a:gd name="connsiteY8" fmla="*/ 733525 h 733525"/>
                <a:gd name="connsiteX9" fmla="*/ 73353 w 1405376"/>
                <a:gd name="connsiteY9" fmla="*/ 733525 h 733525"/>
                <a:gd name="connsiteX10" fmla="*/ 21485 w 1405376"/>
                <a:gd name="connsiteY10" fmla="*/ 712040 h 733525"/>
                <a:gd name="connsiteX11" fmla="*/ 0 w 1405376"/>
                <a:gd name="connsiteY11" fmla="*/ 660172 h 733525"/>
                <a:gd name="connsiteX12" fmla="*/ 0 w 1405376"/>
                <a:gd name="connsiteY12" fmla="*/ 73353 h 7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5376" h="733525">
                  <a:moveTo>
                    <a:pt x="0" y="73353"/>
                  </a:moveTo>
                  <a:cubicBezTo>
                    <a:pt x="0" y="53899"/>
                    <a:pt x="7728" y="35241"/>
                    <a:pt x="21485" y="21485"/>
                  </a:cubicBezTo>
                  <a:cubicBezTo>
                    <a:pt x="35241" y="7729"/>
                    <a:pt x="53899" y="0"/>
                    <a:pt x="73353" y="0"/>
                  </a:cubicBezTo>
                  <a:lnTo>
                    <a:pt x="1332023" y="0"/>
                  </a:lnTo>
                  <a:cubicBezTo>
                    <a:pt x="1351477" y="0"/>
                    <a:pt x="1370135" y="7728"/>
                    <a:pt x="1383891" y="21485"/>
                  </a:cubicBezTo>
                  <a:cubicBezTo>
                    <a:pt x="1397647" y="35241"/>
                    <a:pt x="1405376" y="53899"/>
                    <a:pt x="1405376" y="73353"/>
                  </a:cubicBezTo>
                  <a:lnTo>
                    <a:pt x="1405376" y="660172"/>
                  </a:lnTo>
                  <a:cubicBezTo>
                    <a:pt x="1405376" y="679626"/>
                    <a:pt x="1397648" y="698284"/>
                    <a:pt x="1383891" y="712040"/>
                  </a:cubicBezTo>
                  <a:cubicBezTo>
                    <a:pt x="1370135" y="725796"/>
                    <a:pt x="1351477" y="733525"/>
                    <a:pt x="1332023" y="733525"/>
                  </a:cubicBezTo>
                  <a:lnTo>
                    <a:pt x="73353" y="733525"/>
                  </a:lnTo>
                  <a:cubicBezTo>
                    <a:pt x="53899" y="733525"/>
                    <a:pt x="35241" y="725797"/>
                    <a:pt x="21485" y="712040"/>
                  </a:cubicBezTo>
                  <a:cubicBezTo>
                    <a:pt x="7729" y="698284"/>
                    <a:pt x="0" y="679626"/>
                    <a:pt x="0" y="660172"/>
                  </a:cubicBezTo>
                  <a:lnTo>
                    <a:pt x="0" y="73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04" tIns="29104" rIns="29104" bIns="29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Ostatní odpady</a:t>
              </a:r>
            </a:p>
          </p:txBody>
        </p:sp>
      </p:grpSp>
      <p:sp>
        <p:nvSpPr>
          <p:cNvPr id="13" name="Volný tvar 12"/>
          <p:cNvSpPr/>
          <p:nvPr/>
        </p:nvSpPr>
        <p:spPr>
          <a:xfrm>
            <a:off x="4742821" y="2419461"/>
            <a:ext cx="2034102" cy="599799"/>
          </a:xfrm>
          <a:custGeom>
            <a:avLst/>
            <a:gdLst>
              <a:gd name="connsiteX0" fmla="*/ 0 w 624766"/>
              <a:gd name="connsiteY0" fmla="*/ 28088 h 280878"/>
              <a:gd name="connsiteX1" fmla="*/ 8227 w 624766"/>
              <a:gd name="connsiteY1" fmla="*/ 8227 h 280878"/>
              <a:gd name="connsiteX2" fmla="*/ 28088 w 624766"/>
              <a:gd name="connsiteY2" fmla="*/ 0 h 280878"/>
              <a:gd name="connsiteX3" fmla="*/ 596678 w 624766"/>
              <a:gd name="connsiteY3" fmla="*/ 0 h 280878"/>
              <a:gd name="connsiteX4" fmla="*/ 616539 w 624766"/>
              <a:gd name="connsiteY4" fmla="*/ 8227 h 280878"/>
              <a:gd name="connsiteX5" fmla="*/ 624766 w 624766"/>
              <a:gd name="connsiteY5" fmla="*/ 28088 h 280878"/>
              <a:gd name="connsiteX6" fmla="*/ 624766 w 624766"/>
              <a:gd name="connsiteY6" fmla="*/ 252790 h 280878"/>
              <a:gd name="connsiteX7" fmla="*/ 616539 w 624766"/>
              <a:gd name="connsiteY7" fmla="*/ 272651 h 280878"/>
              <a:gd name="connsiteX8" fmla="*/ 596678 w 624766"/>
              <a:gd name="connsiteY8" fmla="*/ 280878 h 280878"/>
              <a:gd name="connsiteX9" fmla="*/ 28088 w 624766"/>
              <a:gd name="connsiteY9" fmla="*/ 280878 h 280878"/>
              <a:gd name="connsiteX10" fmla="*/ 8227 w 624766"/>
              <a:gd name="connsiteY10" fmla="*/ 272651 h 280878"/>
              <a:gd name="connsiteX11" fmla="*/ 0 w 624766"/>
              <a:gd name="connsiteY11" fmla="*/ 252790 h 280878"/>
              <a:gd name="connsiteX12" fmla="*/ 0 w 624766"/>
              <a:gd name="connsiteY12" fmla="*/ 28088 h 28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766" h="280878">
                <a:moveTo>
                  <a:pt x="0" y="28088"/>
                </a:moveTo>
                <a:cubicBezTo>
                  <a:pt x="0" y="20639"/>
                  <a:pt x="2959" y="13494"/>
                  <a:pt x="8227" y="8227"/>
                </a:cubicBezTo>
                <a:cubicBezTo>
                  <a:pt x="13495" y="2959"/>
                  <a:pt x="20639" y="0"/>
                  <a:pt x="28088" y="0"/>
                </a:cubicBezTo>
                <a:lnTo>
                  <a:pt x="596678" y="0"/>
                </a:lnTo>
                <a:cubicBezTo>
                  <a:pt x="604127" y="0"/>
                  <a:pt x="611272" y="2959"/>
                  <a:pt x="616539" y="8227"/>
                </a:cubicBezTo>
                <a:cubicBezTo>
                  <a:pt x="621807" y="13495"/>
                  <a:pt x="624766" y="20639"/>
                  <a:pt x="624766" y="28088"/>
                </a:cubicBezTo>
                <a:lnTo>
                  <a:pt x="624766" y="252790"/>
                </a:lnTo>
                <a:cubicBezTo>
                  <a:pt x="624766" y="260239"/>
                  <a:pt x="621807" y="267384"/>
                  <a:pt x="616539" y="272651"/>
                </a:cubicBezTo>
                <a:cubicBezTo>
                  <a:pt x="611271" y="277919"/>
                  <a:pt x="604127" y="280878"/>
                  <a:pt x="596678" y="280878"/>
                </a:cubicBezTo>
                <a:lnTo>
                  <a:pt x="28088" y="280878"/>
                </a:lnTo>
                <a:cubicBezTo>
                  <a:pt x="20639" y="280878"/>
                  <a:pt x="13494" y="277919"/>
                  <a:pt x="8227" y="272651"/>
                </a:cubicBezTo>
                <a:cubicBezTo>
                  <a:pt x="2959" y="267383"/>
                  <a:pt x="0" y="260239"/>
                  <a:pt x="0" y="252790"/>
                </a:cubicBezTo>
                <a:lnTo>
                  <a:pt x="0" y="28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47" tIns="15847" rIns="15847" bIns="158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kern="1200" dirty="0"/>
              <a:t>BRO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kern="1200" dirty="0"/>
              <a:t>(svoz a podpora kompostování)</a:t>
            </a:r>
          </a:p>
        </p:txBody>
      </p:sp>
      <p:sp>
        <p:nvSpPr>
          <p:cNvPr id="14" name="Volný tvar 13"/>
          <p:cNvSpPr/>
          <p:nvPr/>
        </p:nvSpPr>
        <p:spPr>
          <a:xfrm>
            <a:off x="4734562" y="3029409"/>
            <a:ext cx="2042361" cy="702078"/>
          </a:xfrm>
          <a:custGeom>
            <a:avLst/>
            <a:gdLst>
              <a:gd name="connsiteX0" fmla="*/ 0 w 624766"/>
              <a:gd name="connsiteY0" fmla="*/ 28088 h 280878"/>
              <a:gd name="connsiteX1" fmla="*/ 8227 w 624766"/>
              <a:gd name="connsiteY1" fmla="*/ 8227 h 280878"/>
              <a:gd name="connsiteX2" fmla="*/ 28088 w 624766"/>
              <a:gd name="connsiteY2" fmla="*/ 0 h 280878"/>
              <a:gd name="connsiteX3" fmla="*/ 596678 w 624766"/>
              <a:gd name="connsiteY3" fmla="*/ 0 h 280878"/>
              <a:gd name="connsiteX4" fmla="*/ 616539 w 624766"/>
              <a:gd name="connsiteY4" fmla="*/ 8227 h 280878"/>
              <a:gd name="connsiteX5" fmla="*/ 624766 w 624766"/>
              <a:gd name="connsiteY5" fmla="*/ 28088 h 280878"/>
              <a:gd name="connsiteX6" fmla="*/ 624766 w 624766"/>
              <a:gd name="connsiteY6" fmla="*/ 252790 h 280878"/>
              <a:gd name="connsiteX7" fmla="*/ 616539 w 624766"/>
              <a:gd name="connsiteY7" fmla="*/ 272651 h 280878"/>
              <a:gd name="connsiteX8" fmla="*/ 596678 w 624766"/>
              <a:gd name="connsiteY8" fmla="*/ 280878 h 280878"/>
              <a:gd name="connsiteX9" fmla="*/ 28088 w 624766"/>
              <a:gd name="connsiteY9" fmla="*/ 280878 h 280878"/>
              <a:gd name="connsiteX10" fmla="*/ 8227 w 624766"/>
              <a:gd name="connsiteY10" fmla="*/ 272651 h 280878"/>
              <a:gd name="connsiteX11" fmla="*/ 0 w 624766"/>
              <a:gd name="connsiteY11" fmla="*/ 252790 h 280878"/>
              <a:gd name="connsiteX12" fmla="*/ 0 w 624766"/>
              <a:gd name="connsiteY12" fmla="*/ 28088 h 28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766" h="280878">
                <a:moveTo>
                  <a:pt x="0" y="28088"/>
                </a:moveTo>
                <a:cubicBezTo>
                  <a:pt x="0" y="20639"/>
                  <a:pt x="2959" y="13494"/>
                  <a:pt x="8227" y="8227"/>
                </a:cubicBezTo>
                <a:cubicBezTo>
                  <a:pt x="13495" y="2959"/>
                  <a:pt x="20639" y="0"/>
                  <a:pt x="28088" y="0"/>
                </a:cubicBezTo>
                <a:lnTo>
                  <a:pt x="596678" y="0"/>
                </a:lnTo>
                <a:cubicBezTo>
                  <a:pt x="604127" y="0"/>
                  <a:pt x="611272" y="2959"/>
                  <a:pt x="616539" y="8227"/>
                </a:cubicBezTo>
                <a:cubicBezTo>
                  <a:pt x="621807" y="13495"/>
                  <a:pt x="624766" y="20639"/>
                  <a:pt x="624766" y="28088"/>
                </a:cubicBezTo>
                <a:lnTo>
                  <a:pt x="624766" y="252790"/>
                </a:lnTo>
                <a:cubicBezTo>
                  <a:pt x="624766" y="260239"/>
                  <a:pt x="621807" y="267384"/>
                  <a:pt x="616539" y="272651"/>
                </a:cubicBezTo>
                <a:cubicBezTo>
                  <a:pt x="611271" y="277919"/>
                  <a:pt x="604127" y="280878"/>
                  <a:pt x="596678" y="280878"/>
                </a:cubicBezTo>
                <a:lnTo>
                  <a:pt x="28088" y="280878"/>
                </a:lnTo>
                <a:cubicBezTo>
                  <a:pt x="20639" y="280878"/>
                  <a:pt x="13494" y="277919"/>
                  <a:pt x="8227" y="272651"/>
                </a:cubicBezTo>
                <a:cubicBezTo>
                  <a:pt x="2959" y="267383"/>
                  <a:pt x="0" y="260239"/>
                  <a:pt x="0" y="252790"/>
                </a:cubicBezTo>
                <a:lnTo>
                  <a:pt x="0" y="28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47" tIns="15847" rIns="15847" bIns="158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kern="1200" dirty="0"/>
              <a:t>BRO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kern="1200" dirty="0"/>
              <a:t>(svoz a podpora kompostování)</a:t>
            </a:r>
          </a:p>
        </p:txBody>
      </p:sp>
      <p:sp>
        <p:nvSpPr>
          <p:cNvPr id="15" name="Vývojový diagram: spojka 42"/>
          <p:cNvSpPr/>
          <p:nvPr/>
        </p:nvSpPr>
        <p:spPr>
          <a:xfrm>
            <a:off x="7159173" y="845798"/>
            <a:ext cx="1854197" cy="9539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MBÚ</a:t>
            </a:r>
          </a:p>
        </p:txBody>
      </p:sp>
      <p:sp>
        <p:nvSpPr>
          <p:cNvPr id="16" name="Vývojový diagram: spojka 47"/>
          <p:cNvSpPr/>
          <p:nvPr/>
        </p:nvSpPr>
        <p:spPr>
          <a:xfrm>
            <a:off x="7745721" y="1928945"/>
            <a:ext cx="2223533" cy="1332722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Energetické využití</a:t>
            </a:r>
          </a:p>
        </p:txBody>
      </p:sp>
      <p:sp>
        <p:nvSpPr>
          <p:cNvPr id="18" name="Vývojový diagram: spojka 44"/>
          <p:cNvSpPr/>
          <p:nvPr/>
        </p:nvSpPr>
        <p:spPr>
          <a:xfrm>
            <a:off x="9969254" y="1278585"/>
            <a:ext cx="1635502" cy="883403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Skládkování</a:t>
            </a:r>
          </a:p>
        </p:txBody>
      </p:sp>
      <p:sp>
        <p:nvSpPr>
          <p:cNvPr id="19" name="Vývojový diagram: spojka 100"/>
          <p:cNvSpPr/>
          <p:nvPr/>
        </p:nvSpPr>
        <p:spPr>
          <a:xfrm>
            <a:off x="9948651" y="2536782"/>
            <a:ext cx="1978801" cy="11083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Energie</a:t>
            </a:r>
          </a:p>
        </p:txBody>
      </p:sp>
      <p:sp>
        <p:nvSpPr>
          <p:cNvPr id="20" name="Vývojový diagram: spojka 41"/>
          <p:cNvSpPr/>
          <p:nvPr/>
        </p:nvSpPr>
        <p:spPr>
          <a:xfrm>
            <a:off x="8824686" y="3808030"/>
            <a:ext cx="2780070" cy="1199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Kompostování, anaerobní digesce</a:t>
            </a:r>
          </a:p>
        </p:txBody>
      </p:sp>
      <p:sp>
        <p:nvSpPr>
          <p:cNvPr id="21" name="Vývojový diagram: spojka 46"/>
          <p:cNvSpPr/>
          <p:nvPr/>
        </p:nvSpPr>
        <p:spPr>
          <a:xfrm>
            <a:off x="6886526" y="4407109"/>
            <a:ext cx="2045346" cy="17668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Dotřídění, úprava</a:t>
            </a:r>
          </a:p>
        </p:txBody>
      </p:sp>
      <p:sp>
        <p:nvSpPr>
          <p:cNvPr id="22" name="Vývojový diagram: spojka 48"/>
          <p:cNvSpPr/>
          <p:nvPr/>
        </p:nvSpPr>
        <p:spPr>
          <a:xfrm>
            <a:off x="9013370" y="5199984"/>
            <a:ext cx="1829619" cy="10386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Materiálové využití</a:t>
            </a:r>
          </a:p>
        </p:txBody>
      </p:sp>
      <p:cxnSp>
        <p:nvCxnSpPr>
          <p:cNvPr id="24" name="Přímá spojnice se šipkou 23"/>
          <p:cNvCxnSpPr/>
          <p:nvPr/>
        </p:nvCxnSpPr>
        <p:spPr bwMode="auto">
          <a:xfrm flipV="1">
            <a:off x="6793652" y="1136461"/>
            <a:ext cx="365521" cy="10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/>
          <p:nvPr/>
        </p:nvCxnSpPr>
        <p:spPr bwMode="auto">
          <a:xfrm>
            <a:off x="6776923" y="1345306"/>
            <a:ext cx="968798" cy="1038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 flipV="1">
            <a:off x="6812467" y="1799771"/>
            <a:ext cx="854130" cy="207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/>
          <p:cNvCxnSpPr/>
          <p:nvPr/>
        </p:nvCxnSpPr>
        <p:spPr bwMode="auto">
          <a:xfrm>
            <a:off x="6789837" y="1322784"/>
            <a:ext cx="3138342" cy="585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se šipkou 35"/>
          <p:cNvCxnSpPr/>
          <p:nvPr/>
        </p:nvCxnSpPr>
        <p:spPr bwMode="auto">
          <a:xfrm>
            <a:off x="9000456" y="1082377"/>
            <a:ext cx="927723" cy="489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Přímá spojnice se šipkou 37"/>
          <p:cNvCxnSpPr/>
          <p:nvPr/>
        </p:nvCxnSpPr>
        <p:spPr bwMode="auto">
          <a:xfrm>
            <a:off x="6789837" y="2719360"/>
            <a:ext cx="2067650" cy="1359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Přímá spojnice se šipkou 39"/>
          <p:cNvCxnSpPr/>
          <p:nvPr/>
        </p:nvCxnSpPr>
        <p:spPr bwMode="auto">
          <a:xfrm>
            <a:off x="6812467" y="3380448"/>
            <a:ext cx="800631" cy="947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Přímá spojnice se šipkou 41"/>
          <p:cNvCxnSpPr/>
          <p:nvPr/>
        </p:nvCxnSpPr>
        <p:spPr bwMode="auto">
          <a:xfrm>
            <a:off x="6812467" y="4157212"/>
            <a:ext cx="800631" cy="247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Přímá spojnice se šipkou 44"/>
          <p:cNvCxnSpPr>
            <a:stCxn id="11" idx="5"/>
          </p:cNvCxnSpPr>
          <p:nvPr/>
        </p:nvCxnSpPr>
        <p:spPr bwMode="auto">
          <a:xfrm flipV="1">
            <a:off x="6776924" y="3090968"/>
            <a:ext cx="1132275" cy="1802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Přímá spojnice se šipkou 46"/>
          <p:cNvCxnSpPr/>
          <p:nvPr/>
        </p:nvCxnSpPr>
        <p:spPr bwMode="auto">
          <a:xfrm flipV="1">
            <a:off x="6789837" y="5719287"/>
            <a:ext cx="186575" cy="167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Přímá spojnice se šipkou 49"/>
          <p:cNvCxnSpPr/>
          <p:nvPr/>
        </p:nvCxnSpPr>
        <p:spPr bwMode="auto">
          <a:xfrm>
            <a:off x="8931872" y="5051311"/>
            <a:ext cx="532445" cy="1481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Přímá spojnice se šipkou 52"/>
          <p:cNvCxnSpPr/>
          <p:nvPr/>
        </p:nvCxnSpPr>
        <p:spPr bwMode="auto">
          <a:xfrm>
            <a:off x="9089846" y="1408647"/>
            <a:ext cx="838333" cy="23228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Přímá spojnice se šipkou 55"/>
          <p:cNvCxnSpPr/>
          <p:nvPr/>
        </p:nvCxnSpPr>
        <p:spPr bwMode="auto">
          <a:xfrm>
            <a:off x="9928179" y="2324864"/>
            <a:ext cx="551135" cy="2395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896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4362" y="235950"/>
            <a:ext cx="10753200" cy="451576"/>
          </a:xfrm>
        </p:spPr>
        <p:txBody>
          <a:bodyPr/>
          <a:lstStyle/>
          <a:p>
            <a:r>
              <a:rPr lang="cs-CZ" dirty="0" smtClean="0"/>
              <a:t>Změna odpadového hospodářství</a:t>
            </a:r>
            <a:endParaRPr lang="en-GB" dirty="0"/>
          </a:p>
        </p:txBody>
      </p:sp>
      <p:sp>
        <p:nvSpPr>
          <p:cNvPr id="35" name="Volný tvar 34"/>
          <p:cNvSpPr/>
          <p:nvPr/>
        </p:nvSpPr>
        <p:spPr>
          <a:xfrm>
            <a:off x="720000" y="886509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37" name="Volný tvar 36"/>
          <p:cNvSpPr/>
          <p:nvPr/>
        </p:nvSpPr>
        <p:spPr>
          <a:xfrm>
            <a:off x="720000" y="1966066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39" name="Volný tvar 38"/>
          <p:cNvSpPr/>
          <p:nvPr/>
        </p:nvSpPr>
        <p:spPr>
          <a:xfrm>
            <a:off x="720000" y="3001621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41" name="Volný tvar 40"/>
          <p:cNvSpPr/>
          <p:nvPr/>
        </p:nvSpPr>
        <p:spPr>
          <a:xfrm>
            <a:off x="732510" y="4044665"/>
            <a:ext cx="1008269" cy="1368632"/>
          </a:xfrm>
          <a:custGeom>
            <a:avLst/>
            <a:gdLst>
              <a:gd name="connsiteX0" fmla="*/ 0 w 1436691"/>
              <a:gd name="connsiteY0" fmla="*/ 0 h 1005684"/>
              <a:gd name="connsiteX1" fmla="*/ 933849 w 1436691"/>
              <a:gd name="connsiteY1" fmla="*/ 0 h 1005684"/>
              <a:gd name="connsiteX2" fmla="*/ 1436691 w 1436691"/>
              <a:gd name="connsiteY2" fmla="*/ 502842 h 1005684"/>
              <a:gd name="connsiteX3" fmla="*/ 933849 w 1436691"/>
              <a:gd name="connsiteY3" fmla="*/ 1005684 h 1005684"/>
              <a:gd name="connsiteX4" fmla="*/ 0 w 1436691"/>
              <a:gd name="connsiteY4" fmla="*/ 1005684 h 1005684"/>
              <a:gd name="connsiteX5" fmla="*/ 502842 w 1436691"/>
              <a:gd name="connsiteY5" fmla="*/ 502842 h 1005684"/>
              <a:gd name="connsiteX6" fmla="*/ 0 w 1436691"/>
              <a:gd name="connsiteY6" fmla="*/ 0 h 100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691" h="1005684">
                <a:moveTo>
                  <a:pt x="1436690" y="0"/>
                </a:moveTo>
                <a:lnTo>
                  <a:pt x="1436690" y="653694"/>
                </a:lnTo>
                <a:lnTo>
                  <a:pt x="718346" y="1005684"/>
                </a:lnTo>
                <a:lnTo>
                  <a:pt x="1" y="653694"/>
                </a:lnTo>
                <a:lnTo>
                  <a:pt x="1" y="0"/>
                </a:lnTo>
                <a:lnTo>
                  <a:pt x="718346" y="351990"/>
                </a:lnTo>
                <a:lnTo>
                  <a:pt x="143669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11097" rIns="8255" bIns="5110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1300" kern="1200" dirty="0"/>
          </a:p>
        </p:txBody>
      </p:sp>
      <p:sp>
        <p:nvSpPr>
          <p:cNvPr id="43" name="Volný tvar 42"/>
          <p:cNvSpPr/>
          <p:nvPr/>
        </p:nvSpPr>
        <p:spPr>
          <a:xfrm>
            <a:off x="1901372" y="852334"/>
            <a:ext cx="8737599" cy="689635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000" kern="1200" dirty="0"/>
              <a:t>Snížení množství odpadu ukládaného na skládky.</a:t>
            </a:r>
          </a:p>
        </p:txBody>
      </p:sp>
      <p:sp>
        <p:nvSpPr>
          <p:cNvPr id="46" name="Volný tvar 45"/>
          <p:cNvSpPr/>
          <p:nvPr/>
        </p:nvSpPr>
        <p:spPr>
          <a:xfrm>
            <a:off x="1901372" y="1658500"/>
            <a:ext cx="8737599" cy="746927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sz="2000" kern="1200" dirty="0"/>
              <a:t>Zhodnocení surovin vytříděných ze směsného odpadu (zvýšení příjmu za druhotné suroviny od kolektivního systému i svozové firmy).</a:t>
            </a:r>
          </a:p>
        </p:txBody>
      </p:sp>
      <p:sp>
        <p:nvSpPr>
          <p:cNvPr id="48" name="Volný tvar 47"/>
          <p:cNvSpPr/>
          <p:nvPr/>
        </p:nvSpPr>
        <p:spPr>
          <a:xfrm>
            <a:off x="1901372" y="2545273"/>
            <a:ext cx="8737599" cy="754833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dirty="0"/>
              <a:t>Smysluplný rozvoj potřebných technologií v ČR – </a:t>
            </a:r>
            <a:r>
              <a:rPr lang="cs-CZ" sz="2000" b="1" dirty="0"/>
              <a:t>vyvážený MIX (regionální a národní technologie)</a:t>
            </a:r>
          </a:p>
        </p:txBody>
      </p:sp>
      <p:sp>
        <p:nvSpPr>
          <p:cNvPr id="49" name="Volný tvar 48"/>
          <p:cNvSpPr/>
          <p:nvPr/>
        </p:nvSpPr>
        <p:spPr>
          <a:xfrm>
            <a:off x="1901372" y="3420056"/>
            <a:ext cx="8737599" cy="694754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b="1" dirty="0"/>
              <a:t>Zachování nákladů na odpadové hospodářství obce i při zvýšení nákladů na odstraňování odpadů</a:t>
            </a:r>
          </a:p>
        </p:txBody>
      </p:sp>
      <p:sp>
        <p:nvSpPr>
          <p:cNvPr id="51" name="Volný tvar 50"/>
          <p:cNvSpPr/>
          <p:nvPr/>
        </p:nvSpPr>
        <p:spPr>
          <a:xfrm>
            <a:off x="1901372" y="4274770"/>
            <a:ext cx="8737599" cy="654743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b="1" dirty="0"/>
              <a:t>Moderní a dlouhodobě udržitelné odpadové hospodářství ohleduplné k životnímu prostředí </a:t>
            </a:r>
          </a:p>
        </p:txBody>
      </p:sp>
      <p:sp>
        <p:nvSpPr>
          <p:cNvPr id="52" name="Volný tvar 51"/>
          <p:cNvSpPr/>
          <p:nvPr/>
        </p:nvSpPr>
        <p:spPr>
          <a:xfrm>
            <a:off x="1901371" y="5089473"/>
            <a:ext cx="8737599" cy="929859"/>
          </a:xfrm>
          <a:custGeom>
            <a:avLst/>
            <a:gdLst>
              <a:gd name="connsiteX0" fmla="*/ 480357 w 2882083"/>
              <a:gd name="connsiteY0" fmla="*/ 0 h 7549451"/>
              <a:gd name="connsiteX1" fmla="*/ 2401726 w 2882083"/>
              <a:gd name="connsiteY1" fmla="*/ 0 h 7549451"/>
              <a:gd name="connsiteX2" fmla="*/ 2741390 w 2882083"/>
              <a:gd name="connsiteY2" fmla="*/ 140694 h 7549451"/>
              <a:gd name="connsiteX3" fmla="*/ 2882083 w 2882083"/>
              <a:gd name="connsiteY3" fmla="*/ 480358 h 7549451"/>
              <a:gd name="connsiteX4" fmla="*/ 2882083 w 2882083"/>
              <a:gd name="connsiteY4" fmla="*/ 7549451 h 7549451"/>
              <a:gd name="connsiteX5" fmla="*/ 2882083 w 2882083"/>
              <a:gd name="connsiteY5" fmla="*/ 7549451 h 7549451"/>
              <a:gd name="connsiteX6" fmla="*/ 2882083 w 2882083"/>
              <a:gd name="connsiteY6" fmla="*/ 7549451 h 7549451"/>
              <a:gd name="connsiteX7" fmla="*/ 0 w 2882083"/>
              <a:gd name="connsiteY7" fmla="*/ 7549451 h 7549451"/>
              <a:gd name="connsiteX8" fmla="*/ 0 w 2882083"/>
              <a:gd name="connsiteY8" fmla="*/ 7549451 h 7549451"/>
              <a:gd name="connsiteX9" fmla="*/ 0 w 2882083"/>
              <a:gd name="connsiteY9" fmla="*/ 7549451 h 7549451"/>
              <a:gd name="connsiteX10" fmla="*/ 0 w 2882083"/>
              <a:gd name="connsiteY10" fmla="*/ 480357 h 7549451"/>
              <a:gd name="connsiteX11" fmla="*/ 140694 w 2882083"/>
              <a:gd name="connsiteY11" fmla="*/ 140693 h 7549451"/>
              <a:gd name="connsiteX12" fmla="*/ 480358 w 2882083"/>
              <a:gd name="connsiteY12" fmla="*/ 0 h 7549451"/>
              <a:gd name="connsiteX13" fmla="*/ 480357 w 2882083"/>
              <a:gd name="connsiteY13" fmla="*/ 0 h 75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2083" h="7549451">
                <a:moveTo>
                  <a:pt x="2882083" y="1258268"/>
                </a:moveTo>
                <a:lnTo>
                  <a:pt x="2882083" y="6291183"/>
                </a:lnTo>
                <a:cubicBezTo>
                  <a:pt x="2882083" y="6624898"/>
                  <a:pt x="2862762" y="6944941"/>
                  <a:pt x="2828372" y="7180914"/>
                </a:cubicBezTo>
                <a:cubicBezTo>
                  <a:pt x="2793981" y="7416884"/>
                  <a:pt x="2747337" y="7549451"/>
                  <a:pt x="2698701" y="7549451"/>
                </a:cubicBezTo>
                <a:lnTo>
                  <a:pt x="0" y="7549451"/>
                </a:lnTo>
                <a:lnTo>
                  <a:pt x="0" y="7549451"/>
                </a:lnTo>
                <a:lnTo>
                  <a:pt x="0" y="754945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98702" y="0"/>
                </a:lnTo>
                <a:cubicBezTo>
                  <a:pt x="2747338" y="0"/>
                  <a:pt x="2793981" y="132567"/>
                  <a:pt x="2828372" y="368540"/>
                </a:cubicBezTo>
                <a:cubicBezTo>
                  <a:pt x="2862762" y="604512"/>
                  <a:pt x="2882083" y="924556"/>
                  <a:pt x="2882083" y="1258270"/>
                </a:cubicBezTo>
                <a:lnTo>
                  <a:pt x="2882083" y="125826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5932" rIns="155932" bIns="15593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cs-CZ" sz="2000" b="1" dirty="0"/>
              <a:t>Splnění cílů stanovených POH ČR v oblasti nakládání s komunálními odpady – pro pozitivní změny v OH je nezbytný nárůst </a:t>
            </a:r>
            <a:r>
              <a:rPr lang="cs-CZ" sz="2000" b="1" dirty="0" smtClean="0"/>
              <a:t>poplatku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8626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odpadového hospodářství</a:t>
            </a:r>
            <a:endParaRPr lang="en-GB" dirty="0"/>
          </a:p>
        </p:txBody>
      </p:sp>
      <p:sp>
        <p:nvSpPr>
          <p:cNvPr id="13" name="Zaoblený obdélník 4"/>
          <p:cNvSpPr/>
          <p:nvPr/>
        </p:nvSpPr>
        <p:spPr>
          <a:xfrm>
            <a:off x="1788512" y="1458238"/>
            <a:ext cx="3676184" cy="888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800" kern="1200" dirty="0"/>
              <a:t>Svoz odpadu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671984" y="1432436"/>
            <a:ext cx="4881716" cy="71037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Spolupráce s obcí na analýze současného stavu OH a návrh řešení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766807" y="1430593"/>
            <a:ext cx="3719593" cy="943897"/>
            <a:chOff x="0" y="39607"/>
            <a:chExt cx="3719664" cy="741074"/>
          </a:xfrm>
        </p:grpSpPr>
        <p:sp>
          <p:nvSpPr>
            <p:cNvPr id="16" name="Zaoblený obdélník 15"/>
            <p:cNvSpPr/>
            <p:nvPr/>
          </p:nvSpPr>
          <p:spPr>
            <a:xfrm>
              <a:off x="0" y="39607"/>
              <a:ext cx="3719664" cy="74107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21705" y="61312"/>
              <a:ext cx="3676254" cy="697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/>
                <a:t>Svoz odpadu</a:t>
              </a:r>
            </a:p>
          </p:txBody>
        </p:sp>
      </p:grpSp>
      <p:sp>
        <p:nvSpPr>
          <p:cNvPr id="18" name="Zaoblený obdélník 17"/>
          <p:cNvSpPr/>
          <p:nvPr/>
        </p:nvSpPr>
        <p:spPr>
          <a:xfrm>
            <a:off x="1766807" y="2531354"/>
            <a:ext cx="1596325" cy="782700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1800" dirty="0"/>
              <a:t>Skládka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510116" y="2533937"/>
            <a:ext cx="1945287" cy="782700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Základní zpracování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3502617" y="3476084"/>
            <a:ext cx="1937289" cy="897854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Předání k dalšímu využití</a:t>
            </a:r>
          </a:p>
        </p:txBody>
      </p:sp>
      <p:sp>
        <p:nvSpPr>
          <p:cNvPr id="22" name="Šipka dolů 21"/>
          <p:cNvSpPr/>
          <p:nvPr/>
        </p:nvSpPr>
        <p:spPr>
          <a:xfrm>
            <a:off x="3146156" y="4470485"/>
            <a:ext cx="960894" cy="113012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1743312" y="5628254"/>
            <a:ext cx="3743088" cy="1066837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b="1" dirty="0">
                <a:solidFill>
                  <a:srgbClr val="1F1F1F"/>
                </a:solidFill>
              </a:rPr>
              <a:t>Zvýšení nákladů na odstraňování odpadů min. o 140,- Kč na občana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5671984" y="2200722"/>
            <a:ext cx="4881716" cy="71037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Spolupráce s obcí na optimalizaci systému OH v regionálním konceptu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5685502" y="3799360"/>
            <a:ext cx="1585453" cy="71037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Energetické využití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7292057" y="3799359"/>
            <a:ext cx="1755057" cy="71037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Kompostování, digesce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9136625" y="3799358"/>
            <a:ext cx="1430594" cy="71037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Zpracování DRUSUR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6641106" y="4593535"/>
            <a:ext cx="1485255" cy="71037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/>
              <a:t>Ostatní technologie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8177980" y="4593534"/>
            <a:ext cx="958645" cy="711087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cs-CZ" sz="1800" dirty="0"/>
              <a:t>MBÚ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5671984" y="5637825"/>
            <a:ext cx="4881716" cy="1066837"/>
          </a:xfrm>
          <a:prstGeom prst="roundRect">
            <a:avLst>
              <a:gd name="adj" fmla="val 10000"/>
            </a:avLst>
          </a:prstGeom>
          <a:solidFill>
            <a:srgbClr val="A4C4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b="1" dirty="0">
                <a:solidFill>
                  <a:srgbClr val="1F1F1F"/>
                </a:solidFill>
              </a:rPr>
              <a:t>Dlouhodobě udržitelné náklady na OH. Nakládání s odpady odpovídající moderním trendům v OH.</a:t>
            </a:r>
          </a:p>
        </p:txBody>
      </p:sp>
      <p:sp>
        <p:nvSpPr>
          <p:cNvPr id="34" name="Zaoblený obdélník 33"/>
          <p:cNvSpPr/>
          <p:nvPr/>
        </p:nvSpPr>
        <p:spPr>
          <a:xfrm>
            <a:off x="5685503" y="3015826"/>
            <a:ext cx="4881716" cy="710375"/>
          </a:xfrm>
          <a:prstGeom prst="roundRect">
            <a:avLst>
              <a:gd name="adj" fmla="val 1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1800" dirty="0" smtClean="0"/>
              <a:t>Svoz odpadu, podpora třídění odpadů, osvětová činnost, spolufinancování projektů</a:t>
            </a:r>
            <a:endParaRPr lang="cs-CZ" sz="1800" dirty="0"/>
          </a:p>
        </p:txBody>
      </p:sp>
      <p:sp>
        <p:nvSpPr>
          <p:cNvPr id="35" name="Šipka dolů 34"/>
          <p:cNvSpPr/>
          <p:nvPr/>
        </p:nvSpPr>
        <p:spPr>
          <a:xfrm>
            <a:off x="7498598" y="5377067"/>
            <a:ext cx="960894" cy="251187"/>
          </a:xfrm>
          <a:prstGeom prst="downArrow">
            <a:avLst/>
          </a:prstGeom>
          <a:solidFill>
            <a:srgbClr val="A4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84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otázka – ekonomika OH obcí!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hodnotit efektivnost a hledat dobré praxe?</a:t>
            </a:r>
          </a:p>
          <a:p>
            <a:r>
              <a:rPr lang="cs-CZ" i="1" dirty="0"/>
              <a:t>„Pokud neměřím, tak neřídím“</a:t>
            </a:r>
          </a:p>
        </p:txBody>
      </p:sp>
    </p:spTree>
    <p:extLst>
      <p:ext uri="{BB962C8B-B14F-4D97-AF65-F5344CB8AC3E}">
        <p14:creationId xmlns:p14="http://schemas.microsoft.com/office/powerpoint/2010/main" val="5713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558" y="434715"/>
            <a:ext cx="9938478" cy="978062"/>
          </a:xfrm>
        </p:spPr>
        <p:txBody>
          <a:bodyPr/>
          <a:lstStyle/>
          <a:p>
            <a:r>
              <a:rPr lang="cs-CZ" dirty="0"/>
              <a:t>Klíčové faktory nákladové efektivnosti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557" y="1169233"/>
            <a:ext cx="10178321" cy="528410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sz="2400" dirty="0"/>
              <a:t>velikost obce (hustota obyvatel),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úroveň nastavení organizačního a právního prostředí a disponibilita řídících subjektů,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četnost svozu a počet svozových míst,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recyklace, počet míst pro oddělený sběr, úroveň třídění, třídění biologického odpadu,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charakter koncového zařízení a s ním související cena, 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vzdálenost ke koncovému zařízení a s ním související transportní náklady,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konkurenční prostředí a struktura trhu, </a:t>
            </a:r>
            <a:endParaRPr lang="cs-CZ" sz="2400" dirty="0"/>
          </a:p>
          <a:p>
            <a:pPr lvl="0">
              <a:lnSpc>
                <a:spcPct val="100000"/>
              </a:lnSpc>
            </a:pPr>
            <a:r>
              <a:rPr lang="cs-CZ" sz="2400" dirty="0"/>
              <a:t>způsob </a:t>
            </a:r>
            <a:r>
              <a:rPr lang="cs-CZ" sz="2400" dirty="0"/>
              <a:t>zabezpečování služeb OH </a:t>
            </a:r>
            <a:r>
              <a:rPr lang="cs-CZ" sz="2400" dirty="0"/>
              <a:t>(interní/outsourcing/mix) a forma vlastnictví svozové společnosti (veřejná/soukromá/mix),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úspory z rozsahu v rámci svozové oblasti nebo velikosti obce a 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meziobecní spolupráce, která je s úsporami z rozsahu úzce spojena</a:t>
            </a:r>
            <a:r>
              <a:rPr lang="cs-CZ" sz="2400" dirty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53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3905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 smtClean="0"/>
              <a:t>cirkularitu</a:t>
            </a:r>
            <a:r>
              <a:rPr lang="cs-CZ" altLang="cs-CZ" dirty="0" smtClean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458235"/>
            <a:ext cx="10753200" cy="451576"/>
          </a:xfrm>
        </p:spPr>
        <p:txBody>
          <a:bodyPr/>
          <a:lstStyle/>
          <a:p>
            <a:r>
              <a:rPr lang="cs-CZ" dirty="0" smtClean="0"/>
              <a:t>Odpadové hospodářství současnosti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</p:spPr>
      </p:pic>
      <p:sp>
        <p:nvSpPr>
          <p:cNvPr id="7" name="TextovéPole 6"/>
          <p:cNvSpPr txBox="1"/>
          <p:nvPr/>
        </p:nvSpPr>
        <p:spPr>
          <a:xfrm>
            <a:off x="534286" y="1522986"/>
            <a:ext cx="382264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400" b="1" dirty="0">
                <a:latin typeface="+mj-lt"/>
              </a:rPr>
              <a:t>80% směsného komunálního odpadu je odstraňováno skládkováním</a:t>
            </a:r>
          </a:p>
          <a:p>
            <a:pPr marL="185738" indent="-185738">
              <a:spcBef>
                <a:spcPts val="600"/>
              </a:spcBef>
            </a:pPr>
            <a:r>
              <a:rPr lang="cs-CZ" sz="1400" b="1" dirty="0">
                <a:latin typeface="+mj-lt"/>
              </a:rPr>
              <a:t>-	65% veškerých KO je odstraňováno skládkováním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400" b="1" dirty="0">
                <a:latin typeface="+mj-lt"/>
              </a:rPr>
              <a:t>více než 30% recyklovatelných složek ve směsném odpadu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400" b="1" dirty="0">
                <a:latin typeface="+mj-lt"/>
              </a:rPr>
              <a:t>více než  30% BRO ve směsném odpadu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400" b="1" dirty="0" smtClean="0">
                <a:latin typeface="+mj-lt"/>
              </a:rPr>
              <a:t>nízká </a:t>
            </a:r>
            <a:r>
              <a:rPr lang="cs-CZ" sz="1400" b="1" dirty="0">
                <a:latin typeface="+mj-lt"/>
              </a:rPr>
              <a:t>efektivita sběru recyklovatelných odpadů z pohledu příjmů obce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400" b="1" dirty="0" smtClean="0">
                <a:latin typeface="+mj-lt"/>
              </a:rPr>
              <a:t>omezená motivace občanů ke třídění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400" b="1" dirty="0" smtClean="0">
                <a:latin typeface="+mj-lt"/>
              </a:rPr>
              <a:t>nízká </a:t>
            </a:r>
            <a:r>
              <a:rPr lang="cs-CZ" sz="1400" b="1" dirty="0">
                <a:latin typeface="+mj-lt"/>
              </a:rPr>
              <a:t>dostupnost a efektivita technologií</a:t>
            </a:r>
          </a:p>
          <a:p>
            <a:pPr marL="185738" indent="-185738">
              <a:spcBef>
                <a:spcPts val="600"/>
              </a:spcBef>
              <a:buFontTx/>
              <a:buChar char="-"/>
            </a:pPr>
            <a:r>
              <a:rPr lang="cs-CZ" sz="1400" b="1" dirty="0">
                <a:latin typeface="+mj-lt"/>
              </a:rPr>
              <a:t>směsný odpad je bez dalších úprav odstraňován skládkováním</a:t>
            </a:r>
          </a:p>
          <a:p>
            <a:pPr marL="185738" indent="-185738">
              <a:buFontTx/>
              <a:buChar char="-"/>
            </a:pPr>
            <a:endParaRPr lang="cs-CZ" sz="1400" dirty="0"/>
          </a:p>
          <a:p>
            <a:pPr marL="185738" indent="-185738">
              <a:buFontTx/>
              <a:buChar char="-"/>
            </a:pPr>
            <a:endParaRPr lang="cs-CZ" sz="1400" dirty="0"/>
          </a:p>
        </p:txBody>
      </p:sp>
      <p:grpSp>
        <p:nvGrpSpPr>
          <p:cNvPr id="8" name="Skupina 11"/>
          <p:cNvGrpSpPr/>
          <p:nvPr/>
        </p:nvGrpSpPr>
        <p:grpSpPr>
          <a:xfrm>
            <a:off x="4756413" y="1522986"/>
            <a:ext cx="1627319" cy="4019620"/>
            <a:chOff x="3161713" y="1690499"/>
            <a:chExt cx="1049271" cy="3553536"/>
          </a:xfrm>
        </p:grpSpPr>
        <p:sp>
          <p:nvSpPr>
            <p:cNvPr id="9" name="Volný tvar 8"/>
            <p:cNvSpPr/>
            <p:nvPr/>
          </p:nvSpPr>
          <p:spPr>
            <a:xfrm>
              <a:off x="3161713" y="1690499"/>
              <a:ext cx="986400" cy="678943"/>
            </a:xfrm>
            <a:custGeom>
              <a:avLst/>
              <a:gdLst>
                <a:gd name="connsiteX0" fmla="*/ 0 w 752547"/>
                <a:gd name="connsiteY0" fmla="*/ 27581 h 275810"/>
                <a:gd name="connsiteX1" fmla="*/ 8078 w 752547"/>
                <a:gd name="connsiteY1" fmla="*/ 8078 h 275810"/>
                <a:gd name="connsiteX2" fmla="*/ 27581 w 752547"/>
                <a:gd name="connsiteY2" fmla="*/ 0 h 275810"/>
                <a:gd name="connsiteX3" fmla="*/ 724966 w 752547"/>
                <a:gd name="connsiteY3" fmla="*/ 0 h 275810"/>
                <a:gd name="connsiteX4" fmla="*/ 744469 w 752547"/>
                <a:gd name="connsiteY4" fmla="*/ 8078 h 275810"/>
                <a:gd name="connsiteX5" fmla="*/ 752547 w 752547"/>
                <a:gd name="connsiteY5" fmla="*/ 27581 h 275810"/>
                <a:gd name="connsiteX6" fmla="*/ 752547 w 752547"/>
                <a:gd name="connsiteY6" fmla="*/ 248229 h 275810"/>
                <a:gd name="connsiteX7" fmla="*/ 744469 w 752547"/>
                <a:gd name="connsiteY7" fmla="*/ 267732 h 275810"/>
                <a:gd name="connsiteX8" fmla="*/ 724966 w 752547"/>
                <a:gd name="connsiteY8" fmla="*/ 275810 h 275810"/>
                <a:gd name="connsiteX9" fmla="*/ 27581 w 752547"/>
                <a:gd name="connsiteY9" fmla="*/ 275810 h 275810"/>
                <a:gd name="connsiteX10" fmla="*/ 8078 w 752547"/>
                <a:gd name="connsiteY10" fmla="*/ 267732 h 275810"/>
                <a:gd name="connsiteX11" fmla="*/ 0 w 752547"/>
                <a:gd name="connsiteY11" fmla="*/ 248229 h 275810"/>
                <a:gd name="connsiteX12" fmla="*/ 0 w 752547"/>
                <a:gd name="connsiteY12" fmla="*/ 27581 h 27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547" h="275810">
                  <a:moveTo>
                    <a:pt x="0" y="27581"/>
                  </a:moveTo>
                  <a:cubicBezTo>
                    <a:pt x="0" y="20266"/>
                    <a:pt x="2906" y="13251"/>
                    <a:pt x="8078" y="8078"/>
                  </a:cubicBezTo>
                  <a:cubicBezTo>
                    <a:pt x="13250" y="2906"/>
                    <a:pt x="20266" y="0"/>
                    <a:pt x="27581" y="0"/>
                  </a:cubicBezTo>
                  <a:lnTo>
                    <a:pt x="724966" y="0"/>
                  </a:lnTo>
                  <a:cubicBezTo>
                    <a:pt x="732281" y="0"/>
                    <a:pt x="739296" y="2906"/>
                    <a:pt x="744469" y="8078"/>
                  </a:cubicBezTo>
                  <a:cubicBezTo>
                    <a:pt x="749641" y="13250"/>
                    <a:pt x="752547" y="20266"/>
                    <a:pt x="752547" y="27581"/>
                  </a:cubicBezTo>
                  <a:lnTo>
                    <a:pt x="752547" y="248229"/>
                  </a:lnTo>
                  <a:cubicBezTo>
                    <a:pt x="752547" y="255544"/>
                    <a:pt x="749641" y="262559"/>
                    <a:pt x="744469" y="267732"/>
                  </a:cubicBezTo>
                  <a:cubicBezTo>
                    <a:pt x="739297" y="272904"/>
                    <a:pt x="732281" y="275810"/>
                    <a:pt x="724966" y="275810"/>
                  </a:cubicBezTo>
                  <a:lnTo>
                    <a:pt x="27581" y="275810"/>
                  </a:lnTo>
                  <a:cubicBezTo>
                    <a:pt x="20266" y="275810"/>
                    <a:pt x="13251" y="272904"/>
                    <a:pt x="8078" y="267732"/>
                  </a:cubicBezTo>
                  <a:cubicBezTo>
                    <a:pt x="2906" y="262560"/>
                    <a:pt x="0" y="255544"/>
                    <a:pt x="0" y="248229"/>
                  </a:cubicBezTo>
                  <a:lnTo>
                    <a:pt x="0" y="2758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98" tIns="15698" rIns="15698" bIns="1569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SKO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standardní svoz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191693" y="3901078"/>
              <a:ext cx="1009300" cy="635218"/>
            </a:xfrm>
            <a:custGeom>
              <a:avLst/>
              <a:gdLst>
                <a:gd name="connsiteX0" fmla="*/ 0 w 745334"/>
                <a:gd name="connsiteY0" fmla="*/ 37028 h 370281"/>
                <a:gd name="connsiteX1" fmla="*/ 10845 w 745334"/>
                <a:gd name="connsiteY1" fmla="*/ 10845 h 370281"/>
                <a:gd name="connsiteX2" fmla="*/ 37028 w 745334"/>
                <a:gd name="connsiteY2" fmla="*/ 0 h 370281"/>
                <a:gd name="connsiteX3" fmla="*/ 708306 w 745334"/>
                <a:gd name="connsiteY3" fmla="*/ 0 h 370281"/>
                <a:gd name="connsiteX4" fmla="*/ 734489 w 745334"/>
                <a:gd name="connsiteY4" fmla="*/ 10845 h 370281"/>
                <a:gd name="connsiteX5" fmla="*/ 745334 w 745334"/>
                <a:gd name="connsiteY5" fmla="*/ 37028 h 370281"/>
                <a:gd name="connsiteX6" fmla="*/ 745334 w 745334"/>
                <a:gd name="connsiteY6" fmla="*/ 333253 h 370281"/>
                <a:gd name="connsiteX7" fmla="*/ 734489 w 745334"/>
                <a:gd name="connsiteY7" fmla="*/ 359436 h 370281"/>
                <a:gd name="connsiteX8" fmla="*/ 708306 w 745334"/>
                <a:gd name="connsiteY8" fmla="*/ 370281 h 370281"/>
                <a:gd name="connsiteX9" fmla="*/ 37028 w 745334"/>
                <a:gd name="connsiteY9" fmla="*/ 370281 h 370281"/>
                <a:gd name="connsiteX10" fmla="*/ 10845 w 745334"/>
                <a:gd name="connsiteY10" fmla="*/ 359436 h 370281"/>
                <a:gd name="connsiteX11" fmla="*/ 0 w 745334"/>
                <a:gd name="connsiteY11" fmla="*/ 333253 h 370281"/>
                <a:gd name="connsiteX12" fmla="*/ 0 w 745334"/>
                <a:gd name="connsiteY12" fmla="*/ 37028 h 37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334" h="370281">
                  <a:moveTo>
                    <a:pt x="0" y="37028"/>
                  </a:moveTo>
                  <a:cubicBezTo>
                    <a:pt x="0" y="27208"/>
                    <a:pt x="3901" y="17789"/>
                    <a:pt x="10845" y="10845"/>
                  </a:cubicBezTo>
                  <a:cubicBezTo>
                    <a:pt x="17789" y="3901"/>
                    <a:pt x="27207" y="0"/>
                    <a:pt x="37028" y="0"/>
                  </a:cubicBezTo>
                  <a:lnTo>
                    <a:pt x="708306" y="0"/>
                  </a:lnTo>
                  <a:cubicBezTo>
                    <a:pt x="718126" y="0"/>
                    <a:pt x="727545" y="3901"/>
                    <a:pt x="734489" y="10845"/>
                  </a:cubicBezTo>
                  <a:cubicBezTo>
                    <a:pt x="741433" y="17789"/>
                    <a:pt x="745334" y="27207"/>
                    <a:pt x="745334" y="37028"/>
                  </a:cubicBezTo>
                  <a:lnTo>
                    <a:pt x="745334" y="333253"/>
                  </a:lnTo>
                  <a:cubicBezTo>
                    <a:pt x="745334" y="343073"/>
                    <a:pt x="741433" y="352492"/>
                    <a:pt x="734489" y="359436"/>
                  </a:cubicBezTo>
                  <a:cubicBezTo>
                    <a:pt x="727545" y="366380"/>
                    <a:pt x="718127" y="370281"/>
                    <a:pt x="708306" y="370281"/>
                  </a:cubicBezTo>
                  <a:lnTo>
                    <a:pt x="37028" y="370281"/>
                  </a:lnTo>
                  <a:cubicBezTo>
                    <a:pt x="27208" y="370281"/>
                    <a:pt x="17789" y="366380"/>
                    <a:pt x="10845" y="359436"/>
                  </a:cubicBezTo>
                  <a:cubicBezTo>
                    <a:pt x="3901" y="352492"/>
                    <a:pt x="0" y="343074"/>
                    <a:pt x="0" y="333253"/>
                  </a:cubicBezTo>
                  <a:lnTo>
                    <a:pt x="0" y="37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65" tIns="18465" rIns="18465" bIns="1846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DRUSUR (plasty, papír, sklo, </a:t>
              </a:r>
              <a:r>
                <a:rPr lang="cs-CZ" sz="1200" kern="1200" dirty="0" err="1"/>
                <a:t>náp</a:t>
              </a:r>
              <a:r>
                <a:rPr lang="cs-CZ" sz="1200" kern="1200" dirty="0"/>
                <a:t>. </a:t>
              </a:r>
              <a:r>
                <a:rPr lang="cs-CZ" sz="1200" kern="1200" dirty="0" err="1"/>
                <a:t>kart</a:t>
              </a:r>
              <a:r>
                <a:rPr lang="cs-CZ" sz="1200" kern="1200" dirty="0"/>
                <a:t>.) 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171706" y="2456471"/>
              <a:ext cx="1009300" cy="668804"/>
            </a:xfrm>
            <a:custGeom>
              <a:avLst/>
              <a:gdLst>
                <a:gd name="connsiteX0" fmla="*/ 0 w 675002"/>
                <a:gd name="connsiteY0" fmla="*/ 29513 h 295128"/>
                <a:gd name="connsiteX1" fmla="*/ 8644 w 675002"/>
                <a:gd name="connsiteY1" fmla="*/ 8644 h 295128"/>
                <a:gd name="connsiteX2" fmla="*/ 29513 w 675002"/>
                <a:gd name="connsiteY2" fmla="*/ 0 h 295128"/>
                <a:gd name="connsiteX3" fmla="*/ 645489 w 675002"/>
                <a:gd name="connsiteY3" fmla="*/ 0 h 295128"/>
                <a:gd name="connsiteX4" fmla="*/ 666358 w 675002"/>
                <a:gd name="connsiteY4" fmla="*/ 8644 h 295128"/>
                <a:gd name="connsiteX5" fmla="*/ 675002 w 675002"/>
                <a:gd name="connsiteY5" fmla="*/ 29513 h 295128"/>
                <a:gd name="connsiteX6" fmla="*/ 675002 w 675002"/>
                <a:gd name="connsiteY6" fmla="*/ 265615 h 295128"/>
                <a:gd name="connsiteX7" fmla="*/ 666358 w 675002"/>
                <a:gd name="connsiteY7" fmla="*/ 286484 h 295128"/>
                <a:gd name="connsiteX8" fmla="*/ 645489 w 675002"/>
                <a:gd name="connsiteY8" fmla="*/ 295128 h 295128"/>
                <a:gd name="connsiteX9" fmla="*/ 29513 w 675002"/>
                <a:gd name="connsiteY9" fmla="*/ 295128 h 295128"/>
                <a:gd name="connsiteX10" fmla="*/ 8644 w 675002"/>
                <a:gd name="connsiteY10" fmla="*/ 286484 h 295128"/>
                <a:gd name="connsiteX11" fmla="*/ 0 w 675002"/>
                <a:gd name="connsiteY11" fmla="*/ 265615 h 295128"/>
                <a:gd name="connsiteX12" fmla="*/ 0 w 675002"/>
                <a:gd name="connsiteY12" fmla="*/ 29513 h 29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5002" h="295128">
                  <a:moveTo>
                    <a:pt x="0" y="29513"/>
                  </a:moveTo>
                  <a:cubicBezTo>
                    <a:pt x="0" y="21686"/>
                    <a:pt x="3109" y="14179"/>
                    <a:pt x="8644" y="8644"/>
                  </a:cubicBezTo>
                  <a:cubicBezTo>
                    <a:pt x="14179" y="3109"/>
                    <a:pt x="21686" y="0"/>
                    <a:pt x="29513" y="0"/>
                  </a:cubicBezTo>
                  <a:lnTo>
                    <a:pt x="645489" y="0"/>
                  </a:lnTo>
                  <a:cubicBezTo>
                    <a:pt x="653316" y="0"/>
                    <a:pt x="660823" y="3109"/>
                    <a:pt x="666358" y="8644"/>
                  </a:cubicBezTo>
                  <a:cubicBezTo>
                    <a:pt x="671893" y="14179"/>
                    <a:pt x="675002" y="21686"/>
                    <a:pt x="675002" y="29513"/>
                  </a:cubicBezTo>
                  <a:lnTo>
                    <a:pt x="675002" y="265615"/>
                  </a:lnTo>
                  <a:cubicBezTo>
                    <a:pt x="675002" y="273442"/>
                    <a:pt x="671893" y="280949"/>
                    <a:pt x="666358" y="286484"/>
                  </a:cubicBezTo>
                  <a:cubicBezTo>
                    <a:pt x="660823" y="292019"/>
                    <a:pt x="653316" y="295128"/>
                    <a:pt x="645489" y="295128"/>
                  </a:cubicBezTo>
                  <a:lnTo>
                    <a:pt x="29513" y="295128"/>
                  </a:lnTo>
                  <a:cubicBezTo>
                    <a:pt x="21686" y="295128"/>
                    <a:pt x="14179" y="292019"/>
                    <a:pt x="8644" y="286484"/>
                  </a:cubicBezTo>
                  <a:cubicBezTo>
                    <a:pt x="3109" y="280949"/>
                    <a:pt x="0" y="273442"/>
                    <a:pt x="0" y="265615"/>
                  </a:cubicBezTo>
                  <a:lnTo>
                    <a:pt x="0" y="29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64" tIns="16264" rIns="16264" bIns="1626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Objemný odpad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(mobilní svoz, SSO)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191690" y="4623365"/>
              <a:ext cx="1019293" cy="620670"/>
            </a:xfrm>
            <a:custGeom>
              <a:avLst/>
              <a:gdLst>
                <a:gd name="connsiteX0" fmla="*/ 0 w 624766"/>
                <a:gd name="connsiteY0" fmla="*/ 28088 h 280878"/>
                <a:gd name="connsiteX1" fmla="*/ 8227 w 624766"/>
                <a:gd name="connsiteY1" fmla="*/ 8227 h 280878"/>
                <a:gd name="connsiteX2" fmla="*/ 28088 w 624766"/>
                <a:gd name="connsiteY2" fmla="*/ 0 h 280878"/>
                <a:gd name="connsiteX3" fmla="*/ 596678 w 624766"/>
                <a:gd name="connsiteY3" fmla="*/ 0 h 280878"/>
                <a:gd name="connsiteX4" fmla="*/ 616539 w 624766"/>
                <a:gd name="connsiteY4" fmla="*/ 8227 h 280878"/>
                <a:gd name="connsiteX5" fmla="*/ 624766 w 624766"/>
                <a:gd name="connsiteY5" fmla="*/ 28088 h 280878"/>
                <a:gd name="connsiteX6" fmla="*/ 624766 w 624766"/>
                <a:gd name="connsiteY6" fmla="*/ 252790 h 280878"/>
                <a:gd name="connsiteX7" fmla="*/ 616539 w 624766"/>
                <a:gd name="connsiteY7" fmla="*/ 272651 h 280878"/>
                <a:gd name="connsiteX8" fmla="*/ 596678 w 624766"/>
                <a:gd name="connsiteY8" fmla="*/ 280878 h 280878"/>
                <a:gd name="connsiteX9" fmla="*/ 28088 w 624766"/>
                <a:gd name="connsiteY9" fmla="*/ 280878 h 280878"/>
                <a:gd name="connsiteX10" fmla="*/ 8227 w 624766"/>
                <a:gd name="connsiteY10" fmla="*/ 272651 h 280878"/>
                <a:gd name="connsiteX11" fmla="*/ 0 w 624766"/>
                <a:gd name="connsiteY11" fmla="*/ 252790 h 280878"/>
                <a:gd name="connsiteX12" fmla="*/ 0 w 624766"/>
                <a:gd name="connsiteY12" fmla="*/ 28088 h 28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766" h="280878">
                  <a:moveTo>
                    <a:pt x="0" y="28088"/>
                  </a:moveTo>
                  <a:cubicBezTo>
                    <a:pt x="0" y="20639"/>
                    <a:pt x="2959" y="13494"/>
                    <a:pt x="8227" y="8227"/>
                  </a:cubicBezTo>
                  <a:cubicBezTo>
                    <a:pt x="13495" y="2959"/>
                    <a:pt x="20639" y="0"/>
                    <a:pt x="28088" y="0"/>
                  </a:cubicBezTo>
                  <a:lnTo>
                    <a:pt x="596678" y="0"/>
                  </a:lnTo>
                  <a:cubicBezTo>
                    <a:pt x="604127" y="0"/>
                    <a:pt x="611272" y="2959"/>
                    <a:pt x="616539" y="8227"/>
                  </a:cubicBezTo>
                  <a:cubicBezTo>
                    <a:pt x="621807" y="13495"/>
                    <a:pt x="624766" y="20639"/>
                    <a:pt x="624766" y="28088"/>
                  </a:cubicBezTo>
                  <a:lnTo>
                    <a:pt x="624766" y="252790"/>
                  </a:lnTo>
                  <a:cubicBezTo>
                    <a:pt x="624766" y="260239"/>
                    <a:pt x="621807" y="267384"/>
                    <a:pt x="616539" y="272651"/>
                  </a:cubicBezTo>
                  <a:cubicBezTo>
                    <a:pt x="611271" y="277919"/>
                    <a:pt x="604127" y="280878"/>
                    <a:pt x="596678" y="280878"/>
                  </a:cubicBezTo>
                  <a:lnTo>
                    <a:pt x="28088" y="280878"/>
                  </a:lnTo>
                  <a:cubicBezTo>
                    <a:pt x="20639" y="280878"/>
                    <a:pt x="13494" y="277919"/>
                    <a:pt x="8227" y="272651"/>
                  </a:cubicBezTo>
                  <a:cubicBezTo>
                    <a:pt x="2959" y="267383"/>
                    <a:pt x="0" y="260239"/>
                    <a:pt x="0" y="252790"/>
                  </a:cubicBezTo>
                  <a:lnTo>
                    <a:pt x="0" y="280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7" tIns="15847" rIns="15847" bIns="158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Nebezpečný odpad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(mobilní svoz, SSO)</a:t>
              </a: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3170430" y="3225238"/>
              <a:ext cx="1040554" cy="571192"/>
            </a:xfrm>
            <a:custGeom>
              <a:avLst/>
              <a:gdLst>
                <a:gd name="connsiteX0" fmla="*/ 0 w 1405376"/>
                <a:gd name="connsiteY0" fmla="*/ 73353 h 733525"/>
                <a:gd name="connsiteX1" fmla="*/ 21485 w 1405376"/>
                <a:gd name="connsiteY1" fmla="*/ 21485 h 733525"/>
                <a:gd name="connsiteX2" fmla="*/ 73353 w 1405376"/>
                <a:gd name="connsiteY2" fmla="*/ 0 h 733525"/>
                <a:gd name="connsiteX3" fmla="*/ 1332023 w 1405376"/>
                <a:gd name="connsiteY3" fmla="*/ 0 h 733525"/>
                <a:gd name="connsiteX4" fmla="*/ 1383891 w 1405376"/>
                <a:gd name="connsiteY4" fmla="*/ 21485 h 733525"/>
                <a:gd name="connsiteX5" fmla="*/ 1405376 w 1405376"/>
                <a:gd name="connsiteY5" fmla="*/ 73353 h 733525"/>
                <a:gd name="connsiteX6" fmla="*/ 1405376 w 1405376"/>
                <a:gd name="connsiteY6" fmla="*/ 660172 h 733525"/>
                <a:gd name="connsiteX7" fmla="*/ 1383891 w 1405376"/>
                <a:gd name="connsiteY7" fmla="*/ 712040 h 733525"/>
                <a:gd name="connsiteX8" fmla="*/ 1332023 w 1405376"/>
                <a:gd name="connsiteY8" fmla="*/ 733525 h 733525"/>
                <a:gd name="connsiteX9" fmla="*/ 73353 w 1405376"/>
                <a:gd name="connsiteY9" fmla="*/ 733525 h 733525"/>
                <a:gd name="connsiteX10" fmla="*/ 21485 w 1405376"/>
                <a:gd name="connsiteY10" fmla="*/ 712040 h 733525"/>
                <a:gd name="connsiteX11" fmla="*/ 0 w 1405376"/>
                <a:gd name="connsiteY11" fmla="*/ 660172 h 733525"/>
                <a:gd name="connsiteX12" fmla="*/ 0 w 1405376"/>
                <a:gd name="connsiteY12" fmla="*/ 73353 h 7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5376" h="733525">
                  <a:moveTo>
                    <a:pt x="0" y="73353"/>
                  </a:moveTo>
                  <a:cubicBezTo>
                    <a:pt x="0" y="53899"/>
                    <a:pt x="7728" y="35241"/>
                    <a:pt x="21485" y="21485"/>
                  </a:cubicBezTo>
                  <a:cubicBezTo>
                    <a:pt x="35241" y="7729"/>
                    <a:pt x="53899" y="0"/>
                    <a:pt x="73353" y="0"/>
                  </a:cubicBezTo>
                  <a:lnTo>
                    <a:pt x="1332023" y="0"/>
                  </a:lnTo>
                  <a:cubicBezTo>
                    <a:pt x="1351477" y="0"/>
                    <a:pt x="1370135" y="7728"/>
                    <a:pt x="1383891" y="21485"/>
                  </a:cubicBezTo>
                  <a:cubicBezTo>
                    <a:pt x="1397647" y="35241"/>
                    <a:pt x="1405376" y="53899"/>
                    <a:pt x="1405376" y="73353"/>
                  </a:cubicBezTo>
                  <a:lnTo>
                    <a:pt x="1405376" y="660172"/>
                  </a:lnTo>
                  <a:cubicBezTo>
                    <a:pt x="1405376" y="679626"/>
                    <a:pt x="1397648" y="698284"/>
                    <a:pt x="1383891" y="712040"/>
                  </a:cubicBezTo>
                  <a:cubicBezTo>
                    <a:pt x="1370135" y="725796"/>
                    <a:pt x="1351477" y="733525"/>
                    <a:pt x="1332023" y="733525"/>
                  </a:cubicBezTo>
                  <a:lnTo>
                    <a:pt x="73353" y="733525"/>
                  </a:lnTo>
                  <a:cubicBezTo>
                    <a:pt x="53899" y="733525"/>
                    <a:pt x="35241" y="725797"/>
                    <a:pt x="21485" y="712040"/>
                  </a:cubicBezTo>
                  <a:cubicBezTo>
                    <a:pt x="7729" y="698284"/>
                    <a:pt x="0" y="679626"/>
                    <a:pt x="0" y="660172"/>
                  </a:cubicBezTo>
                  <a:lnTo>
                    <a:pt x="0" y="73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04" tIns="29104" rIns="29104" bIns="291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kern="1200" dirty="0"/>
                <a:t>Ostatní odpady</a:t>
              </a:r>
            </a:p>
          </p:txBody>
        </p:sp>
      </p:grpSp>
      <p:sp>
        <p:nvSpPr>
          <p:cNvPr id="14" name="Vývojový diagram: spojka 44"/>
          <p:cNvSpPr/>
          <p:nvPr/>
        </p:nvSpPr>
        <p:spPr>
          <a:xfrm>
            <a:off x="7552347" y="1184843"/>
            <a:ext cx="2975675" cy="2039649"/>
          </a:xfrm>
          <a:prstGeom prst="flowChartConnector">
            <a:avLst/>
          </a:prstGeom>
          <a:solidFill>
            <a:srgbClr val="969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Skládkování</a:t>
            </a:r>
          </a:p>
          <a:p>
            <a:pPr algn="ctr"/>
            <a:r>
              <a:rPr lang="cs-CZ" sz="2000" dirty="0"/>
              <a:t>(80% všech SKO, 65% KO)</a:t>
            </a:r>
          </a:p>
        </p:txBody>
      </p:sp>
      <p:sp>
        <p:nvSpPr>
          <p:cNvPr id="15" name="Vývojový diagram: spojka 46"/>
          <p:cNvSpPr/>
          <p:nvPr/>
        </p:nvSpPr>
        <p:spPr>
          <a:xfrm>
            <a:off x="6796737" y="3760565"/>
            <a:ext cx="2045346" cy="112113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Třídění</a:t>
            </a:r>
          </a:p>
        </p:txBody>
      </p:sp>
      <p:sp>
        <p:nvSpPr>
          <p:cNvPr id="16" name="Vývojový diagram: spojka 47"/>
          <p:cNvSpPr/>
          <p:nvPr/>
        </p:nvSpPr>
        <p:spPr>
          <a:xfrm>
            <a:off x="9566267" y="3488299"/>
            <a:ext cx="2420747" cy="122436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Spalování, </a:t>
            </a:r>
            <a:r>
              <a:rPr lang="cs-CZ" sz="1600" dirty="0" err="1"/>
              <a:t>energ</a:t>
            </a:r>
            <a:r>
              <a:rPr lang="cs-CZ" sz="1600" dirty="0"/>
              <a:t>. využití (15% všech KO)</a:t>
            </a:r>
          </a:p>
        </p:txBody>
      </p:sp>
      <p:sp>
        <p:nvSpPr>
          <p:cNvPr id="17" name="Vývojový diagram: spojka 42"/>
          <p:cNvSpPr/>
          <p:nvPr/>
        </p:nvSpPr>
        <p:spPr>
          <a:xfrm>
            <a:off x="6684198" y="5441048"/>
            <a:ext cx="1955802" cy="10926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Kompostování, digesce</a:t>
            </a:r>
          </a:p>
        </p:txBody>
      </p:sp>
      <p:sp>
        <p:nvSpPr>
          <p:cNvPr id="18" name="Vývojový diagram: spojka 48"/>
          <p:cNvSpPr/>
          <p:nvPr/>
        </p:nvSpPr>
        <p:spPr>
          <a:xfrm>
            <a:off x="8711001" y="4682277"/>
            <a:ext cx="1782736" cy="11985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Materiálové využití</a:t>
            </a:r>
          </a:p>
        </p:txBody>
      </p:sp>
      <p:cxnSp>
        <p:nvCxnSpPr>
          <p:cNvPr id="20" name="Přímá spojnice se šipkou 19"/>
          <p:cNvCxnSpPr/>
          <p:nvPr/>
        </p:nvCxnSpPr>
        <p:spPr bwMode="auto">
          <a:xfrm>
            <a:off x="6337239" y="1906983"/>
            <a:ext cx="1133096" cy="241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>
            <a:off x="6368237" y="2027581"/>
            <a:ext cx="3157024" cy="2051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/>
          <p:cNvCxnSpPr/>
          <p:nvPr/>
        </p:nvCxnSpPr>
        <p:spPr bwMode="auto">
          <a:xfrm>
            <a:off x="6368237" y="2612571"/>
            <a:ext cx="11020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/>
          <p:cNvCxnSpPr/>
          <p:nvPr/>
        </p:nvCxnSpPr>
        <p:spPr bwMode="auto">
          <a:xfrm flipV="1">
            <a:off x="6383730" y="2767685"/>
            <a:ext cx="1278369" cy="814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/>
          <p:cNvCxnSpPr/>
          <p:nvPr/>
        </p:nvCxnSpPr>
        <p:spPr bwMode="auto">
          <a:xfrm>
            <a:off x="6383730" y="4209143"/>
            <a:ext cx="300468" cy="1444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Volný tvar 31"/>
          <p:cNvSpPr/>
          <p:nvPr/>
        </p:nvSpPr>
        <p:spPr>
          <a:xfrm>
            <a:off x="4787411" y="5621481"/>
            <a:ext cx="1580826" cy="702077"/>
          </a:xfrm>
          <a:custGeom>
            <a:avLst/>
            <a:gdLst>
              <a:gd name="connsiteX0" fmla="*/ 0 w 624766"/>
              <a:gd name="connsiteY0" fmla="*/ 28088 h 280878"/>
              <a:gd name="connsiteX1" fmla="*/ 8227 w 624766"/>
              <a:gd name="connsiteY1" fmla="*/ 8227 h 280878"/>
              <a:gd name="connsiteX2" fmla="*/ 28088 w 624766"/>
              <a:gd name="connsiteY2" fmla="*/ 0 h 280878"/>
              <a:gd name="connsiteX3" fmla="*/ 596678 w 624766"/>
              <a:gd name="connsiteY3" fmla="*/ 0 h 280878"/>
              <a:gd name="connsiteX4" fmla="*/ 616539 w 624766"/>
              <a:gd name="connsiteY4" fmla="*/ 8227 h 280878"/>
              <a:gd name="connsiteX5" fmla="*/ 624766 w 624766"/>
              <a:gd name="connsiteY5" fmla="*/ 28088 h 280878"/>
              <a:gd name="connsiteX6" fmla="*/ 624766 w 624766"/>
              <a:gd name="connsiteY6" fmla="*/ 252790 h 280878"/>
              <a:gd name="connsiteX7" fmla="*/ 616539 w 624766"/>
              <a:gd name="connsiteY7" fmla="*/ 272651 h 280878"/>
              <a:gd name="connsiteX8" fmla="*/ 596678 w 624766"/>
              <a:gd name="connsiteY8" fmla="*/ 280878 h 280878"/>
              <a:gd name="connsiteX9" fmla="*/ 28088 w 624766"/>
              <a:gd name="connsiteY9" fmla="*/ 280878 h 280878"/>
              <a:gd name="connsiteX10" fmla="*/ 8227 w 624766"/>
              <a:gd name="connsiteY10" fmla="*/ 272651 h 280878"/>
              <a:gd name="connsiteX11" fmla="*/ 0 w 624766"/>
              <a:gd name="connsiteY11" fmla="*/ 252790 h 280878"/>
              <a:gd name="connsiteX12" fmla="*/ 0 w 624766"/>
              <a:gd name="connsiteY12" fmla="*/ 28088 h 28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766" h="280878">
                <a:moveTo>
                  <a:pt x="0" y="28088"/>
                </a:moveTo>
                <a:cubicBezTo>
                  <a:pt x="0" y="20639"/>
                  <a:pt x="2959" y="13494"/>
                  <a:pt x="8227" y="8227"/>
                </a:cubicBezTo>
                <a:cubicBezTo>
                  <a:pt x="13495" y="2959"/>
                  <a:pt x="20639" y="0"/>
                  <a:pt x="28088" y="0"/>
                </a:cubicBezTo>
                <a:lnTo>
                  <a:pt x="596678" y="0"/>
                </a:lnTo>
                <a:cubicBezTo>
                  <a:pt x="604127" y="0"/>
                  <a:pt x="611272" y="2959"/>
                  <a:pt x="616539" y="8227"/>
                </a:cubicBezTo>
                <a:cubicBezTo>
                  <a:pt x="621807" y="13495"/>
                  <a:pt x="624766" y="20639"/>
                  <a:pt x="624766" y="28088"/>
                </a:cubicBezTo>
                <a:lnTo>
                  <a:pt x="624766" y="252790"/>
                </a:lnTo>
                <a:cubicBezTo>
                  <a:pt x="624766" y="260239"/>
                  <a:pt x="621807" y="267384"/>
                  <a:pt x="616539" y="272651"/>
                </a:cubicBezTo>
                <a:cubicBezTo>
                  <a:pt x="611271" y="277919"/>
                  <a:pt x="604127" y="280878"/>
                  <a:pt x="596678" y="280878"/>
                </a:cubicBezTo>
                <a:lnTo>
                  <a:pt x="28088" y="280878"/>
                </a:lnTo>
                <a:cubicBezTo>
                  <a:pt x="20639" y="280878"/>
                  <a:pt x="13494" y="277919"/>
                  <a:pt x="8227" y="272651"/>
                </a:cubicBezTo>
                <a:cubicBezTo>
                  <a:pt x="2959" y="267383"/>
                  <a:pt x="0" y="260239"/>
                  <a:pt x="0" y="252790"/>
                </a:cubicBezTo>
                <a:lnTo>
                  <a:pt x="0" y="28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47" tIns="15847" rIns="15847" bIns="158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kern="1200" dirty="0"/>
              <a:t>BRKO</a:t>
            </a:r>
          </a:p>
        </p:txBody>
      </p:sp>
      <p:cxnSp>
        <p:nvCxnSpPr>
          <p:cNvPr id="34" name="Přímá spojnice se šipkou 33"/>
          <p:cNvCxnSpPr/>
          <p:nvPr/>
        </p:nvCxnSpPr>
        <p:spPr bwMode="auto">
          <a:xfrm flipV="1">
            <a:off x="7552347" y="3640864"/>
            <a:ext cx="0" cy="82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se šipkou 35"/>
          <p:cNvCxnSpPr/>
          <p:nvPr/>
        </p:nvCxnSpPr>
        <p:spPr bwMode="auto">
          <a:xfrm flipV="1">
            <a:off x="6398125" y="2779196"/>
            <a:ext cx="1168617" cy="2027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Přímá spojnice se šipkou 37"/>
          <p:cNvCxnSpPr>
            <a:stCxn id="12" idx="6"/>
          </p:cNvCxnSpPr>
          <p:nvPr/>
        </p:nvCxnSpPr>
        <p:spPr bwMode="auto">
          <a:xfrm flipV="1">
            <a:off x="6383730" y="4382773"/>
            <a:ext cx="3218639" cy="1089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Přímá spojnice se šipkou 39"/>
          <p:cNvCxnSpPr/>
          <p:nvPr/>
        </p:nvCxnSpPr>
        <p:spPr bwMode="auto">
          <a:xfrm flipV="1">
            <a:off x="8842083" y="4115824"/>
            <a:ext cx="683178" cy="141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Přímá spojnice se šipkou 41"/>
          <p:cNvCxnSpPr>
            <a:stCxn id="15" idx="6"/>
          </p:cNvCxnSpPr>
          <p:nvPr/>
        </p:nvCxnSpPr>
        <p:spPr bwMode="auto">
          <a:xfrm>
            <a:off x="8842083" y="4321130"/>
            <a:ext cx="330946" cy="332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Přímá spojnice se šipkou 43"/>
          <p:cNvCxnSpPr>
            <a:endCxn id="17" idx="2"/>
          </p:cNvCxnSpPr>
          <p:nvPr/>
        </p:nvCxnSpPr>
        <p:spPr bwMode="auto">
          <a:xfrm>
            <a:off x="6368237" y="5917964"/>
            <a:ext cx="315961" cy="69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499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faktory efektivnosti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Meziobecní spolupráce</a:t>
            </a:r>
          </a:p>
          <a:p>
            <a:pPr marL="441325" lvl="1" indent="0">
              <a:buNone/>
            </a:pPr>
            <a:r>
              <a:rPr lang="cs-CZ" sz="1800" dirty="0"/>
              <a:t>U více než poloviny z </a:t>
            </a:r>
            <a:r>
              <a:rPr lang="cs-CZ" sz="1800" dirty="0"/>
              <a:t>50 </a:t>
            </a:r>
            <a:r>
              <a:rPr lang="cs-CZ" sz="1800" dirty="0"/>
              <a:t>obcí, které mají nejnižší náklady na odpadové hospodářství v Jihomoravském kraji, byla zjištěna nějaká forma meziobecní spolupráce, a to převážně ve vztahu k vlastnictví svozové společnosti, kterou vlastní obce nebo dobrovolné svazky obcí (DSO), s tím pak souvisí i následující faktor efektivnosti.</a:t>
            </a:r>
          </a:p>
          <a:p>
            <a:r>
              <a:rPr lang="cs-CZ" sz="2400" b="1" dirty="0"/>
              <a:t>Úspory z rozsahu v rámci svozové </a:t>
            </a:r>
            <a:r>
              <a:rPr lang="cs-CZ" sz="2400" b="1" dirty="0"/>
              <a:t>oblasti</a:t>
            </a:r>
          </a:p>
          <a:p>
            <a:pPr marL="441325" lvl="1" indent="0">
              <a:buNone/>
            </a:pPr>
            <a:r>
              <a:rPr lang="cs-CZ" sz="1800" dirty="0"/>
              <a:t>Tento faktor je zřejmý zvláště u obcí, které participují na vlastnictví svozové společnosti (</a:t>
            </a:r>
            <a:r>
              <a:rPr lang="cs-CZ" sz="1800" dirty="0"/>
              <a:t>EKOR) </a:t>
            </a:r>
            <a:r>
              <a:rPr lang="cs-CZ" sz="1800" dirty="0"/>
              <a:t>a mají možnost profitovat z úspor z rozsahu, které se ve velké míře přenášejí do snížení nákladů těchto obcí. Nicméně tento faktor je zřejmý i u obcí, kterým sváží SKO soukromé firmy, které již </a:t>
            </a:r>
            <a:r>
              <a:rPr lang="cs-CZ" sz="1800" dirty="0"/>
              <a:t>zaměřují na oběhové hospodářství (SUEZ).</a:t>
            </a:r>
            <a:endParaRPr lang="cs-CZ" sz="1800" dirty="0"/>
          </a:p>
          <a:p>
            <a:pPr marL="457200" indent="-457200">
              <a:buFont typeface="+mj-lt"/>
              <a:buAutoNum type="arabicPeriod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57034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faktory efektivnosti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81200"/>
            <a:ext cx="9833075" cy="47601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400" b="1" dirty="0"/>
              <a:t>Charakter koncového zařízení a to zda je vlastní svozová společnost</a:t>
            </a:r>
          </a:p>
          <a:p>
            <a:pPr marL="441325" lvl="1" indent="0">
              <a:lnSpc>
                <a:spcPct val="120000"/>
              </a:lnSpc>
              <a:buNone/>
            </a:pPr>
            <a:r>
              <a:rPr lang="cs-CZ" dirty="0"/>
              <a:t>Zvláště patrné u obcí, které spoluvlastní svozovou společnost</a:t>
            </a:r>
          </a:p>
          <a:p>
            <a:pPr>
              <a:lnSpc>
                <a:spcPct val="120000"/>
              </a:lnSpc>
            </a:pPr>
            <a:r>
              <a:rPr lang="cs-CZ" sz="2400" b="1" dirty="0"/>
              <a:t>Vzdálenost ke koncovému zařízení</a:t>
            </a:r>
          </a:p>
          <a:p>
            <a:pPr>
              <a:lnSpc>
                <a:spcPct val="120000"/>
              </a:lnSpc>
            </a:pPr>
            <a:r>
              <a:rPr lang="cs-CZ" sz="2400" b="1" dirty="0"/>
              <a:t>Recyklace a důraz na třídění</a:t>
            </a:r>
          </a:p>
          <a:p>
            <a:pPr>
              <a:lnSpc>
                <a:spcPct val="120000"/>
              </a:lnSpc>
            </a:pPr>
            <a:r>
              <a:rPr lang="cs-CZ" sz="2400" b="1" dirty="0"/>
              <a:t>Úroveň nastavení organizačního a právního prostředí</a:t>
            </a:r>
          </a:p>
          <a:p>
            <a:pPr marL="441325" lvl="1" indent="0">
              <a:lnSpc>
                <a:spcPct val="120000"/>
              </a:lnSpc>
              <a:buNone/>
            </a:pPr>
            <a:r>
              <a:rPr lang="cs-CZ" dirty="0"/>
              <a:t>Všechny</a:t>
            </a:r>
            <a:r>
              <a:rPr lang="cs-CZ" b="1" dirty="0"/>
              <a:t> </a:t>
            </a:r>
            <a:r>
              <a:rPr lang="cs-CZ" dirty="0"/>
              <a:t>ze zkoumaných </a:t>
            </a:r>
            <a:r>
              <a:rPr lang="cs-CZ" dirty="0"/>
              <a:t>obcí kladly </a:t>
            </a:r>
            <a:r>
              <a:rPr lang="cs-CZ" dirty="0"/>
              <a:t>důraz na sledování nákladů na odpadové hospodářství a vyhodnocování faktorů, které nákladovou efektivnost mohou ovlivňovat</a:t>
            </a:r>
            <a:r>
              <a:rPr lang="cs-CZ" b="1" dirty="0"/>
              <a:t>. Ve všech </a:t>
            </a:r>
            <a:r>
              <a:rPr lang="cs-CZ" b="1" dirty="0"/>
              <a:t>obcích </a:t>
            </a:r>
            <a:r>
              <a:rPr lang="cs-CZ" b="1" dirty="0"/>
              <a:t>navíc existovala velmi dobrá informovanost obyvatel, na kterou zástupci obcí kladli důraz. </a:t>
            </a:r>
            <a:endParaRPr lang="cs-CZ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8782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faktory efektivnosti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b="1" dirty="0"/>
              <a:t>Forma vlastnictví svozové společnosti (forma poskytování služeb)</a:t>
            </a:r>
          </a:p>
          <a:p>
            <a:pPr marL="441325" lvl="1" indent="0">
              <a:buNone/>
            </a:pPr>
            <a:r>
              <a:rPr lang="cs-CZ" sz="2400" dirty="0"/>
              <a:t>Více než 80% obcí s nejnižšími náklady na odpadové hospodářství zajišťovaly svoz společnosti </a:t>
            </a:r>
            <a:r>
              <a:rPr lang="cs-CZ" sz="2400" b="1" dirty="0"/>
              <a:t>veřejné</a:t>
            </a:r>
            <a:r>
              <a:rPr lang="cs-CZ" sz="2400" dirty="0"/>
              <a:t> – vlastněné obcemi. </a:t>
            </a:r>
            <a:endParaRPr lang="cs-CZ" sz="2400" dirty="0"/>
          </a:p>
          <a:p>
            <a:pPr marL="441325" lvl="1" indent="0">
              <a:buNone/>
            </a:pPr>
            <a:r>
              <a:rPr lang="cs-CZ" sz="2400" dirty="0"/>
              <a:t>Nicméně </a:t>
            </a:r>
            <a:r>
              <a:rPr lang="cs-CZ" sz="2400" dirty="0"/>
              <a:t>daleko větší roli než faktor vlastnictví svozové společnosti hraje roli faktor meziobecní spolupráce.</a:t>
            </a:r>
          </a:p>
          <a:p>
            <a:pPr marL="457200" indent="-457200">
              <a:buFont typeface="+mj-lt"/>
              <a:buAutoNum type="arabicPeriod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8039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projektu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Webový portál jako platforma pro obce, kde najdou chytrá „SMART“ </a:t>
            </a:r>
            <a:r>
              <a:rPr lang="cs-CZ" dirty="0" smtClean="0"/>
              <a:t>řešení, </a:t>
            </a:r>
            <a:r>
              <a:rPr lang="cs-CZ" dirty="0" smtClean="0"/>
              <a:t>dobré praxe</a:t>
            </a:r>
            <a:r>
              <a:rPr lang="cs-CZ" dirty="0"/>
              <a:t> </a:t>
            </a:r>
            <a:r>
              <a:rPr lang="cs-CZ" dirty="0" smtClean="0"/>
              <a:t>a informace o zařízeních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6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 svozových území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7" y="1282515"/>
            <a:ext cx="8755810" cy="56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1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zařízení </a:t>
            </a:r>
            <a:r>
              <a:rPr lang="cs-CZ" sz="3200" dirty="0" smtClean="0">
                <a:hlinkClick r:id="rId3"/>
              </a:rPr>
              <a:t>(</a:t>
            </a:r>
            <a:r>
              <a:rPr lang="cs-CZ" sz="3200" dirty="0">
                <a:hlinkClick r:id="rId4" action="ppaction://hlinkfile"/>
              </a:rPr>
              <a:t>obhjmk.cz/mapa-zarizeni-2/</a:t>
            </a:r>
            <a:r>
              <a:rPr lang="cs-CZ" sz="3200" dirty="0" smtClean="0">
                <a:hlinkClick r:id="rId3"/>
              </a:rPr>
              <a:t>)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702" y="1359126"/>
            <a:ext cx="8185687" cy="49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dobrých praxí a řešení pro obce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Hloubkový průzkum obce, jejich toků zdrojů, výběr hodnotových </a:t>
            </a:r>
            <a:r>
              <a:rPr lang="cs-CZ" dirty="0" smtClean="0"/>
              <a:t>řetězců, mapování aktérů</a:t>
            </a:r>
            <a:endParaRPr lang="cs-CZ" dirty="0"/>
          </a:p>
          <a:p>
            <a:pPr lvl="0">
              <a:lnSpc>
                <a:spcPct val="100000"/>
              </a:lnSpc>
            </a:pPr>
            <a:r>
              <a:rPr lang="cs-CZ" dirty="0"/>
              <a:t>Důraz na spolupráci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Zahrnutí do systému zadávání veřejných zakázek</a:t>
            </a:r>
          </a:p>
          <a:p>
            <a:pPr>
              <a:lnSpc>
                <a:spcPct val="100000"/>
              </a:lnSpc>
            </a:pPr>
            <a:r>
              <a:rPr lang="cs-CZ" dirty="0"/>
              <a:t>Přenést CE do hmatatelných a praktických projektů, jak pro odborníky, tak pro </a:t>
            </a:r>
            <a:r>
              <a:rPr lang="cs-CZ" dirty="0" smtClean="0"/>
              <a:t>veřejnost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Motivace občanů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Kontrola vlastního odpadového hospodářství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Sledování efektivnosti nákladů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603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u="sng" dirty="0">
                <a:hlinkClick r:id="rId2"/>
              </a:rPr>
              <a:t>https://www.eea.europa.eu/publications/preventing-plastic-waste-in-europe/at_download/file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/>
              <a:t>NOVÉ CÍLE PRO NAKLÁDÁNÍ S KOMUNÁLNÍMI ODPADY A OBALY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Recyklace komunálních odpadů </a:t>
            </a:r>
            <a:r>
              <a:rPr lang="cs-CZ" dirty="0" smtClean="0"/>
              <a:t>(Směrnice o odpadech)</a:t>
            </a:r>
          </a:p>
          <a:p>
            <a:pPr lvl="1"/>
            <a:r>
              <a:rPr lang="cs-CZ" sz="2800" b="1" dirty="0" smtClean="0"/>
              <a:t>5</a:t>
            </a:r>
            <a:r>
              <a:rPr lang="en-GB" sz="2800" b="1" dirty="0" smtClean="0"/>
              <a:t>5 % v </a:t>
            </a:r>
            <a:r>
              <a:rPr lang="en-GB" sz="2800" b="1" dirty="0" err="1" smtClean="0"/>
              <a:t>roce</a:t>
            </a:r>
            <a:r>
              <a:rPr lang="en-GB" sz="2800" b="1" dirty="0" smtClean="0"/>
              <a:t> 2025</a:t>
            </a:r>
            <a:endParaRPr lang="en-GB" sz="2800" b="1" dirty="0"/>
          </a:p>
          <a:p>
            <a:pPr lvl="1"/>
            <a:r>
              <a:rPr lang="en-GB" sz="2800" b="1" dirty="0"/>
              <a:t>60 % v </a:t>
            </a:r>
            <a:r>
              <a:rPr lang="en-GB" sz="2800" b="1" dirty="0" err="1"/>
              <a:t>roce</a:t>
            </a:r>
            <a:r>
              <a:rPr lang="en-GB" sz="2800" b="1" dirty="0"/>
              <a:t> 2030</a:t>
            </a:r>
          </a:p>
          <a:p>
            <a:pPr lvl="1"/>
            <a:r>
              <a:rPr lang="en-GB" sz="2800" b="1" dirty="0"/>
              <a:t>65 % v </a:t>
            </a:r>
            <a:r>
              <a:rPr lang="en-GB" sz="2800" b="1" dirty="0" err="1"/>
              <a:t>roce</a:t>
            </a:r>
            <a:r>
              <a:rPr lang="en-GB" sz="2800" b="1" dirty="0"/>
              <a:t> 2035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99" y="3958088"/>
            <a:ext cx="4022629" cy="2269912"/>
          </a:xfrm>
          <a:prstGeom prst="rect">
            <a:avLst/>
          </a:prstGeom>
        </p:spPr>
      </p:pic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3377"/>
            <a:ext cx="10753200" cy="427622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Skládkování využitelných a recyklovatelných odpadů </a:t>
            </a:r>
            <a:r>
              <a:rPr lang="cs-CZ" dirty="0" smtClean="0"/>
              <a:t>(Směrnice o skládkování odpadů)</a:t>
            </a:r>
          </a:p>
          <a:p>
            <a:pPr lvl="1"/>
            <a:r>
              <a:rPr lang="cs-CZ" sz="2800" b="1" dirty="0" smtClean="0"/>
              <a:t>2030</a:t>
            </a:r>
          </a:p>
          <a:p>
            <a:pPr lvl="1"/>
            <a:r>
              <a:rPr lang="cs-CZ" sz="2800" dirty="0" smtClean="0"/>
              <a:t>Cíl: nepřijímat na skládky žádný </a:t>
            </a:r>
            <a:r>
              <a:rPr lang="cs-CZ" sz="2800" dirty="0"/>
              <a:t>odpad vhodný k recyklaci nebo jinému využití, zejména komunální </a:t>
            </a:r>
            <a:r>
              <a:rPr lang="cs-CZ" sz="2800" dirty="0" smtClean="0"/>
              <a:t>odpad</a:t>
            </a:r>
          </a:p>
          <a:p>
            <a:pPr lvl="1"/>
            <a:endParaRPr lang="cs-CZ" sz="2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>
                <a:solidFill>
                  <a:schemeClr val="accent1"/>
                </a:solidFill>
              </a:rPr>
              <a:t>Skládkování </a:t>
            </a:r>
            <a:r>
              <a:rPr lang="cs-CZ" b="1" dirty="0" smtClean="0">
                <a:solidFill>
                  <a:schemeClr val="accent1"/>
                </a:solidFill>
              </a:rPr>
              <a:t>komunálních </a:t>
            </a:r>
            <a:r>
              <a:rPr lang="cs-CZ" b="1" dirty="0">
                <a:solidFill>
                  <a:schemeClr val="accent1"/>
                </a:solidFill>
              </a:rPr>
              <a:t>odpadů </a:t>
            </a:r>
            <a:endParaRPr lang="cs-CZ" b="1" dirty="0" smtClean="0">
              <a:solidFill>
                <a:schemeClr val="accent1"/>
              </a:solidFill>
            </a:endParaRPr>
          </a:p>
          <a:p>
            <a:pPr lvl="1"/>
            <a:r>
              <a:rPr lang="cs-CZ" sz="2800" b="1" dirty="0"/>
              <a:t>2035</a:t>
            </a:r>
          </a:p>
          <a:p>
            <a:pPr lvl="1"/>
            <a:r>
              <a:rPr lang="cs-CZ" sz="2800" dirty="0"/>
              <a:t>Cíl: </a:t>
            </a:r>
            <a:r>
              <a:rPr lang="cs-CZ" sz="2800" dirty="0" smtClean="0"/>
              <a:t>10% komunálních odpadů nebo                                       méně</a:t>
            </a:r>
            <a:endParaRPr lang="cs-CZ" sz="28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21" y="3703011"/>
            <a:ext cx="4171979" cy="19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/>
              <a:t>NOVÉ CÍLE PRO NAKLÁDÁNÍ S KOMUNÁLNÍMI ODPADY A OBALY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Recyklace obalových odpadů </a:t>
            </a:r>
            <a:r>
              <a:rPr lang="cs-CZ" dirty="0" smtClean="0"/>
              <a:t>(Směrnice o obalech)</a:t>
            </a:r>
          </a:p>
          <a:p>
            <a:pPr lvl="1"/>
            <a:r>
              <a:rPr lang="cs-CZ" sz="2800" b="1" dirty="0" smtClean="0"/>
              <a:t>6</a:t>
            </a:r>
            <a:r>
              <a:rPr lang="en-GB" sz="2800" b="1" dirty="0" smtClean="0"/>
              <a:t>5 %</a:t>
            </a:r>
            <a:r>
              <a:rPr lang="cs-CZ" sz="2800" b="1" dirty="0" smtClean="0"/>
              <a:t> hmotnosti veškerých obalových odpadů</a:t>
            </a:r>
            <a:r>
              <a:rPr lang="en-GB" sz="2800" b="1" dirty="0" smtClean="0"/>
              <a:t> </a:t>
            </a:r>
            <a:r>
              <a:rPr lang="en-GB" sz="2800" b="1" dirty="0"/>
              <a:t>v </a:t>
            </a:r>
            <a:r>
              <a:rPr lang="en-GB" sz="2800" b="1" dirty="0" err="1"/>
              <a:t>roce</a:t>
            </a:r>
            <a:r>
              <a:rPr lang="en-GB" sz="2800" b="1" dirty="0"/>
              <a:t> 2025</a:t>
            </a:r>
          </a:p>
          <a:p>
            <a:pPr lvl="1"/>
            <a:r>
              <a:rPr lang="cs-CZ" sz="2800" b="1" dirty="0" smtClean="0"/>
              <a:t>70</a:t>
            </a:r>
            <a:r>
              <a:rPr lang="en-GB" sz="2800" b="1" dirty="0" smtClean="0"/>
              <a:t> </a:t>
            </a:r>
            <a:r>
              <a:rPr lang="en-GB" sz="2800" b="1" dirty="0"/>
              <a:t>% </a:t>
            </a:r>
            <a:r>
              <a:rPr lang="cs-CZ" sz="2800" b="1" dirty="0"/>
              <a:t>hmotnosti veškerých obalových odpadů</a:t>
            </a:r>
            <a:r>
              <a:rPr lang="en-GB" sz="2800" b="1" dirty="0"/>
              <a:t> </a:t>
            </a:r>
            <a:r>
              <a:rPr lang="en-GB" sz="2800" b="1" dirty="0" smtClean="0"/>
              <a:t>v </a:t>
            </a:r>
            <a:r>
              <a:rPr lang="en-GB" sz="2800" b="1" dirty="0" err="1"/>
              <a:t>roce</a:t>
            </a:r>
            <a:r>
              <a:rPr lang="en-GB" sz="2800" b="1" dirty="0"/>
              <a:t> 2030</a:t>
            </a:r>
          </a:p>
          <a:p>
            <a:pPr marL="72000" indent="0">
              <a:lnSpc>
                <a:spcPct val="100000"/>
              </a:lnSpc>
              <a:buNone/>
            </a:pPr>
            <a:endParaRPr lang="en-GB" dirty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pic>
        <p:nvPicPr>
          <p:cNvPr id="8" name="Obrázek 7" descr="sklo - odpa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634502"/>
            <a:ext cx="6487205" cy="11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odpad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05" y="4637410"/>
            <a:ext cx="2830651" cy="11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Výsledek obrázku pro papír obaly recyk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Výsledek obrázku pro papír obaly recykl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Výsledek obrázku pro papír obaly recyk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4634502"/>
            <a:ext cx="1799519" cy="11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3377"/>
            <a:ext cx="10753200" cy="427622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Cíle pro jednotlivé materiály (</a:t>
            </a:r>
            <a:r>
              <a:rPr lang="cs-CZ" dirty="0" smtClean="0"/>
              <a:t>Směrnice o obalech)</a:t>
            </a:r>
          </a:p>
          <a:p>
            <a:pPr lvl="1">
              <a:lnSpc>
                <a:spcPct val="150000"/>
              </a:lnSpc>
            </a:pPr>
            <a:r>
              <a:rPr lang="cs-CZ" sz="2800" b="1" dirty="0" smtClean="0"/>
              <a:t>2025 </a:t>
            </a:r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/>
              <a:t>50 % plastů;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/>
              <a:t>25 % dřeva;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/>
              <a:t>70 % železných kovů;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/>
              <a:t>50 % hliníku;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/>
              <a:t>70 % skla;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/>
              <a:t>75 % papíru a lepenky</a:t>
            </a:r>
            <a:endParaRPr lang="cs-CZ" sz="2800" b="1" dirty="0" smtClean="0"/>
          </a:p>
          <a:p>
            <a:pPr lvl="1"/>
            <a:endParaRPr lang="cs-CZ" sz="2800" b="1" dirty="0" smtClean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čeká obce?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3377"/>
            <a:ext cx="10753200" cy="427622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Cíle pro jednotlivé materiály (</a:t>
            </a:r>
            <a:r>
              <a:rPr lang="cs-CZ" dirty="0" smtClean="0"/>
              <a:t>Směrnice o obalech)</a:t>
            </a:r>
          </a:p>
          <a:p>
            <a:pPr lvl="1">
              <a:lnSpc>
                <a:spcPct val="150000"/>
              </a:lnSpc>
            </a:pPr>
            <a:r>
              <a:rPr lang="cs-CZ" sz="2800" b="1" dirty="0" smtClean="0"/>
              <a:t>2030 </a:t>
            </a:r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 smtClean="0"/>
              <a:t>55 </a:t>
            </a:r>
            <a:r>
              <a:rPr lang="cs-CZ" sz="2800" i="1" dirty="0"/>
              <a:t>% plastů;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 smtClean="0"/>
              <a:t>30 </a:t>
            </a:r>
            <a:r>
              <a:rPr lang="cs-CZ" sz="2800" i="1" dirty="0"/>
              <a:t>% dřeva;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 smtClean="0"/>
              <a:t>80 </a:t>
            </a:r>
            <a:r>
              <a:rPr lang="cs-CZ" sz="2800" i="1" dirty="0"/>
              <a:t>% železných kovů;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 smtClean="0"/>
              <a:t>60 </a:t>
            </a:r>
            <a:r>
              <a:rPr lang="cs-CZ" sz="2800" i="1" dirty="0"/>
              <a:t>% hliníku;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 smtClean="0"/>
              <a:t>75 </a:t>
            </a:r>
            <a:r>
              <a:rPr lang="cs-CZ" sz="2800" i="1" dirty="0"/>
              <a:t>% skla;</a:t>
            </a:r>
            <a:endParaRPr lang="en-GB" sz="2800" dirty="0"/>
          </a:p>
          <a:p>
            <a:pPr marL="1257300" lvl="2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cs-CZ" sz="2800" i="1" dirty="0" smtClean="0"/>
              <a:t>85 </a:t>
            </a:r>
            <a:r>
              <a:rPr lang="cs-CZ" sz="2800" i="1" dirty="0"/>
              <a:t>% papíru a lepenky</a:t>
            </a:r>
            <a:endParaRPr lang="cs-CZ" sz="2800" b="1" dirty="0" smtClean="0"/>
          </a:p>
          <a:p>
            <a:pPr lvl="1"/>
            <a:endParaRPr lang="cs-CZ" sz="2800" b="1" dirty="0" smtClean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9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u obcí JMK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Mikulov, Blansko, Kyjov, Znojmo, Veselí nad Moravou</a:t>
            </a:r>
          </a:p>
          <a:p>
            <a:pPr lvl="1">
              <a:lnSpc>
                <a:spcPct val="150000"/>
              </a:lnSpc>
            </a:pPr>
            <a:r>
              <a:rPr lang="cs-CZ" sz="2400" b="1" dirty="0">
                <a:solidFill>
                  <a:schemeClr val="accent1"/>
                </a:solidFill>
              </a:rPr>
              <a:t>Recyklace komunálních </a:t>
            </a:r>
            <a:r>
              <a:rPr lang="cs-CZ" sz="2400" b="1" dirty="0" smtClean="0">
                <a:solidFill>
                  <a:schemeClr val="accent1"/>
                </a:solidFill>
              </a:rPr>
              <a:t>odpadů</a:t>
            </a:r>
          </a:p>
          <a:p>
            <a:pPr lvl="2">
              <a:lnSpc>
                <a:spcPct val="150000"/>
              </a:lnSpc>
            </a:pPr>
            <a:endParaRPr lang="cs-CZ" sz="1900" b="1" dirty="0" smtClean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61" y="291568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6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u obcí JMK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Mikulov, Blansko, Kyjov, Znojmo, Veselí nad Moravou</a:t>
            </a:r>
          </a:p>
          <a:p>
            <a:pPr lvl="1">
              <a:lnSpc>
                <a:spcPct val="150000"/>
              </a:lnSpc>
            </a:pPr>
            <a:r>
              <a:rPr lang="cs-CZ" sz="2400" b="1" dirty="0" smtClean="0">
                <a:solidFill>
                  <a:schemeClr val="accent1"/>
                </a:solidFill>
              </a:rPr>
              <a:t>Skládkování komunálních odpadů</a:t>
            </a:r>
          </a:p>
          <a:p>
            <a:pPr lvl="2">
              <a:lnSpc>
                <a:spcPct val="150000"/>
              </a:lnSpc>
            </a:pPr>
            <a:endParaRPr lang="cs-CZ" sz="1900" b="1" dirty="0" smtClean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80" y="284073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65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1650</TotalTime>
  <Words>1587</Words>
  <Application>Microsoft Office PowerPoint</Application>
  <PresentationFormat>Širokoúhlá obrazovka</PresentationFormat>
  <Paragraphs>254</Paragraphs>
  <Slides>27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Prezentace_MU_CZ</vt:lpstr>
      <vt:lpstr>Co čeká obce v souvislosti s přechodem na oběhové hospodářství? Srovnání analýzy OH vybraných obcí JMK     </vt:lpstr>
      <vt:lpstr>Odpadové hospodářství současnosti</vt:lpstr>
      <vt:lpstr>Co čeká obce?</vt:lpstr>
      <vt:lpstr>Co čeká obce?</vt:lpstr>
      <vt:lpstr>Co čeká obce?</vt:lpstr>
      <vt:lpstr>Co čeká obce?</vt:lpstr>
      <vt:lpstr>Co čeká obce?</vt:lpstr>
      <vt:lpstr>Současný stav u obcí JMK</vt:lpstr>
      <vt:lpstr>Současný stav u obcí JMK</vt:lpstr>
      <vt:lpstr>Současný stav u obcí JMK</vt:lpstr>
      <vt:lpstr>Současný stav u obcí JMK</vt:lpstr>
      <vt:lpstr>Současný stav u obcí JMK</vt:lpstr>
      <vt:lpstr>Současný stav u obcí JMK</vt:lpstr>
      <vt:lpstr>Současný stav versus cíle pro obce</vt:lpstr>
      <vt:lpstr>Změna odpadového hospodářství</vt:lpstr>
      <vt:lpstr>Změna odpadového hospodářství</vt:lpstr>
      <vt:lpstr>Změna odpadového hospodářství</vt:lpstr>
      <vt:lpstr>Klíčová otázka – ekonomika OH obcí!</vt:lpstr>
      <vt:lpstr>Klíčové faktory nákladové efektivnosti</vt:lpstr>
      <vt:lpstr>Klíčové faktory efektivnosti</vt:lpstr>
      <vt:lpstr>Klíčové faktory efektivnosti</vt:lpstr>
      <vt:lpstr>Klíčové faktory efektivnosti</vt:lpstr>
      <vt:lpstr>Výstupy projektu</vt:lpstr>
      <vt:lpstr>Mapa svozových území</vt:lpstr>
      <vt:lpstr>Mapa zařízení (obhjmk.cz/mapa-zarizeni-2/)</vt:lpstr>
      <vt:lpstr>Výsledky dobrých praxí a řešení pro obce</vt:lpstr>
      <vt:lpstr>Zdroje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č. TL0100305 “Analýza potenciálu Jihomoravského kraje ve vztahu k oběhovému hospodářství “</dc:title>
  <dc:creator>Jana Soukopová</dc:creator>
  <cp:lastModifiedBy>Jana Soukopová</cp:lastModifiedBy>
  <cp:revision>27</cp:revision>
  <cp:lastPrinted>1601-01-01T00:00:00Z</cp:lastPrinted>
  <dcterms:created xsi:type="dcterms:W3CDTF">2019-09-07T14:19:09Z</dcterms:created>
  <dcterms:modified xsi:type="dcterms:W3CDTF">2019-09-11T05:50:21Z</dcterms:modified>
</cp:coreProperties>
</file>