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2"/>
  </p:notesMasterIdLst>
  <p:handoutMasterIdLst>
    <p:handoutMasterId r:id="rId313"/>
  </p:handoutMasterIdLst>
  <p:sldIdLst>
    <p:sldId id="436" r:id="rId2"/>
    <p:sldId id="437" r:id="rId3"/>
    <p:sldId id="438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481" r:id="rId47"/>
    <p:sldId id="482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256" r:id="rId57"/>
    <p:sldId id="372" r:id="rId58"/>
    <p:sldId id="371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90" r:id="rId76"/>
    <p:sldId id="389" r:id="rId77"/>
    <p:sldId id="391" r:id="rId78"/>
    <p:sldId id="271" r:id="rId79"/>
    <p:sldId id="272" r:id="rId80"/>
    <p:sldId id="273" r:id="rId81"/>
    <p:sldId id="274" r:id="rId82"/>
    <p:sldId id="275" r:id="rId83"/>
    <p:sldId id="276" r:id="rId84"/>
    <p:sldId id="277" r:id="rId85"/>
    <p:sldId id="278" r:id="rId86"/>
    <p:sldId id="279" r:id="rId87"/>
    <p:sldId id="280" r:id="rId88"/>
    <p:sldId id="281" r:id="rId89"/>
    <p:sldId id="282" r:id="rId90"/>
    <p:sldId id="392" r:id="rId91"/>
    <p:sldId id="283" r:id="rId92"/>
    <p:sldId id="393" r:id="rId93"/>
    <p:sldId id="287" r:id="rId94"/>
    <p:sldId id="288" r:id="rId95"/>
    <p:sldId id="289" r:id="rId96"/>
    <p:sldId id="290" r:id="rId97"/>
    <p:sldId id="291" r:id="rId98"/>
    <p:sldId id="394" r:id="rId99"/>
    <p:sldId id="395" r:id="rId100"/>
    <p:sldId id="295" r:id="rId101"/>
    <p:sldId id="296" r:id="rId102"/>
    <p:sldId id="297" r:id="rId103"/>
    <p:sldId id="298" r:id="rId104"/>
    <p:sldId id="396" r:id="rId105"/>
    <p:sldId id="397" r:id="rId106"/>
    <p:sldId id="301" r:id="rId107"/>
    <p:sldId id="398" r:id="rId108"/>
    <p:sldId id="399" r:id="rId109"/>
    <p:sldId id="302" r:id="rId110"/>
    <p:sldId id="304" r:id="rId111"/>
    <p:sldId id="400" r:id="rId112"/>
    <p:sldId id="401" r:id="rId113"/>
    <p:sldId id="306" r:id="rId114"/>
    <p:sldId id="307" r:id="rId115"/>
    <p:sldId id="310" r:id="rId116"/>
    <p:sldId id="311" r:id="rId117"/>
    <p:sldId id="312" r:id="rId118"/>
    <p:sldId id="314" r:id="rId119"/>
    <p:sldId id="315" r:id="rId120"/>
    <p:sldId id="316" r:id="rId121"/>
    <p:sldId id="402" r:id="rId122"/>
    <p:sldId id="403" r:id="rId123"/>
    <p:sldId id="404" r:id="rId124"/>
    <p:sldId id="405" r:id="rId125"/>
    <p:sldId id="406" r:id="rId126"/>
    <p:sldId id="407" r:id="rId127"/>
    <p:sldId id="408" r:id="rId128"/>
    <p:sldId id="409" r:id="rId129"/>
    <p:sldId id="410" r:id="rId130"/>
    <p:sldId id="411" r:id="rId131"/>
    <p:sldId id="412" r:id="rId132"/>
    <p:sldId id="413" r:id="rId133"/>
    <p:sldId id="414" r:id="rId134"/>
    <p:sldId id="415" r:id="rId135"/>
    <p:sldId id="416" r:id="rId136"/>
    <p:sldId id="417" r:id="rId137"/>
    <p:sldId id="418" r:id="rId138"/>
    <p:sldId id="419" r:id="rId139"/>
    <p:sldId id="420" r:id="rId140"/>
    <p:sldId id="421" r:id="rId141"/>
    <p:sldId id="422" r:id="rId142"/>
    <p:sldId id="423" r:id="rId143"/>
    <p:sldId id="424" r:id="rId144"/>
    <p:sldId id="425" r:id="rId145"/>
    <p:sldId id="426" r:id="rId146"/>
    <p:sldId id="428" r:id="rId147"/>
    <p:sldId id="427" r:id="rId148"/>
    <p:sldId id="429" r:id="rId149"/>
    <p:sldId id="430" r:id="rId150"/>
    <p:sldId id="431" r:id="rId151"/>
    <p:sldId id="432" r:id="rId152"/>
    <p:sldId id="434" r:id="rId153"/>
    <p:sldId id="435" r:id="rId154"/>
    <p:sldId id="491" r:id="rId155"/>
    <p:sldId id="492" r:id="rId156"/>
    <p:sldId id="493" r:id="rId157"/>
    <p:sldId id="494" r:id="rId158"/>
    <p:sldId id="495" r:id="rId159"/>
    <p:sldId id="496" r:id="rId160"/>
    <p:sldId id="497" r:id="rId161"/>
    <p:sldId id="498" r:id="rId162"/>
    <p:sldId id="499" r:id="rId163"/>
    <p:sldId id="500" r:id="rId164"/>
    <p:sldId id="501" r:id="rId165"/>
    <p:sldId id="502" r:id="rId166"/>
    <p:sldId id="503" r:id="rId167"/>
    <p:sldId id="504" r:id="rId168"/>
    <p:sldId id="505" r:id="rId169"/>
    <p:sldId id="506" r:id="rId170"/>
    <p:sldId id="507" r:id="rId171"/>
    <p:sldId id="508" r:id="rId172"/>
    <p:sldId id="509" r:id="rId173"/>
    <p:sldId id="510" r:id="rId174"/>
    <p:sldId id="511" r:id="rId175"/>
    <p:sldId id="512" r:id="rId176"/>
    <p:sldId id="513" r:id="rId177"/>
    <p:sldId id="514" r:id="rId178"/>
    <p:sldId id="515" r:id="rId179"/>
    <p:sldId id="516" r:id="rId180"/>
    <p:sldId id="517" r:id="rId181"/>
    <p:sldId id="518" r:id="rId182"/>
    <p:sldId id="519" r:id="rId183"/>
    <p:sldId id="520" r:id="rId184"/>
    <p:sldId id="521" r:id="rId185"/>
    <p:sldId id="522" r:id="rId186"/>
    <p:sldId id="523" r:id="rId187"/>
    <p:sldId id="524" r:id="rId188"/>
    <p:sldId id="525" r:id="rId189"/>
    <p:sldId id="526" r:id="rId190"/>
    <p:sldId id="527" r:id="rId191"/>
    <p:sldId id="528" r:id="rId192"/>
    <p:sldId id="529" r:id="rId193"/>
    <p:sldId id="530" r:id="rId194"/>
    <p:sldId id="531" r:id="rId195"/>
    <p:sldId id="532" r:id="rId196"/>
    <p:sldId id="533" r:id="rId197"/>
    <p:sldId id="534" r:id="rId198"/>
    <p:sldId id="535" r:id="rId199"/>
    <p:sldId id="536" r:id="rId200"/>
    <p:sldId id="537" r:id="rId201"/>
    <p:sldId id="538" r:id="rId202"/>
    <p:sldId id="539" r:id="rId203"/>
    <p:sldId id="540" r:id="rId204"/>
    <p:sldId id="541" r:id="rId205"/>
    <p:sldId id="542" r:id="rId206"/>
    <p:sldId id="543" r:id="rId207"/>
    <p:sldId id="544" r:id="rId208"/>
    <p:sldId id="545" r:id="rId209"/>
    <p:sldId id="546" r:id="rId210"/>
    <p:sldId id="547" r:id="rId211"/>
    <p:sldId id="548" r:id="rId212"/>
    <p:sldId id="549" r:id="rId213"/>
    <p:sldId id="550" r:id="rId214"/>
    <p:sldId id="551" r:id="rId215"/>
    <p:sldId id="552" r:id="rId216"/>
    <p:sldId id="553" r:id="rId217"/>
    <p:sldId id="554" r:id="rId218"/>
    <p:sldId id="555" r:id="rId219"/>
    <p:sldId id="556" r:id="rId220"/>
    <p:sldId id="557" r:id="rId221"/>
    <p:sldId id="558" r:id="rId222"/>
    <p:sldId id="559" r:id="rId223"/>
    <p:sldId id="560" r:id="rId224"/>
    <p:sldId id="561" r:id="rId225"/>
    <p:sldId id="562" r:id="rId226"/>
    <p:sldId id="563" r:id="rId227"/>
    <p:sldId id="564" r:id="rId228"/>
    <p:sldId id="565" r:id="rId229"/>
    <p:sldId id="566" r:id="rId230"/>
    <p:sldId id="567" r:id="rId231"/>
    <p:sldId id="568" r:id="rId232"/>
    <p:sldId id="569" r:id="rId233"/>
    <p:sldId id="570" r:id="rId234"/>
    <p:sldId id="571" r:id="rId235"/>
    <p:sldId id="572" r:id="rId236"/>
    <p:sldId id="573" r:id="rId237"/>
    <p:sldId id="574" r:id="rId238"/>
    <p:sldId id="575" r:id="rId239"/>
    <p:sldId id="576" r:id="rId240"/>
    <p:sldId id="577" r:id="rId241"/>
    <p:sldId id="578" r:id="rId242"/>
    <p:sldId id="579" r:id="rId243"/>
    <p:sldId id="580" r:id="rId244"/>
    <p:sldId id="581" r:id="rId245"/>
    <p:sldId id="582" r:id="rId246"/>
    <p:sldId id="583" r:id="rId247"/>
    <p:sldId id="584" r:id="rId248"/>
    <p:sldId id="585" r:id="rId249"/>
    <p:sldId id="586" r:id="rId250"/>
    <p:sldId id="587" r:id="rId251"/>
    <p:sldId id="588" r:id="rId252"/>
    <p:sldId id="589" r:id="rId253"/>
    <p:sldId id="590" r:id="rId254"/>
    <p:sldId id="591" r:id="rId255"/>
    <p:sldId id="592" r:id="rId256"/>
    <p:sldId id="593" r:id="rId257"/>
    <p:sldId id="594" r:id="rId258"/>
    <p:sldId id="595" r:id="rId259"/>
    <p:sldId id="596" r:id="rId260"/>
    <p:sldId id="597" r:id="rId261"/>
    <p:sldId id="598" r:id="rId262"/>
    <p:sldId id="599" r:id="rId263"/>
    <p:sldId id="600" r:id="rId264"/>
    <p:sldId id="601" r:id="rId265"/>
    <p:sldId id="602" r:id="rId266"/>
    <p:sldId id="603" r:id="rId267"/>
    <p:sldId id="604" r:id="rId268"/>
    <p:sldId id="605" r:id="rId269"/>
    <p:sldId id="606" r:id="rId270"/>
    <p:sldId id="607" r:id="rId271"/>
    <p:sldId id="608" r:id="rId272"/>
    <p:sldId id="609" r:id="rId273"/>
    <p:sldId id="610" r:id="rId274"/>
    <p:sldId id="611" r:id="rId275"/>
    <p:sldId id="612" r:id="rId276"/>
    <p:sldId id="613" r:id="rId277"/>
    <p:sldId id="614" r:id="rId278"/>
    <p:sldId id="615" r:id="rId279"/>
    <p:sldId id="616" r:id="rId280"/>
    <p:sldId id="617" r:id="rId281"/>
    <p:sldId id="618" r:id="rId282"/>
    <p:sldId id="619" r:id="rId283"/>
    <p:sldId id="620" r:id="rId284"/>
    <p:sldId id="621" r:id="rId285"/>
    <p:sldId id="622" r:id="rId286"/>
    <p:sldId id="623" r:id="rId287"/>
    <p:sldId id="624" r:id="rId288"/>
    <p:sldId id="625" r:id="rId289"/>
    <p:sldId id="626" r:id="rId290"/>
    <p:sldId id="627" r:id="rId291"/>
    <p:sldId id="628" r:id="rId292"/>
    <p:sldId id="629" r:id="rId293"/>
    <p:sldId id="630" r:id="rId294"/>
    <p:sldId id="631" r:id="rId295"/>
    <p:sldId id="632" r:id="rId296"/>
    <p:sldId id="633" r:id="rId297"/>
    <p:sldId id="634" r:id="rId298"/>
    <p:sldId id="635" r:id="rId299"/>
    <p:sldId id="636" r:id="rId300"/>
    <p:sldId id="637" r:id="rId301"/>
    <p:sldId id="638" r:id="rId302"/>
    <p:sldId id="639" r:id="rId303"/>
    <p:sldId id="640" r:id="rId304"/>
    <p:sldId id="641" r:id="rId305"/>
    <p:sldId id="642" r:id="rId306"/>
    <p:sldId id="643" r:id="rId307"/>
    <p:sldId id="644" r:id="rId308"/>
    <p:sldId id="645" r:id="rId309"/>
    <p:sldId id="646" r:id="rId310"/>
    <p:sldId id="647" r:id="rId3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9" d="100"/>
          <a:sy n="69" d="100"/>
        </p:scale>
        <p:origin x="60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viewProps" Target="view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theme" Target="theme/theme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notesMaster" Target="notesMasters/notesMaster1.xml"/><Relationship Id="rId31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87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37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5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40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3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3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800A89-DAFE-4B90-A66E-B1D6D79D695A}" type="slidenum">
              <a:rPr lang="cs-CZ" altLang="cs-CZ" smtClean="0"/>
              <a:pPr>
                <a:spcBef>
                  <a:spcPct val="0"/>
                </a:spcBef>
              </a:pPr>
              <a:t>100</a:t>
            </a:fld>
            <a:endParaRPr lang="cs-CZ" altLang="cs-CZ"/>
          </a:p>
        </p:txBody>
      </p:sp>
      <p:sp>
        <p:nvSpPr>
          <p:cNvPr id="58371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837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FB9149-D583-49A0-A71D-27DACA32B2AC}" type="slidenum">
              <a:rPr lang="cs-CZ" altLang="cs-CZ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100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57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42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07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41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7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38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77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3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03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92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9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13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45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20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0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7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54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1330A7C-5755-4446-8445-69626D4BFD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1D5CB47-051F-4946-8D25-9395233E9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223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6D19066-931E-42B4-843E-42A9D37CD6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04B0491-19BD-4E77-908D-B0DFAFEFA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80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FB79A58-4F18-4FE3-8A42-1036DAFF71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5445073-A19E-41DE-BDDD-37B4701C8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355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9472A8D-B8F2-41B2-B03A-EA192EF32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A267DA6-04BE-44EA-B391-BEAB138B9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79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0AD8ED20-C2C2-4789-BDB4-25BEECEEC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B6F0A1C2-C72B-4C0A-A3C6-008F301315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88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CB70E26-C0E6-4151-A9E1-440E1CD1B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4CBC72F-E008-4709-BE21-151F1B598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07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1AF12DB-ED7F-4ED0-8AD0-F3D90BE85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FC87246-4AA9-4D03-A5BB-3218876FD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786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5C170D2-2575-4C24-9136-0A33C4572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0E31EAA-126C-427D-8492-61A1BF3E4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63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05114F1-91A4-43AE-8A46-9B8A73F7E9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2DF72EF-E024-47DF-A6F9-C62704AB7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90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762F24B0-1FF4-452E-9A16-870715B711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73BB1DC-3EEF-457B-885C-2D2B207B3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80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01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4060840C-8359-4661-AA17-2A34F541C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2D33081-3CA5-4B6F-89DF-4FDC4446E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2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B0D4B7A-02C2-4D07-96EB-ABF24D9F9D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37032E4D-AD90-49D1-AD4B-03E353FE6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301710D-CDE2-467D-83B2-EA7E737BE8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87ABEBDE-3D47-4D41-B2F2-4D6CB7E38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367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0F2A39EC-F74B-437B-AFBE-638083D67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ED921F85-D96E-4874-B8D4-048483125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932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062A2551-A946-47F9-99B4-6163A38463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4DE10330-2617-465A-A039-73C5787C0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48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F279810E-FEC0-4C5C-8916-F9AFE4CF3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707C6480-9145-4E8D-9801-8233E68C7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977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2E964448-E75B-481A-ADA8-1221FE038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66AC402B-5D9E-4837-B9E1-2819114CA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679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DE80C425-A7FE-4202-938F-5F458E533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8ABE9E1F-5330-42A9-B714-89955D402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74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77567B82-AA4E-417A-BA62-491648D8F2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A44803E-9B7D-4587-ACFA-2ACAA8BA7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621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671B10A8-EEBC-48B1-8387-DBEF5C992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EBE1D444-D2E8-4712-8D30-C567CF9A6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7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876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6B409B2-859A-4FB8-8606-BF66E4F1B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7B0F42D-D85B-42F2-9669-96FE340AF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110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1514E7C-5A32-4E36-A863-158A38982C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12F49C5C-2743-4320-B636-85E4D8BA7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010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59D6C6D7-B045-4EAF-921A-EFD23A2FB3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062E904-0D33-46F3-9B8A-D3F9C6749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852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947B451-0533-4C21-849C-78E7B2713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4A9AC327-C1D2-4E46-A908-31D942146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1514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3423B5CF-7FC7-4AA8-9BCF-54890A88F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19946CB-E355-4607-99CE-757A32A26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4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2765F0EF-8077-4ACD-B58D-9ED2D9ACB7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5BA53E4E-1139-4C0F-9832-72F94249D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97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8DD0A642-561B-4338-BD2D-5724D18570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36DA1D3-936D-4CA6-9A7E-497835A81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863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29FCA80A-A030-47E8-A8D5-ACAE60E9F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B9D8C7A3-85E0-42D6-92B2-6A3AE7309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0037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C19E1A4F-C512-42CA-96DF-B7D38F6432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F17B4D9F-87B9-4470-8ED5-163DAA5E0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266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B9164EB-C28A-4EEE-A000-37DF322FA0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4125560D-CB0A-4BDF-91D6-F5F0FB766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40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563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6FEB4D55-E911-4B95-8280-3076D546E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B8348659-4C75-4C1B-BA73-E77E12AFF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461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BAAF021A-0B45-4B54-9FE9-84B381CCA3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6D64F52F-DB8C-447E-AFF0-E959868B7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618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FD051839-9599-4A25-AD60-DF8B2F7FF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4AC23907-8C0E-4539-A6F5-67EE2C635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119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945E374E-18E6-4C73-AFBA-DA29E3FCFC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9434D8F-8E9D-4740-827D-C4EAEEDD31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30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04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5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A0310E-721B-417F-88D8-219A9F68AA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6FFBFF-4A52-4E6E-85C9-B459B59B1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Struktura obyvatelstva I.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BF6CB0-A6CD-4DEA-B2C9-04EA4B1D0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4A5C9-A091-40C2-824D-7385D75EEE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438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B14070-F93F-4C11-A0F9-B97433D34C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F691A-9B0C-4C13-8AA1-4FFE2627C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E58AD0-D2DB-4624-A10B-08116EA3D5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D9F11-38EF-44E0-A436-143B443C2B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015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5" r:id="rId15"/>
    <p:sldLayoutId id="2147483696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so.cz/staticke/animgraf/c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2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b.org/Publications/Datasheets/2017/2017-world-population-data-sheet.asp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ata.un.org/Explorer.aspx?d=POP" TargetMode="Externa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6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ysearch.org/learn/wiki/en/images/6/61/1869_census_1.JP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jpeg"/><Relationship Id="rId5" Type="http://schemas.openxmlformats.org/officeDocument/2006/relationships/hyperlink" Target="https://familysearch.org/learn/wiki/en/images/e/e8/1869_census_2.JPG" TargetMode="External"/><Relationship Id="rId4" Type="http://schemas.openxmlformats.org/officeDocument/2006/relationships/image" Target="../media/image112.jpe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9.jpe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11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1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1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1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1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1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1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1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1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11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1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1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1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7568" y="3645025"/>
            <a:ext cx="7772400" cy="1362075"/>
          </a:xfrm>
        </p:spPr>
        <p:txBody>
          <a:bodyPr/>
          <a:lstStyle/>
          <a:p>
            <a:pPr algn="ctr"/>
            <a:r>
              <a:rPr lang="cs-CZ" dirty="0" smtClean="0"/>
              <a:t>Blok 1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07568" y="1700809"/>
            <a:ext cx="7772400" cy="1500187"/>
          </a:xfrm>
        </p:spPr>
        <p:txBody>
          <a:bodyPr/>
          <a:lstStyle/>
          <a:p>
            <a:pPr algn="ctr"/>
            <a:r>
              <a:rPr lang="cs-CZ" sz="6000" b="1" dirty="0"/>
              <a:t>Demografie</a:t>
            </a:r>
          </a:p>
        </p:txBody>
      </p:sp>
    </p:spTree>
    <p:extLst>
      <p:ext uri="{BB962C8B-B14F-4D97-AF65-F5344CB8AC3E}">
        <p14:creationId xmlns:p14="http://schemas.microsoft.com/office/powerpoint/2010/main" val="327583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image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6873" y="1302438"/>
            <a:ext cx="7121236" cy="42622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7683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3200400" y="16764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7347" name="Line 5"/>
          <p:cNvSpPr>
            <a:spLocks noChangeShapeType="1"/>
          </p:cNvSpPr>
          <p:nvPr/>
        </p:nvSpPr>
        <p:spPr bwMode="auto">
          <a:xfrm>
            <a:off x="1524000" y="9144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2095500" y="142875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66"/>
                </a:solidFill>
                <a:latin typeface="Times New Roman" panose="02020603050405020304" pitchFamily="18" charset="0"/>
              </a:rPr>
              <a:t>2. DV                                   SO podle věku</a:t>
            </a:r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2438400" y="1371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7350" name="Picture 2" descr="Věková skladba obyvatelstva: 19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857375"/>
            <a:ext cx="43894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1857376"/>
            <a:ext cx="42148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6"/>
          <p:cNvSpPr>
            <a:spLocks noChangeArrowheads="1"/>
          </p:cNvSpPr>
          <p:nvPr/>
        </p:nvSpPr>
        <p:spPr bwMode="auto">
          <a:xfrm>
            <a:off x="1952626" y="1214438"/>
            <a:ext cx="85693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CC0000"/>
                </a:solidFill>
                <a:latin typeface="Times New Roman" panose="02020603050405020304" pitchFamily="18" charset="0"/>
              </a:rPr>
              <a:t>                 1955                                           2006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12590222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115888"/>
            <a:ext cx="64357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13"/>
          <p:cNvSpPr>
            <a:spLocks noGrp="1" noChangeArrowheads="1"/>
          </p:cNvSpPr>
          <p:nvPr>
            <p:ph type="title"/>
          </p:nvPr>
        </p:nvSpPr>
        <p:spPr>
          <a:xfrm>
            <a:off x="9336089" y="260350"/>
            <a:ext cx="1019175" cy="490538"/>
          </a:xfrm>
        </p:spPr>
        <p:txBody>
          <a:bodyPr/>
          <a:lstStyle/>
          <a:p>
            <a:pPr eaLnBrk="1" hangingPunct="1"/>
            <a:r>
              <a:rPr lang="cs-CZ" altLang="cs-CZ" sz="2800"/>
              <a:t>2008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2621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22BB28-38EC-46E6-A6CE-D05F11961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57" t="15112" r="50643" b="35111"/>
          <a:stretch/>
        </p:blipFill>
        <p:spPr>
          <a:xfrm>
            <a:off x="3274421" y="217714"/>
            <a:ext cx="5473655" cy="60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887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  <a:p>
            <a:r>
              <a:rPr lang="cs-CZ" altLang="cs-CZ" dirty="0">
                <a:hlinkClick r:id="rId3"/>
              </a:rPr>
              <a:t>https://www.czso.cz/staticke/animgraf/cz/</a:t>
            </a:r>
            <a:endParaRPr lang="cs-CZ" altLang="cs-CZ" dirty="0"/>
          </a:p>
          <a:p>
            <a:pPr marL="72000" indent="0">
              <a:buNone/>
            </a:pPr>
            <a:endParaRPr lang="cs-CZ" altLang="cs-CZ" dirty="0"/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8621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76C3CA-8858-4224-962C-A3DC337BD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773076A-4490-4C23-AC64-1CBCC4B9C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1" y="522514"/>
            <a:ext cx="11046480" cy="530948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Základní </a:t>
            </a:r>
            <a:r>
              <a:rPr lang="cs-CZ" sz="2400" b="1" i="1" dirty="0"/>
              <a:t>věkové skupiny</a:t>
            </a:r>
            <a:r>
              <a:rPr lang="cs-CZ" sz="2400" b="1" dirty="0"/>
              <a:t> obyvatelstva se ovšem neváží na reprodukční věk, ale na ekonomickou aktivitu</a:t>
            </a:r>
            <a:r>
              <a:rPr lang="cs-CZ" sz="2400" dirty="0"/>
              <a:t>, resp. přesněji na </a:t>
            </a:r>
            <a:r>
              <a:rPr lang="cs-CZ" sz="2400" b="1" u="sng" dirty="0"/>
              <a:t>produktivní věk</a:t>
            </a:r>
            <a:r>
              <a:rPr lang="cs-CZ" sz="2400" dirty="0"/>
              <a:t>: jedná se o </a:t>
            </a:r>
            <a:r>
              <a:rPr lang="cs-CZ" sz="2400" b="1" dirty="0"/>
              <a:t>věkové kategorie 0-14 let, 15-64 let a 65 a více let</a:t>
            </a:r>
            <a:r>
              <a:rPr lang="cs-CZ" sz="2400" dirty="0"/>
              <a:t>, které se používají hlavně pro mezinárodní komparace.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posledních dvou až třech desetiletích se lze také setkat </a:t>
            </a:r>
            <a:r>
              <a:rPr lang="cs-CZ" sz="2400" b="1" dirty="0"/>
              <a:t>s posunem nejmladší věkové kategorie do intervalu 0-19 let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Je to spojeno se </a:t>
            </a:r>
            <a:r>
              <a:rPr lang="cs-CZ" sz="2400" b="1" dirty="0"/>
              <a:t>stále větší ekonomickou neaktivitou mladých lidí </a:t>
            </a:r>
            <a:r>
              <a:rPr lang="cs-CZ" sz="2400" dirty="0"/>
              <a:t>do 20 let (studium), zejména v ekonomicky vyspělých zemích.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České republice se s tímto posunem již také lze setkat, přesto </a:t>
            </a:r>
            <a:r>
              <a:rPr lang="cs-CZ" sz="2400" b="1" dirty="0"/>
              <a:t>ČSÚ stále upřednostňuje hranici základní školní docházky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3592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06CF41-C885-4E92-819F-2BB1B44333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5456521-5F89-49E6-983C-291CF60CE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39931"/>
            <a:ext cx="10753200" cy="54167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Mezi nejčastěji sledované ukazatele spojené s věkovou strukturou patří </a:t>
            </a:r>
            <a:r>
              <a:rPr lang="cs-CZ" sz="2400" b="1" i="1" dirty="0"/>
              <a:t>index stáří (</a:t>
            </a:r>
            <a:r>
              <a:rPr lang="cs-CZ" sz="2400" b="1" i="1" dirty="0" err="1"/>
              <a:t>Is</a:t>
            </a:r>
            <a:r>
              <a:rPr lang="cs-CZ" sz="2400" b="1" i="1" dirty="0"/>
              <a:t>)</a:t>
            </a:r>
            <a:r>
              <a:rPr lang="cs-CZ" sz="2400" i="1" dirty="0"/>
              <a:t>, index ekonomického zatížení (</a:t>
            </a:r>
            <a:r>
              <a:rPr lang="cs-CZ" sz="2400" i="1" dirty="0" err="1"/>
              <a:t>Iez</a:t>
            </a:r>
            <a:r>
              <a:rPr lang="cs-CZ" sz="2400" i="1" dirty="0"/>
              <a:t>), index závislosti I (Iz1) </a:t>
            </a:r>
            <a:r>
              <a:rPr lang="cs-CZ" sz="2400" dirty="0"/>
              <a:t>a</a:t>
            </a:r>
            <a:r>
              <a:rPr lang="cs-CZ" sz="2400" i="1" dirty="0"/>
              <a:t> index závislosti II (Iz2)</a:t>
            </a:r>
            <a:r>
              <a:rPr lang="cs-CZ" sz="2400" dirty="0"/>
              <a:t>.</a:t>
            </a:r>
            <a:r>
              <a:rPr lang="cs-CZ" sz="2400" b="1" dirty="0"/>
              <a:t> 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8E3C2B-5D68-414D-9AFF-4F0525497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86" t="55902" r="23693" b="24403"/>
          <a:stretch/>
        </p:blipFill>
        <p:spPr>
          <a:xfrm>
            <a:off x="4253218" y="2149677"/>
            <a:ext cx="3883594" cy="41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120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Line 245"/>
          <p:cNvSpPr>
            <a:spLocks noChangeShapeType="1"/>
          </p:cNvSpPr>
          <p:nvPr/>
        </p:nvSpPr>
        <p:spPr bwMode="auto">
          <a:xfrm>
            <a:off x="6107113" y="1747838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3" name="Line 265"/>
          <p:cNvSpPr>
            <a:spLocks noChangeShapeType="1"/>
          </p:cNvSpPr>
          <p:nvPr/>
        </p:nvSpPr>
        <p:spPr bwMode="auto">
          <a:xfrm>
            <a:off x="6107113" y="1747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4" name="Line 987"/>
          <p:cNvSpPr>
            <a:spLocks noChangeShapeType="1"/>
          </p:cNvSpPr>
          <p:nvPr/>
        </p:nvSpPr>
        <p:spPr bwMode="auto">
          <a:xfrm>
            <a:off x="6107113" y="1747838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5" name="Line 1007"/>
          <p:cNvSpPr>
            <a:spLocks noChangeShapeType="1"/>
          </p:cNvSpPr>
          <p:nvPr/>
        </p:nvSpPr>
        <p:spPr bwMode="auto">
          <a:xfrm>
            <a:off x="6107113" y="1747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Struktura obyvatelstva I.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5300C6-D4B9-4318-976B-82CFAF9EE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69" y="1611085"/>
            <a:ext cx="9401508" cy="359727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61FBDA-9B02-441A-8A4E-BE56735304DD}"/>
              </a:ext>
            </a:extLst>
          </p:cNvPr>
          <p:cNvSpPr txBox="1"/>
          <p:nvPr/>
        </p:nvSpPr>
        <p:spPr>
          <a:xfrm>
            <a:off x="2678326" y="5208362"/>
            <a:ext cx="8154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IS – mezní hodnota: 100</a:t>
            </a:r>
          </a:p>
          <a:p>
            <a:r>
              <a:rPr lang="cs-CZ" dirty="0"/>
              <a:t>IEZ – mezní hodnota: 75 (1,5 člověka v produktivním věku</a:t>
            </a:r>
          </a:p>
          <a:p>
            <a:r>
              <a:rPr lang="cs-CZ" dirty="0"/>
              <a:t>připadá na 1 člověka ve věku 0-14/65+)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C54638C-FE84-4B03-A813-9DC448EA0844}"/>
              </a:ext>
            </a:extLst>
          </p:cNvPr>
          <p:cNvSpPr txBox="1"/>
          <p:nvPr/>
        </p:nvSpPr>
        <p:spPr>
          <a:xfrm>
            <a:off x="2168434" y="529014"/>
            <a:ext cx="7542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Podíl věkových složek na celkové populaci, index stáří </a:t>
            </a:r>
          </a:p>
          <a:p>
            <a:pPr algn="ctr"/>
            <a:r>
              <a:rPr lang="cs-CZ" dirty="0"/>
              <a:t>a index ekonomického zatížení v roce 2018</a:t>
            </a:r>
          </a:p>
        </p:txBody>
      </p:sp>
    </p:spTree>
    <p:extLst>
      <p:ext uri="{BB962C8B-B14F-4D97-AF65-F5344CB8AC3E}">
        <p14:creationId xmlns:p14="http://schemas.microsoft.com/office/powerpoint/2010/main" val="30238716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38F69D-435A-452B-ADF6-7644DE021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CFE6BE9-8232-468C-9589-077A42E6D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51" y="256903"/>
            <a:ext cx="11380825" cy="62230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 předchozí tabulky je zřejmé, že extrémně vysoký podíl mladé populace do 15 let (více než 2/5 z celkové populace) má stále Afrika. Pro tento kontinent je typický velmi nízký index stáří (7), ale na druhé straně také velmi vysoký index ekonomického zatížení, který se ovšem bude v blízkých letech, se vstupem mladých ročníků do produktivního věku, snižovat.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Poměrně dobrou věkovou strukturu obyvatel má stále Latinská Amerika, Asie a Oceánie s Austrálií.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 druhé straně pomyslného žebříčku je Evropa s převažující postproduktivní složkou a indexem stáří 113.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Velký rozdíl ve všech ukazatelích je patrný u dvou nejlidnatějších zemí světa (Čína, Indie), přičemž je možné konstatovat, že příznivá věková struktura je jednoznačně na straně Indie.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01712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6B548B-2AD1-473D-8B20-E46EF7152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9CC32BB-81F8-4F87-943E-32DE4C909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378000"/>
            <a:ext cx="11425645" cy="5454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 </a:t>
            </a:r>
            <a:r>
              <a:rPr lang="cs-CZ" sz="2400" b="1" dirty="0"/>
              <a:t>České republice</a:t>
            </a:r>
            <a:r>
              <a:rPr lang="cs-CZ" sz="2400" dirty="0"/>
              <a:t> začala </a:t>
            </a:r>
            <a:r>
              <a:rPr lang="cs-CZ" sz="2400" b="1" dirty="0"/>
              <a:t>převažovat starší část populace nad dětskou v roce 2006 a pomyslné nůžky se neustále rozevírají</a:t>
            </a:r>
            <a:r>
              <a:rPr lang="cs-CZ" sz="2400" dirty="0"/>
              <a:t>, protože se obecně </a:t>
            </a:r>
            <a:r>
              <a:rPr lang="cs-CZ" sz="2400" b="1" dirty="0"/>
              <a:t>rodí méně dětí</a:t>
            </a:r>
            <a:r>
              <a:rPr lang="cs-CZ" sz="2400" dirty="0"/>
              <a:t> (naplatí zcela pro poslední období 2015-2018) a do věkové kategorie </a:t>
            </a:r>
            <a:r>
              <a:rPr lang="cs-CZ" sz="2400" b="1" dirty="0"/>
              <a:t>65 let a více let již začaly vstupovat početně silnější poválečné ročníky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Větší problém však bude spíše se snižujícím se počtem a podílem osob v produktivním věku, který nastane v horizontu 20 let s postupným přesunem nejsilnějších ročníků ze 70. let do seniorské kategorie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Posun mezi základními věkovými kategoriemi mezi roky 1990 a 2017 je následující: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9362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656995-914A-4F73-ACC6-454062127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79" y="2412274"/>
            <a:ext cx="12203979" cy="1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2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988292" y="549276"/>
            <a:ext cx="10049164" cy="5903913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Demografické události (jevy) jsou vázány na lidské jedince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lze je popsat jako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významné události v lidském životě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které jako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hromadné jevy utvářejí průběh demografické reprodukce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Nejvýznamnějšími demografickými událostmi jsou </a:t>
            </a:r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narození a úmrtí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ze kterých jsou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odvozeny procesy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porodnosti a úmrtnosti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Specifickým druhem úmrtí jsou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potraty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ze kterých se odvozuje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potratovost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Ostatní události ovlivňují demografickou reprodukci zprostředkovaně - uzavírání sňatků (sňatečnost) a jejich rušení (rozvodovost) ovlivňuje porodnost, nemoci (nemocnost) ovlivňují úmrtnost apod.</a:t>
            </a:r>
          </a:p>
        </p:txBody>
      </p:sp>
    </p:spTree>
    <p:extLst>
      <p:ext uri="{BB962C8B-B14F-4D97-AF65-F5344CB8AC3E}">
        <p14:creationId xmlns:p14="http://schemas.microsoft.com/office/powerpoint/2010/main" val="5636957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demografie.info/user/img/article/120326_kamca_graf1_1332749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765175"/>
            <a:ext cx="8351838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ovéPole 1"/>
          <p:cNvSpPr txBox="1">
            <a:spLocks noChangeArrowheads="1"/>
          </p:cNvSpPr>
          <p:nvPr/>
        </p:nvSpPr>
        <p:spPr bwMode="auto">
          <a:xfrm>
            <a:off x="1674814" y="234950"/>
            <a:ext cx="884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0dhad dětské a poproduktivní složky obyvatelstva ČR mezi lety 2009-2065 (v %)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41528169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376853-5256-4519-84A5-55548A01A1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1F8492B-9739-47E1-A3D0-121B4084D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12139"/>
            <a:ext cx="10753200" cy="50745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Evropském kontextu se Česká republika v roce 2017 nacházela zhruba v průměru pomyslného žebříčku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Index stáří v ČR dosáhl 121,4, přičemž nejvyšší byl v Itálii (167), Německu (159), Portugalsku (153) a Řecku (150).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Ze zemí bývalého východního bloku mělo nejvyšší hodnoty Bulharsko (147), Chorvatsko (137) a Litva (131).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Nejpříznivější věkovou strukturou se mohlo pochlubit Irsko (65) a Island (72), pod hranici 100 se dostaly také Lucembursko, Kypr, Norsko a Slovensko.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Průměr EU 28 činil 126. </a:t>
            </a:r>
          </a:p>
        </p:txBody>
      </p:sp>
    </p:spTree>
    <p:extLst>
      <p:ext uri="{BB962C8B-B14F-4D97-AF65-F5344CB8AC3E}">
        <p14:creationId xmlns:p14="http://schemas.microsoft.com/office/powerpoint/2010/main" val="31853308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AEBB82-9414-4E92-9F9E-04136987A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5E19204-5548-4FFD-8FA8-664E569B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23" y="647521"/>
            <a:ext cx="10753200" cy="48133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Uvedené hodnoty dokládají </a:t>
            </a:r>
            <a:r>
              <a:rPr lang="cs-CZ" b="1" dirty="0"/>
              <a:t>velmi nerovnoměrnou věkovou strukturu napříč kontinentem</a:t>
            </a:r>
            <a:r>
              <a:rPr lang="cs-CZ" dirty="0"/>
              <a:t>, s </a:t>
            </a:r>
            <a:r>
              <a:rPr lang="cs-CZ" b="1" dirty="0"/>
              <a:t>převahou: </a:t>
            </a:r>
          </a:p>
          <a:p>
            <a:pPr marL="72000" indent="0">
              <a:buNone/>
            </a:pPr>
            <a:r>
              <a:rPr lang="cs-CZ" b="1" dirty="0"/>
              <a:t> - staré populace v jižní a jihovýchodní Evropě a také v části střední Evropy a Pobaltí </a:t>
            </a:r>
          </a:p>
          <a:p>
            <a:pPr marL="72000" indent="0">
              <a:buNone/>
            </a:pPr>
            <a:r>
              <a:rPr lang="cs-CZ" b="1" dirty="0"/>
              <a:t>- </a:t>
            </a:r>
            <a:r>
              <a:rPr lang="cs-CZ" dirty="0"/>
              <a:t>a naopak </a:t>
            </a:r>
            <a:r>
              <a:rPr lang="cs-CZ" b="1" dirty="0"/>
              <a:t>mladší populaci v severní a severozápadní Evropě</a:t>
            </a:r>
            <a:r>
              <a:rPr lang="cs-CZ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Jen pro ilustraci - v roce 1960 se hodnoty indexu stáří pohybovaly v mezích 20-60, kdy nejvyšších dosáhlo Rakousko (56) a nejnižších Slovensko (22) a Island (23).</a:t>
            </a:r>
          </a:p>
        </p:txBody>
      </p:sp>
    </p:spTree>
    <p:extLst>
      <p:ext uri="{BB962C8B-B14F-4D97-AF65-F5344CB8AC3E}">
        <p14:creationId xmlns:p14="http://schemas.microsoft.com/office/powerpoint/2010/main" val="7151328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354" r="28047" b="21562"/>
          <a:stretch>
            <a:fillRect/>
          </a:stretch>
        </p:blipFill>
        <p:spPr bwMode="auto">
          <a:xfrm>
            <a:off x="1931988" y="404814"/>
            <a:ext cx="7980362" cy="572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13093377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indexst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20688"/>
            <a:ext cx="8640763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29218045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3474" y="378000"/>
            <a:ext cx="10720252" cy="5491577"/>
          </a:xfrm>
        </p:spPr>
        <p:txBody>
          <a:bodyPr/>
          <a:lstStyle/>
          <a:p>
            <a:pPr eaLnBrk="1" hangingPunct="1"/>
            <a:endParaRPr lang="cs-CZ" altLang="cs-CZ" sz="2400" b="1" i="1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Průměrný věk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obyvatel ČR v roce 2017: </a:t>
            </a:r>
            <a:r>
              <a:rPr lang="cs-CZ" altLang="cs-CZ" sz="2400" b="1" u="sng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42,3 roku 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(muži: 40,8; ženy: 43,9) a tento neustále roste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(Průměrný věk vs. věkový medián a modální věk?)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i="1" dirty="0">
              <a:solidFill>
                <a:srgbClr val="FF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Aktuálně má nejvyšší průměrný věk Královehradecký a Zlínský kraj (42,9)!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Praha je až na 11. místě (41,9) a již několik let stagnuje…</a:t>
            </a:r>
            <a:r>
              <a:rPr lang="cs-CZ" altLang="cs-CZ" sz="2400" b="1" i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jak to?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Věkový medián 2017: 41,5 roku (nižší než průměrný věk)</a:t>
            </a:r>
          </a:p>
          <a:p>
            <a:pPr eaLnBrk="1" hangingPunct="1">
              <a:buFontTx/>
              <a:buNone/>
            </a:pPr>
            <a:endParaRPr lang="cs-CZ" altLang="cs-CZ" sz="2400" i="1" dirty="0">
              <a:solidFill>
                <a:srgbClr val="333300"/>
              </a:solidFill>
              <a:latin typeface="Verdana" panose="020B0604030504040204" pitchFamily="34" charset="0"/>
            </a:endParaRPr>
          </a:p>
        </p:txBody>
      </p:sp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3071813" y="6237289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32739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33192" r="35039" b="13583"/>
          <a:stretch>
            <a:fillRect/>
          </a:stretch>
        </p:blipFill>
        <p:spPr bwMode="auto">
          <a:xfrm>
            <a:off x="2351089" y="1246188"/>
            <a:ext cx="705802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ovéPole 2"/>
          <p:cNvSpPr txBox="1">
            <a:spLocks noChangeArrowheads="1"/>
          </p:cNvSpPr>
          <p:nvPr/>
        </p:nvSpPr>
        <p:spPr bwMode="auto">
          <a:xfrm>
            <a:off x="3106739" y="500063"/>
            <a:ext cx="5545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Průměrný věk obyvatel podle krajů k 31. 12. 2017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9658584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76251"/>
            <a:ext cx="8936037" cy="606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1348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200" dirty="0"/>
              <a:t>Výpočet průměrného věku – prostý či vážený aritmetický průměr</a:t>
            </a:r>
          </a:p>
        </p:txBody>
      </p:sp>
      <p:graphicFrame>
        <p:nvGraphicFramePr>
          <p:cNvPr id="91139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4151313" y="2636839"/>
          <a:ext cx="3384550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Rovnice" r:id="rId4" imgW="1282700" imgH="838200" progId="Equation.3">
                  <p:embed/>
                </p:oleObj>
              </mc:Choice>
              <mc:Fallback>
                <p:oleObj name="Rovnice" r:id="rId4" imgW="1282700" imgH="838200" progId="Equation.3">
                  <p:embed/>
                  <p:pic>
                    <p:nvPicPr>
                      <p:cNvPr id="9113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1313" y="2636839"/>
                        <a:ext cx="3384550" cy="221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7505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34021" r="42422" b="11166"/>
          <a:stretch>
            <a:fillRect/>
          </a:stretch>
        </p:blipFill>
        <p:spPr bwMode="auto">
          <a:xfrm>
            <a:off x="1992313" y="549276"/>
            <a:ext cx="82804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75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03564" y="404813"/>
            <a:ext cx="10972800" cy="5721350"/>
          </a:xfrm>
        </p:spPr>
        <p:txBody>
          <a:bodyPr/>
          <a:lstStyle/>
          <a:p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Demografický proces znamená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že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jedinec prožívá změnu svého stavu…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událost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potom pro jedince znamená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skutečný přechod z jednoho stavu do druhého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neboli je to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uskutečnění proce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su. </a:t>
            </a:r>
          </a:p>
          <a:p>
            <a:endParaRPr lang="cs-CZ" altLang="cs-CZ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Např. úmrtnost - proces, při kterém jedinec přechází ze stavu "žijící" do stavu "zemřelý"; úmrtí - uskutečnění přechodu ze stavu žijící do stavu zemřelý pro určitého daného jedince. </a:t>
            </a:r>
          </a:p>
          <a:p>
            <a:endParaRPr lang="cs-CZ" altLang="cs-CZ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Každý z demografických procesů se projevuje demografickou událostí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3370840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76250"/>
            <a:ext cx="38163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068638"/>
            <a:ext cx="4027487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20445594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393E54-400B-453B-8634-3C2E99C5A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A5A0A5F-5085-478E-B143-73DA9B271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377999"/>
            <a:ext cx="11190514" cy="54828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Potřeba zkoumat pohlaví a věk jde daleko za hranice demografie.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Rozdělení pracovních sil</a:t>
            </a:r>
            <a:r>
              <a:rPr lang="cs-CZ" sz="2400" dirty="0"/>
              <a:t> v tradičních společnostech </a:t>
            </a:r>
            <a:r>
              <a:rPr lang="cs-CZ" sz="2400" b="1" dirty="0"/>
              <a:t>je závislé na věkové struktuře populace</a:t>
            </a:r>
            <a:r>
              <a:rPr lang="cs-CZ" sz="2400" dirty="0"/>
              <a:t>, stejně  tak jako na genderovém rozložení.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Změny ve věkovém rozložení populace mají za důsledek změny ve vzdělávání, politickém a ekonomickém stavu dané země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Genderové rozložení má velký vliv na lidská práva, postavení mužů, resp. žen ve společnosti apod.</a:t>
            </a:r>
          </a:p>
        </p:txBody>
      </p:sp>
    </p:spTree>
    <p:extLst>
      <p:ext uri="{BB962C8B-B14F-4D97-AF65-F5344CB8AC3E}">
        <p14:creationId xmlns:p14="http://schemas.microsoft.com/office/powerpoint/2010/main" val="38049829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CC4157-0ED9-4C7A-B58F-6E92F241D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9088B6C-A9D2-4E2D-8E4D-EE497D6C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Struktura obyvatelstva podle vzdělání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AD15289-9BBA-4F85-94F9-3F5756B03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036319"/>
            <a:ext cx="11329852" cy="492034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Rozdíly v úrovni vzdělání patří mezi základní charakteristiky</a:t>
            </a:r>
            <a:r>
              <a:rPr lang="cs-CZ" sz="2400" dirty="0"/>
              <a:t>, které slouží k posouzení </a:t>
            </a:r>
            <a:r>
              <a:rPr lang="cs-CZ" sz="2400" b="1" dirty="0"/>
              <a:t>kulturní, sociální a ekonomické vyspělosti země a kvality lidských zdrojů</a:t>
            </a:r>
            <a:r>
              <a:rPr lang="cs-CZ" sz="2400" dirty="0"/>
              <a:t>, které jsou v daný okamžik v zemi dostupné.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Dříve bylo vzdělání výsadou bohatých a privilegovaných vrstev</a:t>
            </a:r>
            <a:r>
              <a:rPr lang="cs-CZ" sz="2400" dirty="0"/>
              <a:t>, </a:t>
            </a:r>
            <a:r>
              <a:rPr lang="cs-CZ" sz="2400" b="1" dirty="0"/>
              <a:t>většina středověké společnosti byla negramotná</a:t>
            </a:r>
            <a:r>
              <a:rPr lang="cs-CZ" sz="2400" dirty="0"/>
              <a:t>, důraz se kladl především na získávání praktických, ať už řemeslných nebo vojenských dovedností.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Vzdělání se realizovalo prostřednictvím klášterů, ve městě v neklášterních školách a na prvních univerzitách. </a:t>
            </a:r>
          </a:p>
        </p:txBody>
      </p:sp>
    </p:spTree>
    <p:extLst>
      <p:ext uri="{BB962C8B-B14F-4D97-AF65-F5344CB8AC3E}">
        <p14:creationId xmlns:p14="http://schemas.microsoft.com/office/powerpoint/2010/main" val="41656550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579C27-7DAC-42B3-BEAF-EA344D2A87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7156AE6-2098-434B-98E6-35C1B4DF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74" y="566057"/>
            <a:ext cx="10889726" cy="526594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Základním vzdělávacím modelem bylo Sedm svobodných umění (gramatika, rétorika, dialektika, aritmetika, geometrie, astronomie, hudba). 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Ve 14. - 16. století docházelo především v jihozápadní Evropě k intenzivnímu kulturnímu a hospodářskému rozvoji.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Návrat k antickým ideálům, filozofii a zaměření se na rozvoj osobnosti daly vzniknout období renesance (zejména té italské).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Možnost vzdělávání postupně vstupovala také do základních lidských práv.</a:t>
            </a:r>
          </a:p>
        </p:txBody>
      </p:sp>
    </p:spTree>
    <p:extLst>
      <p:ext uri="{BB962C8B-B14F-4D97-AF65-F5344CB8AC3E}">
        <p14:creationId xmlns:p14="http://schemas.microsoft.com/office/powerpoint/2010/main" val="35162764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A90686-0114-4DB1-8268-C8749D133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9E99E19-0D71-4933-948D-12F4AEE9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69966"/>
            <a:ext cx="11486605" cy="556203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Jedním ze </a:t>
            </a:r>
            <a:r>
              <a:rPr lang="cs-CZ" sz="2400" b="1" dirty="0"/>
              <a:t>základních ukazatelů vzdělanosti </a:t>
            </a:r>
            <a:r>
              <a:rPr lang="cs-CZ" sz="2400" dirty="0"/>
              <a:t>je </a:t>
            </a:r>
            <a:r>
              <a:rPr lang="cs-CZ" sz="2400" b="1" dirty="0"/>
              <a:t>úroveň </a:t>
            </a:r>
            <a:r>
              <a:rPr lang="cs-CZ" sz="2400" b="1" i="1" u="sng" dirty="0"/>
              <a:t>gramotnosti</a:t>
            </a:r>
            <a:r>
              <a:rPr lang="cs-CZ" sz="2400" dirty="0"/>
              <a:t>, tedy schopnost čtení a psaní na základní úrovni.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 historického pohledu se úroveň gramotnosti začala </a:t>
            </a:r>
            <a:r>
              <a:rPr lang="cs-CZ" sz="2400" b="1" dirty="0"/>
              <a:t>zvyšovat až v posledních dvou stoletích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Zatímco okolo roku 1820 pouze 12 % populace bylo schopno číst a psát, </a:t>
            </a:r>
            <a:r>
              <a:rPr lang="cs-CZ" sz="2400" b="1" dirty="0"/>
              <a:t>v současnosti</a:t>
            </a:r>
            <a:r>
              <a:rPr lang="cs-CZ" sz="2400" dirty="0"/>
              <a:t> je poměr obrácený a </a:t>
            </a:r>
            <a:r>
              <a:rPr lang="cs-CZ" sz="2400" b="1" dirty="0"/>
              <a:t>přibližně 17 % světové populace (téměř 1,3 miliardy) tak zůstává negramotných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Pro rok 2015 se jednalo o </a:t>
            </a:r>
            <a:r>
              <a:rPr lang="cs-CZ" sz="2400" b="1" dirty="0"/>
              <a:t>přibližně 780 miliónů negramotných dospělých</a:t>
            </a:r>
            <a:r>
              <a:rPr lang="cs-CZ" sz="2400" dirty="0"/>
              <a:t>, z nichž až </a:t>
            </a:r>
            <a:r>
              <a:rPr lang="cs-CZ" sz="2400" b="1" dirty="0"/>
              <a:t>dvě třetiny tvořily ženy a tento poměr se od roku 1990 prakticky neměnil!! </a:t>
            </a:r>
          </a:p>
        </p:txBody>
      </p:sp>
    </p:spTree>
    <p:extLst>
      <p:ext uri="{BB962C8B-B14F-4D97-AF65-F5344CB8AC3E}">
        <p14:creationId xmlns:p14="http://schemas.microsoft.com/office/powerpoint/2010/main" val="3205725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B1F4E5-7ADE-4294-9AA5-0B02488AA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0AC375F-E826-4B54-9A03-4C0805F66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557349"/>
            <a:ext cx="10907143" cy="52746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Nejhorší situace zůstává v méně vyspělých zemích především Afriky</a:t>
            </a:r>
            <a:r>
              <a:rPr lang="cs-CZ" sz="2000" dirty="0"/>
              <a:t>, jako je Niger, kde je gramotných pouze 19 % populace, dále Mali, Burkina Faso, Guinea, Jižní Súdán nebo Somálsko, kde se zastoupení gramotných v populaci pohybuje mezi 30 a 40 %. </a:t>
            </a:r>
            <a:r>
              <a:rPr lang="cs-CZ" sz="2000" b="1" dirty="0"/>
              <a:t>Z asijských zemí je na tom nejhůře Afganistán s 38 % gramotných</a:t>
            </a:r>
            <a:r>
              <a:rPr lang="cs-CZ" sz="2000" dirty="0"/>
              <a:t>. Je třeba zohlednit, že tato čísla jsou souhrnná za celou populaci. Ve vymezené </a:t>
            </a:r>
            <a:r>
              <a:rPr lang="cs-CZ" sz="2000" b="1" dirty="0"/>
              <a:t>věkové skupině nad 65 let se procentuální zastoupení gramotných dramaticky snižuje </a:t>
            </a:r>
            <a:r>
              <a:rPr lang="cs-CZ" sz="2000" dirty="0"/>
              <a:t>a všechny země Afriky, s výjimkou Jihoafrické republiky, tak mají méně než 50 % gramotných.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 druhé straně </a:t>
            </a:r>
            <a:r>
              <a:rPr lang="cs-CZ" sz="2000" b="1" dirty="0"/>
              <a:t>jen jednotky zemí Afriky </a:t>
            </a:r>
            <a:r>
              <a:rPr lang="cs-CZ" sz="2000" dirty="0"/>
              <a:t>(Niger, Guinea, Benin apod.) </a:t>
            </a:r>
            <a:r>
              <a:rPr lang="cs-CZ" sz="2000" b="1" dirty="0"/>
              <a:t>vykazují nižší než 50 % gramotnost pro věkovou skupinu 15-24 let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 kontextu </a:t>
            </a:r>
            <a:r>
              <a:rPr lang="cs-CZ" sz="2000" b="1" dirty="0"/>
              <a:t>pohlaví je nižší gramotnost stále charakteristická zejména pro ženy</a:t>
            </a:r>
            <a:r>
              <a:rPr lang="cs-CZ" sz="2000" dirty="0"/>
              <a:t>, a to zvláště v islámských zemích.</a:t>
            </a:r>
          </a:p>
        </p:txBody>
      </p:sp>
    </p:spTree>
    <p:extLst>
      <p:ext uri="{BB962C8B-B14F-4D97-AF65-F5344CB8AC3E}">
        <p14:creationId xmlns:p14="http://schemas.microsoft.com/office/powerpoint/2010/main" val="66391241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EC69EB-B096-4BDE-831D-97C9B9FE91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9313D1-C929-48EE-9E43-952E4D64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840" y="0"/>
            <a:ext cx="477231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8F8881-C132-4744-8BB0-4CFE121CC5E5}"/>
              </a:ext>
            </a:extLst>
          </p:cNvPr>
          <p:cNvSpPr txBox="1"/>
          <p:nvPr/>
        </p:nvSpPr>
        <p:spPr>
          <a:xfrm>
            <a:off x="498705" y="2490652"/>
            <a:ext cx="3211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Míra gramotnosti ve světě </a:t>
            </a:r>
          </a:p>
          <a:p>
            <a:r>
              <a:rPr lang="cs-CZ" sz="1800" dirty="0"/>
              <a:t>v roce 2011 ve věkových </a:t>
            </a:r>
          </a:p>
          <a:p>
            <a:r>
              <a:rPr lang="cs-CZ" sz="1800" dirty="0"/>
              <a:t>kategoriích 15+, 15-24 a 65+</a:t>
            </a:r>
          </a:p>
          <a:p>
            <a:r>
              <a:rPr lang="cs-CZ" sz="1800" dirty="0"/>
              <a:t> (1985-2018)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72B140-192B-42AE-B792-F57195124C81}"/>
              </a:ext>
            </a:extLst>
          </p:cNvPr>
          <p:cNvSpPr txBox="1"/>
          <p:nvPr/>
        </p:nvSpPr>
        <p:spPr>
          <a:xfrm>
            <a:off x="8689924" y="1859340"/>
            <a:ext cx="27820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Jak je možné, že země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Bývalého východního bloku mají srovnatelnou i vyšší gramotnost než některé vyspělé země Evropy?</a:t>
            </a:r>
          </a:p>
        </p:txBody>
      </p:sp>
    </p:spTree>
    <p:extLst>
      <p:ext uri="{BB962C8B-B14F-4D97-AF65-F5344CB8AC3E}">
        <p14:creationId xmlns:p14="http://schemas.microsoft.com/office/powerpoint/2010/main" val="6695112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E5CA0F-781C-4C5B-94ED-BB7B7AD8B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3B26736-C5E4-4823-B1E8-EF5A52758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378000"/>
            <a:ext cx="10732971" cy="52303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 předchozích obrázků je možné také zjistit, že </a:t>
            </a:r>
            <a:r>
              <a:rPr lang="cs-CZ" sz="2000" b="1" dirty="0"/>
              <a:t>velmi vysoké (prakticky 100%) míry gramotnosti dosahují, kromě ekonomicky nejvyspělejších zemí, také země bývalého východního bloku</a:t>
            </a:r>
            <a:r>
              <a:rPr lang="cs-CZ" sz="2000" dirty="0"/>
              <a:t>, včetně prakticky všech postsovětských republik, Kuby a Mongolska.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Gramotnost jejich obyvatel je prokazatelně vyšší než v některých evropských zemích EU (Portugalsko, Řecko) a dá se předpokládat, že bude vyšší i než ve velké části Španělska, jižní Itálie, ale i v dalších vyspělých zemích.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Je to </a:t>
            </a:r>
            <a:r>
              <a:rPr lang="cs-CZ" sz="2000" b="1" dirty="0"/>
              <a:t>důsledek direktivního, ale i koncepčního přístupu k povinnému základnímu vzdělání v socialistických zemích po 2. světové válce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U řady zemí střední a východní Evropy se kvalitní vzdělávací systém utvářel i v případě sekundárního a terciárního vzdělávání, takže lze s trochou nadsázky konstatovat, že tyto země mají jednu z nejlepších příležitostí k dosažení terciární úrovně vzdělání na světě. </a:t>
            </a:r>
          </a:p>
        </p:txBody>
      </p:sp>
    </p:spTree>
    <p:extLst>
      <p:ext uri="{BB962C8B-B14F-4D97-AF65-F5344CB8AC3E}">
        <p14:creationId xmlns:p14="http://schemas.microsoft.com/office/powerpoint/2010/main" val="35645025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67F9F6-49DC-4ADE-99D9-DA486308E1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DDE4366-69A0-46FD-BD3D-F023475B1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583473"/>
            <a:ext cx="10950686" cy="54428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S rozvojem počítačových, resp. obecně komunikačních technologií se v posledních dvou desetiletích  kromě klasické gramotnosti často skloňuje pojem </a:t>
            </a:r>
            <a:r>
              <a:rPr lang="cs-CZ" sz="2400" b="1" dirty="0"/>
              <a:t>informační gramotnost, resp. </a:t>
            </a:r>
            <a:r>
              <a:rPr lang="cs-CZ" sz="2400" b="1" i="1" dirty="0"/>
              <a:t>počítačová gramotnost</a:t>
            </a:r>
            <a:r>
              <a:rPr lang="cs-CZ" sz="2400" b="1" dirty="0"/>
              <a:t> </a:t>
            </a:r>
            <a:r>
              <a:rPr lang="cs-CZ" sz="2400" dirty="0"/>
              <a:t>(</a:t>
            </a:r>
            <a:r>
              <a:rPr lang="cs-CZ" sz="2400" i="1" dirty="0" err="1"/>
              <a:t>Computer</a:t>
            </a:r>
            <a:r>
              <a:rPr lang="cs-CZ" sz="2400" i="1" dirty="0"/>
              <a:t> </a:t>
            </a:r>
            <a:r>
              <a:rPr lang="cs-CZ" sz="2400" i="1" dirty="0" err="1"/>
              <a:t>Literacy</a:t>
            </a:r>
            <a:r>
              <a:rPr lang="cs-CZ" sz="2400" dirty="0"/>
              <a:t>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Počítačová gramotnost byla již před lety volně definována jako o</a:t>
            </a:r>
            <a:r>
              <a:rPr lang="cs-CZ" sz="2400" b="1" dirty="0"/>
              <a:t>dborná znalost a schopnost uživatele pracovat s počítačem</a:t>
            </a:r>
            <a:r>
              <a:rPr lang="cs-CZ" sz="2400" dirty="0"/>
              <a:t>, přičemž se jedná spíše o uživatelskou schopnost pracovat s aplikacemi než o samotné programování.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Přes určitou ztrátu vypovídací schopnosti je </a:t>
            </a:r>
            <a:r>
              <a:rPr lang="cs-CZ" sz="2400" b="1" dirty="0"/>
              <a:t>gramotnost obyvatelstva důležitou součástí komplexního ukazatele vyjadřujícího kvalitu lidského života</a:t>
            </a:r>
            <a:r>
              <a:rPr lang="cs-CZ" sz="2400" dirty="0"/>
              <a:t>, jímž je </a:t>
            </a:r>
            <a:r>
              <a:rPr lang="cs-CZ" sz="2400" b="1" i="1" dirty="0"/>
              <a:t>index lidského rozvoje (</a:t>
            </a:r>
            <a:r>
              <a:rPr lang="cs-CZ" sz="2400" b="1" i="1" dirty="0" err="1"/>
              <a:t>Human</a:t>
            </a:r>
            <a:r>
              <a:rPr lang="cs-CZ" sz="2400" b="1" i="1" dirty="0"/>
              <a:t> </a:t>
            </a:r>
            <a:r>
              <a:rPr lang="cs-CZ" sz="2400" b="1" i="1" dirty="0" err="1"/>
              <a:t>Development</a:t>
            </a:r>
            <a:r>
              <a:rPr lang="cs-CZ" sz="2400" b="1" i="1" dirty="0"/>
              <a:t> Index, HDI)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91873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7B864F-3249-413D-9B8A-E6F82DB44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C740A5-0898-469E-8652-A72B213BB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618309"/>
            <a:ext cx="10820057" cy="54684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Úroveň gramotnosti </a:t>
            </a:r>
            <a:r>
              <a:rPr lang="cs-CZ" sz="2000" dirty="0"/>
              <a:t>je vhodný ukazatel pro </a:t>
            </a:r>
            <a:r>
              <a:rPr lang="cs-CZ" sz="2000" b="1" dirty="0"/>
              <a:t>globální srovnání</a:t>
            </a:r>
            <a:r>
              <a:rPr lang="cs-CZ" sz="2000" dirty="0"/>
              <a:t>, do kterého vstupují i kulturně a ekonomicky rozvojové země.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Ve vyspělých zemích ale úroveň gramotnosti dosahuje téměř 100 %, </a:t>
            </a:r>
            <a:r>
              <a:rPr lang="cs-CZ" sz="2000" dirty="0"/>
              <a:t>a proto tento ukazatel ztrácí svůj význam a </a:t>
            </a:r>
            <a:r>
              <a:rPr lang="cs-CZ" sz="2000" b="1" dirty="0"/>
              <a:t>nahrazuje se kritériem </a:t>
            </a:r>
            <a:r>
              <a:rPr lang="cs-CZ" sz="2000" b="1" i="1" dirty="0"/>
              <a:t>nejvyššího dosaženého vzdělání</a:t>
            </a:r>
            <a:r>
              <a:rPr lang="cs-CZ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Nejednotnost vzdělávacích systémů napříč zeměmi </a:t>
            </a:r>
            <a:r>
              <a:rPr lang="cs-CZ" sz="2000" dirty="0"/>
              <a:t>velmi znesnadňuje mezinárodní porovnání dosaženého vzdělání.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 úrovni </a:t>
            </a:r>
            <a:r>
              <a:rPr lang="cs-CZ" sz="2000" b="1" dirty="0"/>
              <a:t>EU byla vytvořena klasifikace EQF </a:t>
            </a:r>
            <a:r>
              <a:rPr lang="cs-CZ" sz="2000" dirty="0"/>
              <a:t>(Evropský rámec kvalifikací), jednotlivé státy, včetně ČR, však častěji a vhodněji využívají </a:t>
            </a:r>
            <a:r>
              <a:rPr lang="cs-CZ" sz="2000" b="1" dirty="0"/>
              <a:t>klasifikaci ISCED 2011 (Mezinárodní standardní klasifikace vzdělávání), kterou vypracovalo UNESCO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Její novější verze z roku 2011 definuje </a:t>
            </a:r>
            <a:r>
              <a:rPr lang="cs-CZ" sz="2000" b="1" dirty="0"/>
              <a:t>vzdělanostní strukturu obyvatelstva ve věku 25-64 let </a:t>
            </a:r>
            <a:r>
              <a:rPr lang="cs-CZ" sz="2000" dirty="0"/>
              <a:t>a zahrnuje devět vzdělanostních úrovní.</a:t>
            </a:r>
          </a:p>
        </p:txBody>
      </p:sp>
    </p:spTree>
    <p:extLst>
      <p:ext uri="{BB962C8B-B14F-4D97-AF65-F5344CB8AC3E}">
        <p14:creationId xmlns:p14="http://schemas.microsoft.com/office/powerpoint/2010/main" val="2164364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992314" y="476250"/>
            <a:ext cx="8201025" cy="560705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porodnost narozením,</a:t>
            </a:r>
          </a:p>
          <a:p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úmrtnost úmrtím, </a:t>
            </a:r>
          </a:p>
          <a:p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potratovost potratem,</a:t>
            </a:r>
          </a:p>
          <a:p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sňatečnost uzavřením manželství, </a:t>
            </a:r>
          </a:p>
          <a:p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rozvodovost rozvodem, </a:t>
            </a:r>
          </a:p>
          <a:p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migrace stěhováním apod. </a:t>
            </a:r>
          </a:p>
        </p:txBody>
      </p:sp>
    </p:spTree>
    <p:extLst>
      <p:ext uri="{BB962C8B-B14F-4D97-AF65-F5344CB8AC3E}">
        <p14:creationId xmlns:p14="http://schemas.microsoft.com/office/powerpoint/2010/main" val="26915741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490" y="1607126"/>
            <a:ext cx="11030028" cy="383309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89890" y="618836"/>
            <a:ext cx="8870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Přehled základních úrovní vzdělání podle klasifikace ISCED 2011</a:t>
            </a:r>
          </a:p>
        </p:txBody>
      </p:sp>
    </p:spTree>
    <p:extLst>
      <p:ext uri="{BB962C8B-B14F-4D97-AF65-F5344CB8AC3E}">
        <p14:creationId xmlns:p14="http://schemas.microsoft.com/office/powerpoint/2010/main" val="3769936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91127" y="406401"/>
            <a:ext cx="10882073" cy="5425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Dalším srovnávacím ukazatelem úrovně vzdělání populace je </a:t>
            </a:r>
            <a:r>
              <a:rPr lang="cs-CZ" sz="2400" b="1" i="1" dirty="0"/>
              <a:t>průměrná délka vzdělávání</a:t>
            </a:r>
            <a:r>
              <a:rPr lang="cs-CZ" sz="2400" b="1" dirty="0"/>
              <a:t> </a:t>
            </a:r>
            <a:r>
              <a:rPr lang="cs-CZ" sz="2400" dirty="0"/>
              <a:t>nebo také </a:t>
            </a:r>
            <a:r>
              <a:rPr lang="cs-CZ" sz="2400" b="1" dirty="0"/>
              <a:t>průměrná délka školní docházky </a:t>
            </a:r>
            <a:r>
              <a:rPr lang="cs-CZ" sz="2400" dirty="0"/>
              <a:t>či </a:t>
            </a:r>
            <a:r>
              <a:rPr lang="cs-CZ" sz="2400" b="1" dirty="0"/>
              <a:t>průměrný počet let strávených ve škole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Ukazatel umožňuje </a:t>
            </a:r>
            <a:r>
              <a:rPr lang="cs-CZ" sz="2400" b="1" dirty="0"/>
              <a:t>agregaci dosažených výsledků napříč úrovněmi vzdělávání</a:t>
            </a:r>
            <a:r>
              <a:rPr lang="cs-CZ" sz="2400" dirty="0"/>
              <a:t>, což je vhodný základ pro </a:t>
            </a:r>
            <a:r>
              <a:rPr lang="cs-CZ" sz="2400" b="1" dirty="0"/>
              <a:t>analýzu „zásob“ lidského kapitálu</a:t>
            </a:r>
            <a:r>
              <a:rPr lang="cs-CZ" sz="2400" dirty="0"/>
              <a:t>, kterou má populace v daném časovém okamžiku.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Průměrná délka školní docházky </a:t>
            </a:r>
            <a:r>
              <a:rPr lang="cs-CZ" sz="2400" dirty="0"/>
              <a:t>se obvykle počítá z údajů o </a:t>
            </a:r>
            <a:r>
              <a:rPr lang="cs-CZ" sz="2400" b="1" dirty="0"/>
              <a:t>i) rozdělení populace podle věkových skupin a nejvyšší úrovně vzdělání dosaženého v daném roce a (</a:t>
            </a:r>
            <a:r>
              <a:rPr lang="cs-CZ" sz="2400" b="1" dirty="0" err="1"/>
              <a:t>ii</a:t>
            </a:r>
            <a:r>
              <a:rPr lang="cs-CZ" sz="2400" b="1" dirty="0"/>
              <a:t>) oficiální délky trvání každé úrovně vzdělání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Je uváděna za dospělou populaci, resp. za obyvatelstvo starší 25 let.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235544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455" y="759465"/>
            <a:ext cx="7786255" cy="532787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10327" y="227467"/>
            <a:ext cx="7618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Průměrná délka vzdělávání v zemích světa v roce 2017</a:t>
            </a:r>
          </a:p>
        </p:txBody>
      </p:sp>
    </p:spTree>
    <p:extLst>
      <p:ext uri="{BB962C8B-B14F-4D97-AF65-F5344CB8AC3E}">
        <p14:creationId xmlns:p14="http://schemas.microsoft.com/office/powerpoint/2010/main" val="294389962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52312" t="28464" r="5998" b="25889"/>
          <a:stretch/>
        </p:blipFill>
        <p:spPr bwMode="auto">
          <a:xfrm>
            <a:off x="2041236" y="1016000"/>
            <a:ext cx="8377382" cy="489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041236" y="387928"/>
            <a:ext cx="7618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Průměrná dálka vzdělávání v zemích světa v roce 1950</a:t>
            </a:r>
          </a:p>
        </p:txBody>
      </p:sp>
    </p:spTree>
    <p:extLst>
      <p:ext uri="{BB962C8B-B14F-4D97-AF65-F5344CB8AC3E}">
        <p14:creationId xmlns:p14="http://schemas.microsoft.com/office/powerpoint/2010/main" val="378744065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2582" y="554182"/>
            <a:ext cx="11020618" cy="56738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 posledních dvou stoletích došlo celosvětově k velkému rozmachu vzdělávání </a:t>
            </a:r>
            <a:r>
              <a:rPr lang="cs-CZ" sz="2000" dirty="0"/>
              <a:t>a k výraznému zvýšení počtu let strávených ve škole. Ekonomicky a </a:t>
            </a:r>
            <a:r>
              <a:rPr lang="cs-CZ" sz="2000" dirty="0" err="1"/>
              <a:t>sociokulturně</a:t>
            </a:r>
            <a:r>
              <a:rPr lang="cs-CZ" sz="2000" dirty="0"/>
              <a:t> rozvinuté země propagovaly </a:t>
            </a:r>
            <a:r>
              <a:rPr lang="cs-CZ" sz="2000" b="1" dirty="0"/>
              <a:t>rozvoj vzdělávání </a:t>
            </a:r>
            <a:r>
              <a:rPr lang="cs-CZ" sz="2000" dirty="0"/>
              <a:t>již od poloviny 19. století a </a:t>
            </a:r>
            <a:r>
              <a:rPr lang="cs-CZ" sz="2000" b="1" dirty="0"/>
              <a:t>po 2. světové válce se tento proces stal skutečným globálním fenoménem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Průměrná délka vzdělávání se od 50. let minulého století zhruba zdvojnásobila</a:t>
            </a:r>
            <a:r>
              <a:rPr lang="cs-CZ" sz="2000" dirty="0"/>
              <a:t>. </a:t>
            </a:r>
            <a:r>
              <a:rPr lang="cs-CZ" sz="2000" b="1" dirty="0"/>
              <a:t>Nejvyspělejší země</a:t>
            </a:r>
            <a:r>
              <a:rPr lang="cs-CZ" sz="2000" dirty="0"/>
              <a:t>, které po válce vykazovaly průměrnou délku školní docházky v mezích 6-9 let, se </a:t>
            </a:r>
            <a:r>
              <a:rPr lang="cs-CZ" sz="2000" b="1" dirty="0"/>
              <a:t>v roce 2017 dostaly na hodnoty 12-15 let</a:t>
            </a:r>
            <a:r>
              <a:rPr lang="cs-CZ" sz="2000" dirty="0"/>
              <a:t>. Do této skupiny se řadí Velká Británie, Skandinávské země, některé středoevropské země včetně </a:t>
            </a:r>
            <a:r>
              <a:rPr lang="cs-CZ" sz="2000" b="1" dirty="0"/>
              <a:t>České republiky a Slovenska</a:t>
            </a:r>
            <a:r>
              <a:rPr lang="cs-CZ" sz="2000" dirty="0"/>
              <a:t>, Pobaltí, Kypr a Gruzie, mimo Evropu USA, Kanada, Japonsko, Jižní Korea, Austrálie a Nový Zéland.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Nejkratší průměrnou délku vzdělávání (2-3 roky) nalezneme v zemích západní a saharské Afriky </a:t>
            </a:r>
            <a:r>
              <a:rPr lang="cs-CZ" sz="2000" dirty="0"/>
              <a:t>(Guinea, </a:t>
            </a:r>
            <a:r>
              <a:rPr lang="cs-CZ" sz="2000" dirty="0" err="1"/>
              <a:t>mali</a:t>
            </a:r>
            <a:r>
              <a:rPr lang="cs-CZ" sz="2000" dirty="0"/>
              <a:t>, Niger, Čad a další).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060095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89527" y="508000"/>
            <a:ext cx="10983673" cy="5324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Pro Českou republiku</a:t>
            </a:r>
            <a:r>
              <a:rPr lang="cs-CZ" sz="2400" dirty="0"/>
              <a:t>, stejně jako pro </a:t>
            </a:r>
            <a:r>
              <a:rPr lang="cs-CZ" sz="2400" b="1" dirty="0"/>
              <a:t>další země střední a východní Evropy</a:t>
            </a:r>
            <a:r>
              <a:rPr lang="cs-CZ" sz="2400" dirty="0"/>
              <a:t>, je </a:t>
            </a:r>
            <a:r>
              <a:rPr lang="cs-CZ" sz="2400" b="1" dirty="0"/>
              <a:t>typické zastoupení populace s ukončeným středoškolským vzděláním</a:t>
            </a:r>
            <a:r>
              <a:rPr lang="cs-CZ" sz="2400" dirty="0"/>
              <a:t>, protože v minulosti byl kladen důraz právě na tuto úroveň vzdělání a maturita byla dlouho považována za jeden z vrcholů vzdělávacího systému. </a:t>
            </a:r>
            <a:r>
              <a:rPr lang="cs-CZ" sz="2400" b="1" dirty="0"/>
              <a:t>Podíl této skupiny je v ČR dokonce největší z EU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Na druhé straně, i přes značné rozšíření možností dosáhnout terciárního vzdělání, </a:t>
            </a:r>
            <a:r>
              <a:rPr lang="cs-CZ" sz="2400" b="1" dirty="0"/>
              <a:t>zůstává podíl vysokoškolsky vzdělané populace pod evropským průměrem </a:t>
            </a:r>
            <a:r>
              <a:rPr lang="cs-CZ" sz="2400" dirty="0"/>
              <a:t>(22 % vs. 30 %).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06098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079" y="983634"/>
            <a:ext cx="8691808" cy="499687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21672" y="274476"/>
            <a:ext cx="12085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Struktura populace zemí EU-28 ve věku 25-64 let podle nejvyššího dosaženého vzdělání</a:t>
            </a:r>
          </a:p>
        </p:txBody>
      </p:sp>
    </p:spTree>
    <p:extLst>
      <p:ext uri="{BB962C8B-B14F-4D97-AF65-F5344CB8AC3E}">
        <p14:creationId xmlns:p14="http://schemas.microsoft.com/office/powerpoint/2010/main" val="317019365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1818" y="286327"/>
            <a:ext cx="11011382" cy="554567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Vzdělanostní struktura v Evropě vykazuje překvapivě velké rozdíly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U vysokoškolského vzdělání je na tom nejlépe Irsko s téměř 43 % osob ve věku 25-64 let</a:t>
            </a:r>
            <a:r>
              <a:rPr lang="cs-CZ" sz="2400" dirty="0"/>
              <a:t>, na druhé straně leží </a:t>
            </a:r>
            <a:r>
              <a:rPr lang="cs-CZ" sz="2400" b="1" dirty="0"/>
              <a:t>Rumunsko a Itálie, kde je vysokoškolských absolventů pouze 17 %</a:t>
            </a:r>
            <a:r>
              <a:rPr lang="cs-CZ" sz="2400" dirty="0"/>
              <a:t>, na Maltě méně než 20 %.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Malta společně s Portugalskem a Španělskem </a:t>
            </a:r>
            <a:r>
              <a:rPr lang="cs-CZ" sz="2400" dirty="0"/>
              <a:t>mají </a:t>
            </a:r>
            <a:r>
              <a:rPr lang="cs-CZ" sz="2400" b="1" dirty="0"/>
              <a:t>nejvyšší zastoupení populace s nejvyšším dokončeným základním vzděláním</a:t>
            </a:r>
            <a:r>
              <a:rPr lang="cs-CZ" sz="2400" dirty="0"/>
              <a:t> - důvodem může být mj. </a:t>
            </a:r>
            <a:r>
              <a:rPr lang="cs-CZ" sz="2400" b="1" dirty="0"/>
              <a:t>zaměření zemí na cestovní ruch</a:t>
            </a:r>
            <a:r>
              <a:rPr lang="cs-CZ" sz="2400" dirty="0"/>
              <a:t>, kde není vyžadována vysoká kvalifikace pracovníků.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Na opačné straně žebříčku je Litva a Česká republika</a:t>
            </a:r>
            <a:r>
              <a:rPr lang="cs-CZ" sz="2400" dirty="0"/>
              <a:t>, kde jako </a:t>
            </a:r>
            <a:r>
              <a:rPr lang="cs-CZ" sz="2400" b="1" dirty="0"/>
              <a:t>nejvyšší ukončilo základní vzdělání méně než 7 % populace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8073" y="517236"/>
            <a:ext cx="10845127" cy="53147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Častěji než s klasifikací ISCED se ovšem v </a:t>
            </a:r>
            <a:r>
              <a:rPr lang="cs-CZ" b="1" dirty="0"/>
              <a:t>ČR lze setkat s rozlišením nejvyššího dosaženého vzdělání u osob starších 15 let na čtyři základní skupiny</a:t>
            </a:r>
            <a:r>
              <a:rPr lang="cs-CZ" dirty="0"/>
              <a:t>: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" y="3454399"/>
            <a:ext cx="12014316" cy="18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320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80290" y="258618"/>
            <a:ext cx="11212945" cy="54309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České republice mezi lety 1950 a 2018 výrazně narůstala vzdělanostní úroveň obyvatelstva.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Při sčítání lidu v roce 1950 dosahovaly více než čtyři pětiny obyvatel starších 15 let nejvýše základního vzdělání</a:t>
            </a:r>
            <a:r>
              <a:rPr lang="cs-CZ" sz="2400" dirty="0"/>
              <a:t>, 10 % pak středního bez maturity, 5 % středoškolského s maturitou a </a:t>
            </a:r>
            <a:r>
              <a:rPr lang="cs-CZ" sz="2400" b="1" dirty="0"/>
              <a:t>1 % vysokoškolského s extrémním nepoměrem v počtu mužů vůči ženám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Vzhledem k tehdejší hospodářské situaci si velké množství rodin nemohlo dovolit podporovat děti déle, než vyžadovala základní školní docházka, naopak byl žádoucí brzký nástup do zaměstnání a zajištění si obživy. </a:t>
            </a:r>
          </a:p>
        </p:txBody>
      </p:sp>
    </p:spTree>
    <p:extLst>
      <p:ext uri="{BB962C8B-B14F-4D97-AF65-F5344CB8AC3E}">
        <p14:creationId xmlns:p14="http://schemas.microsoft.com/office/powerpoint/2010/main" val="1173893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F0013FFC-2A9B-4899-B193-D31C69B68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sz="2400" b="1" u="sng" dirty="0">
                <a:latin typeface="Cambria" panose="02040503050406030204" pitchFamily="18" charset="0"/>
              </a:rPr>
              <a:t>NEJVÝZNAMNĚJŠÍ PRACOVIŠTĚ</a:t>
            </a:r>
          </a:p>
          <a:p>
            <a:pPr>
              <a:defRPr/>
            </a:pPr>
            <a:r>
              <a:rPr lang="cs-CZ" altLang="cs-CZ" sz="2400" b="1" dirty="0">
                <a:latin typeface="Cambria" panose="02040503050406030204" pitchFamily="18" charset="0"/>
              </a:rPr>
              <a:t>Katedra demografie</a:t>
            </a:r>
            <a:r>
              <a:rPr lang="cs-CZ" altLang="cs-CZ" sz="2400" dirty="0">
                <a:latin typeface="Cambria" panose="02040503050406030204" pitchFamily="18" charset="0"/>
              </a:rPr>
              <a:t>, Fakulta informatiky a statistiky, </a:t>
            </a:r>
            <a:r>
              <a:rPr lang="cs-CZ" altLang="cs-CZ" sz="2400" b="1" dirty="0">
                <a:latin typeface="Cambria" panose="02040503050406030204" pitchFamily="18" charset="0"/>
              </a:rPr>
              <a:t>Vysoká škola ekonomická v Praze</a:t>
            </a:r>
          </a:p>
          <a:p>
            <a:pPr>
              <a:buFontTx/>
              <a:buNone/>
              <a:defRPr/>
            </a:pPr>
            <a:r>
              <a:rPr lang="cs-CZ" altLang="cs-CZ" sz="2400" dirty="0">
                <a:latin typeface="Cambria" panose="02040503050406030204" pitchFamily="18" charset="0"/>
              </a:rPr>
              <a:t>     (od roku 1990/1969; prof. V. Roubíček, prof. Z. Pavlík, doc. J. </a:t>
            </a:r>
            <a:r>
              <a:rPr lang="cs-CZ" altLang="cs-CZ" sz="2400" dirty="0" err="1">
                <a:latin typeface="Cambria" panose="02040503050406030204" pitchFamily="18" charset="0"/>
              </a:rPr>
              <a:t>Langhamrová</a:t>
            </a:r>
            <a:r>
              <a:rPr lang="cs-CZ" altLang="cs-CZ" sz="2400" dirty="0">
                <a:latin typeface="Cambria" panose="02040503050406030204" pitchFamily="18" charset="0"/>
              </a:rPr>
              <a:t>)</a:t>
            </a:r>
          </a:p>
          <a:p>
            <a:pPr>
              <a:defRPr/>
            </a:pPr>
            <a:endParaRPr lang="cs-CZ" altLang="cs-CZ" dirty="0">
              <a:latin typeface="Cambria" panose="02040503050406030204" pitchFamily="18" charset="0"/>
            </a:endParaRPr>
          </a:p>
        </p:txBody>
      </p:sp>
      <p:pic>
        <p:nvPicPr>
          <p:cNvPr id="20483" name="Picture 5" descr="300px-Ekonomick%C3%A1_str,_Prague_Kunra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66" y="3367521"/>
            <a:ext cx="43195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21106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37309"/>
            <a:ext cx="10753200" cy="51946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následujících desetiletích klesal počet lidí se základním vzděláním</a:t>
            </a:r>
            <a:r>
              <a:rPr lang="cs-CZ" sz="2400" dirty="0"/>
              <a:t>, a naopak </a:t>
            </a:r>
            <a:r>
              <a:rPr lang="cs-CZ" sz="2400" b="1" dirty="0"/>
              <a:t>zastoupení všech ostatních rostlo </a:t>
            </a:r>
            <a:r>
              <a:rPr lang="cs-CZ" sz="2400" dirty="0"/>
              <a:t>díky snáze dostupnějšímu vzdělávání, dálkovému studiu i socioekonomickým podmínkám.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Navzdory tomu byly </a:t>
            </a:r>
            <a:r>
              <a:rPr lang="cs-CZ" sz="2400" b="1" dirty="0"/>
              <a:t>až do roku 1980 osoby s nejvyšším základním vzděláním nejpočetnější v populaci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Až v roce </a:t>
            </a:r>
            <a:r>
              <a:rPr lang="cs-CZ" sz="2400" b="1" dirty="0"/>
              <a:t>1991 se nejpočetnější stala skupina se středoškolským vzděláním bez maturity a byla jí i při sčítání v letech 2001 a 2011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Podíl středoškolsky vzdělaných s maturitou se od roku 1950 zvýšil více než pětinásobně, vysokoškolsky vzdělaných 12krát.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81644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4" y="2158295"/>
            <a:ext cx="12169716" cy="218860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62182" y="711200"/>
            <a:ext cx="9391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Vývoj nejvyššího dosaženého vzdělání u obyvatel ČR starších 15 let </a:t>
            </a:r>
          </a:p>
          <a:p>
            <a:pPr algn="ctr"/>
            <a:r>
              <a:rPr lang="cs-CZ" dirty="0"/>
              <a:t>mezi roky 1950-2018 (v %)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0000" y="4009812"/>
            <a:ext cx="10557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* Podle Výběrového šetření pracovních sil (VŠPS). Údaje ke 3. čtvrtletí 2018.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37654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5168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Struktura obyvatelstva podle náboženství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293091"/>
            <a:ext cx="10753200" cy="45389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Definice náboženství, která by byla přijímaná vědeckou komunitou, dosud nebyla sestavena</a:t>
            </a:r>
            <a:r>
              <a:rPr lang="cs-CZ" sz="2400" dirty="0"/>
              <a:t>, jedná se totiž o abstraktní pojem.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Obecně jde o </a:t>
            </a:r>
            <a:r>
              <a:rPr lang="cs-CZ" sz="2400" b="1" dirty="0"/>
              <a:t>ustálenou soustavu představ o existenci nadpřirozených skutečností mimo dosah smyslové zkušenosti, soustava věr ve Vyšší moc, v boha/(y), bohyni/(ě)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Náboženství má obvykle vlastní morální kodex, instituce, hodnoty, rituály a praxi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76424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46545" y="618836"/>
            <a:ext cx="10826655" cy="52131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Náboženství je fenomén, který ovlivňuje většinu obyvatel Země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Ateisté, kteří popírají existenci boha, tvoří přibližně 10 % světové populace, větší skupina lidí je bez vyznání, přibližně 1,5 mld. lidí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Podle výzkumu společnosti </a:t>
            </a:r>
            <a:r>
              <a:rPr lang="cs-CZ" sz="2400" dirty="0" err="1"/>
              <a:t>Win</a:t>
            </a:r>
            <a:r>
              <a:rPr lang="cs-CZ" sz="2400" dirty="0"/>
              <a:t>/Gallup International </a:t>
            </a:r>
            <a:r>
              <a:rPr lang="cs-CZ" sz="2400" b="1" dirty="0"/>
              <a:t>nejvíce věřících lidí v poměru k celkovému počtu obyvatel žije v Africe (86 %) a na Středním Východě (82 %)</a:t>
            </a:r>
            <a:r>
              <a:rPr lang="cs-CZ" sz="2400" dirty="0"/>
              <a:t>, </a:t>
            </a:r>
            <a:r>
              <a:rPr lang="cs-CZ" sz="2400" b="1" dirty="0"/>
              <a:t>na opačném konci </a:t>
            </a:r>
            <a:r>
              <a:rPr lang="cs-CZ" sz="2400" dirty="0"/>
              <a:t>pomyslného žebříčku leží </a:t>
            </a:r>
            <a:r>
              <a:rPr lang="cs-CZ" sz="2400" b="1" dirty="0"/>
              <a:t>Oceánie a Austrálie (44 %) a západní Evropa (43 %</a:t>
            </a:r>
            <a:r>
              <a:rPr lang="cs-CZ" b="1" dirty="0"/>
              <a:t>)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590775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89527" y="323273"/>
            <a:ext cx="11388437" cy="56157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 Evropě se také nachází nejméně náboženské státy na světě, kam patří Švédsko, Česká republika, Nizozemí a Velká Británie (20-30 % věřících). Tuto skupinu doplňují Čína (7-9 %) a Japonsko (13 %) jako nejméně náboženské státy světa.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Na druhé straně jsou Etiopie, Niger, Malawi, Srí Lanka a další země s 99 % věřících</a:t>
            </a:r>
            <a:r>
              <a:rPr lang="cs-CZ" sz="2000" dirty="0"/>
              <a:t>, velmi silné náboženské cítění mají také populačně velké a turisticky atraktivní </a:t>
            </a:r>
            <a:r>
              <a:rPr lang="cs-CZ" sz="2000" b="1" dirty="0"/>
              <a:t>Thajsko či Egypt, v Evropě pak Kosovo, Makedonie či Polsko (více než 80 % věřících)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 uvedených informací je tedy zřejmé, že </a:t>
            </a:r>
            <a:r>
              <a:rPr lang="cs-CZ" sz="2000" b="1" dirty="0"/>
              <a:t>pokud lidé uvádějí náboženskou víru ve velké míře, tak se jedná daleko více o islám než o křesťanství nebo jiná náboženství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99928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63418" y="498764"/>
            <a:ext cx="10909782" cy="53332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Co se týče </a:t>
            </a:r>
            <a:r>
              <a:rPr lang="cs-CZ" sz="2000" b="1" dirty="0"/>
              <a:t>Číny</a:t>
            </a:r>
            <a:r>
              <a:rPr lang="cs-CZ" sz="2000" dirty="0"/>
              <a:t>, tak podle odhadů katolického časopisu </a:t>
            </a:r>
            <a:r>
              <a:rPr lang="cs-CZ" sz="2000" dirty="0" err="1"/>
              <a:t>Crux</a:t>
            </a:r>
            <a:r>
              <a:rPr lang="cs-CZ" sz="2000" dirty="0"/>
              <a:t> zde bylo </a:t>
            </a:r>
            <a:r>
              <a:rPr lang="cs-CZ" sz="2000" b="1" dirty="0"/>
              <a:t>v roce 2010 více než 70 milionů křesťanů</a:t>
            </a:r>
            <a:r>
              <a:rPr lang="cs-CZ" sz="2000" dirty="0"/>
              <a:t>, což z ní paradoxně činí </a:t>
            </a:r>
            <a:r>
              <a:rPr lang="cs-CZ" sz="2000" b="1" dirty="0"/>
              <a:t>sedmý „nejkřesťanštější“ národ planety</a:t>
            </a:r>
            <a:r>
              <a:rPr lang="cs-CZ" sz="2000" dirty="0"/>
              <a:t>. 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Demografické odhady </a:t>
            </a:r>
            <a:r>
              <a:rPr lang="cs-CZ" sz="2000" dirty="0"/>
              <a:t>počítají </a:t>
            </a:r>
            <a:r>
              <a:rPr lang="cs-CZ" sz="2000" b="1" dirty="0"/>
              <a:t>do roku 2025 až se 160 miliony věřících a do roku 2030 s 247 miliony</a:t>
            </a:r>
            <a:r>
              <a:rPr lang="cs-CZ" sz="2000" dirty="0"/>
              <a:t>, což znamená, že </a:t>
            </a:r>
            <a:r>
              <a:rPr lang="cs-CZ" sz="2000" b="1" dirty="0"/>
              <a:t>Čína v blízké budoucnosti může předběhnout v počtu křesťanů i Spojené státy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Číňané jsou ve své podstatě věřící lidé </a:t>
            </a:r>
            <a:r>
              <a:rPr lang="cs-CZ" sz="2000" dirty="0"/>
              <a:t>- demokratizace a modernizace Číny však </a:t>
            </a:r>
            <a:r>
              <a:rPr lang="cs-CZ" sz="2000" b="1" dirty="0"/>
              <a:t>nemůže vést přes „západní“ křesťanství</a:t>
            </a:r>
            <a:r>
              <a:rPr lang="cs-CZ" sz="2000" dirty="0"/>
              <a:t>, které může tyto procesy spíše poškozovat, ale zejména přes </a:t>
            </a:r>
            <a:r>
              <a:rPr lang="cs-CZ" sz="2000" b="1" dirty="0"/>
              <a:t>vliv tradiční čínské kultury a vztah komunistického systému a oficiálního čínského lidového náboženství</a:t>
            </a:r>
            <a:r>
              <a:rPr lang="cs-CZ" sz="20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7812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17" y="1117484"/>
            <a:ext cx="8617527" cy="49111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195797" y="456477"/>
            <a:ext cx="7994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Vybrané státy světa s nejvyšším počtem věřících a ateistů</a:t>
            </a:r>
          </a:p>
        </p:txBody>
      </p:sp>
    </p:spTree>
    <p:extLst>
      <p:ext uri="{BB962C8B-B14F-4D97-AF65-F5344CB8AC3E}">
        <p14:creationId xmlns:p14="http://schemas.microsoft.com/office/powerpoint/2010/main" val="15586022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91127"/>
            <a:ext cx="10753200" cy="524087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Mezi největší světová náboženství se řadí Křesťanství, Islám a Judaismus, Hinduismus a Buddhismus</a:t>
            </a:r>
            <a:r>
              <a:rPr lang="cs-CZ" sz="2400" dirty="0"/>
              <a:t>. První tři vyjmenované jsou tzv. monoteistická náboženství, to znamená, že lidé věří pouze v jednoho boha, tzv. polyteistická náboženství uznávají více bohů a božstev.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Křesťanství, Islám a Judaismus jsou náboženství Knihy</a:t>
            </a:r>
            <a:r>
              <a:rPr lang="cs-CZ" sz="2400" dirty="0"/>
              <a:t>, protože jejich věřící věří ve stejného Boha a Starý zákon považují za posvátný, inspirovaný Bohem.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Křesťané navíc uznávají Nový zákon, muslimové Starý i Nový zákon uznávají pouze principiálně, jeho současnou formu však ne, neboť je považují za pozměněnou vůči jejich původní formě. Jejich Knihou je Korán.</a:t>
            </a:r>
          </a:p>
        </p:txBody>
      </p:sp>
    </p:spTree>
    <p:extLst>
      <p:ext uri="{BB962C8B-B14F-4D97-AF65-F5344CB8AC3E}">
        <p14:creationId xmlns:p14="http://schemas.microsoft.com/office/powerpoint/2010/main" val="17988826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63418" y="461818"/>
            <a:ext cx="10909782" cy="53701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Křesťanství je stále světově nejrozšířenějším náboženstvím (31 % světové populace, 2,17 mld. věřících)</a:t>
            </a:r>
            <a:r>
              <a:rPr lang="cs-CZ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Oficiálně bylo křesťanství přijato „západní“ civilizací během 4. století</a:t>
            </a:r>
            <a:r>
              <a:rPr lang="cs-CZ" sz="2000" dirty="0"/>
              <a:t> (prvním císařem, který přijal křesťanství, byl </a:t>
            </a:r>
            <a:r>
              <a:rPr lang="cs-CZ" sz="2000" dirty="0" err="1"/>
              <a:t>Konstatntin</a:t>
            </a:r>
            <a:r>
              <a:rPr lang="cs-CZ" sz="2000" dirty="0"/>
              <a:t> I. Veliký v roce 337 n. l.), aby </a:t>
            </a:r>
            <a:r>
              <a:rPr lang="cs-CZ" sz="2000" b="1" dirty="0"/>
              <a:t>později ovládlo velkou část Evropy a s kolonizátorskými proudy se rozšířilo i do jiných částí světa</a:t>
            </a:r>
            <a:r>
              <a:rPr lang="cs-CZ" sz="2000" dirty="0"/>
              <a:t>. Během svého vývoje se křesťanství rozštěpilo na </a:t>
            </a:r>
            <a:r>
              <a:rPr lang="cs-CZ" sz="2000" b="1" dirty="0"/>
              <a:t>tři zásadní větve</a:t>
            </a:r>
            <a:r>
              <a:rPr lang="cs-CZ" sz="2000" dirty="0"/>
              <a:t>: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311940"/>
            <a:ext cx="10770087" cy="30420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503055" y="5997167"/>
            <a:ext cx="798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Jaký je zásadní rozdíl mezi katolíky a protestanty?</a:t>
            </a:r>
          </a:p>
        </p:txBody>
      </p:sp>
    </p:spTree>
    <p:extLst>
      <p:ext uri="{BB962C8B-B14F-4D97-AF65-F5344CB8AC3E}">
        <p14:creationId xmlns:p14="http://schemas.microsoft.com/office/powerpoint/2010/main" val="42375656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63418" y="341746"/>
            <a:ext cx="11148291" cy="53609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Počátky islámu jsou spojeny s působením arabského proroka Mohameda na Arabském poloostrově v 7. století n.l. V dalších stoletích se islám velmi rychle </a:t>
            </a:r>
            <a:r>
              <a:rPr lang="cs-CZ" sz="2000" b="1" dirty="0"/>
              <a:t>rozšířil kromě Blízkého východu i do velké části středomoří</a:t>
            </a:r>
            <a:r>
              <a:rPr lang="cs-CZ" sz="2000" dirty="0"/>
              <a:t>, aby byl na konci 15. století z Pyrenejského poloostrova vytlačen.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Od 13. století se však začala rozmáhat </a:t>
            </a:r>
            <a:r>
              <a:rPr lang="cs-CZ" sz="2000" b="1" dirty="0"/>
              <a:t>Osmanská říše z východu (dnešní Turecko)</a:t>
            </a:r>
            <a:r>
              <a:rPr lang="cs-CZ" sz="2000" dirty="0"/>
              <a:t>, která o 150 let později dobyla Konstantinopol (1453), rozvrátila Byzantskou říši a obsadila velkou část jihovýchodní a část střední Evropy. </a:t>
            </a:r>
            <a:r>
              <a:rPr lang="cs-CZ" sz="2000" b="1" dirty="0"/>
              <a:t>Její rozmach na severní hranici zastavil až vojenský neúspěch u Vídně na koci 17. století.</a:t>
            </a:r>
            <a:r>
              <a:rPr lang="cs-CZ" sz="20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Přes zánik Osmanské říše po 1. světové válce zůstaly v Evropě její </a:t>
            </a:r>
            <a:r>
              <a:rPr lang="cs-CZ" sz="2000" b="1" dirty="0"/>
              <a:t>historické pozůstatky až do dnešních dní</a:t>
            </a:r>
            <a:r>
              <a:rPr lang="cs-CZ" sz="2000" dirty="0"/>
              <a:t>, a to v podobě </a:t>
            </a:r>
            <a:r>
              <a:rPr lang="cs-CZ" sz="2000" b="1" dirty="0"/>
              <a:t>převažujícího islámu v Bosně a Hercegovině, Albánii a Kosovu </a:t>
            </a:r>
            <a:r>
              <a:rPr lang="cs-CZ" sz="2000" dirty="0"/>
              <a:t>(enklávy také v Srbsku, Bulharsku a dalších zemích).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992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333375"/>
            <a:ext cx="8424863" cy="619125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cs-CZ" altLang="cs-CZ" sz="2400" b="1" u="sng">
              <a:latin typeface="Cambria" panose="02040503050406030204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sz="2400" b="1" u="sng">
                <a:latin typeface="Cambria" panose="02040503050406030204" pitchFamily="18" charset="0"/>
              </a:rPr>
              <a:t>VÝUKA DEMOGRAFIE NA JINÝCH VYSOKÝCH ŠKOLÁCH V ČR</a:t>
            </a:r>
          </a:p>
          <a:p>
            <a:pPr>
              <a:lnSpc>
                <a:spcPct val="90000"/>
              </a:lnSpc>
            </a:pPr>
            <a:endParaRPr lang="cs-CZ" altLang="cs-CZ" sz="2400" b="1" u="sng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b="1">
                <a:latin typeface="Cambria" panose="02040503050406030204" pitchFamily="18" charset="0"/>
              </a:rPr>
              <a:t>Katedra demografie a geodemografie</a:t>
            </a:r>
            <a:r>
              <a:rPr lang="cs-CZ" altLang="cs-CZ" sz="2400">
                <a:latin typeface="Cambria" panose="02040503050406030204" pitchFamily="18" charset="0"/>
              </a:rPr>
              <a:t>, Přírodovědecká fakulta, </a:t>
            </a:r>
            <a:r>
              <a:rPr lang="cs-CZ" altLang="cs-CZ" sz="2400" b="1">
                <a:latin typeface="Cambria" panose="02040503050406030204" pitchFamily="18" charset="0"/>
              </a:rPr>
              <a:t>Univerzita Karlova v Praze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>
                <a:latin typeface="Cambria" panose="02040503050406030204" pitchFamily="18" charset="0"/>
              </a:rPr>
              <a:t>   (od roku 1990; prof. J. Rychtaříková, dr. T. Kučera, dr. B. Burcin, doc. L. Fialová, ale i prof. Z. Pavlík)</a:t>
            </a:r>
          </a:p>
          <a:p>
            <a:pPr>
              <a:lnSpc>
                <a:spcPct val="90000"/>
              </a:lnSpc>
            </a:pPr>
            <a:endParaRPr lang="cs-CZ" altLang="cs-CZ" sz="240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cs-CZ" altLang="cs-CZ" sz="24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4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400" b="1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400" b="1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400" b="1">
              <a:latin typeface="Verdana" panose="020B0604030504040204" pitchFamily="34" charset="0"/>
            </a:endParaRPr>
          </a:p>
        </p:txBody>
      </p:sp>
      <p:pic>
        <p:nvPicPr>
          <p:cNvPr id="22531" name="Picture 5" descr="p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3284539"/>
            <a:ext cx="3744913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05134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44945" y="434109"/>
            <a:ext cx="10928255" cy="5397891"/>
          </a:xfrm>
        </p:spPr>
        <p:txBody>
          <a:bodyPr/>
          <a:lstStyle/>
          <a:p>
            <a:r>
              <a:rPr lang="cs-CZ" sz="2400" b="1" dirty="0"/>
              <a:t>Islám je druhým nejrozšířenějším náboženstvím světa, v současnosti tvoří 23 % světové populace, 1,61 mld. věřících</a:t>
            </a:r>
            <a:r>
              <a:rPr lang="cs-CZ" sz="2400" dirty="0"/>
              <a:t>, ale podle demografického vývoje se dá očekávat, že </a:t>
            </a:r>
            <a:r>
              <a:rPr lang="cs-CZ" sz="2400" b="1" dirty="0"/>
              <a:t>okolo roku 2050 bude na planetě žít více muslimů než křesťanů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Nejvíce je </a:t>
            </a:r>
            <a:r>
              <a:rPr lang="cs-CZ" sz="2400" b="1" dirty="0"/>
              <a:t>rozšířený v oblastech severní Afriky, jihozápadní, střední, jižní a jihovýchodní Asii</a:t>
            </a:r>
            <a:r>
              <a:rPr lang="cs-CZ" sz="2400" dirty="0"/>
              <a:t>.  </a:t>
            </a:r>
          </a:p>
          <a:p>
            <a:r>
              <a:rPr lang="cs-CZ" sz="2400" dirty="0"/>
              <a:t>Toto náboženství má </a:t>
            </a:r>
            <a:r>
              <a:rPr lang="cs-CZ" sz="2400" b="1" dirty="0"/>
              <a:t>dvě hlavní větve</a:t>
            </a:r>
            <a:r>
              <a:rPr lang="cs-CZ" sz="2400" dirty="0"/>
              <a:t>: </a:t>
            </a:r>
            <a:r>
              <a:rPr lang="cs-CZ" sz="2400" b="1" dirty="0"/>
              <a:t>sunnitskou (většina věřících) a šíitskou (především Írán, Irák, </a:t>
            </a:r>
            <a:r>
              <a:rPr lang="cs-CZ" sz="2400" b="1" dirty="0" err="1"/>
              <a:t>Ázerbajdžán</a:t>
            </a:r>
            <a:r>
              <a:rPr lang="cs-CZ" sz="2400" b="1" dirty="0"/>
              <a:t> a Bahrajn).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14255" y="5601167"/>
            <a:ext cx="546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Která větev je více „nebezpečná“?</a:t>
            </a:r>
          </a:p>
        </p:txBody>
      </p:sp>
    </p:spTree>
    <p:extLst>
      <p:ext uri="{BB962C8B-B14F-4D97-AF65-F5344CB8AC3E}">
        <p14:creationId xmlns:p14="http://schemas.microsoft.com/office/powerpoint/2010/main" val="281421800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87927" y="304800"/>
            <a:ext cx="11277599" cy="592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Hinduismus vyznává přibližně 1,1 mld. lidí na světě (15 %), je rozšířený především na území Indie, Nepálu a na Mauriciu.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Buddhismus je rozšířený především v Číně a ve východní a jihovýchodní Asii. </a:t>
            </a:r>
            <a:r>
              <a:rPr lang="cs-CZ" sz="2400" dirty="0"/>
              <a:t>Představuje </a:t>
            </a:r>
            <a:r>
              <a:rPr lang="cs-CZ" sz="2400" b="1" dirty="0"/>
              <a:t>čtvrté nejrozšířenější náboženství světa s necelými 500 miliony následovníky.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Judaismus </a:t>
            </a:r>
            <a:r>
              <a:rPr lang="cs-CZ" sz="2400" dirty="0"/>
              <a:t>se již v dřívějších dobách </a:t>
            </a:r>
            <a:r>
              <a:rPr lang="cs-CZ" sz="2400" b="1" dirty="0"/>
              <a:t>rozšířil do celého světa a v současnosti má zhruba 20 mil. následovníků. </a:t>
            </a:r>
            <a:r>
              <a:rPr lang="cs-CZ" sz="2400" dirty="0"/>
              <a:t>Kontroverzní je otázka </a:t>
            </a:r>
            <a:r>
              <a:rPr lang="cs-CZ" sz="2400" b="1" dirty="0"/>
              <a:t>židovského státu Izrael</a:t>
            </a:r>
            <a:r>
              <a:rPr lang="cs-CZ" sz="2400" dirty="0"/>
              <a:t>, který byl založen v roce 1948, a které je domovem pro 6,5 milionu židů, více než 5,5 židů žije v USA.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577009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02" y="1136073"/>
            <a:ext cx="9256189" cy="460355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859700" y="406400"/>
            <a:ext cx="5780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Prostorové rozšíření náboženství ve světě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696310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90" y="393723"/>
            <a:ext cx="7897091" cy="62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0319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3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sz="4400" b="1" dirty="0"/>
              <a:t>Struktura obyvatelstva II.,</a:t>
            </a:r>
          </a:p>
          <a:p>
            <a:pPr algn="ctr"/>
            <a:r>
              <a:rPr lang="cs-CZ" sz="4400" b="1" dirty="0"/>
              <a:t>data o obyvatelstvu</a:t>
            </a:r>
          </a:p>
        </p:txBody>
      </p:sp>
    </p:spTree>
    <p:extLst>
      <p:ext uri="{BB962C8B-B14F-4D97-AF65-F5344CB8AC3E}">
        <p14:creationId xmlns:p14="http://schemas.microsoft.com/office/powerpoint/2010/main" val="404622911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F4D66B-D848-4B67-9E8B-36BFDB9E5C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50637A0-CD5D-4E10-A3DF-1A241923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199625"/>
            <a:ext cx="10753800" cy="4632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Jedním z nejsnáze rozpoznatelných znaků národa je jeho jazyk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procesu </a:t>
            </a:r>
            <a:r>
              <a:rPr lang="cs-CZ" sz="2400" b="1" dirty="0"/>
              <a:t>formování národa tvoří jednu z nejdůležitějších funkcí</a:t>
            </a:r>
            <a:r>
              <a:rPr lang="cs-CZ" sz="2400" dirty="0"/>
              <a:t>, což je např. vidět ve </a:t>
            </a:r>
            <a:r>
              <a:rPr lang="cs-CZ" sz="2400" b="1" dirty="0"/>
              <a:t>shodě názvů jazyka a národa</a:t>
            </a:r>
            <a:r>
              <a:rPr lang="cs-CZ" sz="2400" dirty="0"/>
              <a:t>, ale i </a:t>
            </a:r>
            <a:r>
              <a:rPr lang="cs-CZ" sz="2400" b="1" dirty="0"/>
              <a:t>geograficky má jazyk význam při sestavování národnostní struktury obyvatelstva světa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I přesto </a:t>
            </a:r>
            <a:r>
              <a:rPr lang="cs-CZ" sz="2400" b="1" dirty="0"/>
              <a:t>existují státy, které na svém území využívají až stovky jazyků</a:t>
            </a:r>
            <a:r>
              <a:rPr lang="cs-CZ" sz="2400" dirty="0"/>
              <a:t>, např. Papua Nová Guinea (841), Indonésie (710) nebo Nigerie (526).</a:t>
            </a:r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1C96CDA1-1173-4FC4-921A-6F74316F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Jazyková struktura</a:t>
            </a:r>
          </a:p>
        </p:txBody>
      </p:sp>
    </p:spTree>
    <p:extLst>
      <p:ext uri="{BB962C8B-B14F-4D97-AF65-F5344CB8AC3E}">
        <p14:creationId xmlns:p14="http://schemas.microsoft.com/office/powerpoint/2010/main" val="392354953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5CD02C-2A4B-414D-83D9-5F96CCF2BC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001495C-99C2-4094-B518-E8CF37F84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40" y="461394"/>
            <a:ext cx="10894360" cy="537060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Určit, kolik na světě existuje jazyků, je prakticky vyloučené</a:t>
            </a:r>
            <a:r>
              <a:rPr lang="cs-CZ" sz="2400" dirty="0"/>
              <a:t>, a to z důvodu jejich neustálého vývoje, vzniku nových a zániku nepoužívaných i rozšiřování poznání a informací o nich.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Odhaduje se, že počet jazyků ve světě dosahuje 7 tis.</a:t>
            </a:r>
            <a:r>
              <a:rPr lang="cs-CZ" sz="2400" dirty="0"/>
              <a:t>, přičemž až </a:t>
            </a:r>
            <a:r>
              <a:rPr lang="cs-CZ" sz="2400" b="1" dirty="0"/>
              <a:t>1/3 z nich je v ohrožení</a:t>
            </a:r>
            <a:r>
              <a:rPr lang="cs-CZ" sz="2400" dirty="0"/>
              <a:t>, to znamená, že mají méně než 1 000 mluvčích, kteří jej dokážou aktivně používat.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Na druhé straně až </a:t>
            </a:r>
            <a:r>
              <a:rPr lang="cs-CZ" sz="2400" b="1" dirty="0"/>
              <a:t>polovina světové populace využívá dohromady pouze 23 jazyků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894698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AD5DFC-E970-4202-BCDB-9A26131DF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Struktura obyvatelstva II.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425BC0A-DFDD-48EE-8949-CFBB4A00D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70" y="964734"/>
            <a:ext cx="10818859" cy="4781724"/>
          </a:xfrm>
        </p:spPr>
        <p:txBody>
          <a:bodyPr/>
          <a:lstStyle/>
          <a:p>
            <a:pPr algn="ctr">
              <a:buNone/>
            </a:pPr>
            <a:endParaRPr lang="cs-CZ" altLang="cs-CZ" b="1" i="1" dirty="0">
              <a:solidFill>
                <a:srgbClr val="CC3300"/>
              </a:solidFill>
            </a:endParaRPr>
          </a:p>
          <a:p>
            <a:pPr algn="ctr">
              <a:buNone/>
            </a:pPr>
            <a:r>
              <a:rPr lang="cs-CZ" altLang="cs-CZ" sz="3200" b="1" i="1" dirty="0">
                <a:solidFill>
                  <a:srgbClr val="CC3300"/>
                </a:solidFill>
              </a:rPr>
              <a:t>Nejvíce obyvatel světa hovoří</a:t>
            </a:r>
            <a:r>
              <a:rPr lang="cs-CZ" altLang="cs-CZ" sz="3200" b="1" dirty="0">
                <a:solidFill>
                  <a:srgbClr val="CC3300"/>
                </a:solidFill>
              </a:rPr>
              <a:t> </a:t>
            </a:r>
            <a:r>
              <a:rPr lang="cs-CZ" altLang="cs-CZ" sz="3200" b="1" i="1" dirty="0">
                <a:solidFill>
                  <a:srgbClr val="CC3300"/>
                </a:solidFill>
              </a:rPr>
              <a:t>???</a:t>
            </a:r>
          </a:p>
          <a:p>
            <a:pPr>
              <a:buNone/>
            </a:pPr>
            <a:endParaRPr lang="cs-CZ" altLang="cs-CZ" sz="3200" b="1" i="1" dirty="0">
              <a:solidFill>
                <a:srgbClr val="CC3300"/>
              </a:solidFill>
            </a:endParaRPr>
          </a:p>
          <a:p>
            <a:pPr algn="ctr">
              <a:buNone/>
            </a:pPr>
            <a:r>
              <a:rPr lang="cs-CZ" altLang="cs-CZ" sz="3200" b="1" i="1" dirty="0">
                <a:solidFill>
                  <a:srgbClr val="CC3300"/>
                </a:solidFill>
              </a:rPr>
              <a:t>Prostorově nejrozšířenější </a:t>
            </a:r>
          </a:p>
          <a:p>
            <a:pPr algn="ctr">
              <a:buNone/>
            </a:pPr>
            <a:r>
              <a:rPr lang="cs-CZ" altLang="cs-CZ" sz="3200" b="1" i="1" dirty="0">
                <a:solidFill>
                  <a:srgbClr val="CC3300"/>
                </a:solidFill>
              </a:rPr>
              <a:t>jazyk světa je ???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369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BD2E9F5-746F-46A0-9940-AF5379659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19" y="1249962"/>
            <a:ext cx="99677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2186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D9C0F3-4E71-4732-8764-58A9D9DA8F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1507C71-9886-4EAB-B77B-055E12A56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63" y="528506"/>
            <a:ext cx="10835637" cy="53034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Stejně jako determinace přesného počtu je </a:t>
            </a:r>
            <a:r>
              <a:rPr lang="cs-CZ" sz="2400" b="1" dirty="0"/>
              <a:t>obtížné také určení nejvyužívanějších jazyků</a:t>
            </a:r>
            <a:r>
              <a:rPr lang="cs-CZ" sz="2400" dirty="0"/>
              <a:t>. V současnosti je nejpočetnější obyvatelstvo hovořící čínštinou s přibližně 1,3 mld. rodilými mluvčími, z toho až jedna mld. hovoří </a:t>
            </a:r>
            <a:r>
              <a:rPr lang="cs-CZ" sz="2400" b="1" dirty="0"/>
              <a:t>mandarínskou čínštinou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Je třeba nicméně brát v úvahu, že </a:t>
            </a:r>
            <a:r>
              <a:rPr lang="cs-CZ" sz="2400" b="1" dirty="0"/>
              <a:t>čínština je jednotná pouze v psané formě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mluvené formě jsou velké odlišnosti, přičemž může jít až o 300 různých jazyků/dialektů, které jsou pouze formálně sjednoceny jako čínština.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Vliv jazyka je víceméně </a:t>
            </a:r>
            <a:r>
              <a:rPr lang="cs-CZ" sz="2400" b="1" dirty="0"/>
              <a:t>prostorově omezen na území Čínské lidové republiky a Tchaj-wanu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92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476250"/>
            <a:ext cx="8424862" cy="5976938"/>
          </a:xfrm>
        </p:spPr>
        <p:txBody>
          <a:bodyPr/>
          <a:lstStyle/>
          <a:p>
            <a:r>
              <a:rPr lang="cs-CZ" altLang="cs-CZ" sz="2400" b="1">
                <a:latin typeface="Cambria" panose="02040503050406030204" pitchFamily="18" charset="0"/>
              </a:rPr>
              <a:t>Ústav demografie a aplikované statistiky</a:t>
            </a:r>
            <a:r>
              <a:rPr lang="cs-CZ" altLang="cs-CZ" sz="2400">
                <a:latin typeface="Cambria" panose="02040503050406030204" pitchFamily="18" charset="0"/>
              </a:rPr>
              <a:t>, Fakulta regionálního rozvoje  a mezinárodních vztahů, </a:t>
            </a:r>
            <a:r>
              <a:rPr lang="cs-CZ" altLang="cs-CZ" sz="2400" b="1">
                <a:latin typeface="Cambria" panose="02040503050406030204" pitchFamily="18" charset="0"/>
              </a:rPr>
              <a:t>Mendelova univerzita v Brně</a:t>
            </a:r>
          </a:p>
          <a:p>
            <a:endParaRPr lang="cs-CZ" altLang="cs-CZ" sz="2400">
              <a:latin typeface="Cambria" panose="02040503050406030204" pitchFamily="18" charset="0"/>
            </a:endParaRPr>
          </a:p>
          <a:p>
            <a:endParaRPr lang="cs-CZ" altLang="cs-CZ" sz="2400">
              <a:latin typeface="Verdana" panose="020B0604030504040204" pitchFamily="34" charset="0"/>
            </a:endParaRPr>
          </a:p>
          <a:p>
            <a:endParaRPr lang="cs-CZ" altLang="cs-CZ" sz="2400">
              <a:latin typeface="Verdana" panose="020B0604030504040204" pitchFamily="34" charset="0"/>
            </a:endParaRPr>
          </a:p>
          <a:p>
            <a:endParaRPr lang="cs-CZ" altLang="cs-CZ" sz="2400">
              <a:latin typeface="Verdana" panose="020B0604030504040204" pitchFamily="34" charset="0"/>
            </a:endParaRPr>
          </a:p>
          <a:p>
            <a:endParaRPr lang="cs-CZ" altLang="cs-CZ" sz="2400">
              <a:latin typeface="Verdana" panose="020B0604030504040204" pitchFamily="34" charset="0"/>
            </a:endParaRPr>
          </a:p>
          <a:p>
            <a:endParaRPr lang="cs-CZ" altLang="cs-CZ" sz="2400">
              <a:latin typeface="Verdana" panose="020B0604030504040204" pitchFamily="34" charset="0"/>
            </a:endParaRPr>
          </a:p>
          <a:p>
            <a:endParaRPr lang="cs-CZ" altLang="cs-CZ" sz="2400">
              <a:latin typeface="Verdana" panose="020B0604030504040204" pitchFamily="34" charset="0"/>
            </a:endParaRPr>
          </a:p>
          <a:p>
            <a:r>
              <a:rPr lang="cs-CZ" altLang="cs-CZ" sz="2400">
                <a:latin typeface="Cambria" panose="02040503050406030204" pitchFamily="18" charset="0"/>
              </a:rPr>
              <a:t>…dílčím způsobem na řadě dalších vysokých škol</a:t>
            </a:r>
          </a:p>
          <a:p>
            <a:endParaRPr lang="cs-CZ" altLang="cs-CZ" sz="2400">
              <a:latin typeface="Verdana" panose="020B0604030504040204" pitchFamily="34" charset="0"/>
            </a:endParaRPr>
          </a:p>
          <a:p>
            <a:pPr algn="ctr">
              <a:buFontTx/>
              <a:buNone/>
            </a:pPr>
            <a:endParaRPr lang="cs-CZ" altLang="cs-CZ" sz="2400" b="1" u="sng">
              <a:latin typeface="Verdana" panose="020B0604030504040204" pitchFamily="34" charset="0"/>
            </a:endParaRPr>
          </a:p>
          <a:p>
            <a:pPr>
              <a:buFontTx/>
              <a:buNone/>
            </a:pPr>
            <a:endParaRPr lang="cs-CZ" altLang="cs-CZ" sz="2400">
              <a:latin typeface="Verdana" panose="020B0604030504040204" pitchFamily="34" charset="0"/>
            </a:endParaRPr>
          </a:p>
          <a:p>
            <a:endParaRPr lang="cs-CZ" altLang="cs-CZ" sz="2400">
              <a:latin typeface="Verdana" panose="020B0604030504040204" pitchFamily="34" charset="0"/>
            </a:endParaRPr>
          </a:p>
          <a:p>
            <a:endParaRPr lang="cs-CZ" altLang="cs-CZ" sz="2400">
              <a:latin typeface="Verdana" panose="020B0604030504040204" pitchFamily="34" charset="0"/>
            </a:endParaRPr>
          </a:p>
        </p:txBody>
      </p:sp>
      <p:pic>
        <p:nvPicPr>
          <p:cNvPr id="24579" name="Picture 5" descr="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02" y="2592822"/>
            <a:ext cx="43926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60444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79A6F5-1B79-4A18-ADC5-489565A64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C52F55-F1DF-4620-BDF6-8A8607CDC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50" y="378000"/>
            <a:ext cx="10978250" cy="5454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Původní velké prostorové rozšíření ztratily, spolu s rozpadem koloniálních panství, francouzština a němčina</a:t>
            </a:r>
            <a:r>
              <a:rPr lang="cs-CZ" sz="2400" dirty="0"/>
              <a:t>, které jsou podle počtu rodilých mluvčí aktuálně na 14. a 15. pozici.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evropském prostředí ale mají stále důležitou roli.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Většina </a:t>
            </a:r>
            <a:r>
              <a:rPr lang="cs-CZ" sz="2400" b="1" dirty="0"/>
              <a:t>evropských jazyků patří do indoevropské jazykové rodiny</a:t>
            </a:r>
            <a:r>
              <a:rPr lang="cs-CZ" sz="2400" dirty="0"/>
              <a:t>, které se dělí na menší skupiny.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/>
              <a:t>Největší skupiny jsou jazyky slovanské, germánské a románské</a:t>
            </a:r>
            <a:r>
              <a:rPr lang="cs-CZ" sz="2400" dirty="0"/>
              <a:t>, menší poté ugrofinské nebo baltské.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celém světě jsou zhruba dvě desítky hlavních jazykových rodin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30046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t="34958" r="43294" b="12125"/>
          <a:stretch>
            <a:fillRect/>
          </a:stretch>
        </p:blipFill>
        <p:spPr bwMode="auto">
          <a:xfrm>
            <a:off x="1919289" y="496888"/>
            <a:ext cx="8497887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404087444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491BB9-F75C-4A9D-93EF-8BA9A3FB7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68C42CA-B826-4B67-8C8A-F36FA615A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52" y="595618"/>
            <a:ext cx="10827248" cy="52363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 Evropě dominuje angličtina</a:t>
            </a:r>
            <a:r>
              <a:rPr lang="cs-CZ" sz="2000" dirty="0"/>
              <a:t>, ve které je schopných komunikovat 51 % občanů EU, z toho 13 % jako rodilí mluvčí, 38 % se jazyk naučilo.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Až 56 % občanů EU uvádí, že se kromě své mateřštiny dokáže domluvit alespoň ještě jedním cizím jazykem</a:t>
            </a:r>
            <a:r>
              <a:rPr lang="cs-CZ" sz="2000" dirty="0"/>
              <a:t>, 28 % pak uvádí schopnost komunikovat ve dvou cizích jazycích.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Zajímavostí je, že </a:t>
            </a:r>
            <a:r>
              <a:rPr lang="cs-CZ" sz="2000" b="1" dirty="0"/>
              <a:t>97 % Slováků uvádí, že umí alespoň jeden cizí jazyk</a:t>
            </a:r>
            <a:r>
              <a:rPr lang="cs-CZ" sz="2000" dirty="0"/>
              <a:t> (pravděpodobně ovlivněno znalostí češtiny), patří tak ke špičce v Evropě společně s Lucemburskem a Nizozemskem.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 opačné straně pak jsou státy </a:t>
            </a:r>
            <a:r>
              <a:rPr lang="cs-CZ" sz="2000" b="1" dirty="0"/>
              <a:t>Irsko, Velká Británie, Itálie, Maďarsko, Portugalsko a Španělsko, kde 50-60 % obyvatel uvádí, že kromě své mateřštiny neumí jiný jazyk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308225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4FEE9F-24EB-4ECE-890E-A8FEC33695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77AA352-DF41-4E2E-9E79-B2568A1AC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500765"/>
            <a:ext cx="10753200" cy="52456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západní Evropě dominují románské jazyky zahrnující portugalštinu, španělštinu, francouzštinu a italštinu</a:t>
            </a:r>
            <a:r>
              <a:rPr lang="cs-CZ" sz="2400" dirty="0"/>
              <a:t>. Do stejné skupiny patří </a:t>
            </a:r>
            <a:r>
              <a:rPr lang="cs-CZ" sz="2400" b="1" dirty="0"/>
              <a:t>rumunština</a:t>
            </a:r>
            <a:r>
              <a:rPr lang="cs-CZ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Specifické postavení mají ve Španělsku katalánština, galicijština a baskičtina.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Baskičtina, využívaná v oblasti Baskicko a která má značnou kulturní i politickou autonomii, je uznávána jako jazyk menšiny a má status úředního jazyka této autonomní části.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Je klasifikována jako izolovaný jazyk, tedy takový, který nelze zařadit do žádné jazykové rodiny. </a:t>
            </a:r>
          </a:p>
        </p:txBody>
      </p:sp>
    </p:spTree>
    <p:extLst>
      <p:ext uri="{BB962C8B-B14F-4D97-AF65-F5344CB8AC3E}">
        <p14:creationId xmlns:p14="http://schemas.microsoft.com/office/powerpoint/2010/main" val="288518218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D7BF96-57F1-46F9-8BC3-4602AFAFBF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06276FF-9312-4A0F-BE4A-E00077E3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82848"/>
            <a:ext cx="10753200" cy="46491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Germánské jazyky se využívají především severních a západních zemích Evropy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 toho plyne i jejich rozdělení na </a:t>
            </a:r>
            <a:r>
              <a:rPr lang="cs-CZ" b="1" dirty="0"/>
              <a:t>severogermánské</a:t>
            </a:r>
            <a:r>
              <a:rPr lang="cs-CZ" dirty="0"/>
              <a:t> (islandština, </a:t>
            </a:r>
            <a:r>
              <a:rPr lang="cs-CZ" dirty="0" err="1"/>
              <a:t>faerština</a:t>
            </a:r>
            <a:r>
              <a:rPr lang="cs-CZ" dirty="0"/>
              <a:t>, norština, švédština, dánština) a </a:t>
            </a:r>
            <a:r>
              <a:rPr lang="cs-CZ" b="1" dirty="0"/>
              <a:t>západogermánské </a:t>
            </a:r>
            <a:r>
              <a:rPr lang="cs-CZ" dirty="0"/>
              <a:t>(skotština, angličtina, fríština, nizozemština, němčina). </a:t>
            </a:r>
          </a:p>
        </p:txBody>
      </p:sp>
    </p:spTree>
    <p:extLst>
      <p:ext uri="{BB962C8B-B14F-4D97-AF65-F5344CB8AC3E}">
        <p14:creationId xmlns:p14="http://schemas.microsoft.com/office/powerpoint/2010/main" val="45937618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AF3F06-2ED8-44EF-BADF-F7641BCC9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2914738-907D-4B5A-8E98-C8786CFA3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87897"/>
            <a:ext cx="10753200" cy="472465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Ve východní Evropě dominují slovanské jazyky</a:t>
            </a:r>
            <a:r>
              <a:rPr lang="cs-CZ" dirty="0"/>
              <a:t>, které se vyznačují bohatým principem ohýbání slov.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Slovanské jazyky se dělí na </a:t>
            </a:r>
            <a:r>
              <a:rPr lang="cs-CZ" b="1" dirty="0"/>
              <a:t>západoslovanské</a:t>
            </a:r>
            <a:r>
              <a:rPr lang="cs-CZ" dirty="0"/>
              <a:t> (čeština, polština, slovenština, lužická srbština, kašubština), </a:t>
            </a:r>
            <a:r>
              <a:rPr lang="cs-CZ" b="1" dirty="0"/>
              <a:t>východoslovanské</a:t>
            </a:r>
            <a:r>
              <a:rPr lang="cs-CZ" dirty="0"/>
              <a:t> (ruština, běloruština, ukrajinština) a </a:t>
            </a:r>
            <a:r>
              <a:rPr lang="cs-CZ" b="1" dirty="0"/>
              <a:t>jihoslovanské</a:t>
            </a:r>
            <a:r>
              <a:rPr lang="cs-CZ" dirty="0"/>
              <a:t> (srbština, černohorština, bosenština, chorvatština, makedonština, bulharština). </a:t>
            </a:r>
          </a:p>
        </p:txBody>
      </p:sp>
    </p:spTree>
    <p:extLst>
      <p:ext uri="{BB962C8B-B14F-4D97-AF65-F5344CB8AC3E}">
        <p14:creationId xmlns:p14="http://schemas.microsoft.com/office/powerpoint/2010/main" val="36058197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A62BA6-F311-408B-A264-19F83449C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A175CC7-6589-48C3-89E2-47D605306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85" y="377999"/>
            <a:ext cx="10851815" cy="49490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Do indoevropských jazyků patří také řečtina</a:t>
            </a:r>
            <a:r>
              <a:rPr lang="cs-CZ" sz="2000" dirty="0"/>
              <a:t>, vyvinutá ze starořečtiny. Tvoří samostatnou vývojovou větev a používá se především v Řecku, na Kypru a v některých částech Turecka.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Vedle čínštiny je nejstarším kontinuálně používaným jazykem na světě</a:t>
            </a:r>
            <a:r>
              <a:rPr lang="cs-CZ" sz="2000" dirty="0"/>
              <a:t>, ze kterého </a:t>
            </a:r>
            <a:r>
              <a:rPr lang="cs-CZ" sz="2000" b="1" dirty="0"/>
              <a:t>vychází i slova používaná v jiných jazycích </a:t>
            </a:r>
            <a:r>
              <a:rPr lang="cs-CZ" sz="2000" dirty="0"/>
              <a:t>(angličtina, francouzština, italština a další), stejně tak písmo – </a:t>
            </a:r>
            <a:r>
              <a:rPr lang="cs-CZ" sz="2000" b="1" dirty="0"/>
              <a:t>alfabeta – je nejstarší písmo nalezené na evropském kontinentu</a:t>
            </a:r>
            <a:r>
              <a:rPr lang="cs-CZ" sz="2000" dirty="0"/>
              <a:t>. Z ní se </a:t>
            </a:r>
            <a:r>
              <a:rPr lang="cs-CZ" sz="2000" b="1" dirty="0"/>
              <a:t>později vyvinuly azbuka a nejčastěji využívaná latinka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„</a:t>
            </a:r>
            <a:r>
              <a:rPr lang="cs-CZ" sz="2000" b="1" i="1" dirty="0">
                <a:solidFill>
                  <a:srgbClr val="FF0000"/>
                </a:solidFill>
              </a:rPr>
              <a:t>Lingua </a:t>
            </a:r>
            <a:r>
              <a:rPr lang="cs-CZ" sz="2000" b="1" i="1" dirty="0" err="1">
                <a:solidFill>
                  <a:srgbClr val="FF0000"/>
                </a:solidFill>
              </a:rPr>
              <a:t>pura</a:t>
            </a:r>
            <a:r>
              <a:rPr lang="cs-CZ" sz="2000" b="1" i="1" dirty="0">
                <a:solidFill>
                  <a:srgbClr val="FF0000"/>
                </a:solidFill>
              </a:rPr>
              <a:t>“?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Další jazykovou skupinou v Evropě je ugrofinská</a:t>
            </a:r>
            <a:r>
              <a:rPr lang="cs-CZ" sz="2000" dirty="0"/>
              <a:t>, která se dále dělí na </a:t>
            </a:r>
            <a:r>
              <a:rPr lang="cs-CZ" sz="2000" dirty="0" err="1"/>
              <a:t>ugrickou</a:t>
            </a:r>
            <a:r>
              <a:rPr lang="cs-CZ" sz="2000" dirty="0"/>
              <a:t> (maďarština) a finsko-permskou (finština, estonština) větev; všechny poté patří do uralské jazykové rodiny.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45839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AB1211-9BE6-45CF-9FCF-5A90859F6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95" y="55239"/>
            <a:ext cx="5981350" cy="65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479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19400" y="1359001"/>
            <a:ext cx="10753200" cy="4139998"/>
          </a:xfrm>
        </p:spPr>
        <p:txBody>
          <a:bodyPr/>
          <a:lstStyle/>
          <a:p>
            <a:pPr marL="0" indent="0">
              <a:buNone/>
            </a:pPr>
            <a:endParaRPr lang="cs-CZ" altLang="cs-CZ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altLang="cs-CZ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b="1" i="1" dirty="0">
                <a:solidFill>
                  <a:srgbClr val="FF0000"/>
                </a:solidFill>
              </a:rPr>
              <a:t>Jaký je nejpoužívanější jazyk v Evropě (počet rodilých mluvčích/mateřský jazyk)?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84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CA5EB0-32FB-4A06-9FFB-71AE0F25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53" y="1742509"/>
            <a:ext cx="7920000" cy="347544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E57B73-63E6-4D88-9334-D723601C4541}"/>
              </a:ext>
            </a:extLst>
          </p:cNvPr>
          <p:cNvSpPr txBox="1"/>
          <p:nvPr/>
        </p:nvSpPr>
        <p:spPr>
          <a:xfrm>
            <a:off x="3045204" y="732461"/>
            <a:ext cx="548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Nejpoužívanější jazyky v Evropské unii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1293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546" y="404814"/>
            <a:ext cx="10788072" cy="5976937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SLOVENSKO</a:t>
            </a:r>
          </a:p>
          <a:p>
            <a:pPr algn="ctr">
              <a:buFontTx/>
              <a:buNone/>
            </a:pPr>
            <a:endParaRPr lang="cs-CZ" altLang="cs-CZ" sz="2400" b="1" u="sng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Katedra </a:t>
            </a:r>
            <a:r>
              <a:rPr lang="cs-CZ" altLang="cs-CZ" sz="2400" b="1" dirty="0" err="1">
                <a:latin typeface="Cambria" panose="02040503050406030204" pitchFamily="18" charset="0"/>
              </a:rPr>
              <a:t>humánnej</a:t>
            </a:r>
            <a:r>
              <a:rPr lang="cs-CZ" altLang="cs-CZ" sz="2400" b="1" dirty="0">
                <a:latin typeface="Cambria" panose="02040503050406030204" pitchFamily="18" charset="0"/>
              </a:rPr>
              <a:t> geografie a demografie</a:t>
            </a:r>
            <a:r>
              <a:rPr lang="cs-CZ" altLang="cs-CZ" sz="2400" dirty="0">
                <a:latin typeface="Cambria" panose="02040503050406030204" pitchFamily="18" charset="0"/>
              </a:rPr>
              <a:t>, </a:t>
            </a:r>
            <a:r>
              <a:rPr lang="cs-CZ" altLang="cs-CZ" sz="2400" dirty="0" err="1">
                <a:latin typeface="Cambria" panose="02040503050406030204" pitchFamily="18" charset="0"/>
              </a:rPr>
              <a:t>Prírodovedecká</a:t>
            </a:r>
            <a:r>
              <a:rPr lang="cs-CZ" altLang="cs-CZ" sz="2400" dirty="0">
                <a:latin typeface="Cambria" panose="02040503050406030204" pitchFamily="18" charset="0"/>
              </a:rPr>
              <a:t> fakulta, </a:t>
            </a:r>
            <a:r>
              <a:rPr lang="cs-CZ" altLang="cs-CZ" sz="2400" b="1" dirty="0">
                <a:latin typeface="Cambria" panose="02040503050406030204" pitchFamily="18" charset="0"/>
              </a:rPr>
              <a:t>Univerzita Komenského v </a:t>
            </a:r>
            <a:r>
              <a:rPr lang="cs-CZ" altLang="cs-CZ" sz="2400" b="1" dirty="0" err="1">
                <a:latin typeface="Cambria" panose="02040503050406030204" pitchFamily="18" charset="0"/>
              </a:rPr>
              <a:t>Bratislave</a:t>
            </a:r>
            <a:endParaRPr lang="cs-CZ" altLang="cs-CZ" sz="2400" b="1" dirty="0">
              <a:latin typeface="Cambria" panose="02040503050406030204" pitchFamily="18" charset="0"/>
            </a:endParaRPr>
          </a:p>
          <a:p>
            <a:pPr algn="ctr">
              <a:buFontTx/>
              <a:buNone/>
            </a:pPr>
            <a:endParaRPr lang="cs-CZ" altLang="cs-CZ" sz="2400" b="1" u="sng" dirty="0">
              <a:latin typeface="Cambria" panose="02040503050406030204" pitchFamily="18" charset="0"/>
            </a:endParaRPr>
          </a:p>
          <a:p>
            <a:pPr algn="ctr"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EVROPA</a:t>
            </a:r>
          </a:p>
          <a:p>
            <a:pPr algn="ctr">
              <a:buFontTx/>
              <a:buNone/>
            </a:pPr>
            <a:endParaRPr lang="cs-CZ" altLang="cs-CZ" sz="2400" b="1" u="sng" dirty="0">
              <a:latin typeface="Cambria" panose="02040503050406030204" pitchFamily="18" charset="0"/>
            </a:endParaRPr>
          </a:p>
          <a:p>
            <a:r>
              <a:rPr lang="cs-CZ" altLang="cs-CZ" sz="2400" dirty="0" err="1">
                <a:latin typeface="Cambria" panose="02040503050406030204" pitchFamily="18" charset="0"/>
              </a:rPr>
              <a:t>L’Institut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national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d’études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démographiques</a:t>
            </a:r>
            <a:r>
              <a:rPr lang="cs-CZ" altLang="cs-CZ" sz="2400" dirty="0">
                <a:latin typeface="Cambria" panose="02040503050406030204" pitchFamily="18" charset="0"/>
              </a:rPr>
              <a:t> (INED), Paris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Institut de </a:t>
            </a:r>
            <a:r>
              <a:rPr lang="cs-CZ" altLang="cs-CZ" sz="2400" dirty="0" err="1">
                <a:latin typeface="Cambria" panose="02040503050406030204" pitchFamily="18" charset="0"/>
              </a:rPr>
              <a:t>Démographie</a:t>
            </a:r>
            <a:r>
              <a:rPr lang="cs-CZ" altLang="cs-CZ" sz="2400" dirty="0">
                <a:latin typeface="Cambria" panose="02040503050406030204" pitchFamily="18" charset="0"/>
              </a:rPr>
              <a:t> de </a:t>
            </a:r>
            <a:r>
              <a:rPr lang="cs-CZ" altLang="cs-CZ" sz="2400" dirty="0" err="1">
                <a:latin typeface="Cambria" panose="02040503050406030204" pitchFamily="18" charset="0"/>
              </a:rPr>
              <a:t>l`Université</a:t>
            </a:r>
            <a:r>
              <a:rPr lang="cs-CZ" altLang="cs-CZ" sz="2400" dirty="0">
                <a:latin typeface="Cambria" panose="02040503050406030204" pitchFamily="18" charset="0"/>
              </a:rPr>
              <a:t> Paris,  </a:t>
            </a:r>
            <a:r>
              <a:rPr lang="cs-CZ" altLang="cs-CZ" sz="2400" dirty="0" err="1">
                <a:latin typeface="Cambria" panose="02040503050406030204" pitchFamily="18" charset="0"/>
              </a:rPr>
              <a:t>Panthéon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Sorbonne</a:t>
            </a:r>
            <a:r>
              <a:rPr lang="cs-CZ" altLang="cs-CZ" sz="2400" dirty="0">
                <a:latin typeface="Cambria" panose="02040503050406030204" pitchFamily="18" charset="0"/>
              </a:rPr>
              <a:t>, Paris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Max-Planck-Institut </a:t>
            </a:r>
            <a:r>
              <a:rPr lang="cs-CZ" altLang="cs-CZ" sz="2400" dirty="0" err="1">
                <a:latin typeface="Cambria" panose="02040503050406030204" pitchFamily="18" charset="0"/>
              </a:rPr>
              <a:t>für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demografische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Forschung</a:t>
            </a:r>
            <a:r>
              <a:rPr lang="cs-CZ" altLang="cs-CZ" sz="2400" dirty="0">
                <a:latin typeface="Cambria" panose="02040503050406030204" pitchFamily="18" charset="0"/>
              </a:rPr>
              <a:t>, Rostock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Centre </a:t>
            </a:r>
            <a:r>
              <a:rPr lang="cs-CZ" altLang="cs-CZ" sz="2400" dirty="0" err="1">
                <a:latin typeface="Cambria" panose="02040503050406030204" pitchFamily="18" charset="0"/>
              </a:rPr>
              <a:t>for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Economic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Demography</a:t>
            </a:r>
            <a:r>
              <a:rPr lang="cs-CZ" altLang="cs-CZ" sz="2400" dirty="0">
                <a:latin typeface="Cambria" panose="02040503050406030204" pitchFamily="18" charset="0"/>
              </a:rPr>
              <a:t>, Lund University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897922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90BA0C-C14C-4819-831C-81460A05D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FF8997E-5E27-45BD-8B9D-A39E3880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994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Rasová, etnická a národnostní struktura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6F79771-EDF3-4BEF-9D54-696E6E245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54" y="1308683"/>
            <a:ext cx="10676246" cy="452331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i="1" u="sng" dirty="0"/>
              <a:t>Lidská rasa </a:t>
            </a:r>
            <a:r>
              <a:rPr lang="cs-CZ" dirty="0"/>
              <a:t>je velká </a:t>
            </a:r>
            <a:r>
              <a:rPr lang="cs-CZ" b="1" dirty="0"/>
              <a:t>skupina lidí s podobnými, dědičně podmíněnými, antropologickými znaky </a:t>
            </a:r>
            <a:r>
              <a:rPr lang="cs-CZ" dirty="0"/>
              <a:t>– barva pleti, barva a tvar vlasů a očí, tvar lebky, nosu, rtů, kterými se jednotlivé rasy od sebe navzájem odlišují.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Na základě těchto odlišností se </a:t>
            </a:r>
            <a:r>
              <a:rPr lang="cs-CZ" b="1" dirty="0"/>
              <a:t>na světě rozlišují tři rasy: europoidní, mongoloidní a negroidní.</a:t>
            </a:r>
          </a:p>
        </p:txBody>
      </p:sp>
    </p:spTree>
    <p:extLst>
      <p:ext uri="{BB962C8B-B14F-4D97-AF65-F5344CB8AC3E}">
        <p14:creationId xmlns:p14="http://schemas.microsoft.com/office/powerpoint/2010/main" val="291342412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9FED08-2906-494D-999B-E63F4FE29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09D84BA-BDC0-4FA0-8FC6-AE8253719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2947"/>
            <a:ext cx="10753200" cy="5639053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cs-CZ" sz="2000" b="1" dirty="0"/>
              <a:t>Europoidní (euro-asijská) - tzv. „bílá“ rasa, tvoří asi 50 % světové populace. </a:t>
            </a:r>
            <a:r>
              <a:rPr lang="cs-CZ" sz="2000" dirty="0"/>
              <a:t>V důsledku evropské expanze europoidní rasa osídlila všechny části světa. Nejvíce jsou příslušníci této rasy zastoupeni v Evropě, Severní Americe, JZ Asii, Austrálii či arabské Africe. V moderní klasifikaci se užívá rozdělení na čtyři hlavní skupiny – nordický, baltický, </a:t>
            </a:r>
            <a:r>
              <a:rPr lang="cs-CZ" sz="2000" dirty="0" err="1"/>
              <a:t>dinarský</a:t>
            </a:r>
            <a:r>
              <a:rPr lang="cs-CZ" sz="2000" dirty="0"/>
              <a:t> a alpinský typ.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000" b="1" dirty="0"/>
              <a:t>Mongoloidní (asijsko-americká) – tzv. „žlutá“ rasa, zastupuje přibližně 40 % lidstva. </a:t>
            </a:r>
            <a:r>
              <a:rPr lang="cs-CZ" sz="2000" dirty="0"/>
              <a:t>Nejvíce je rozšířena v Asii, ale také např. v Severní Americe či na Madagaskaru. Mongoloidní rasa se dělí na tři hlavní skupiny, a to centrální asijskou, asijsko-tichomořskou a indiánskou (tzv. „rudá“ rasa).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Negroidní (ekvatoriální) – tzv. „černá“ rasa, tvoří asi 10 % světové populace. </a:t>
            </a:r>
            <a:r>
              <a:rPr lang="cs-CZ" sz="2000" dirty="0"/>
              <a:t>Největší zastoupení této rasy je ve střední a jižní Africe, dále v Austrálii a Oceánii (Nová Guinea). Rozlišují se dva základní typy, a to </a:t>
            </a:r>
            <a:r>
              <a:rPr lang="cs-CZ" sz="2000" dirty="0" err="1"/>
              <a:t>paleonegroidní</a:t>
            </a:r>
            <a:r>
              <a:rPr lang="cs-CZ" sz="2000" dirty="0"/>
              <a:t> (</a:t>
            </a:r>
            <a:r>
              <a:rPr lang="cs-CZ" sz="2000" dirty="0" err="1"/>
              <a:t>staročernošský</a:t>
            </a:r>
            <a:r>
              <a:rPr lang="cs-CZ" sz="2000" dirty="0"/>
              <a:t>) a </a:t>
            </a:r>
            <a:r>
              <a:rPr lang="cs-CZ" sz="2000" dirty="0" err="1"/>
              <a:t>neonegroidní</a:t>
            </a:r>
            <a:r>
              <a:rPr lang="cs-CZ" sz="2000" dirty="0"/>
              <a:t> (</a:t>
            </a:r>
            <a:r>
              <a:rPr lang="cs-CZ" sz="2000" dirty="0" err="1"/>
              <a:t>mladočernošský</a:t>
            </a:r>
            <a:r>
              <a:rPr lang="cs-CZ" sz="20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68455205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DFDDFB-43E0-4A49-96CF-EA760E375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939DD6-6E50-493C-AA3F-B4330B8B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17072"/>
            <a:ext cx="10753200" cy="4514928"/>
          </a:xfrm>
        </p:spPr>
        <p:txBody>
          <a:bodyPr/>
          <a:lstStyle/>
          <a:p>
            <a:r>
              <a:rPr lang="cs-CZ" dirty="0"/>
              <a:t>Současné rasové složení světadílů je vzhledem k migracím obyvatelstva pestré. Výsledkem migrací je míšení lidských ras a vznik tzv. přechodných ras, respektive míšenců: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27B7C6-08AF-4EE6-8B1F-5B107925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3" y="4236778"/>
            <a:ext cx="11661027" cy="1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793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A9D501-D4B9-459A-BC6F-F93C85849C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C32A56-1179-44A7-8CF6-0D73EE5F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14" y="729842"/>
            <a:ext cx="7417239" cy="560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5038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78000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USA – vývoj rasové struktury</a:t>
            </a:r>
          </a:p>
        </p:txBody>
      </p:sp>
      <p:pic>
        <p:nvPicPr>
          <p:cNvPr id="10240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377950"/>
            <a:ext cx="7416800" cy="5118100"/>
          </a:xfrm>
          <a:noFill/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96528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B36BE5-A681-4F08-8849-541A4E41F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09" y="378000"/>
            <a:ext cx="8281216" cy="614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0188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8D6D1C-207F-4024-8F21-63EC1A98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324" y="0"/>
            <a:ext cx="8505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612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7DD4C3-AAD3-4485-9353-05FBE3157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BFE6FC-175E-4787-AAA9-51338C08D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86" y="0"/>
            <a:ext cx="10475227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3343301-CAEE-4726-8A00-97EAB459B89C}"/>
              </a:ext>
            </a:extLst>
          </p:cNvPr>
          <p:cNvSpPr txBox="1"/>
          <p:nvPr/>
        </p:nvSpPr>
        <p:spPr>
          <a:xfrm>
            <a:off x="4961714" y="251670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Asian</a:t>
            </a:r>
            <a:r>
              <a:rPr lang="cs-CZ" dirty="0"/>
              <a:t> </a:t>
            </a:r>
            <a:r>
              <a:rPr lang="cs-CZ" dirty="0" err="1"/>
              <a:t>American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252894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4041A0-D613-47E8-8B02-C6A8AD40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A56109-59F0-46AC-A098-7EE0ED910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99" y="378000"/>
            <a:ext cx="76200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8931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CEF505-FE42-4714-B574-9EF9FC5628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CE397F0-2817-46AE-A06A-A826E7FE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377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Etnická struktura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8EA3118-9405-4680-971B-EE0060A6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74" y="796954"/>
            <a:ext cx="10844026" cy="476494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i="1" u="sng" dirty="0"/>
              <a:t>Etnicita</a:t>
            </a:r>
            <a:r>
              <a:rPr lang="cs-CZ" sz="2400" dirty="0"/>
              <a:t> je </a:t>
            </a:r>
            <a:r>
              <a:rPr lang="cs-CZ" sz="2400" b="1" dirty="0"/>
              <a:t>mnohovýznamový pojem užívaný ve společenských vědách, který může označovat příslušnost jedince k etniku nebo etnické skupině</a:t>
            </a:r>
            <a:r>
              <a:rPr lang="cs-CZ" sz="2400" dirty="0"/>
              <a:t>, či se jedná o </a:t>
            </a:r>
            <a:r>
              <a:rPr lang="cs-CZ" sz="2400" b="1" dirty="0"/>
              <a:t>vědomí nebo pocit sounáležitosti s etnicky definovanou kolektivitou</a:t>
            </a:r>
            <a:r>
              <a:rPr lang="cs-CZ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Někdy se také hovoří o </a:t>
            </a:r>
            <a:r>
              <a:rPr lang="cs-CZ" sz="2400" b="1" dirty="0"/>
              <a:t>normě a životním stylu</a:t>
            </a:r>
            <a:r>
              <a:rPr lang="cs-CZ" sz="2400" dirty="0"/>
              <a:t>, které identifikují a odlišují skupiny osob od jiných lidí.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Etnicitu lze získat </a:t>
            </a:r>
            <a:r>
              <a:rPr lang="cs-CZ" sz="2400" b="1" dirty="0"/>
              <a:t>automaticky</a:t>
            </a:r>
            <a:r>
              <a:rPr lang="cs-CZ" sz="2400" dirty="0"/>
              <a:t> (narozením se do určitého etnického společenství) </a:t>
            </a:r>
            <a:r>
              <a:rPr lang="cs-CZ" sz="2400" b="1" dirty="0"/>
              <a:t>nebo může být zvolena </a:t>
            </a:r>
            <a:r>
              <a:rPr lang="cs-CZ" sz="2400" dirty="0"/>
              <a:t>(přechod do jiné etnické skupiny). </a:t>
            </a:r>
          </a:p>
        </p:txBody>
      </p:sp>
    </p:spTree>
    <p:extLst>
      <p:ext uri="{BB962C8B-B14F-4D97-AF65-F5344CB8AC3E}">
        <p14:creationId xmlns:p14="http://schemas.microsoft.com/office/powerpoint/2010/main" val="428982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199" y="765175"/>
            <a:ext cx="9010073" cy="5360988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Centre </a:t>
            </a:r>
            <a:r>
              <a:rPr lang="cs-CZ" altLang="cs-CZ" sz="2400" dirty="0" err="1">
                <a:latin typeface="Cambria" panose="02040503050406030204" pitchFamily="18" charset="0"/>
              </a:rPr>
              <a:t>d’Estudis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Demogràfics</a:t>
            </a:r>
            <a:r>
              <a:rPr lang="cs-CZ" altLang="cs-CZ" sz="2400" dirty="0">
                <a:latin typeface="Cambria" panose="02040503050406030204" pitchFamily="18" charset="0"/>
              </a:rPr>
              <a:t>, </a:t>
            </a:r>
            <a:r>
              <a:rPr lang="cs-CZ" altLang="cs-CZ" sz="2400" dirty="0" err="1">
                <a:latin typeface="Cambria" panose="02040503050406030204" pitchFamily="18" charset="0"/>
              </a:rPr>
              <a:t>Universitat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Autònoma</a:t>
            </a:r>
            <a:r>
              <a:rPr lang="cs-CZ" altLang="cs-CZ" sz="2400" dirty="0">
                <a:latin typeface="Cambria" panose="02040503050406030204" pitchFamily="18" charset="0"/>
              </a:rPr>
              <a:t> de Barcelona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 err="1">
                <a:latin typeface="Cambria" panose="02040503050406030204" pitchFamily="18" charset="0"/>
              </a:rPr>
              <a:t>British</a:t>
            </a:r>
            <a:r>
              <a:rPr lang="cs-CZ" altLang="cs-CZ" sz="2400" dirty="0">
                <a:latin typeface="Cambria" panose="02040503050406030204" pitchFamily="18" charset="0"/>
              </a:rPr>
              <a:t> Society </a:t>
            </a:r>
            <a:r>
              <a:rPr lang="cs-CZ" altLang="cs-CZ" sz="2400" dirty="0" err="1">
                <a:latin typeface="Cambria" panose="02040503050406030204" pitchFamily="18" charset="0"/>
              </a:rPr>
              <a:t>for</a:t>
            </a:r>
            <a:r>
              <a:rPr lang="cs-CZ" altLang="cs-CZ" sz="2400" dirty="0">
                <a:latin typeface="Cambria" panose="02040503050406030204" pitchFamily="18" charset="0"/>
              </a:rPr>
              <a:t> Population </a:t>
            </a:r>
            <a:r>
              <a:rPr lang="cs-CZ" altLang="cs-CZ" sz="2400" dirty="0" err="1">
                <a:latin typeface="Cambria" panose="02040503050406030204" pitchFamily="18" charset="0"/>
              </a:rPr>
              <a:t>Studies</a:t>
            </a:r>
            <a:r>
              <a:rPr lang="cs-CZ" altLang="cs-CZ" sz="2400" dirty="0">
                <a:latin typeface="Cambria" panose="02040503050406030204" pitchFamily="18" charset="0"/>
              </a:rPr>
              <a:t>, London </a:t>
            </a:r>
            <a:r>
              <a:rPr lang="cs-CZ" altLang="cs-CZ" sz="2400" dirty="0" err="1">
                <a:latin typeface="Cambria" panose="02040503050406030204" pitchFamily="18" charset="0"/>
              </a:rPr>
              <a:t>School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of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Economics</a:t>
            </a:r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 err="1">
                <a:latin typeface="Cambria" panose="02040503050406030204" pitchFamily="18" charset="0"/>
              </a:rPr>
              <a:t>Instytut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Statystyki</a:t>
            </a:r>
            <a:r>
              <a:rPr lang="cs-CZ" altLang="cs-CZ" sz="2400" dirty="0">
                <a:latin typeface="Cambria" panose="02040503050406030204" pitchFamily="18" charset="0"/>
              </a:rPr>
              <a:t> i Demografii, </a:t>
            </a:r>
            <a:r>
              <a:rPr lang="cs-CZ" altLang="cs-CZ" sz="2400" dirty="0" err="1">
                <a:latin typeface="Cambria" panose="02040503050406030204" pitchFamily="18" charset="0"/>
              </a:rPr>
              <a:t>Szkoła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Główna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Handlowa</a:t>
            </a:r>
            <a:r>
              <a:rPr lang="cs-CZ" altLang="cs-CZ" sz="2400" dirty="0">
                <a:latin typeface="Cambria" panose="02040503050406030204" pitchFamily="18" charset="0"/>
              </a:rPr>
              <a:t>, </a:t>
            </a:r>
            <a:r>
              <a:rPr lang="cs-CZ" altLang="cs-CZ" sz="2400" dirty="0" err="1">
                <a:latin typeface="Cambria" panose="02040503050406030204" pitchFamily="18" charset="0"/>
              </a:rPr>
              <a:t>Warszawa</a:t>
            </a:r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Department </a:t>
            </a:r>
            <a:r>
              <a:rPr lang="cs-CZ" altLang="cs-CZ" sz="2400" dirty="0" err="1">
                <a:latin typeface="Cambria" panose="02040503050406030204" pitchFamily="18" charset="0"/>
              </a:rPr>
              <a:t>of</a:t>
            </a:r>
            <a:r>
              <a:rPr lang="cs-CZ" altLang="cs-CZ" sz="2400" dirty="0">
                <a:latin typeface="Cambria" panose="02040503050406030204" pitchFamily="18" charset="0"/>
              </a:rPr>
              <a:t> Public </a:t>
            </a:r>
            <a:r>
              <a:rPr lang="cs-CZ" altLang="cs-CZ" sz="2400" dirty="0" err="1">
                <a:latin typeface="Cambria" panose="02040503050406030204" pitchFamily="18" charset="0"/>
              </a:rPr>
              <a:t>Health</a:t>
            </a:r>
            <a:r>
              <a:rPr lang="cs-CZ" altLang="cs-CZ" sz="2400" dirty="0">
                <a:latin typeface="Cambria" panose="02040503050406030204" pitchFamily="18" charset="0"/>
              </a:rPr>
              <a:t>, University </a:t>
            </a:r>
            <a:r>
              <a:rPr lang="cs-CZ" altLang="cs-CZ" sz="2400" dirty="0" err="1">
                <a:latin typeface="Cambria" panose="02040503050406030204" pitchFamily="18" charset="0"/>
              </a:rPr>
              <a:t>of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Southern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r>
              <a:rPr lang="cs-CZ" altLang="cs-CZ" sz="2400" dirty="0" err="1">
                <a:latin typeface="Cambria" panose="02040503050406030204" pitchFamily="18" charset="0"/>
              </a:rPr>
              <a:t>Denmark</a:t>
            </a:r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pPr>
              <a:buFontTx/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1621522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289227-9E40-4962-80FD-A776BE6911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444749C-84F3-4DCC-9612-A5A61CC65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87" y="578840"/>
            <a:ext cx="10844026" cy="491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Ve světě se nachází nespočet etnických skupin, které lze charakterizovat dle vícečetných znaků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Za </a:t>
            </a:r>
            <a:r>
              <a:rPr lang="cs-CZ" sz="2400" b="1" dirty="0"/>
              <a:t>nejpočetnější etnickou skupinu jsou považování </a:t>
            </a:r>
            <a:r>
              <a:rPr lang="cs-CZ" sz="2400" b="1" dirty="0" err="1"/>
              <a:t>Chanové</a:t>
            </a:r>
            <a:r>
              <a:rPr lang="cs-CZ" sz="2400" dirty="0"/>
              <a:t>, jež spojuje jazyk (čínština) a kultura.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některých případech se etnické skupiny nachází pouze na území jednoho státu, konkrétně např. </a:t>
            </a:r>
            <a:r>
              <a:rPr lang="cs-CZ" sz="2400" b="1" dirty="0"/>
              <a:t>Afroameričané</a:t>
            </a:r>
            <a:r>
              <a:rPr lang="cs-CZ" sz="2400" dirty="0"/>
              <a:t>, což je dáno historickými souvislostmi a sjednocujícím znakem je rasa.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Např. </a:t>
            </a:r>
            <a:r>
              <a:rPr lang="cs-CZ" sz="2400" b="1" dirty="0"/>
              <a:t>Peršany</a:t>
            </a:r>
            <a:r>
              <a:rPr lang="cs-CZ" sz="2400" dirty="0"/>
              <a:t> lze nalézt po celém světě a jejich společným znakem je vedle kultury také jazyk a rasa má v tomto případě upozaďující roli.</a:t>
            </a:r>
          </a:p>
        </p:txBody>
      </p:sp>
    </p:spTree>
    <p:extLst>
      <p:ext uri="{BB962C8B-B14F-4D97-AF65-F5344CB8AC3E}">
        <p14:creationId xmlns:p14="http://schemas.microsoft.com/office/powerpoint/2010/main" val="199505644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39C67D-DB68-4630-92DD-1FA223B932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03A1CA-83D7-4F38-8F4E-25F96610B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43" y="1677798"/>
            <a:ext cx="10437981" cy="34646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114F915-B413-42FD-AA77-763E70A62761}"/>
              </a:ext>
            </a:extLst>
          </p:cNvPr>
          <p:cNvSpPr txBox="1"/>
          <p:nvPr/>
        </p:nvSpPr>
        <p:spPr>
          <a:xfrm>
            <a:off x="3598878" y="654341"/>
            <a:ext cx="480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Příklady etnických skupin ve světě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67181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90773D-2299-48EC-85F6-8ABCCBBDA1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A0DC085-EB86-4913-A19B-734173AE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17" y="316207"/>
            <a:ext cx="11299970" cy="60090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Česká republika, coby „multikulturní“ společnost</a:t>
            </a:r>
            <a:r>
              <a:rPr lang="cs-CZ" sz="2400" dirty="0"/>
              <a:t>, byla a částečně stále je utvářena odlišnými etnickými, sociálními a náboženskými skupinami.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Přesto má </a:t>
            </a:r>
            <a:r>
              <a:rPr lang="cs-CZ" sz="2400" b="1" dirty="0"/>
              <a:t>ve společnosti zásadní postavení majorita</a:t>
            </a:r>
            <a:r>
              <a:rPr lang="cs-CZ" sz="2400" dirty="0"/>
              <a:t>. Při </a:t>
            </a:r>
            <a:r>
              <a:rPr lang="cs-CZ" sz="2400" b="1" dirty="0"/>
              <a:t>vzniku Československého státu v roce 1918</a:t>
            </a:r>
            <a:r>
              <a:rPr lang="cs-CZ" sz="2400" dirty="0"/>
              <a:t> žilo na území </a:t>
            </a:r>
            <a:r>
              <a:rPr lang="cs-CZ" sz="2400" b="1" dirty="0"/>
              <a:t>početné německé, maďarské, polské a židovské obyvatelstvo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Vlivem druhé světové války a období krátce po něm (odsun německého obyvatelstva) a následného uzavření hranic vojsky </a:t>
            </a:r>
            <a:r>
              <a:rPr lang="cs-CZ" sz="2400" b="1" dirty="0"/>
              <a:t>se společnost postupně homogenizovala a během 2. poloviny 20. století ustálila na 93-95 % českého (moravského a slezského) obyvatelstva.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86858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FE9767-ABEC-4B0C-B891-9F14142684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D95F9E9-7EE8-4F5E-A249-2315D1624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25932"/>
            <a:ext cx="10753200" cy="4139998"/>
          </a:xfrm>
        </p:spPr>
        <p:txBody>
          <a:bodyPr/>
          <a:lstStyle/>
          <a:p>
            <a:r>
              <a:rPr lang="cs-CZ" sz="2400" b="1" i="1" u="sng" dirty="0"/>
              <a:t>Národnost</a:t>
            </a:r>
            <a:r>
              <a:rPr lang="cs-CZ" sz="2400" b="1" u="sng" dirty="0"/>
              <a:t> </a:t>
            </a:r>
            <a:r>
              <a:rPr lang="cs-CZ" sz="2400" dirty="0"/>
              <a:t>je </a:t>
            </a:r>
            <a:r>
              <a:rPr lang="cs-CZ" sz="2400" b="1" dirty="0"/>
              <a:t>příslušnost osoby k určitému národu</a:t>
            </a:r>
            <a:r>
              <a:rPr lang="cs-CZ" sz="2400" dirty="0"/>
              <a:t>, kdy národ je chápán jako společenství, na jehož utváření mají největší vliv společná kultura, dějiny, území, či jazyk a jehož členové mají podvědomí sounáležitosti s tímto společenstvím. </a:t>
            </a:r>
          </a:p>
          <a:p>
            <a:endParaRPr lang="cs-CZ" sz="2400" dirty="0"/>
          </a:p>
          <a:p>
            <a:r>
              <a:rPr lang="cs-CZ" sz="2400" b="1" dirty="0"/>
              <a:t>V průběhu času se měnil význam pojmu národnost, takže je velmi složité jej definovat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Národnost lze </a:t>
            </a:r>
            <a:r>
              <a:rPr lang="cs-CZ" sz="2400" b="1" dirty="0"/>
              <a:t>získat narozením, adopcí, uzavřením manželství</a:t>
            </a:r>
            <a:r>
              <a:rPr lang="cs-CZ" sz="2400" dirty="0"/>
              <a:t>, ale nevylučuje se hlášení k více národnostem nebo také k žádné.</a:t>
            </a:r>
          </a:p>
        </p:txBody>
      </p:sp>
    </p:spTree>
    <p:extLst>
      <p:ext uri="{BB962C8B-B14F-4D97-AF65-F5344CB8AC3E}">
        <p14:creationId xmlns:p14="http://schemas.microsoft.com/office/powerpoint/2010/main" val="310402423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8BC294-8A29-4D00-BFA2-C09D22DD3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D16D66E-4851-467D-A6AA-DC0731EF0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450431"/>
            <a:ext cx="10753200" cy="5447029"/>
          </a:xfrm>
        </p:spPr>
        <p:txBody>
          <a:bodyPr/>
          <a:lstStyle/>
          <a:p>
            <a:r>
              <a:rPr lang="cs-CZ" sz="2400" dirty="0"/>
              <a:t>Je </a:t>
            </a:r>
            <a:r>
              <a:rPr lang="cs-CZ" sz="2400" b="1" dirty="0"/>
              <a:t>vhodné rozlišovat národnost danou etnickým původem </a:t>
            </a:r>
            <a:r>
              <a:rPr lang="cs-CZ" sz="2400" dirty="0"/>
              <a:t>(například na základě stejného jazyka či kultury), či </a:t>
            </a:r>
            <a:r>
              <a:rPr lang="cs-CZ" sz="2400" b="1" dirty="0"/>
              <a:t>politickým</a:t>
            </a:r>
            <a:r>
              <a:rPr lang="cs-CZ" sz="2400" dirty="0"/>
              <a:t> (dáno občanstvím), kdy za příslušníky národa jsou považování všichni, co jsou teritoriálně soustředěni ve státě, jsou jeho občany a mají právo účastnit se politiky a uplatňovat svoji suverenitu. </a:t>
            </a:r>
          </a:p>
          <a:p>
            <a:endParaRPr lang="cs-CZ" sz="2400" dirty="0"/>
          </a:p>
          <a:p>
            <a:r>
              <a:rPr lang="cs-CZ" sz="2400" dirty="0"/>
              <a:t>Nevylučuje se také provázání těchto dvou skutečností dohromady. </a:t>
            </a:r>
          </a:p>
          <a:p>
            <a:endParaRPr lang="cs-CZ" sz="2400" dirty="0"/>
          </a:p>
          <a:p>
            <a:r>
              <a:rPr lang="cs-CZ" sz="2400" b="1" dirty="0"/>
              <a:t>Někdy se národnost ztotožňuje či zaměňuje se státní příslušností a občanstvím.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847619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AEF1C0-E615-463A-84EE-CC305475A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E7C21D9-FF4F-4CE5-8E0F-B84BBE5C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32" y="215540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České republice se zjišťuje národnost v rámci sčítání lidu, domů a bytů</a:t>
            </a:r>
            <a:r>
              <a:rPr lang="cs-CZ" sz="2400" dirty="0"/>
              <a:t>. V čase se měnily jak definice, tak metodika a význam zjištěných údajů měl v různých obdobích rozdílnou váhu.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Česká republika se vyznačuje národnostní homogenitou (jednou z největších na světě) s dominantním zastoupením české národnosti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Charakter byl utvářen historickým a politickým vývojem země </a:t>
            </a:r>
            <a:r>
              <a:rPr lang="cs-CZ" sz="2400" dirty="0"/>
              <a:t>(migrací obyvatelstva během 2. světové války, válečnými ztrátami národnostních skupin, poválečným odsunem a výměnou obyvatelstva, re/emigrací a přesídlováním). </a:t>
            </a:r>
          </a:p>
        </p:txBody>
      </p:sp>
    </p:spTree>
    <p:extLst>
      <p:ext uri="{BB962C8B-B14F-4D97-AF65-F5344CB8AC3E}">
        <p14:creationId xmlns:p14="http://schemas.microsoft.com/office/powerpoint/2010/main" val="112116599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617E61-A190-4C81-A410-C3D6660AE9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E36A185-BDB8-409A-861D-819F203AA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386" y="676934"/>
            <a:ext cx="10753200" cy="49940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Nejpočetnější národnostní menšinou byli až do druhé světové války Němci</a:t>
            </a:r>
            <a:r>
              <a:rPr lang="cs-CZ" sz="2400" dirty="0"/>
              <a:t>, avšak po odsunu </a:t>
            </a:r>
            <a:r>
              <a:rPr lang="cs-CZ" sz="2400" b="1" dirty="0"/>
              <a:t>po roce 1946 jejich místo zaujali Slováci, kteří tvoří nejpočetnější menšinu dodnes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Otevření hranic po roce 1989 znamenalo méně kontrolovaný přísun národnostních menšin, zvýšil se zejména podíl:</a:t>
            </a:r>
          </a:p>
          <a:p>
            <a:pPr marL="72000" indent="0">
              <a:buNone/>
            </a:pPr>
            <a:r>
              <a:rPr lang="cs-CZ" sz="2400" dirty="0"/>
              <a:t> - </a:t>
            </a:r>
            <a:r>
              <a:rPr lang="cs-CZ" sz="2400" b="1" dirty="0"/>
              <a:t>vietnamské národnostní menšiny</a:t>
            </a:r>
            <a:r>
              <a:rPr lang="cs-CZ" sz="2400" dirty="0"/>
              <a:t>, jenž činil v roce 2011 na území České republiky 0,3 % z celkové populace (30 tis. osob); </a:t>
            </a:r>
          </a:p>
          <a:p>
            <a:pPr>
              <a:buFontTx/>
              <a:buChar char="-"/>
            </a:pPr>
            <a:r>
              <a:rPr lang="cs-CZ" sz="2400" dirty="0"/>
              <a:t>dále se jednalo o </a:t>
            </a:r>
            <a:r>
              <a:rPr lang="cs-CZ" sz="2400" b="1" dirty="0"/>
              <a:t>Ukrajince</a:t>
            </a:r>
            <a:r>
              <a:rPr lang="cs-CZ" sz="2400" dirty="0"/>
              <a:t> s podílem 0,5 % (53 tis. osob) </a:t>
            </a:r>
          </a:p>
          <a:p>
            <a:pPr>
              <a:buFontTx/>
              <a:buChar char="-"/>
            </a:pPr>
            <a:r>
              <a:rPr lang="cs-CZ" sz="2400" dirty="0"/>
              <a:t>a </a:t>
            </a:r>
            <a:r>
              <a:rPr lang="cs-CZ" sz="2400" b="1" dirty="0"/>
              <a:t>Rusy</a:t>
            </a:r>
            <a:r>
              <a:rPr lang="cs-CZ" sz="2400" dirty="0"/>
              <a:t> s 0,2 % (18 tis. osob). </a:t>
            </a:r>
          </a:p>
        </p:txBody>
      </p:sp>
    </p:spTree>
    <p:extLst>
      <p:ext uri="{BB962C8B-B14F-4D97-AF65-F5344CB8AC3E}">
        <p14:creationId xmlns:p14="http://schemas.microsoft.com/office/powerpoint/2010/main" val="353364407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71A95A-0260-41F5-BFA0-16AF675340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9DBE008-E06E-4720-A98C-83F732BC7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29" y="1996910"/>
            <a:ext cx="10966059" cy="309553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261B8F2-533C-4D44-BE73-19715605F6F9}"/>
              </a:ext>
            </a:extLst>
          </p:cNvPr>
          <p:cNvSpPr txBox="1"/>
          <p:nvPr/>
        </p:nvSpPr>
        <p:spPr>
          <a:xfrm>
            <a:off x="720000" y="967469"/>
            <a:ext cx="11025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národnostního složení obyvatel České republiky v letech 1921-2011 (v %)</a:t>
            </a:r>
          </a:p>
        </p:txBody>
      </p:sp>
    </p:spTree>
    <p:extLst>
      <p:ext uri="{BB962C8B-B14F-4D97-AF65-F5344CB8AC3E}">
        <p14:creationId xmlns:p14="http://schemas.microsoft.com/office/powerpoint/2010/main" val="239756811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48" y="822120"/>
            <a:ext cx="8978086" cy="50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167243294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1E6831-AF59-4646-9563-5F84B781C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70B6720-BB11-410A-95DA-F3A27632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88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dirty="0">
                <a:latin typeface="Verdana" panose="020B0604030504040204" pitchFamily="34" charset="0"/>
              </a:rPr>
              <a:t>Struktura obyvatelstva podle </a:t>
            </a:r>
            <a:br>
              <a:rPr lang="cs-CZ" altLang="cs-CZ" dirty="0">
                <a:latin typeface="Verdana" panose="020B0604030504040204" pitchFamily="34" charset="0"/>
              </a:rPr>
            </a:br>
            <a:r>
              <a:rPr lang="cs-CZ" altLang="cs-CZ" dirty="0">
                <a:latin typeface="Verdana" panose="020B0604030504040204" pitchFamily="34" charset="0"/>
              </a:rPr>
              <a:t>ekonomické aktivity</a:t>
            </a:r>
            <a:r>
              <a:rPr lang="cs-CZ" altLang="cs-CZ" u="sng" dirty="0">
                <a:latin typeface="Verdana" panose="020B0604030504040204" pitchFamily="34" charset="0"/>
              </a:rPr>
              <a:t/>
            </a:r>
            <a:br>
              <a:rPr lang="cs-CZ" altLang="cs-CZ" u="sng" dirty="0">
                <a:latin typeface="Verdana" panose="020B0604030504040204" pitchFamily="34" charset="0"/>
              </a:rPr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85F6942-DA53-4AE0-BB61-EF77FD409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Mezi </a:t>
            </a:r>
            <a:r>
              <a:rPr lang="cs-CZ" sz="2400" b="1" dirty="0"/>
              <a:t>důležité strukturální klasifikace obyvatelstva patří i vztah osob k ekonomické činnosti</a:t>
            </a:r>
            <a:r>
              <a:rPr lang="cs-CZ" sz="2400" dirty="0"/>
              <a:t>. Informace o </a:t>
            </a:r>
            <a:r>
              <a:rPr lang="cs-CZ" sz="2400" b="1" dirty="0"/>
              <a:t>úrovni ekonomické aktivity obyvatelstva v jednotlivých zemích (země OECD nebo EU) až do úrovně území NUTS III </a:t>
            </a:r>
            <a:r>
              <a:rPr lang="cs-CZ" sz="2400" dirty="0"/>
              <a:t>zjišťují prostřednictvím </a:t>
            </a:r>
            <a:r>
              <a:rPr lang="cs-CZ" sz="2400" b="1" dirty="0"/>
              <a:t>výběrového šetření pracovních sil </a:t>
            </a:r>
            <a:r>
              <a:rPr lang="cs-CZ" sz="2400" dirty="0"/>
              <a:t>(VŠPS) národní statistické úřady.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VŠPS je provázané se standardy a doporučeními </a:t>
            </a:r>
            <a:r>
              <a:rPr lang="cs-CZ" sz="2400" b="1" dirty="0"/>
              <a:t>Mezinárodní organizace práce</a:t>
            </a:r>
            <a:r>
              <a:rPr lang="cs-CZ" sz="2400" dirty="0"/>
              <a:t> (</a:t>
            </a:r>
            <a:r>
              <a:rPr lang="cs-CZ" sz="2400" i="1" dirty="0"/>
              <a:t>International </a:t>
            </a:r>
            <a:r>
              <a:rPr lang="cs-CZ" sz="2400" i="1" dirty="0" err="1"/>
              <a:t>Labour</a:t>
            </a:r>
            <a:r>
              <a:rPr lang="cs-CZ" sz="2400" i="1" dirty="0"/>
              <a:t> </a:t>
            </a:r>
            <a:r>
              <a:rPr lang="cs-CZ" sz="2400" i="1" dirty="0" err="1"/>
              <a:t>Organization</a:t>
            </a:r>
            <a:r>
              <a:rPr lang="cs-CZ" sz="2400" dirty="0"/>
              <a:t>, ILO).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687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9127" y="260350"/>
            <a:ext cx="9855200" cy="6337300"/>
          </a:xfrm>
        </p:spPr>
        <p:txBody>
          <a:bodyPr/>
          <a:lstStyle/>
          <a:p>
            <a:pPr algn="ctr"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algn="ctr">
              <a:buFontTx/>
              <a:buNone/>
            </a:pPr>
            <a:r>
              <a:rPr lang="cs-CZ" altLang="cs-CZ" sz="2400" b="1" u="sng" dirty="0">
                <a:latin typeface="Cambria" panose="02040503050406030204" pitchFamily="18" charset="0"/>
              </a:rPr>
              <a:t>DEMOGRAFIE A EKONOMIE</a:t>
            </a:r>
          </a:p>
          <a:p>
            <a:pPr algn="ctr">
              <a:buFontTx/>
              <a:buNone/>
            </a:pPr>
            <a:endParaRPr lang="cs-CZ" altLang="cs-CZ" sz="2400" b="1" u="sng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1) demografické aspekty společenského a hospodářského vývoje a postavení </a:t>
            </a:r>
            <a:r>
              <a:rPr lang="cs-CZ" altLang="cs-CZ" sz="2400" b="1" u="sng" dirty="0">
                <a:latin typeface="Cambria" panose="02040503050406030204" pitchFamily="18" charset="0"/>
              </a:rPr>
              <a:t>obyvatelstva</a:t>
            </a:r>
            <a:r>
              <a:rPr lang="cs-CZ" altLang="cs-CZ" sz="2400" b="1" dirty="0">
                <a:latin typeface="Cambria" panose="02040503050406030204" pitchFamily="18" charset="0"/>
              </a:rPr>
              <a:t> jako spotřebitele i jako tvůrce produktů a služeb</a:t>
            </a:r>
            <a:r>
              <a:rPr lang="cs-CZ" altLang="cs-CZ" dirty="0" smtClean="0">
                <a:latin typeface="Cambria" panose="02040503050406030204" pitchFamily="18" charset="0"/>
              </a:rPr>
              <a:t>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2) problematika </a:t>
            </a:r>
            <a:r>
              <a:rPr lang="cs-CZ" altLang="cs-CZ" sz="2400" b="1" u="sng" dirty="0">
                <a:latin typeface="Cambria" panose="02040503050406030204" pitchFamily="18" charset="0"/>
              </a:rPr>
              <a:t>lidského kapitálu</a:t>
            </a:r>
            <a:r>
              <a:rPr lang="cs-CZ" altLang="cs-CZ" sz="2400" dirty="0">
                <a:latin typeface="Cambria" panose="02040503050406030204" pitchFamily="18" charset="0"/>
              </a:rPr>
              <a:t> a jeho </a:t>
            </a:r>
            <a:r>
              <a:rPr lang="cs-CZ" altLang="cs-CZ" sz="2400" b="1" dirty="0">
                <a:latin typeface="Cambria" panose="02040503050406030204" pitchFamily="18" charset="0"/>
              </a:rPr>
              <a:t>měření</a:t>
            </a:r>
            <a:r>
              <a:rPr lang="cs-CZ" altLang="cs-CZ" sz="2400" dirty="0">
                <a:latin typeface="Cambria" panose="02040503050406030204" pitchFamily="18" charset="0"/>
              </a:rPr>
              <a:t> a související otázky zaměstnání, vzdělávání, zdravotní péče…</a:t>
            </a:r>
            <a:r>
              <a:rPr lang="cs-CZ" altLang="cs-CZ" dirty="0" smtClean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918370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680E87-78E7-4E7C-8909-DBD3C5C754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5A89939-6B09-4B9D-941A-7EA02949D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341" y="545284"/>
            <a:ext cx="10818859" cy="52867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u="sng" dirty="0"/>
              <a:t>Ekonomicky aktivní obyvatelstvo </a:t>
            </a:r>
            <a:r>
              <a:rPr lang="cs-CZ" b="1" dirty="0"/>
              <a:t>(pracovní sílu) tvoří podle VŠPS zaměstnaní a nezaměstnaní</a:t>
            </a:r>
            <a:r>
              <a:rPr lang="cs-CZ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 </a:t>
            </a:r>
            <a:r>
              <a:rPr lang="cs-CZ" b="1" dirty="0"/>
              <a:t>zaměstnané</a:t>
            </a:r>
            <a:r>
              <a:rPr lang="cs-CZ" dirty="0"/>
              <a:t> jsou považovány všechny osoby starší 15 let, které patří mezi placené zaměstnance, příslušníky armády nebo osoby zaměstnané ve vlastním podniku.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 </a:t>
            </a:r>
            <a:r>
              <a:rPr lang="cs-CZ" b="1" dirty="0"/>
              <a:t>nezaměstnané</a:t>
            </a:r>
            <a:r>
              <a:rPr lang="cs-CZ" dirty="0"/>
              <a:t> jsou považovány osoby 15leté a starší, které souběžně splňují tři podmínky: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9040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AA8292-8725-43A8-A7FC-1E172A98EB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774E195-92EE-4701-BC1A-EB060525D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90" y="2149580"/>
            <a:ext cx="11049321" cy="25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329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353784-28DA-43D1-A10F-D8F153B0B0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3224736-61DC-489F-9D39-48672D56C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794380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Ekonomická aktivita obyvatelstva je zjišťována v jednotlivých zemích také v rámci sčítání lidu.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Zatímco VŠPS zjišťuje aktivitu čtvrtletně</a:t>
            </a:r>
            <a:r>
              <a:rPr lang="cs-CZ" sz="2400" dirty="0"/>
              <a:t>, </a:t>
            </a:r>
            <a:r>
              <a:rPr lang="cs-CZ" sz="2400" b="1" dirty="0"/>
              <a:t>v případě ČR do úrovně krajů</a:t>
            </a:r>
            <a:r>
              <a:rPr lang="cs-CZ" sz="2400" dirty="0"/>
              <a:t>, </a:t>
            </a:r>
            <a:r>
              <a:rPr lang="cs-CZ" sz="2400" b="1" dirty="0"/>
              <a:t>sčítání lidu </a:t>
            </a:r>
            <a:r>
              <a:rPr lang="cs-CZ" sz="2400" dirty="0"/>
              <a:t>většinou</a:t>
            </a:r>
            <a:r>
              <a:rPr lang="cs-CZ" sz="2400" b="1" dirty="0"/>
              <a:t> jednou za 10 let, </a:t>
            </a:r>
            <a:r>
              <a:rPr lang="cs-CZ" sz="2400" dirty="0"/>
              <a:t>ale do </a:t>
            </a:r>
            <a:r>
              <a:rPr lang="cs-CZ" sz="2400" b="1" dirty="0"/>
              <a:t>územní úrovně obcí, a </a:t>
            </a:r>
            <a:r>
              <a:rPr lang="cs-CZ" sz="2400" dirty="0"/>
              <a:t>dokonce i </a:t>
            </a:r>
            <a:r>
              <a:rPr lang="cs-CZ" sz="2400" b="1" dirty="0"/>
              <a:t>základních sídelních jednotek.</a:t>
            </a:r>
            <a:r>
              <a:rPr 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Ekonomická aktivita obyvatel České republiky při sčítání lidu je zjišťována v souladu s definicemi a doporučeními ILO a LSF (</a:t>
            </a:r>
            <a:r>
              <a:rPr lang="cs-CZ" sz="2400" i="1" dirty="0" err="1"/>
              <a:t>Labour</a:t>
            </a:r>
            <a:r>
              <a:rPr lang="cs-CZ" sz="2400" i="1" dirty="0"/>
              <a:t> </a:t>
            </a:r>
            <a:r>
              <a:rPr lang="cs-CZ" sz="2400" i="1" dirty="0" err="1"/>
              <a:t>Force</a:t>
            </a:r>
            <a:r>
              <a:rPr lang="cs-CZ" sz="2400" i="1" dirty="0"/>
              <a:t> </a:t>
            </a:r>
            <a:r>
              <a:rPr lang="cs-CZ" sz="2400" i="1" dirty="0" err="1"/>
              <a:t>Surveys</a:t>
            </a:r>
            <a:r>
              <a:rPr lang="cs-CZ" sz="2400" dirty="0"/>
              <a:t>) pro sledování charakteristik na trhu práce.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619078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9280E3-1821-4F09-A8C8-D79F288B6B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DA313EF-FB35-41C8-9883-8A9DD4AFA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43" y="378000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i="1" dirty="0"/>
              <a:t>Ekonomicky aktivní</a:t>
            </a:r>
            <a:r>
              <a:rPr lang="cs-CZ" sz="2400" b="1" dirty="0"/>
              <a:t> </a:t>
            </a:r>
            <a:r>
              <a:rPr lang="cs-CZ" sz="2400" dirty="0"/>
              <a:t>obyvatelstvo </a:t>
            </a:r>
            <a:r>
              <a:rPr lang="cs-CZ" sz="2400" b="1" dirty="0"/>
              <a:t>tvořící pracovní sílu jsou tedy i při sčítání lidu osoby, které splňují požadavky na zařazení mezi zaměstnané a nezaměstnané</a:t>
            </a:r>
            <a:r>
              <a:rPr lang="cs-CZ" sz="2400" dirty="0"/>
              <a:t>. Mezi </a:t>
            </a:r>
            <a:r>
              <a:rPr lang="cs-CZ" sz="2400" b="1" i="1" dirty="0"/>
              <a:t>zaměstnané</a:t>
            </a:r>
            <a:r>
              <a:rPr lang="cs-CZ" sz="2400" dirty="0"/>
              <a:t> patří všechny osoby ve věku 15 a více let, které v rozhodný okamžik sčítání byly: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C598979-1B1D-420E-BC18-B1070AE8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43" y="3123447"/>
            <a:ext cx="11401374" cy="177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3052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31348C-7B76-46BE-A6F3-38C1C74CE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1BBC2F9-0631-413C-848B-94C4EA8E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63" y="290557"/>
            <a:ext cx="11357361" cy="599914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i="1" dirty="0"/>
              <a:t>Nezaměstnané</a:t>
            </a:r>
            <a:r>
              <a:rPr lang="cs-CZ" sz="2000" dirty="0"/>
              <a:t> jsou </a:t>
            </a:r>
            <a:r>
              <a:rPr lang="cs-CZ" sz="2000" b="1" dirty="0"/>
              <a:t>všechny osoby ve věku 15 a více let, které byly v rozhodný okamžik sčítání:</a:t>
            </a:r>
          </a:p>
          <a:p>
            <a:pPr>
              <a:buFontTx/>
              <a:buChar char="-"/>
            </a:pPr>
            <a:r>
              <a:rPr lang="cs-CZ" sz="2000" dirty="0"/>
              <a:t>bez práce, </a:t>
            </a:r>
          </a:p>
          <a:p>
            <a:pPr>
              <a:buFontTx/>
              <a:buChar char="-"/>
            </a:pPr>
            <a:r>
              <a:rPr lang="cs-CZ" sz="2000" dirty="0"/>
              <a:t>hledaly aktivně práci </a:t>
            </a:r>
          </a:p>
          <a:p>
            <a:pPr>
              <a:buFontTx/>
              <a:buChar char="-"/>
            </a:pPr>
            <a:r>
              <a:rPr lang="cs-CZ" sz="2000" dirty="0"/>
              <a:t>a byly připraveny k nástupu do práce.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i="1" dirty="0"/>
              <a:t>Ekonomicky neaktivní</a:t>
            </a:r>
            <a:r>
              <a:rPr lang="cs-CZ" sz="2000" b="1" dirty="0"/>
              <a:t> </a:t>
            </a:r>
            <a:r>
              <a:rPr lang="cs-CZ" sz="2000" dirty="0"/>
              <a:t>osoby jsou: </a:t>
            </a:r>
          </a:p>
          <a:p>
            <a:pPr>
              <a:buFontTx/>
              <a:buChar char="-"/>
            </a:pPr>
            <a:r>
              <a:rPr lang="cs-CZ" sz="2000" dirty="0"/>
              <a:t>nepracující důchodci, </a:t>
            </a:r>
          </a:p>
          <a:p>
            <a:pPr>
              <a:buFontTx/>
              <a:buChar char="-"/>
            </a:pPr>
            <a:r>
              <a:rPr lang="cs-CZ" sz="2000" dirty="0"/>
              <a:t>ostatní nepracující osoby s vlastním zdrojem obživy, </a:t>
            </a:r>
          </a:p>
          <a:p>
            <a:pPr>
              <a:buFontTx/>
              <a:buChar char="-"/>
            </a:pPr>
            <a:r>
              <a:rPr lang="cs-CZ" sz="2000" dirty="0"/>
              <a:t>děti předškolního věku, </a:t>
            </a:r>
          </a:p>
          <a:p>
            <a:pPr>
              <a:buFontTx/>
              <a:buChar char="-"/>
            </a:pPr>
            <a:r>
              <a:rPr lang="cs-CZ" sz="2000" dirty="0"/>
              <a:t>nepracující žáci, studenti a učni, </a:t>
            </a:r>
          </a:p>
          <a:p>
            <a:pPr>
              <a:buFontTx/>
              <a:buChar char="-"/>
            </a:pPr>
            <a:r>
              <a:rPr lang="cs-CZ" sz="2000" dirty="0"/>
              <a:t>osoby v domácnosti, </a:t>
            </a:r>
          </a:p>
          <a:p>
            <a:pPr>
              <a:buFontTx/>
              <a:buChar char="-"/>
            </a:pPr>
            <a:r>
              <a:rPr lang="cs-CZ" sz="2000" dirty="0"/>
              <a:t>ženy na další mateřské dovolené, resp. osoby na rodičovské dovolené a ostatní závislé osoby. </a:t>
            </a:r>
          </a:p>
        </p:txBody>
      </p:sp>
    </p:spTree>
    <p:extLst>
      <p:ext uri="{BB962C8B-B14F-4D97-AF65-F5344CB8AC3E}">
        <p14:creationId xmlns:p14="http://schemas.microsoft.com/office/powerpoint/2010/main" val="45679634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0D3E42-E643-4AF9-A8EE-95A9ABE1CF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F79EBE1-384F-467E-B136-2BC271069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32" y="509154"/>
            <a:ext cx="10753200" cy="4139998"/>
          </a:xfrm>
        </p:spPr>
        <p:txBody>
          <a:bodyPr/>
          <a:lstStyle/>
          <a:p>
            <a:r>
              <a:rPr lang="cs-CZ" dirty="0"/>
              <a:t>Základním ukazatelem ekonomické aktivity je </a:t>
            </a:r>
            <a:r>
              <a:rPr lang="cs-CZ" b="1" i="1" dirty="0"/>
              <a:t>míra ekonomické aktivity</a:t>
            </a:r>
            <a:r>
              <a:rPr lang="cs-CZ" b="1" dirty="0"/>
              <a:t> </a:t>
            </a:r>
            <a:r>
              <a:rPr lang="cs-CZ" dirty="0"/>
              <a:t>(EA), kterou lze charakterizovat jako </a:t>
            </a:r>
            <a:r>
              <a:rPr lang="cs-CZ" b="1" dirty="0"/>
              <a:t>podíl ekonomicky aktivních (zaměstnaných a nezaměstnaných) na celkové populaci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50E294-8AB7-4015-B7E8-F29FCB7B7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4587" y="3642296"/>
            <a:ext cx="13521038" cy="10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6658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9CBB01-E0BA-4BB8-B56D-83C1816B20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34EAB76-358A-433E-A9F6-79688D5C1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53" y="229966"/>
            <a:ext cx="10753200" cy="607016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Daleko </a:t>
            </a:r>
            <a:r>
              <a:rPr lang="cs-CZ" sz="2400" b="1" dirty="0"/>
              <a:t>nejsledovanějším ukazatelem o situaci na trhu práce </a:t>
            </a:r>
            <a:r>
              <a:rPr lang="cs-CZ" sz="2400" dirty="0"/>
              <a:t>je však </a:t>
            </a:r>
            <a:r>
              <a:rPr lang="cs-CZ" sz="2400" b="1" i="1" u="sng" dirty="0"/>
              <a:t>míra nezaměstnanosti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r>
              <a:rPr 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Tento ukazatel poskytují pravidelně čtvrtletně </a:t>
            </a:r>
            <a:r>
              <a:rPr lang="cs-CZ" sz="2400" b="1" dirty="0"/>
              <a:t>výsledky výběrového šetření pracovních sil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Ukazatel se nazývá </a:t>
            </a:r>
            <a:r>
              <a:rPr lang="cs-CZ" sz="2400" b="1" i="1" dirty="0"/>
              <a:t>„obecná míra nezaměstnanosti“</a:t>
            </a:r>
            <a:r>
              <a:rPr lang="cs-CZ" sz="2400" dirty="0"/>
              <a:t>, aby se odlišil od </a:t>
            </a:r>
            <a:r>
              <a:rPr lang="cs-CZ" sz="2400" b="1" i="1" dirty="0"/>
              <a:t>„míry registrované</a:t>
            </a:r>
            <a:r>
              <a:rPr lang="cs-CZ" sz="2400" b="1" dirty="0"/>
              <a:t> (evidované) </a:t>
            </a:r>
            <a:r>
              <a:rPr lang="cs-CZ" sz="2400" b="1" i="1" dirty="0"/>
              <a:t>nezaměstnanosti“</a:t>
            </a:r>
            <a:r>
              <a:rPr lang="cs-CZ" sz="2400" dirty="0"/>
              <a:t>, která je ve většině evropských zemí </a:t>
            </a:r>
            <a:r>
              <a:rPr lang="cs-CZ" sz="2400" b="1" dirty="0"/>
              <a:t>publikována úřady práce měsíčně</a:t>
            </a:r>
            <a:r>
              <a:rPr lang="cs-CZ" sz="2400" dirty="0"/>
              <a:t>, a to v daleko podrobnějším územním rozlišení (často až do úrovně obcí), než v případě VŠPS.</a:t>
            </a:r>
          </a:p>
        </p:txBody>
      </p:sp>
    </p:spTree>
    <p:extLst>
      <p:ext uri="{BB962C8B-B14F-4D97-AF65-F5344CB8AC3E}">
        <p14:creationId xmlns:p14="http://schemas.microsoft.com/office/powerpoint/2010/main" val="42849681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2BC4FEF-F50F-40EA-B82D-6C0FE8D6AA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2E17D62-14C4-4FEA-9524-47B091EA3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09" y="378000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Obě uvedené míry nezaměstnanosti se počítají podle stejného vzorce jako podíl nezaměstnaných (dosažitelných uchazečů o zaměstnání) z pracovní síly (zaměstnaných a nezaměstnaných neboli ekonomicky aktivních).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65E363-3C62-4A64-AD15-C3FDA954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1633" y="3429000"/>
            <a:ext cx="15644136" cy="7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1050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78EC77-0E81-473A-844C-0AE0A8A890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82E902-4FFC-4798-A3FC-E22DC2358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98" y="316208"/>
            <a:ext cx="10753200" cy="576581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 roce 2012 došlo ke změně metodiky výpočtu úrovně nezaměstnanosti</a:t>
            </a:r>
            <a:r>
              <a:rPr lang="cs-CZ" sz="2000" dirty="0"/>
              <a:t> v okresech, správních obvodech a obcích. </a:t>
            </a:r>
            <a:r>
              <a:rPr lang="cs-CZ" sz="2000" b="1" dirty="0"/>
              <a:t>Míra registrované nezaměstnanosti byla nahrazena </a:t>
            </a:r>
            <a:r>
              <a:rPr lang="cs-CZ" sz="2000" dirty="0"/>
              <a:t>novým ukazatelem, a to </a:t>
            </a:r>
            <a:r>
              <a:rPr lang="cs-CZ" sz="2000" b="1" i="1" dirty="0"/>
              <a:t>„podílem dosažitelných uchazečů o zaměstnání ve věku 15-64 let na obyvatelstvu stejné základní věkové skupiny“</a:t>
            </a:r>
            <a:r>
              <a:rPr lang="cs-CZ" sz="2000" b="1" dirty="0"/>
              <a:t> </a:t>
            </a:r>
            <a:r>
              <a:rPr lang="cs-CZ" sz="2000" dirty="0"/>
              <a:t>(tj. na </a:t>
            </a:r>
            <a:r>
              <a:rPr lang="cs-CZ" sz="2000" b="1" dirty="0"/>
              <a:t>produktivním obyvatelstvu</a:t>
            </a:r>
            <a:r>
              <a:rPr lang="cs-CZ" sz="2000" dirty="0"/>
              <a:t>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Ve jmenovateli vzorce </a:t>
            </a:r>
            <a:r>
              <a:rPr lang="cs-CZ" sz="2000" dirty="0"/>
              <a:t>pro výpočet </a:t>
            </a:r>
            <a:r>
              <a:rPr lang="cs-CZ" sz="2000" b="1" dirty="0"/>
              <a:t>úrovně nezaměstnanosti se místo pracovní síly </a:t>
            </a:r>
            <a:r>
              <a:rPr lang="cs-CZ" sz="2000" dirty="0"/>
              <a:t>(ekonomicky aktivního obyvatelstva) se nyní </a:t>
            </a:r>
            <a:r>
              <a:rPr lang="cs-CZ" sz="2000" b="1" dirty="0"/>
              <a:t>používá produktivní obyvatelstvo</a:t>
            </a:r>
            <a:r>
              <a:rPr lang="cs-CZ" sz="2000" dirty="0"/>
              <a:t>.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95549E-35AE-4882-B7F2-7F8D69A93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89" y="4599301"/>
            <a:ext cx="11350413" cy="6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32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05D4CC-4CB3-4DBF-BB15-0E0F86F0C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Struktura obyvatelstva II.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649ADFD-E6CB-4081-BBA2-36E59B268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r>
              <a:rPr lang="cs-CZ" b="1" i="1" dirty="0">
                <a:solidFill>
                  <a:srgbClr val="FF0000"/>
                </a:solidFill>
              </a:rPr>
              <a:t>Jaký je zásadní rozdíl mezi oběma ukazateli? Respektive jaký je rozdíl mezi ekonomicky aktivním obyvatelstvem a obyvatelstvem v produktivním věku?</a:t>
            </a:r>
          </a:p>
        </p:txBody>
      </p:sp>
    </p:spTree>
    <p:extLst>
      <p:ext uri="{BB962C8B-B14F-4D97-AF65-F5344CB8AC3E}">
        <p14:creationId xmlns:p14="http://schemas.microsoft.com/office/powerpoint/2010/main" val="8428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4086" y="785957"/>
            <a:ext cx="7772400" cy="1470025"/>
          </a:xfrm>
        </p:spPr>
        <p:txBody>
          <a:bodyPr/>
          <a:lstStyle/>
          <a:p>
            <a:pPr algn="ctr" eaLnBrk="1" hangingPunct="1"/>
            <a:r>
              <a:rPr lang="cs-CZ" altLang="cs-CZ" sz="4000" dirty="0">
                <a:latin typeface="Cambria" panose="02040503050406030204" pitchFamily="18" charset="0"/>
              </a:rPr>
              <a:t>Přednáška č. 1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95551" y="2133601"/>
            <a:ext cx="8153976" cy="3959225"/>
          </a:xfrm>
        </p:spPr>
        <p:txBody>
          <a:bodyPr/>
          <a:lstStyle/>
          <a:p>
            <a:pPr algn="ctr" eaLnBrk="1" hangingPunct="1"/>
            <a:r>
              <a:rPr lang="cs-CZ" altLang="cs-CZ" sz="3600" b="1" dirty="0">
                <a:latin typeface="Cambria" panose="02040503050406030204" pitchFamily="18" charset="0"/>
              </a:rPr>
              <a:t>OBSAH PŘEDMĚTU, OBJEKT A PŘEDMĚT STUDIA, VÝUKA DEMOGRAFIE NA JINÝCH VYSOKÝCH ŠKOLÁCH, DEMOGRAFIE A EKONOMIE, HISTORIE DEMOGRAFICKÉ STATISTIKY</a:t>
            </a:r>
          </a:p>
        </p:txBody>
      </p:sp>
    </p:spTree>
    <p:extLst>
      <p:ext uri="{BB962C8B-B14F-4D97-AF65-F5344CB8AC3E}">
        <p14:creationId xmlns:p14="http://schemas.microsoft.com/office/powerpoint/2010/main" val="26591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997ED60F-FEFC-4CD2-9041-564DAA92FE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4473" y="260350"/>
            <a:ext cx="10233891" cy="619283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dirty="0">
                <a:latin typeface="Cambria" panose="02040503050406030204" pitchFamily="18" charset="0"/>
              </a:rPr>
              <a:t>vytváření </a:t>
            </a:r>
            <a:r>
              <a:rPr lang="cs-CZ" altLang="cs-CZ" b="1" dirty="0">
                <a:latin typeface="Cambria" panose="02040503050406030204" pitchFamily="18" charset="0"/>
              </a:rPr>
              <a:t>populačních „prognóz“</a:t>
            </a:r>
            <a:r>
              <a:rPr lang="cs-CZ" altLang="cs-CZ" dirty="0">
                <a:latin typeface="Cambria" panose="02040503050406030204" pitchFamily="18" charset="0"/>
              </a:rPr>
              <a:t> na všech úrovních: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dirty="0">
                <a:latin typeface="Cambria" panose="02040503050406030204" pitchFamily="18" charset="0"/>
              </a:rPr>
              <a:t>   - </a:t>
            </a:r>
            <a:r>
              <a:rPr lang="cs-CZ" altLang="cs-CZ" b="1" i="1" dirty="0">
                <a:latin typeface="Cambria" panose="02040503050406030204" pitchFamily="18" charset="0"/>
              </a:rPr>
              <a:t>v oblasti státní správy a samosprávy</a:t>
            </a:r>
            <a:r>
              <a:rPr lang="cs-CZ" altLang="cs-CZ" dirty="0">
                <a:latin typeface="Cambria" panose="02040503050406030204" pitchFamily="18" charset="0"/>
              </a:rPr>
              <a:t>,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dirty="0">
                <a:latin typeface="Cambria" panose="02040503050406030204" pitchFamily="18" charset="0"/>
              </a:rPr>
              <a:t>   - </a:t>
            </a:r>
            <a:r>
              <a:rPr lang="cs-CZ" altLang="cs-CZ" b="1" i="1" dirty="0">
                <a:latin typeface="Cambria" panose="02040503050406030204" pitchFamily="18" charset="0"/>
              </a:rPr>
              <a:t>ve státní statistické službě</a:t>
            </a:r>
            <a:r>
              <a:rPr lang="cs-CZ" altLang="cs-CZ" dirty="0">
                <a:latin typeface="Cambria" panose="02040503050406030204" pitchFamily="18" charset="0"/>
              </a:rPr>
              <a:t>,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dirty="0">
                <a:latin typeface="Cambria" panose="02040503050406030204" pitchFamily="18" charset="0"/>
              </a:rPr>
              <a:t>   - </a:t>
            </a:r>
            <a:r>
              <a:rPr lang="cs-CZ" altLang="cs-CZ" b="1" i="1" dirty="0">
                <a:latin typeface="Cambria" panose="02040503050406030204" pitchFamily="18" charset="0"/>
              </a:rPr>
              <a:t>v soukromém sektoru</a:t>
            </a:r>
            <a:r>
              <a:rPr lang="cs-CZ" altLang="cs-CZ" dirty="0">
                <a:latin typeface="Cambria" panose="02040503050406030204" pitchFamily="18" charset="0"/>
              </a:rPr>
              <a:t> (firemní demografie, průzkum trhu, propagace),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altLang="cs-CZ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dirty="0">
                <a:latin typeface="Cambria" panose="02040503050406030204" pitchFamily="18" charset="0"/>
              </a:rPr>
              <a:t>   - </a:t>
            </a:r>
            <a:r>
              <a:rPr lang="cs-CZ" altLang="cs-CZ" b="1" i="1" dirty="0">
                <a:latin typeface="Cambria" panose="02040503050406030204" pitchFamily="18" charset="0"/>
              </a:rPr>
              <a:t>v ekonomické sféře</a:t>
            </a:r>
            <a:r>
              <a:rPr lang="cs-CZ" altLang="cs-CZ" dirty="0">
                <a:latin typeface="Cambria" panose="02040503050406030204" pitchFamily="18" charset="0"/>
              </a:rPr>
              <a:t> (analýza důsledků stárnutí pracovní síly, ekonomických souvislostí migrace, analýza nezaměstnanosti),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dirty="0">
                <a:latin typeface="Cambria" panose="02040503050406030204" pitchFamily="18" charset="0"/>
              </a:rPr>
              <a:t>   - </a:t>
            </a:r>
            <a:r>
              <a:rPr lang="cs-CZ" altLang="cs-CZ" b="1" i="1" dirty="0">
                <a:latin typeface="Cambria" panose="02040503050406030204" pitchFamily="18" charset="0"/>
              </a:rPr>
              <a:t>v sociální sféře</a:t>
            </a:r>
            <a:r>
              <a:rPr lang="cs-CZ" altLang="cs-CZ" dirty="0">
                <a:latin typeface="Cambria" panose="02040503050406030204" pitchFamily="18" charset="0"/>
              </a:rPr>
              <a:t> (navrhování koncepcí sociální politiky s přihlédnutím k pokračujícímu stárnutí populace),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dirty="0">
                <a:latin typeface="Cambria" panose="02040503050406030204" pitchFamily="18" charset="0"/>
              </a:rPr>
              <a:t>   - </a:t>
            </a:r>
            <a:r>
              <a:rPr lang="cs-CZ" altLang="cs-CZ" b="1" i="1" dirty="0">
                <a:latin typeface="Cambria" panose="02040503050406030204" pitchFamily="18" charset="0"/>
              </a:rPr>
              <a:t>ve zdravotnictví</a:t>
            </a:r>
            <a:r>
              <a:rPr lang="cs-CZ" altLang="cs-CZ" dirty="0">
                <a:latin typeface="Cambria" panose="02040503050406030204" pitchFamily="18" charset="0"/>
              </a:rPr>
              <a:t> (zdravotnická prevence, zdravotnická statistika, analýza úmrtnosti a příčin úmrtí) </a:t>
            </a:r>
          </a:p>
          <a:p>
            <a:pPr>
              <a:lnSpc>
                <a:spcPct val="80000"/>
              </a:lnSpc>
              <a:defRPr/>
            </a:pPr>
            <a:endParaRPr lang="cs-CZ" altLang="cs-CZ" dirty="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i="1" dirty="0">
                <a:latin typeface="Cambria" panose="02040503050406030204" pitchFamily="18" charset="0"/>
              </a:rPr>
              <a:t>prostorová úroveň: regionální, národní, mezinárodní..</a:t>
            </a:r>
          </a:p>
          <a:p>
            <a:pPr>
              <a:lnSpc>
                <a:spcPct val="80000"/>
              </a:lnSpc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5261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2F3563-D754-47BC-9469-D4C8044304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E79ED8E-A5F2-420E-928F-8BCDD9933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29174"/>
            <a:ext cx="10753200" cy="520282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Nový ukazatel PNO je nižší než míra nezaměstnanosti </a:t>
            </a:r>
            <a:r>
              <a:rPr lang="cs-CZ" sz="2400" dirty="0"/>
              <a:t>(v současnosti zhruba o jeden procentní bod), neboť </a:t>
            </a:r>
            <a:r>
              <a:rPr lang="cs-CZ" sz="2400" b="1" dirty="0"/>
              <a:t>ve jmenovateli </a:t>
            </a:r>
            <a:r>
              <a:rPr lang="cs-CZ" sz="2400" dirty="0"/>
              <a:t>vzorce pro jeho výpočet (obyvatelstvo v produktivním věku) </a:t>
            </a:r>
            <a:r>
              <a:rPr lang="cs-CZ" sz="2400" b="1" dirty="0"/>
              <a:t>jsou zahrnuté i některé skupiny ekonomicky neaktivního obyvatelstva </a:t>
            </a:r>
            <a:r>
              <a:rPr lang="cs-CZ" sz="2400" dirty="0"/>
              <a:t>(</a:t>
            </a:r>
            <a:r>
              <a:rPr lang="cs-CZ" sz="2400" b="1" dirty="0"/>
              <a:t>studenti, učni</a:t>
            </a:r>
            <a:r>
              <a:rPr lang="cs-CZ" sz="2400" dirty="0"/>
              <a:t>, osoby na rodičovské dovolené apod.)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72000" indent="0">
              <a:buNone/>
            </a:pPr>
            <a:r>
              <a:rPr lang="cs-CZ" sz="2400" b="1" i="1" dirty="0">
                <a:solidFill>
                  <a:srgbClr val="FF0000"/>
                </a:solidFill>
              </a:rPr>
              <a:t>Jak si stojí česká republika v míře nezaměstnanosti v rámci EU?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2D234C-B3C3-40C0-8067-2734997D0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76DF56-3640-4A74-AA12-F767D1B60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77" y="1258350"/>
            <a:ext cx="9911465" cy="4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8626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8F8B0B-DAD4-4171-974F-BE259431EE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6C3B2E-AC55-46BE-AF4D-0D5FB990C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78" y="0"/>
            <a:ext cx="10282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382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12C20E-79A2-4E15-AB0B-B3F06CE9D2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702D189-BFC6-4ADC-ACE0-823CC89A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00" y="260553"/>
            <a:ext cx="11125254" cy="60983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 evropských zemí mimo EU měl nejnižší obecnou míru nezaměstnanosti Island (2,9 %).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 mimoevropských zemí mělo velmi nízkou míru nezaměstnanosti především Japonsko (2,4 %).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USA míra nezaměstnanosti činila 3,9 %, což bylo podstatně méně než v Evropské unii (7,5 %).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ní existovaly tři země, u nichž míra nezaměstnanosti překračovala hranici 10 %. Šlo o Řecko, Španělsko a Itálii.</a:t>
            </a:r>
          </a:p>
        </p:txBody>
      </p:sp>
    </p:spTree>
    <p:extLst>
      <p:ext uri="{BB962C8B-B14F-4D97-AF65-F5344CB8AC3E}">
        <p14:creationId xmlns:p14="http://schemas.microsoft.com/office/powerpoint/2010/main" val="62090967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53BA28-D802-4527-94F6-95D9E530E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700AC3-FF80-4EDC-82F1-36E3DABBB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99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Demografická data a sčítání lidu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E40D4E5-1AD2-4C64-AFDC-279976FDD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15736"/>
            <a:ext cx="10753200" cy="4716264"/>
          </a:xfrm>
        </p:spPr>
        <p:txBody>
          <a:bodyPr/>
          <a:lstStyle/>
          <a:p>
            <a:r>
              <a:rPr lang="cs-CZ" altLang="cs-CZ" sz="2000" dirty="0">
                <a:latin typeface="Verdana" panose="020B0604030504040204" pitchFamily="34" charset="0"/>
              </a:rPr>
              <a:t>Základní podmínkou studia demografických jevů a procesů je </a:t>
            </a:r>
            <a:r>
              <a:rPr lang="cs-CZ" altLang="cs-CZ" sz="2000" b="1" dirty="0">
                <a:latin typeface="Verdana" panose="020B0604030504040204" pitchFamily="34" charset="0"/>
              </a:rPr>
              <a:t>získávání demografických informací</a:t>
            </a:r>
            <a:r>
              <a:rPr lang="cs-CZ" altLang="cs-CZ" sz="2000" dirty="0">
                <a:latin typeface="Verdana" panose="020B0604030504040204" pitchFamily="34" charset="0"/>
              </a:rPr>
              <a:t> – ty se získávají především </a:t>
            </a:r>
            <a:r>
              <a:rPr lang="cs-CZ" altLang="cs-CZ" sz="2000" b="1" i="1" dirty="0">
                <a:latin typeface="Verdana" panose="020B0604030504040204" pitchFamily="34" charset="0"/>
              </a:rPr>
              <a:t>statistickým popisem</a:t>
            </a:r>
          </a:p>
          <a:p>
            <a:endParaRPr lang="cs-CZ" altLang="cs-CZ" sz="2000" b="1" i="1" dirty="0">
              <a:latin typeface="Verdana" panose="020B0604030504040204" pitchFamily="34" charset="0"/>
            </a:endParaRPr>
          </a:p>
          <a:p>
            <a:r>
              <a:rPr lang="cs-CZ" altLang="cs-CZ" sz="2000" dirty="0">
                <a:latin typeface="Verdana" panose="020B0604030504040204" pitchFamily="34" charset="0"/>
              </a:rPr>
              <a:t>Předpokladem pro zpracování a vyhodnocení demografických jevů a procesů je tedy </a:t>
            </a:r>
            <a:r>
              <a:rPr lang="cs-CZ" altLang="cs-CZ" sz="2000" b="1" dirty="0">
                <a:latin typeface="Verdana" panose="020B0604030504040204" pitchFamily="34" charset="0"/>
              </a:rPr>
              <a:t>zajištění kvalitní </a:t>
            </a:r>
            <a:r>
              <a:rPr lang="cs-CZ" altLang="cs-CZ" sz="2000" b="1" i="1" dirty="0">
                <a:latin typeface="Verdana" panose="020B0604030504040204" pitchFamily="34" charset="0"/>
              </a:rPr>
              <a:t>datové základny</a:t>
            </a:r>
            <a:r>
              <a:rPr lang="cs-CZ" altLang="cs-CZ" sz="2000" dirty="0">
                <a:latin typeface="Verdana" panose="020B0604030504040204" pitchFamily="34" charset="0"/>
              </a:rPr>
              <a:t>, což vyžaduje:</a:t>
            </a:r>
          </a:p>
          <a:p>
            <a:pPr>
              <a:buNone/>
            </a:pPr>
            <a:r>
              <a:rPr lang="cs-CZ" altLang="cs-CZ" sz="2000" b="1" i="1" dirty="0">
                <a:latin typeface="Verdana" panose="020B0604030504040204" pitchFamily="34" charset="0"/>
              </a:rPr>
              <a:t>   </a:t>
            </a:r>
            <a:r>
              <a:rPr lang="cs-CZ" altLang="cs-CZ" sz="2000" dirty="0">
                <a:latin typeface="Verdana" panose="020B0604030504040204" pitchFamily="34" charset="0"/>
              </a:rPr>
              <a:t>-</a:t>
            </a:r>
            <a:r>
              <a:rPr lang="cs-CZ" altLang="cs-CZ" sz="2000" b="1" i="1" dirty="0">
                <a:latin typeface="Verdana" panose="020B0604030504040204" pitchFamily="34" charset="0"/>
              </a:rPr>
              <a:t> </a:t>
            </a:r>
            <a:r>
              <a:rPr lang="cs-CZ" altLang="cs-CZ" sz="2000" b="1" dirty="0">
                <a:latin typeface="Verdana" panose="020B0604030504040204" pitchFamily="34" charset="0"/>
              </a:rPr>
              <a:t>přesné definování jevu</a:t>
            </a:r>
            <a:r>
              <a:rPr lang="cs-CZ" altLang="cs-CZ" sz="2000" dirty="0">
                <a:latin typeface="Verdana" panose="020B0604030504040204" pitchFamily="34" charset="0"/>
              </a:rPr>
              <a:t> (např. „živě narozené dítě“)</a:t>
            </a:r>
          </a:p>
          <a:p>
            <a:pPr>
              <a:buNone/>
            </a:pPr>
            <a:r>
              <a:rPr lang="cs-CZ" altLang="cs-CZ" sz="2000" dirty="0">
                <a:latin typeface="Verdana" panose="020B0604030504040204" pitchFamily="34" charset="0"/>
              </a:rPr>
              <a:t>   - </a:t>
            </a:r>
            <a:r>
              <a:rPr lang="cs-CZ" altLang="cs-CZ" sz="2000" b="1" dirty="0">
                <a:latin typeface="Verdana" panose="020B0604030504040204" pitchFamily="34" charset="0"/>
              </a:rPr>
              <a:t>registraci v době nebo bezprostředně po sledované události</a:t>
            </a:r>
            <a:r>
              <a:rPr lang="cs-CZ" altLang="cs-CZ" sz="2000" dirty="0">
                <a:latin typeface="Verdana" panose="020B0604030504040204" pitchFamily="34" charset="0"/>
              </a:rPr>
              <a:t> (např. narození, úmrtí)</a:t>
            </a:r>
          </a:p>
          <a:p>
            <a:pPr>
              <a:buNone/>
            </a:pPr>
            <a:r>
              <a:rPr lang="cs-CZ" altLang="cs-CZ" sz="2000" dirty="0">
                <a:latin typeface="Verdana" panose="020B0604030504040204" pitchFamily="34" charset="0"/>
              </a:rPr>
              <a:t>   - </a:t>
            </a:r>
            <a:r>
              <a:rPr lang="cs-CZ" altLang="cs-CZ" sz="2000" b="1" dirty="0">
                <a:latin typeface="Verdana" panose="020B0604030504040204" pitchFamily="34" charset="0"/>
              </a:rPr>
              <a:t>zajištění úplnosti dat o daném souboru</a:t>
            </a:r>
            <a:r>
              <a:rPr lang="cs-CZ" altLang="cs-CZ" sz="2000" dirty="0">
                <a:latin typeface="Verdana" panose="020B0604030504040204" pitchFamily="34" charset="0"/>
              </a:rPr>
              <a:t> (např. věk všech obyvatel)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121276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8427EBA8-3DF5-4973-9977-B2EA52CF2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9350" y="476251"/>
            <a:ext cx="8801450" cy="5656101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pozadí zájmu o demografickou statistiku (zpočátku zejména </a:t>
            </a:r>
            <a:r>
              <a:rPr lang="cs-CZ" altLang="cs-CZ" sz="2400" b="1" dirty="0">
                <a:latin typeface="Verdana" panose="020B0604030504040204" pitchFamily="34" charset="0"/>
              </a:rPr>
              <a:t>vývoj obyvatelstva</a:t>
            </a:r>
            <a:r>
              <a:rPr lang="cs-CZ" altLang="cs-CZ" sz="2400" dirty="0">
                <a:latin typeface="Verdana" panose="020B0604030504040204" pitchFamily="34" charset="0"/>
              </a:rPr>
              <a:t>) stály ryze </a:t>
            </a:r>
            <a:r>
              <a:rPr lang="cs-CZ" altLang="cs-CZ" sz="2400" b="1" dirty="0">
                <a:latin typeface="Verdana" panose="020B0604030504040204" pitchFamily="34" charset="0"/>
              </a:rPr>
              <a:t>praktické důvody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</a:t>
            </a: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Jaké to asi byly důvody?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1DDE8A-8AC2-427F-BD82-AF1012786F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30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50A9D25A-D57A-4646-8C44-B06E9E96FB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1571" y="476251"/>
            <a:ext cx="9991288" cy="5731602"/>
          </a:xfrm>
        </p:spPr>
        <p:txBody>
          <a:bodyPr/>
          <a:lstStyle/>
          <a:p>
            <a:pPr marL="609600" indent="-609600">
              <a:buFontTx/>
              <a:buAutoNum type="arabicParenR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marL="609600" indent="-609600">
              <a:buFontTx/>
              <a:buAutoNum type="arabicParenR"/>
            </a:pPr>
            <a:r>
              <a:rPr lang="cs-CZ" altLang="cs-CZ" sz="2400" dirty="0">
                <a:latin typeface="Verdana" panose="020B0604030504040204" pitchFamily="34" charset="0"/>
              </a:rPr>
              <a:t>Nejprve pouze snaha zjistit výsledný efekt populačního vývoje – </a:t>
            </a:r>
            <a:r>
              <a:rPr lang="cs-CZ" altLang="cs-CZ" sz="2400" b="1" i="1" dirty="0">
                <a:latin typeface="Verdana" panose="020B0604030504040204" pitchFamily="34" charset="0"/>
              </a:rPr>
              <a:t>počet lidí</a:t>
            </a:r>
            <a:r>
              <a:rPr lang="cs-CZ" altLang="cs-CZ" sz="2400" dirty="0">
                <a:latin typeface="Verdana" panose="020B0604030504040204" pitchFamily="34" charset="0"/>
              </a:rPr>
              <a:t> – </a:t>
            </a:r>
            <a:r>
              <a:rPr lang="cs-CZ" altLang="cs-CZ" sz="2400" b="1" dirty="0">
                <a:latin typeface="Verdana" panose="020B0604030504040204" pitchFamily="34" charset="0"/>
              </a:rPr>
              <a:t>zdroj vojenské, hospodářské a politické síly a moci státu </a:t>
            </a:r>
            <a:r>
              <a:rPr lang="cs-CZ" altLang="cs-CZ" sz="2400" b="1" i="1" dirty="0">
                <a:latin typeface="Verdana" panose="020B0604030504040204" pitchFamily="34" charset="0"/>
              </a:rPr>
              <a:t>a vybrané daně</a:t>
            </a:r>
          </a:p>
          <a:p>
            <a:pPr marL="609600" indent="-609600">
              <a:buFontTx/>
              <a:buAutoNum type="arabicParenR"/>
            </a:pPr>
            <a:endParaRPr lang="cs-CZ" altLang="cs-CZ" sz="2400" b="1" dirty="0">
              <a:latin typeface="Verdana" panose="020B0604030504040204" pitchFamily="34" charset="0"/>
            </a:endParaRPr>
          </a:p>
          <a:p>
            <a:pPr marL="609600" indent="-609600">
              <a:buFontTx/>
              <a:buAutoNum type="arabicParenR"/>
            </a:pPr>
            <a:r>
              <a:rPr lang="cs-CZ" altLang="cs-CZ" sz="2400" dirty="0">
                <a:latin typeface="Verdana" panose="020B0604030504040204" pitchFamily="34" charset="0"/>
              </a:rPr>
              <a:t>Od starověku podněcovaly zájem o zjištění počtu lidí také </a:t>
            </a:r>
            <a:r>
              <a:rPr lang="cs-CZ" altLang="cs-CZ" sz="2400" b="1" dirty="0">
                <a:latin typeface="Verdana" panose="020B0604030504040204" pitchFamily="34" charset="0"/>
              </a:rPr>
              <a:t>obavy z možného přelidnění světa a nedostatku obživy pro obyvatelstvo</a:t>
            </a:r>
          </a:p>
          <a:p>
            <a:pPr marL="609600" indent="-609600"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(Populační teorie Thomase </a:t>
            </a:r>
            <a:r>
              <a:rPr lang="cs-CZ" altLang="cs-CZ" sz="2400" dirty="0" err="1">
                <a:latin typeface="Verdana" panose="020B0604030504040204" pitchFamily="34" charset="0"/>
              </a:rPr>
              <a:t>Malthuse</a:t>
            </a:r>
            <a:r>
              <a:rPr lang="cs-CZ" altLang="cs-CZ" sz="2400" dirty="0">
                <a:latin typeface="Verdana" panose="020B0604030504040204" pitchFamily="34" charset="0"/>
              </a:rPr>
              <a:t>…)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6E90F1-3933-4EBF-AE1E-7A172DAFF9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263060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987E4555-A1E6-4BBC-BFDE-D64BF6209B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567" y="333375"/>
            <a:ext cx="10318459" cy="6191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b="1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Odhady počtu obyvatelstva</a:t>
            </a:r>
            <a:r>
              <a:rPr lang="cs-CZ" altLang="cs-CZ" sz="2400" dirty="0">
                <a:latin typeface="Verdana" panose="020B0604030504040204" pitchFamily="34" charset="0"/>
              </a:rPr>
              <a:t>, založené na primitivních a neúplných soupisech osob, </a:t>
            </a:r>
            <a:r>
              <a:rPr lang="cs-CZ" altLang="cs-CZ" sz="2400" b="1" dirty="0">
                <a:latin typeface="Verdana" panose="020B0604030504040204" pitchFamily="34" charset="0"/>
              </a:rPr>
              <a:t>byly velmi nedokonalé</a:t>
            </a:r>
            <a:r>
              <a:rPr lang="cs-CZ" altLang="cs-CZ" sz="2400" dirty="0">
                <a:latin typeface="Verdana" panose="020B0604030504040204" pitchFamily="34" charset="0"/>
              </a:rPr>
              <a:t> až fantastické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I dnes </a:t>
            </a:r>
            <a:r>
              <a:rPr lang="cs-CZ" altLang="cs-CZ" sz="2400" dirty="0">
                <a:latin typeface="Verdana" panose="020B0604030504040204" pitchFamily="34" charset="0"/>
              </a:rPr>
              <a:t>(v době počítačové modelace)</a:t>
            </a:r>
            <a:r>
              <a:rPr lang="cs-CZ" altLang="cs-CZ" sz="2400" b="1" dirty="0"/>
              <a:t> </a:t>
            </a:r>
            <a:r>
              <a:rPr lang="cs-CZ" altLang="cs-CZ" sz="2400" b="1" dirty="0">
                <a:latin typeface="Verdana" panose="020B0604030504040204" pitchFamily="34" charset="0"/>
              </a:rPr>
              <a:t>je velmi obtížné zpětně odhadovat počet obyvatel</a:t>
            </a:r>
            <a:r>
              <a:rPr lang="cs-CZ" altLang="cs-CZ" sz="2400" dirty="0">
                <a:latin typeface="Verdana" panose="020B0604030504040204" pitchFamily="34" charset="0"/>
              </a:rPr>
              <a:t> ve </a:t>
            </a:r>
            <a:r>
              <a:rPr lang="cs-CZ" altLang="cs-CZ" sz="2400" dirty="0" err="1">
                <a:latin typeface="Verdana" panose="020B0604030504040204" pitchFamily="34" charset="0"/>
              </a:rPr>
              <a:t>staro</a:t>
            </a:r>
            <a:r>
              <a:rPr lang="cs-CZ" altLang="cs-CZ" sz="2400" dirty="0">
                <a:latin typeface="Verdana" panose="020B0604030504040204" pitchFamily="34" charset="0"/>
              </a:rPr>
              <a:t>/středověku – historická retrospektiva je složitá, nemá ověřitelný základ</a:t>
            </a:r>
            <a:r>
              <a:rPr lang="cs-CZ" altLang="cs-CZ" sz="2400" dirty="0"/>
              <a:t> </a:t>
            </a:r>
            <a:r>
              <a:rPr lang="cs-CZ" altLang="cs-CZ" sz="2400" dirty="0">
                <a:latin typeface="Verdana" panose="020B0604030504040204" pitchFamily="34" charset="0"/>
              </a:rPr>
              <a:t>(a co teprve odhady do budoucna..)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Verdana" panose="020B0604030504040204" pitchFamily="34" charset="0"/>
              </a:rPr>
              <a:t>Evropa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Kolem roku 1000: 25-30 mil. obyvatel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Kolem roku 1300: 70-100 mil.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Od poloviny 16. století začíná počet obyvatel rychleji růst (výjimky: Třicetiletá válka, různé </a:t>
            </a:r>
            <a:r>
              <a:rPr lang="cs-CZ" altLang="cs-CZ" sz="2400" dirty="0"/>
              <a:t>velké </a:t>
            </a:r>
            <a:r>
              <a:rPr lang="cs-CZ" altLang="cs-CZ" sz="2400" dirty="0">
                <a:latin typeface="Verdana" panose="020B0604030504040204" pitchFamily="34" charset="0"/>
              </a:rPr>
              <a:t>epidemie, morové rány a hladomory..)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Současnost: 745 mil. obyvatel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B82407C-817D-41AE-B0BD-D450772AA6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174346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31522B0B-1F44-4934-8CFE-8FBBD081C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0903" y="620713"/>
            <a:ext cx="9504726" cy="5505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DATA O OBYVATELSTVU SVĚTA: ZDROJE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United </a:t>
            </a:r>
            <a:r>
              <a:rPr lang="cs-CZ" altLang="cs-CZ" sz="2400" b="1" u="sng" dirty="0" err="1">
                <a:latin typeface="Verdana" panose="020B0604030504040204" pitchFamily="34" charset="0"/>
              </a:rPr>
              <a:t>Nations</a:t>
            </a:r>
            <a:r>
              <a:rPr lang="cs-CZ" altLang="cs-CZ" sz="2400" b="1" u="sng" dirty="0">
                <a:latin typeface="Verdana" panose="020B0604030504040204" pitchFamily="34" charset="0"/>
              </a:rPr>
              <a:t> – </a:t>
            </a:r>
            <a:r>
              <a:rPr lang="cs-CZ" altLang="cs-CZ" sz="2400" b="1" u="sng" dirty="0" err="1">
                <a:latin typeface="Verdana" panose="020B0604030504040204" pitchFamily="34" charset="0"/>
              </a:rPr>
              <a:t>Population</a:t>
            </a:r>
            <a:r>
              <a:rPr lang="cs-CZ" altLang="cs-CZ" sz="2400" b="1" u="sng" dirty="0">
                <a:latin typeface="Verdana" panose="020B0604030504040204" pitchFamily="34" charset="0"/>
              </a:rPr>
              <a:t> </a:t>
            </a:r>
            <a:r>
              <a:rPr lang="cs-CZ" altLang="cs-CZ" sz="2400" b="1" u="sng" dirty="0" err="1">
                <a:latin typeface="Verdana" panose="020B0604030504040204" pitchFamily="34" charset="0"/>
              </a:rPr>
              <a:t>Division</a:t>
            </a:r>
            <a:endParaRPr lang="cs-CZ" altLang="cs-CZ" sz="2400" b="1" u="sng" dirty="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https://population.un.org/wpp/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https://data.un.org/default.aspx</a:t>
            </a:r>
          </a:p>
          <a:p>
            <a:pPr marL="72000" indent="0">
              <a:lnSpc>
                <a:spcPct val="90000"/>
              </a:lnSpc>
              <a:buNone/>
            </a:pPr>
            <a:endParaRPr lang="cs-CZ" altLang="cs-CZ" sz="2400" dirty="0">
              <a:latin typeface="Verdana" panose="020B060403050404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72000" indent="0">
              <a:lnSpc>
                <a:spcPct val="90000"/>
              </a:lnSpc>
              <a:buNone/>
            </a:pPr>
            <a:r>
              <a:rPr lang="cs-CZ" altLang="cs-CZ" sz="2400" b="1" dirty="0" err="1"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Population</a:t>
            </a:r>
            <a:r>
              <a:rPr lang="cs-CZ" altLang="cs-CZ" sz="2400" b="1" dirty="0"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Reference </a:t>
            </a:r>
            <a:r>
              <a:rPr lang="cs-CZ" altLang="cs-CZ" sz="2400" b="1" dirty="0" err="1"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Bureau</a:t>
            </a:r>
            <a:endParaRPr lang="cs-CZ" altLang="cs-CZ" sz="2400" b="1" dirty="0">
              <a:latin typeface="Verdana" panose="020B060403050404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https://www.prb.org/2018-world-population-data-sheet-with-focus-on-changing-age-structures/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https://www.prb.org/wp-content/uploads/2018/08/2018_WPDS.pdf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72000" indent="0">
              <a:lnSpc>
                <a:spcPct val="90000"/>
              </a:lnSpc>
              <a:buNone/>
            </a:pPr>
            <a:r>
              <a:rPr lang="cs-CZ" altLang="cs-CZ" sz="2400" b="1" dirty="0" err="1">
                <a:latin typeface="Verdana" panose="020B060403050404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Central</a:t>
            </a:r>
            <a:r>
              <a:rPr lang="cs-CZ" altLang="cs-CZ" sz="2400" b="1" dirty="0">
                <a:latin typeface="Verdana" panose="020B060403050404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cs-CZ" altLang="cs-CZ" sz="2400" b="1" dirty="0" err="1">
                <a:latin typeface="Verdana" panose="020B060403050404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Intelligence</a:t>
            </a:r>
            <a:r>
              <a:rPr lang="cs-CZ" altLang="cs-CZ" sz="2400" b="1" dirty="0">
                <a:latin typeface="Verdana" panose="020B060403050404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cs-CZ" altLang="cs-CZ" sz="2400" b="1" dirty="0" err="1">
                <a:latin typeface="Verdana" panose="020B060403050404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Agency</a:t>
            </a:r>
            <a:endParaRPr lang="cs-CZ" altLang="cs-CZ" sz="2400" b="1" dirty="0">
              <a:latin typeface="Verdana" panose="020B060403050404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https://www.cia.gov/library/publications/resources/the-world-factbook/</a:t>
            </a:r>
            <a:endParaRPr lang="cs-CZ" altLang="cs-CZ" sz="2400" dirty="0">
              <a:latin typeface="Verdana" panose="020B0604030504040204" pitchFamily="34" charset="0"/>
              <a:hlinkClick r:id="rId4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85D664-D8AD-44CD-81EF-2E7FD5AF8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933020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70D94A-5E2F-4021-9054-2B2C06B6A7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A1E2D56-A45E-45B8-AB03-3C1F8B0C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u="sng" dirty="0">
                <a:latin typeface="Verdana" panose="020B0604030504040204" pitchFamily="34" charset="0"/>
              </a:rPr>
              <a:t>STATISTICKÉ PRAMENY K VÝVOJI OBYVATELSTVA V ČESKÝCH ZEMÍCH</a:t>
            </a:r>
            <a:br>
              <a:rPr lang="cs-CZ" altLang="cs-CZ" u="sng" dirty="0">
                <a:latin typeface="Verdana" panose="020B0604030504040204" pitchFamily="34" charset="0"/>
              </a:rPr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00A9EB-AE66-4E3A-A8CA-71F8EF96D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sz="2000" b="1" u="sng" dirty="0">
                <a:latin typeface="Verdana" panose="020B0604030504040204" pitchFamily="34" charset="0"/>
              </a:rPr>
              <a:t>1. </a:t>
            </a:r>
            <a:r>
              <a:rPr lang="cs-CZ" altLang="cs-CZ" sz="2000" b="1" u="sng" dirty="0" err="1">
                <a:latin typeface="Verdana" panose="020B0604030504040204" pitchFamily="34" charset="0"/>
              </a:rPr>
              <a:t>Předstatistické</a:t>
            </a:r>
            <a:r>
              <a:rPr lang="cs-CZ" altLang="cs-CZ" sz="2000" b="1" u="sng" dirty="0">
                <a:latin typeface="Verdana" panose="020B0604030504040204" pitchFamily="34" charset="0"/>
              </a:rPr>
              <a:t> období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Verdana" panose="020B0604030504040204" pitchFamily="34" charset="0"/>
              </a:rPr>
              <a:t>Asi do poloviny 18.století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Verdana" panose="020B0604030504040204" pitchFamily="34" charset="0"/>
              </a:rPr>
              <a:t>Nejstarší - </a:t>
            </a:r>
            <a:r>
              <a:rPr lang="cs-CZ" altLang="cs-CZ" sz="2000" dirty="0" err="1">
                <a:latin typeface="Verdana" panose="020B0604030504040204" pitchFamily="34" charset="0"/>
              </a:rPr>
              <a:t>mimodemografické</a:t>
            </a:r>
            <a:r>
              <a:rPr lang="cs-CZ" altLang="cs-CZ" sz="2000" dirty="0">
                <a:latin typeface="Verdana" panose="020B0604030504040204" pitchFamily="34" charset="0"/>
              </a:rPr>
              <a:t> zdroje (antropologické), nepsaná podoba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Verdana" panose="020B0604030504040204" pitchFamily="34" charset="0"/>
              </a:rPr>
              <a:t>Později – soupisy a zápisy za účelem </a:t>
            </a:r>
            <a:r>
              <a:rPr lang="cs-CZ" altLang="cs-CZ" sz="2000" b="1" dirty="0">
                <a:latin typeface="Verdana" panose="020B0604030504040204" pitchFamily="34" charset="0"/>
              </a:rPr>
              <a:t>vybírání daní, odvodů k vojsku, zjištění majetku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Verdana" panose="020B0604030504040204" pitchFamily="34" charset="0"/>
              </a:rPr>
              <a:t>16. stol. – v zemi České sečtena města, městečka, zámky, tvrze, vesnice, dvory, ale i hospodáři</a:t>
            </a:r>
          </a:p>
          <a:p>
            <a:pPr marL="609600" indent="-6096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Verdana" panose="020B0604030504040204" pitchFamily="34" charset="0"/>
              </a:rPr>
              <a:t>„Berní </a:t>
            </a:r>
            <a:r>
              <a:rPr lang="cs-CZ" altLang="cs-CZ" sz="2000" b="1" dirty="0" err="1">
                <a:latin typeface="Verdana" panose="020B0604030504040204" pitchFamily="34" charset="0"/>
              </a:rPr>
              <a:t>rolla</a:t>
            </a:r>
            <a:r>
              <a:rPr lang="cs-CZ" altLang="cs-CZ" sz="2000" b="1" dirty="0">
                <a:latin typeface="Verdana" panose="020B0604030504040204" pitchFamily="34" charset="0"/>
              </a:rPr>
              <a:t>“ (1654),</a:t>
            </a:r>
            <a:r>
              <a:rPr lang="cs-CZ" altLang="cs-CZ" sz="2000" dirty="0">
                <a:latin typeface="Verdana" panose="020B0604030504040204" pitchFamily="34" charset="0"/>
              </a:rPr>
              <a:t> nejdůležitější pramen pro </a:t>
            </a:r>
            <a:r>
              <a:rPr lang="cs-CZ" altLang="cs-CZ" sz="2000" b="1" dirty="0">
                <a:latin typeface="Verdana" panose="020B0604030504040204" pitchFamily="34" charset="0"/>
              </a:rPr>
              <a:t>odhad počtu obyvatelstva po třicetileté válce</a:t>
            </a:r>
            <a:r>
              <a:rPr lang="cs-CZ" altLang="cs-CZ" sz="2000" dirty="0">
                <a:latin typeface="Verdana" panose="020B0604030504040204" pitchFamily="34" charset="0"/>
              </a:rPr>
              <a:t>  - potřeba získání příjmu pro obnovu a chod země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588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06764" y="549275"/>
            <a:ext cx="10418618" cy="5576888"/>
          </a:xfrm>
        </p:spPr>
        <p:txBody>
          <a:bodyPr/>
          <a:lstStyle/>
          <a:p>
            <a:r>
              <a:rPr lang="cs-CZ" altLang="cs-CZ" sz="2400" b="1" u="sng" dirty="0" smtClean="0">
                <a:latin typeface="Cambria" panose="02040503050406030204" pitchFamily="18" charset="0"/>
              </a:rPr>
              <a:t>Obyvatelstvo </a:t>
            </a:r>
            <a:r>
              <a:rPr lang="cs-CZ" altLang="cs-CZ" sz="2400" b="1" u="sng" dirty="0">
                <a:latin typeface="Cambria" panose="02040503050406030204" pitchFamily="18" charset="0"/>
              </a:rPr>
              <a:t>(populace)</a:t>
            </a:r>
            <a:r>
              <a:rPr lang="cs-CZ" altLang="cs-CZ" sz="2400" b="1" dirty="0">
                <a:latin typeface="Cambria" panose="02040503050406030204" pitchFamily="18" charset="0"/>
              </a:rPr>
              <a:t> představuje jednu z nejvýznamnějších „ekonomických kategorií“</a:t>
            </a:r>
            <a:r>
              <a:rPr lang="cs-CZ" altLang="cs-CZ" sz="2400" dirty="0">
                <a:latin typeface="Cambria" panose="02040503050406030204" pitchFamily="18" charset="0"/>
              </a:rPr>
              <a:t>. </a:t>
            </a:r>
          </a:p>
          <a:p>
            <a:r>
              <a:rPr lang="cs-CZ" altLang="cs-CZ" sz="2400" dirty="0">
                <a:latin typeface="Cambria" panose="02040503050406030204" pitchFamily="18" charset="0"/>
              </a:rPr>
              <a:t>Např. </a:t>
            </a:r>
            <a:r>
              <a:rPr lang="cs-CZ" altLang="cs-CZ" sz="2400" b="1" u="sng" dirty="0">
                <a:latin typeface="Cambria" panose="02040503050406030204" pitchFamily="18" charset="0"/>
              </a:rPr>
              <a:t>úmrtnostní tabulky</a:t>
            </a:r>
            <a:r>
              <a:rPr lang="cs-CZ" altLang="cs-CZ" sz="2400" dirty="0">
                <a:latin typeface="Cambria" panose="02040503050406030204" pitchFamily="18" charset="0"/>
              </a:rPr>
              <a:t>, které se používají při výpočtu penzí a penzijních fondů, jsou oficiální tabulky vydávané ČSÚ a aktualizují se každý rok.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Pro aplikovanou ekonomickou praxi jsou velmi důležité </a:t>
            </a:r>
            <a:r>
              <a:rPr lang="cs-CZ" altLang="cs-CZ" sz="2400" b="1" u="sng" dirty="0">
                <a:latin typeface="Cambria" panose="02040503050406030204" pitchFamily="18" charset="0"/>
              </a:rPr>
              <a:t>demografické prognózy a projekce (jeden z vrcholů snah demografů, statistiků-ekonomů)</a:t>
            </a:r>
            <a:r>
              <a:rPr lang="cs-CZ" altLang="cs-CZ" sz="2400" dirty="0">
                <a:latin typeface="Cambria" panose="02040503050406030204" pitchFamily="18" charset="0"/>
              </a:rPr>
              <a:t>, při nichž se také jako vstupní soubor používají mj. zmíněné úmrtnostní tabulky. Pod pojmem demografická projekce se rozumí souhrn výpočtů, jimiž se </a:t>
            </a:r>
            <a:r>
              <a:rPr lang="cs-CZ" altLang="cs-CZ" sz="2400" b="1" dirty="0">
                <a:latin typeface="Cambria" panose="02040503050406030204" pitchFamily="18" charset="0"/>
              </a:rPr>
              <a:t>odhaduje další vývoj populace.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dirty="0" smtClean="0"/>
              <a:t> </a:t>
            </a:r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47588435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110708155000">
            <a:extLst>
              <a:ext uri="{FF2B5EF4-FFF2-40B4-BE49-F238E27FC236}">
                <a16:creationId xmlns:a16="http://schemas.microsoft.com/office/drawing/2014/main" id="{DA37A386-F08B-4D2F-A9DF-87CFD7B7B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624138"/>
            <a:ext cx="5903912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7" descr="110708154919">
            <a:extLst>
              <a:ext uri="{FF2B5EF4-FFF2-40B4-BE49-F238E27FC236}">
                <a16:creationId xmlns:a16="http://schemas.microsoft.com/office/drawing/2014/main" id="{20392AF3-597F-4D72-AA14-AED074A9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2451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0DB341-B691-464E-81A2-CA667FFF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168125533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Berni_rula_headings">
            <a:extLst>
              <a:ext uri="{FF2B5EF4-FFF2-40B4-BE49-F238E27FC236}">
                <a16:creationId xmlns:a16="http://schemas.microsoft.com/office/drawing/2014/main" id="{8B054363-67CC-44DA-8976-1C27A775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2014"/>
            <a:ext cx="91440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F1DF28-D4DB-4094-A123-39842950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141657870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110716123558">
            <a:extLst>
              <a:ext uri="{FF2B5EF4-FFF2-40B4-BE49-F238E27FC236}">
                <a16:creationId xmlns:a16="http://schemas.microsoft.com/office/drawing/2014/main" id="{A78157A7-DFE7-4107-86A0-642E84C5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741363"/>
            <a:ext cx="77771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3F14BA-27C4-4013-B3F4-ACCBDC98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364297909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>
            <a:extLst>
              <a:ext uri="{FF2B5EF4-FFF2-40B4-BE49-F238E27FC236}">
                <a16:creationId xmlns:a16="http://schemas.microsoft.com/office/drawing/2014/main" id="{A0532483-6469-4A90-AB35-42DE7F844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0235" y="404814"/>
            <a:ext cx="10431765" cy="59769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2.</a:t>
            </a:r>
            <a:r>
              <a:rPr lang="cs-CZ" altLang="cs-CZ" sz="2400" u="sng" dirty="0">
                <a:latin typeface="Verdana" panose="020B0604030504040204" pitchFamily="34" charset="0"/>
              </a:rPr>
              <a:t> </a:t>
            </a:r>
            <a:r>
              <a:rPr lang="cs-CZ" altLang="cs-CZ" sz="2400" b="1" u="sng" dirty="0">
                <a:latin typeface="Verdana" panose="020B0604030504040204" pitchFamily="34" charset="0"/>
              </a:rPr>
              <a:t>Období soupisů obyvatelstva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i="1" dirty="0">
                <a:latin typeface="Verdana" panose="020B0604030504040204" pitchFamily="34" charset="0"/>
              </a:rPr>
              <a:t>Berní </a:t>
            </a:r>
            <a:r>
              <a:rPr lang="cs-CZ" altLang="cs-CZ" sz="2400" b="1" i="1" dirty="0" err="1">
                <a:latin typeface="Verdana" panose="020B0604030504040204" pitchFamily="34" charset="0"/>
              </a:rPr>
              <a:t>rollu</a:t>
            </a:r>
            <a:r>
              <a:rPr lang="cs-CZ" altLang="cs-CZ" sz="2400" b="1" i="1" dirty="0">
                <a:latin typeface="Verdana" panose="020B0604030504040204" pitchFamily="34" charset="0"/>
              </a:rPr>
              <a:t> </a:t>
            </a:r>
            <a:r>
              <a:rPr lang="cs-CZ" altLang="cs-CZ" sz="2400" dirty="0">
                <a:latin typeface="Verdana" panose="020B0604030504040204" pitchFamily="34" charset="0"/>
              </a:rPr>
              <a:t>je možné považovat za </a:t>
            </a:r>
            <a:r>
              <a:rPr lang="cs-CZ" altLang="cs-CZ" sz="2400" b="1" dirty="0">
                <a:latin typeface="Verdana" panose="020B0604030504040204" pitchFamily="34" charset="0"/>
              </a:rPr>
              <a:t>první systematickou demografickou</a:t>
            </a:r>
            <a:r>
              <a:rPr lang="cs-CZ" altLang="cs-CZ" sz="2400" dirty="0">
                <a:latin typeface="Verdana" panose="020B0604030504040204" pitchFamily="34" charset="0"/>
              </a:rPr>
              <a:t> akci v českých zemích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roce 1748 na ni navázal </a:t>
            </a:r>
            <a:r>
              <a:rPr lang="cs-CZ" altLang="cs-CZ" sz="2400" b="1" i="1" dirty="0">
                <a:latin typeface="Verdana" panose="020B0604030504040204" pitchFamily="34" charset="0"/>
              </a:rPr>
              <a:t>první rustikální katastr tereziánský</a:t>
            </a:r>
            <a:r>
              <a:rPr lang="cs-CZ" altLang="cs-CZ" sz="2400" dirty="0">
                <a:latin typeface="Verdana" panose="020B0604030504040204" pitchFamily="34" charset="0"/>
              </a:rPr>
              <a:t> (podobně koncipovaný) a následovaly další (druhý katastr rustikální, </a:t>
            </a:r>
            <a:r>
              <a:rPr lang="cs-CZ" altLang="cs-CZ" sz="2400" b="1" i="1" dirty="0">
                <a:latin typeface="Verdana" panose="020B0604030504040204" pitchFamily="34" charset="0"/>
              </a:rPr>
              <a:t>dominikální katastr </a:t>
            </a:r>
            <a:r>
              <a:rPr lang="cs-CZ" altLang="cs-CZ" sz="2400" dirty="0">
                <a:latin typeface="Verdana" panose="020B0604030504040204" pitchFamily="34" charset="0"/>
              </a:rPr>
              <a:t>a josefínský katastr) </a:t>
            </a:r>
          </a:p>
          <a:p>
            <a:pPr eaLnBrk="1" hangingPunct="1">
              <a:buFontTx/>
              <a:buNone/>
            </a:pPr>
            <a:endParaRPr lang="cs-CZ" altLang="cs-CZ" sz="2400" b="1" i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Co to je rustikální a dominikální?</a:t>
            </a:r>
          </a:p>
          <a:p>
            <a:pPr eaLnBrk="1" hangingPunct="1"/>
            <a:endParaRPr lang="cs-CZ" altLang="cs-CZ" sz="2400" b="1" i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/>
            <a:endParaRPr lang="cs-CZ" altLang="cs-CZ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BC622B-0B12-4CCB-9D21-650D74A0D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7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110708155043">
            <a:extLst>
              <a:ext uri="{FF2B5EF4-FFF2-40B4-BE49-F238E27FC236}">
                <a16:creationId xmlns:a16="http://schemas.microsoft.com/office/drawing/2014/main" id="{B043133E-C16C-4AEC-AAC5-C9DB93A0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4" y="1552575"/>
            <a:ext cx="89058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ECDC31-9897-4930-9CCC-80352DEF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401668921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>
            <a:extLst>
              <a:ext uri="{FF2B5EF4-FFF2-40B4-BE49-F238E27FC236}">
                <a16:creationId xmlns:a16="http://schemas.microsoft.com/office/drawing/2014/main" id="{231E4508-B159-4EF6-9053-3BB3E6FFF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9901" y="836613"/>
            <a:ext cx="9924176" cy="52895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Od poloviny 18. století jsou dalším a významnějším zdrojem poznání o obyvatelstvu již skutečné </a:t>
            </a:r>
            <a:r>
              <a:rPr lang="cs-CZ" altLang="cs-CZ" sz="2400" b="1" i="1" dirty="0">
                <a:latin typeface="Verdana" panose="020B0604030504040204" pitchFamily="34" charset="0"/>
              </a:rPr>
              <a:t>soupisy obyvatelstva</a:t>
            </a:r>
            <a:r>
              <a:rPr lang="cs-CZ" altLang="cs-CZ" sz="2400" dirty="0">
                <a:latin typeface="Verdana" panose="020B0604030504040204" pitchFamily="34" charset="0"/>
              </a:rPr>
              <a:t> (populační soupisy)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První soupis obyvatelstva</a:t>
            </a:r>
            <a:r>
              <a:rPr lang="cs-CZ" altLang="cs-CZ" sz="2400" dirty="0">
                <a:latin typeface="Verdana" panose="020B0604030504040204" pitchFamily="34" charset="0"/>
              </a:rPr>
              <a:t> z roku 1754 za Marie Terezie – </a:t>
            </a:r>
            <a:r>
              <a:rPr lang="cs-CZ" altLang="cs-CZ" sz="2400" b="1" i="1" dirty="0">
                <a:latin typeface="Verdana" panose="020B0604030504040204" pitchFamily="34" charset="0"/>
              </a:rPr>
              <a:t>konskripční tabulka</a:t>
            </a:r>
            <a:r>
              <a:rPr lang="cs-CZ" altLang="cs-CZ" sz="2400" dirty="0">
                <a:latin typeface="Verdana" panose="020B0604030504040204" pitchFamily="34" charset="0"/>
              </a:rPr>
              <a:t> – obce s údaji o počtu obyvatelstva podle pohlaví a pěti věkových skupin (0-15, 15-20, 20-40, 40-50, 50+), soupisy poté označovány také jako </a:t>
            </a:r>
            <a:r>
              <a:rPr lang="cs-CZ" altLang="cs-CZ" sz="2400" b="1" i="1" dirty="0">
                <a:latin typeface="Verdana" panose="020B0604030504040204" pitchFamily="34" charset="0"/>
              </a:rPr>
              <a:t>konskripce</a:t>
            </a:r>
          </a:p>
          <a:p>
            <a:pPr eaLnBrk="1" hangingPunct="1"/>
            <a:endParaRPr lang="cs-CZ" altLang="cs-CZ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072306-8E5F-4544-9B29-45527D1F9E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791751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9C64C466-C866-459E-8F11-99044F82A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8850" y="241358"/>
            <a:ext cx="11023134" cy="59055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Jednalo se o </a:t>
            </a:r>
            <a:r>
              <a:rPr lang="cs-CZ" altLang="cs-CZ" sz="2400" b="1" dirty="0">
                <a:latin typeface="Verdana" panose="020B0604030504040204" pitchFamily="34" charset="0"/>
              </a:rPr>
              <a:t>výjimečný počin</a:t>
            </a:r>
            <a:r>
              <a:rPr lang="cs-CZ" altLang="cs-CZ" sz="2400" dirty="0">
                <a:latin typeface="Verdana" panose="020B0604030504040204" pitchFamily="34" charset="0"/>
              </a:rPr>
              <a:t>, který proběhl na celém území státu souběžně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Konskripce však byla prováděna „dvojkolejně“, jak </a:t>
            </a:r>
            <a:r>
              <a:rPr lang="cs-CZ" altLang="cs-CZ" sz="2400" b="1" dirty="0">
                <a:latin typeface="Verdana" panose="020B0604030504040204" pitchFamily="34" charset="0"/>
              </a:rPr>
              <a:t>církevními</a:t>
            </a:r>
            <a:r>
              <a:rPr lang="cs-CZ" altLang="cs-CZ" sz="2400" dirty="0">
                <a:latin typeface="Verdana" panose="020B0604030504040204" pitchFamily="34" charset="0"/>
              </a:rPr>
              <a:t>, tak </a:t>
            </a:r>
            <a:r>
              <a:rPr lang="cs-CZ" altLang="cs-CZ" sz="2400" b="1" dirty="0">
                <a:latin typeface="Verdana" panose="020B0604030504040204" pitchFamily="34" charset="0"/>
              </a:rPr>
              <a:t>politickými úřady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Konskripce </a:t>
            </a:r>
            <a:r>
              <a:rPr lang="cs-CZ" altLang="cs-CZ" sz="2400" b="1" dirty="0">
                <a:latin typeface="Verdana" panose="020B0604030504040204" pitchFamily="34" charset="0"/>
              </a:rPr>
              <a:t>měly být prováděny každý rok</a:t>
            </a:r>
            <a:r>
              <a:rPr lang="cs-CZ" altLang="cs-CZ" sz="2400" dirty="0">
                <a:latin typeface="Verdana" panose="020B0604030504040204" pitchFamily="34" charset="0"/>
              </a:rPr>
              <a:t>, ale to bylo i vzhledem k četným externím okolnostem (válka s Pruskem) nereálné</a:t>
            </a:r>
          </a:p>
        </p:txBody>
      </p:sp>
      <p:pic>
        <p:nvPicPr>
          <p:cNvPr id="71683" name="Obrázek 2">
            <a:extLst>
              <a:ext uri="{FF2B5EF4-FFF2-40B4-BE49-F238E27FC236}">
                <a16:creationId xmlns:a16="http://schemas.microsoft.com/office/drawing/2014/main" id="{9E588CF7-3DA7-42DA-A84B-A57C4F1B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04" y="4573973"/>
            <a:ext cx="4125946" cy="233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24AE32-D1C5-4706-BC4E-477C18E1FD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619830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>
            <a:extLst>
              <a:ext uri="{FF2B5EF4-FFF2-40B4-BE49-F238E27FC236}">
                <a16:creationId xmlns:a16="http://schemas.microsoft.com/office/drawing/2014/main" id="{A6F94FBB-4A99-4101-8AEF-3DC17E9D5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899" y="188912"/>
            <a:ext cx="10633101" cy="6291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Byly také dosti </a:t>
            </a:r>
            <a:r>
              <a:rPr lang="cs-CZ" altLang="cs-CZ" sz="2400" b="1" dirty="0">
                <a:latin typeface="Verdana" panose="020B0604030504040204" pitchFamily="34" charset="0"/>
              </a:rPr>
              <a:t>nepřesné</a:t>
            </a:r>
            <a:r>
              <a:rPr lang="cs-CZ" altLang="cs-CZ" sz="2400" dirty="0">
                <a:latin typeface="Verdana" panose="020B0604030504040204" pitchFamily="34" charset="0"/>
              </a:rPr>
              <a:t>, odporovaly si, výsledky dalších konskripcí neodpovídaly vývoji a sledu demografických i dalších událostí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roce 1770 byly </a:t>
            </a:r>
            <a:r>
              <a:rPr lang="cs-CZ" altLang="cs-CZ" sz="2400" b="1" dirty="0">
                <a:latin typeface="Verdana" panose="020B0604030504040204" pitchFamily="34" charset="0"/>
              </a:rPr>
              <a:t>zrušeny církevní konskripce</a:t>
            </a:r>
            <a:r>
              <a:rPr lang="cs-CZ" altLang="cs-CZ" sz="2400" dirty="0">
                <a:latin typeface="Verdana" panose="020B0604030504040204" pitchFamily="34" charset="0"/>
              </a:rPr>
              <a:t>, politické soupisy se začaly provádět ve </a:t>
            </a:r>
            <a:r>
              <a:rPr lang="cs-CZ" altLang="cs-CZ" sz="2400" b="1" dirty="0">
                <a:latin typeface="Verdana" panose="020B0604030504040204" pitchFamily="34" charset="0"/>
              </a:rPr>
              <a:t>spolupráci s vojenskými orgány</a:t>
            </a:r>
            <a:r>
              <a:rPr lang="cs-CZ" altLang="cs-CZ" sz="2400" dirty="0">
                <a:latin typeface="Verdana" panose="020B0604030504040204" pitchFamily="34" charset="0"/>
              </a:rPr>
              <a:t> (Josef II)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Od roku 1807 zajišťovaly konskripce již jen </a:t>
            </a:r>
            <a:r>
              <a:rPr lang="cs-CZ" altLang="cs-CZ" sz="2400" b="1" dirty="0">
                <a:latin typeface="Verdana" panose="020B0604030504040204" pitchFamily="34" charset="0"/>
              </a:rPr>
              <a:t>orgány veřejné správy </a:t>
            </a:r>
            <a:r>
              <a:rPr lang="cs-CZ" altLang="cs-CZ" sz="2400" dirty="0">
                <a:latin typeface="Verdana" panose="020B0604030504040204" pitchFamily="34" charset="0"/>
              </a:rPr>
              <a:t>(jedny data), byly každoročně aktualizovány (až do roku 1826)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73731" name="Obrázek 2">
            <a:extLst>
              <a:ext uri="{FF2B5EF4-FFF2-40B4-BE49-F238E27FC236}">
                <a16:creationId xmlns:a16="http://schemas.microsoft.com/office/drawing/2014/main" id="{312055E9-1A66-455A-B01E-35DE3DE3E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90" y="2268537"/>
            <a:ext cx="18923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720CC9-303F-4E93-9975-39A7D4C1DA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373109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>
            <a:extLst>
              <a:ext uri="{FF2B5EF4-FFF2-40B4-BE49-F238E27FC236}">
                <a16:creationId xmlns:a16="http://schemas.microsoft.com/office/drawing/2014/main" id="{A33EEC93-41EC-48B6-9AD6-B476EC26C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7839" y="260350"/>
            <a:ext cx="11044161" cy="64087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3. Období sčítání lidu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První soupis, který byl označen jako </a:t>
            </a:r>
            <a:r>
              <a:rPr lang="cs-CZ" altLang="cs-CZ" sz="2400" b="1" i="1" dirty="0">
                <a:latin typeface="Verdana" panose="020B0604030504040204" pitchFamily="34" charset="0"/>
              </a:rPr>
              <a:t>sčítání</a:t>
            </a:r>
            <a:r>
              <a:rPr lang="cs-CZ" altLang="cs-CZ" sz="2400" dirty="0">
                <a:latin typeface="Verdana" panose="020B0604030504040204" pitchFamily="34" charset="0"/>
              </a:rPr>
              <a:t> proběhl dle nových nařízení v roce </a:t>
            </a:r>
            <a:r>
              <a:rPr lang="cs-CZ" altLang="cs-CZ" sz="2400" b="1" dirty="0">
                <a:latin typeface="Verdana" panose="020B0604030504040204" pitchFamily="34" charset="0"/>
              </a:rPr>
              <a:t>1830</a:t>
            </a:r>
            <a:r>
              <a:rPr lang="cs-CZ" altLang="cs-CZ" sz="2400" dirty="0">
                <a:latin typeface="Verdana" panose="020B0604030504040204" pitchFamily="34" charset="0"/>
              </a:rPr>
              <a:t>, měl však neuspokojivé výsledky a v dalším roce byl opakován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Pak probíhaly soupisy </a:t>
            </a:r>
            <a:r>
              <a:rPr lang="cs-CZ" altLang="cs-CZ" sz="2400" b="1" dirty="0">
                <a:latin typeface="Verdana" panose="020B0604030504040204" pitchFamily="34" charset="0"/>
              </a:rPr>
              <a:t>každý třetí rok</a:t>
            </a:r>
            <a:r>
              <a:rPr lang="cs-CZ" altLang="cs-CZ" sz="2400" dirty="0">
                <a:latin typeface="Verdana" panose="020B0604030504040204" pitchFamily="34" charset="0"/>
              </a:rPr>
              <a:t> až do roku 1851 (podle starých předpisů josefínské doby)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Mezitím se </a:t>
            </a:r>
            <a:r>
              <a:rPr lang="cs-CZ" altLang="cs-CZ" sz="2400" b="1" dirty="0">
                <a:latin typeface="Verdana" panose="020B0604030504040204" pitchFamily="34" charset="0"/>
              </a:rPr>
              <a:t>zdokonalila statistická věda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dirty="0">
                <a:latin typeface="Verdana" panose="020B0604030504040204" pitchFamily="34" charset="0"/>
              </a:rPr>
              <a:t>i technika</a:t>
            </a:r>
            <a:r>
              <a:rPr lang="cs-CZ" altLang="cs-CZ" sz="2400" dirty="0">
                <a:latin typeface="Verdana" panose="020B0604030504040204" pitchFamily="34" charset="0"/>
              </a:rPr>
              <a:t>, bylo potřeba </a:t>
            </a:r>
            <a:r>
              <a:rPr lang="cs-CZ" altLang="cs-CZ" sz="2400" b="1" dirty="0">
                <a:latin typeface="Verdana" panose="020B0604030504040204" pitchFamily="34" charset="0"/>
              </a:rPr>
              <a:t>doplnit podmínky úplnosti a správnosti získávaných výsledků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výsledek: </a:t>
            </a:r>
            <a:r>
              <a:rPr lang="cs-CZ" altLang="cs-CZ" sz="2400" b="1" dirty="0">
                <a:latin typeface="Verdana" panose="020B0604030504040204" pitchFamily="34" charset="0"/>
              </a:rPr>
              <a:t>sčítání bude provedeno jediným orgánem ve státě k jedinému dni</a:t>
            </a:r>
            <a:r>
              <a:rPr lang="cs-CZ" altLang="cs-CZ" sz="2400" dirty="0">
                <a:latin typeface="Verdana" panose="020B0604030504040204" pitchFamily="34" charset="0"/>
              </a:rPr>
              <a:t> (zákon z roku 1857 platící pro celou rakouskou monarchii)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i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Proč byly preferovány takové požadavky?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5779" name="Line 4">
            <a:extLst>
              <a:ext uri="{FF2B5EF4-FFF2-40B4-BE49-F238E27FC236}">
                <a16:creationId xmlns:a16="http://schemas.microsoft.com/office/drawing/2014/main" id="{05B66ACF-4867-4962-9B53-AEF5C8C37A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862" y="405265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6C4B9C-CD17-4490-AB69-CEE6C1DA83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111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>
            <a:extLst>
              <a:ext uri="{FF2B5EF4-FFF2-40B4-BE49-F238E27FC236}">
                <a16:creationId xmlns:a16="http://schemas.microsoft.com/office/drawing/2014/main" id="{3BE8D74E-F871-4109-A62B-D879FF8A3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7621" y="549275"/>
            <a:ext cx="10016455" cy="5576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roce 1857 tak proběhlo</a:t>
            </a:r>
            <a:r>
              <a:rPr lang="cs-CZ" altLang="cs-CZ" sz="2400" b="1" dirty="0">
                <a:latin typeface="Verdana" panose="020B0604030504040204" pitchFamily="34" charset="0"/>
              </a:rPr>
              <a:t> první sčítání vyhovující základním novodobým požadavkům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Verdana" panose="020B0604030504040204" pitchFamily="34" charset="0"/>
              </a:rPr>
              <a:t>ALE!!!</a:t>
            </a:r>
            <a:r>
              <a:rPr lang="cs-CZ" altLang="cs-CZ" sz="2400" b="1" dirty="0">
                <a:latin typeface="Verdana" panose="020B0604030504040204" pitchFamily="34" charset="0"/>
              </a:rPr>
              <a:t> Za první moderní sčítání lidu v rakouské monarchii se označuje až </a:t>
            </a:r>
            <a:r>
              <a:rPr lang="cs-CZ" altLang="cs-CZ" b="1" dirty="0">
                <a:latin typeface="Verdana" panose="020B0604030504040204" pitchFamily="34" charset="0"/>
              </a:rPr>
              <a:t>sčítání k</a:t>
            </a:r>
            <a:r>
              <a:rPr lang="cs-CZ" altLang="cs-CZ" b="1" i="1" dirty="0">
                <a:latin typeface="Verdana" panose="020B0604030504040204" pitchFamily="34" charset="0"/>
              </a:rPr>
              <a:t> </a:t>
            </a:r>
            <a:r>
              <a:rPr lang="cs-CZ" altLang="cs-CZ" b="1" dirty="0">
                <a:latin typeface="Verdana" panose="020B0604030504040204" pitchFamily="34" charset="0"/>
              </a:rPr>
              <a:t>31.PROSINCI 1869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Ve stejném roce byl vydán zákon, který stanovoval, že sčítání se mají konat v </a:t>
            </a:r>
            <a:r>
              <a:rPr lang="cs-CZ" altLang="cs-CZ" sz="2400" b="1" dirty="0">
                <a:latin typeface="Verdana" panose="020B0604030504040204" pitchFamily="34" charset="0"/>
              </a:rPr>
              <a:t>desetiletých obdobích</a:t>
            </a:r>
            <a:r>
              <a:rPr lang="cs-CZ" altLang="cs-CZ" sz="2400" dirty="0">
                <a:latin typeface="Verdana" panose="020B0604030504040204" pitchFamily="34" charset="0"/>
              </a:rPr>
              <a:t> v letech končících nulou, a to k 31.prosinci roku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Takto proběhla sčítání v letech </a:t>
            </a:r>
            <a:r>
              <a:rPr lang="cs-CZ" altLang="cs-CZ" sz="2400" b="1" dirty="0">
                <a:latin typeface="Verdana" panose="020B0604030504040204" pitchFamily="34" charset="0"/>
              </a:rPr>
              <a:t>1880, 1890, 1900 a 1910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86CFE1-7FA1-4CCA-80CA-433AACF240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34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89526" y="155431"/>
            <a:ext cx="11092873" cy="6119812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Nejvýznamnějším a nejpodrobnějším zdrojem demografických dat u nás jsou </a:t>
            </a:r>
            <a:r>
              <a:rPr lang="cs-CZ" altLang="cs-CZ" sz="2400" b="1" u="sng" dirty="0">
                <a:latin typeface="Cambria" panose="02040503050406030204" pitchFamily="18" charset="0"/>
              </a:rPr>
              <a:t>sčítání lidu (SLDB)</a:t>
            </a:r>
            <a:r>
              <a:rPr lang="cs-CZ" altLang="cs-CZ" sz="2400" dirty="0">
                <a:latin typeface="Cambria" panose="02040503050406030204" pitchFamily="18" charset="0"/>
              </a:rPr>
              <a:t>, která se konají v ČR jednou za 10 let od roku 1869 a nelze je ničím nahradit (no.. asi lze…)</a:t>
            </a:r>
          </a:p>
          <a:p>
            <a:r>
              <a:rPr lang="cs-CZ" altLang="cs-CZ" sz="2400" b="1" dirty="0">
                <a:latin typeface="Cambria" panose="02040503050406030204" pitchFamily="18" charset="0"/>
              </a:rPr>
              <a:t>Přesnost prognózy</a:t>
            </a:r>
            <a:r>
              <a:rPr lang="cs-CZ" altLang="cs-CZ" sz="2400" dirty="0">
                <a:latin typeface="Cambria" panose="02040503050406030204" pitchFamily="18" charset="0"/>
              </a:rPr>
              <a:t> (s využitím nejen dat ze SLDB) </a:t>
            </a:r>
            <a:r>
              <a:rPr lang="cs-CZ" altLang="cs-CZ" sz="2400" b="1" dirty="0">
                <a:latin typeface="Cambria" panose="02040503050406030204" pitchFamily="18" charset="0"/>
              </a:rPr>
              <a:t>v průměru klesá s narůstajícím časovým horizontem od vzniku prognózy</a:t>
            </a:r>
            <a:r>
              <a:rPr lang="cs-CZ" altLang="cs-CZ" sz="2400" dirty="0">
                <a:latin typeface="Cambria" panose="02040503050406030204" pitchFamily="18" charset="0"/>
              </a:rPr>
              <a:t>, neboť rostoucí časová vzdálenost směrem do budoucnosti poskytuje větší prostor pro vznik nepředvídaných událostí a faktorů, jež odchýlí populační růst od predikovaného trendu.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Jen pro ilustraci - </a:t>
            </a:r>
            <a:r>
              <a:rPr lang="cs-CZ" altLang="cs-CZ" sz="2400" b="1" dirty="0">
                <a:latin typeface="Cambria" panose="02040503050406030204" pitchFamily="18" charset="0"/>
              </a:rPr>
              <a:t>populační divize OSN</a:t>
            </a:r>
            <a:r>
              <a:rPr lang="cs-CZ" altLang="cs-CZ" sz="2400" dirty="0">
                <a:latin typeface="Cambria" panose="02040503050406030204" pitchFamily="18" charset="0"/>
              </a:rPr>
              <a:t> publikovala v roce 2003 </a:t>
            </a:r>
            <a:r>
              <a:rPr lang="cs-CZ" altLang="cs-CZ" sz="2400" b="1" dirty="0">
                <a:latin typeface="Cambria" panose="02040503050406030204" pitchFamily="18" charset="0"/>
              </a:rPr>
              <a:t>projekci obyvatelstva světa do roku 2300</a:t>
            </a:r>
            <a:r>
              <a:rPr lang="cs-CZ" altLang="cs-CZ" sz="2400" dirty="0">
                <a:latin typeface="Cambria" panose="02040503050406030204" pitchFamily="18" charset="0"/>
              </a:rPr>
              <a:t>. Podle střední varianty by </a:t>
            </a:r>
            <a:r>
              <a:rPr lang="cs-CZ" altLang="cs-CZ" sz="2400" b="1" dirty="0">
                <a:latin typeface="Cambria" panose="02040503050406030204" pitchFamily="18" charset="0"/>
              </a:rPr>
              <a:t>v roce 2050</a:t>
            </a:r>
            <a:r>
              <a:rPr lang="cs-CZ" altLang="cs-CZ" sz="2400" dirty="0">
                <a:latin typeface="Cambria" panose="02040503050406030204" pitchFamily="18" charset="0"/>
              </a:rPr>
              <a:t> měl mít svět </a:t>
            </a:r>
            <a:r>
              <a:rPr lang="cs-CZ" altLang="cs-CZ" sz="2400" b="1" dirty="0">
                <a:latin typeface="Cambria" panose="02040503050406030204" pitchFamily="18" charset="0"/>
              </a:rPr>
              <a:t>8,9 mld. obyvatel</a:t>
            </a:r>
            <a:r>
              <a:rPr lang="cs-CZ" altLang="cs-CZ" sz="2400" dirty="0">
                <a:latin typeface="Cambria" panose="02040503050406030204" pitchFamily="18" charset="0"/>
              </a:rPr>
              <a:t>, což bylo nedávno </a:t>
            </a:r>
            <a:r>
              <a:rPr lang="cs-CZ" altLang="cs-CZ" sz="2400" b="1" dirty="0">
                <a:latin typeface="Cambria" panose="02040503050406030204" pitchFamily="18" charset="0"/>
              </a:rPr>
              <a:t>„upraveno“ na 9,8(7) </a:t>
            </a:r>
            <a:r>
              <a:rPr lang="cs-CZ" altLang="cs-CZ" sz="2400" b="1" dirty="0" err="1">
                <a:latin typeface="Cambria" panose="02040503050406030204" pitchFamily="18" charset="0"/>
              </a:rPr>
              <a:t>mld</a:t>
            </a:r>
            <a:r>
              <a:rPr lang="cs-CZ" altLang="cs-CZ" sz="2400" b="1" dirty="0">
                <a:latin typeface="Cambria" panose="02040503050406030204" pitchFamily="18" charset="0"/>
              </a:rPr>
              <a:t>…</a:t>
            </a:r>
          </a:p>
          <a:p>
            <a:endParaRPr lang="cs-CZ" altLang="cs-CZ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6327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>
            <a:extLst>
              <a:ext uri="{FF2B5EF4-FFF2-40B4-BE49-F238E27FC236}">
                <a16:creationId xmlns:a16="http://schemas.microsoft.com/office/drawing/2014/main" id="{65F1A6DE-3FE7-4ADF-8E0C-526ED39D7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378000"/>
            <a:ext cx="10058400" cy="5903913"/>
          </a:xfrm>
        </p:spPr>
        <p:txBody>
          <a:bodyPr/>
          <a:lstStyle/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Sčítáno mělo být (a bylo) </a:t>
            </a:r>
            <a:r>
              <a:rPr lang="cs-CZ" altLang="cs-CZ" sz="2400" b="1" i="1" dirty="0">
                <a:latin typeface="Verdana" panose="020B0604030504040204" pitchFamily="34" charset="0"/>
              </a:rPr>
              <a:t>přítomné obyvatelstvo</a:t>
            </a:r>
            <a:r>
              <a:rPr lang="cs-CZ" altLang="cs-CZ" sz="2400" dirty="0">
                <a:latin typeface="Verdana" panose="020B0604030504040204" pitchFamily="34" charset="0"/>
              </a:rPr>
              <a:t>, v místě, kde se právě nacházelo v „rozhodný okamžik“ sčítání, tj. k 31.12., což ovšem způsobovalo nemalé problémy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Československá sčítání lidu po 1. světové válce </a:t>
            </a:r>
            <a:r>
              <a:rPr lang="cs-CZ" altLang="cs-CZ" sz="2400" b="1" dirty="0">
                <a:latin typeface="Verdana" panose="020B0604030504040204" pitchFamily="34" charset="0"/>
              </a:rPr>
              <a:t>navázala na rakouskou tradici</a:t>
            </a:r>
            <a:r>
              <a:rPr lang="cs-CZ" altLang="cs-CZ" sz="2400" dirty="0">
                <a:latin typeface="Verdana" panose="020B0604030504040204" pitchFamily="34" charset="0"/>
              </a:rPr>
              <a:t> (kontinuita dat, moderní obsah..) a postupně se zdokonalovala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F8C51A-09BA-4728-B8D9-B4DFA7628E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992466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File:1869 census 1.JPG">
            <a:hlinkClick r:id="rId3"/>
            <a:extLst>
              <a:ext uri="{FF2B5EF4-FFF2-40B4-BE49-F238E27FC236}">
                <a16:creationId xmlns:a16="http://schemas.microsoft.com/office/drawing/2014/main" id="{1A225234-8278-482A-BDD0-2A63F03C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0351"/>
            <a:ext cx="42957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7" descr="File:1869 census 2.JPG">
            <a:hlinkClick r:id="rId5"/>
            <a:extLst>
              <a:ext uri="{FF2B5EF4-FFF2-40B4-BE49-F238E27FC236}">
                <a16:creationId xmlns:a16="http://schemas.microsoft.com/office/drawing/2014/main" id="{FDAB3408-EDF4-4DAC-AB5C-7B87AB52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466976"/>
            <a:ext cx="76200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2FE74C-3206-41A6-8447-34E7955A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342603717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2">
            <a:extLst>
              <a:ext uri="{FF2B5EF4-FFF2-40B4-BE49-F238E27FC236}">
                <a16:creationId xmlns:a16="http://schemas.microsoft.com/office/drawing/2014/main" id="{F930D2A3-F2A9-4F3A-8BF5-5514EFB0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27600" r="46851" b="16400"/>
          <a:stretch>
            <a:fillRect/>
          </a:stretch>
        </p:blipFill>
        <p:spPr bwMode="auto">
          <a:xfrm>
            <a:off x="2457450" y="547688"/>
            <a:ext cx="74549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B153C3-1F9E-4CA6-BDDA-060B0C95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170314076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>
            <a:extLst>
              <a:ext uri="{FF2B5EF4-FFF2-40B4-BE49-F238E27FC236}">
                <a16:creationId xmlns:a16="http://schemas.microsoft.com/office/drawing/2014/main" id="{CAB49E8A-F9AD-43E2-BA83-693E22D81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5894" y="404814"/>
            <a:ext cx="11434194" cy="61928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Upustilo se od rozhodného okamžiku k 31.12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Další sčítání lidu se tak uskutečnila v letech </a:t>
            </a:r>
            <a:r>
              <a:rPr lang="cs-CZ" altLang="cs-CZ" sz="2400" b="1" dirty="0">
                <a:latin typeface="Verdana" panose="020B0604030504040204" pitchFamily="34" charset="0"/>
              </a:rPr>
              <a:t>1921, 1930, 1950, 1961, 1970, 1980, 1991, 2001</a:t>
            </a:r>
            <a:r>
              <a:rPr lang="cs-CZ" altLang="cs-CZ" sz="2400" dirty="0">
                <a:latin typeface="Verdana" panose="020B0604030504040204" pitchFamily="34" charset="0"/>
              </a:rPr>
              <a:t> (většinou na začátku března nebo prosince)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Proč to nejsou roky končící nulou a chybí 1940?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i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Ve 20. letech se předpokládalo, že </a:t>
            </a:r>
            <a:r>
              <a:rPr lang="cs-CZ" altLang="cs-CZ" sz="2400" b="1" dirty="0">
                <a:latin typeface="Verdana" panose="020B0604030504040204" pitchFamily="34" charset="0"/>
              </a:rPr>
              <a:t>sčítání budou prováděna</a:t>
            </a:r>
            <a:r>
              <a:rPr lang="cs-CZ" altLang="cs-CZ" sz="2400" dirty="0">
                <a:latin typeface="Verdana" panose="020B0604030504040204" pitchFamily="34" charset="0"/>
              </a:rPr>
              <a:t>, podle vzoru z anglosaských zemí, po </a:t>
            </a:r>
            <a:r>
              <a:rPr lang="cs-CZ" altLang="cs-CZ" sz="2400" b="1" dirty="0">
                <a:latin typeface="Verdana" panose="020B0604030504040204" pitchFamily="34" charset="0"/>
              </a:rPr>
              <a:t>pěti letech</a:t>
            </a:r>
            <a:r>
              <a:rPr lang="cs-CZ" altLang="cs-CZ" sz="2400" dirty="0">
                <a:latin typeface="Verdana" panose="020B0604030504040204" pitchFamily="34" charset="0"/>
              </a:rPr>
              <a:t>, ale </a:t>
            </a:r>
            <a:r>
              <a:rPr lang="cs-CZ" altLang="cs-CZ" sz="2400" b="1" dirty="0">
                <a:latin typeface="Verdana" panose="020B0604030504040204" pitchFamily="34" charset="0"/>
              </a:rPr>
              <a:t>včas se od toho upustilo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Proč asi?</a:t>
            </a:r>
          </a:p>
          <a:p>
            <a:pPr eaLnBrk="1" hangingPunct="1"/>
            <a:endParaRPr lang="cs-CZ" altLang="cs-CZ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18C4F9-019B-4707-8C65-1714289ADC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02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>
            <a:extLst>
              <a:ext uri="{FF2B5EF4-FFF2-40B4-BE49-F238E27FC236}">
                <a16:creationId xmlns:a16="http://schemas.microsoft.com/office/drawing/2014/main" id="{C6BF0C79-0C2E-4AC3-B574-288744599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8840" y="260351"/>
            <a:ext cx="11132191" cy="6264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NEJVÝZNAMNĚJŠÍ ZMĚNY VE SČÍTÁNÍCH LIDU</a:t>
            </a:r>
          </a:p>
          <a:p>
            <a:pPr eaLnBrk="1" hangingPunct="1"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1921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Za politicky nejdůležitější se považovalo zjištění </a:t>
            </a:r>
            <a:r>
              <a:rPr lang="cs-CZ" altLang="cs-CZ" sz="2400" b="1" i="1" dirty="0">
                <a:latin typeface="Verdana" panose="020B0604030504040204" pitchFamily="34" charset="0"/>
              </a:rPr>
              <a:t>národnosti obyvatelstva</a:t>
            </a:r>
            <a:r>
              <a:rPr lang="cs-CZ" altLang="cs-CZ" sz="2400" dirty="0">
                <a:latin typeface="Verdana" panose="020B0604030504040204" pitchFamily="34" charset="0"/>
              </a:rPr>
              <a:t>, a to na základě </a:t>
            </a:r>
            <a:r>
              <a:rPr lang="cs-CZ" altLang="cs-CZ" sz="2400" b="1" i="1" dirty="0">
                <a:latin typeface="Verdana" panose="020B0604030504040204" pitchFamily="34" charset="0"/>
              </a:rPr>
              <a:t>„mateřského jazyka“ </a:t>
            </a:r>
            <a:r>
              <a:rPr lang="cs-CZ" altLang="cs-CZ" sz="2400" dirty="0">
                <a:latin typeface="Verdana" panose="020B0604030504040204" pitchFamily="34" charset="0"/>
              </a:rPr>
              <a:t>a nikoliv „obcovací řeči“, jak tomu bylo za Rakouska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Co myslíte, proč tato změna?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i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Verdana" panose="020B0604030504040204" pitchFamily="34" charset="0"/>
              </a:rPr>
              <a:t>1930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K novým znakům patřily: </a:t>
            </a:r>
            <a:r>
              <a:rPr lang="cs-CZ" altLang="cs-CZ" sz="2400" b="1" dirty="0">
                <a:latin typeface="Verdana" panose="020B0604030504040204" pitchFamily="34" charset="0"/>
              </a:rPr>
              <a:t>minulé bydliště sčítaných</a:t>
            </a:r>
            <a:r>
              <a:rPr lang="cs-CZ" altLang="cs-CZ" sz="2400" dirty="0">
                <a:latin typeface="Verdana" panose="020B0604030504040204" pitchFamily="34" charset="0"/>
              </a:rPr>
              <a:t>, pokud osoba nebyla sečtena v obci svého narození (</a:t>
            </a:r>
            <a:r>
              <a:rPr lang="cs-CZ" altLang="cs-CZ" sz="2400" b="1" dirty="0">
                <a:latin typeface="Verdana" panose="020B0604030504040204" pitchFamily="34" charset="0"/>
              </a:rPr>
              <a:t>„</a:t>
            </a:r>
            <a:r>
              <a:rPr lang="cs-CZ" altLang="cs-CZ" sz="2400" b="1" i="1" dirty="0">
                <a:latin typeface="Verdana" panose="020B0604030504040204" pitchFamily="34" charset="0"/>
              </a:rPr>
              <a:t>rodáci</a:t>
            </a:r>
            <a:r>
              <a:rPr lang="cs-CZ" altLang="cs-CZ" sz="2400" b="1" dirty="0">
                <a:latin typeface="Verdana" panose="020B0604030504040204" pitchFamily="34" charset="0"/>
              </a:rPr>
              <a:t>“</a:t>
            </a:r>
            <a:r>
              <a:rPr lang="cs-CZ" altLang="cs-CZ" sz="2400" dirty="0">
                <a:latin typeface="Verdana" panose="020B0604030504040204" pitchFamily="34" charset="0"/>
              </a:rPr>
              <a:t>), </a:t>
            </a:r>
            <a:r>
              <a:rPr lang="cs-CZ" altLang="cs-CZ" sz="2400" b="1" dirty="0">
                <a:latin typeface="Verdana" panose="020B0604030504040204" pitchFamily="34" charset="0"/>
              </a:rPr>
              <a:t>místo přistěhování</a:t>
            </a:r>
            <a:r>
              <a:rPr lang="cs-CZ" altLang="cs-CZ" sz="2400" dirty="0">
                <a:latin typeface="Verdana" panose="020B0604030504040204" pitchFamily="34" charset="0"/>
              </a:rPr>
              <a:t> do místa, kde byla osoba sčítána a </a:t>
            </a:r>
            <a:r>
              <a:rPr lang="cs-CZ" altLang="cs-CZ" sz="2400" b="1" i="1" dirty="0">
                <a:latin typeface="Verdana" panose="020B0604030504040204" pitchFamily="34" charset="0"/>
              </a:rPr>
              <a:t>plodnost žen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779CBC-7C8C-44E5-977B-9E925511CD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57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>
            <a:extLst>
              <a:ext uri="{FF2B5EF4-FFF2-40B4-BE49-F238E27FC236}">
                <a16:creationId xmlns:a16="http://schemas.microsoft.com/office/drawing/2014/main" id="{8247944C-F6BD-477D-B2CD-BB32C3323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5285" y="333375"/>
            <a:ext cx="11316748" cy="61912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1950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Byl uskutečněn také </a:t>
            </a:r>
            <a:r>
              <a:rPr lang="cs-CZ" altLang="cs-CZ" sz="2400" b="1" dirty="0">
                <a:latin typeface="Verdana" panose="020B0604030504040204" pitchFamily="34" charset="0"/>
              </a:rPr>
              <a:t>soupis zemědělských, průmyslových a živnostenských závodů</a:t>
            </a:r>
            <a:r>
              <a:rPr lang="cs-CZ" altLang="cs-CZ" sz="2400" dirty="0">
                <a:latin typeface="Verdana" panose="020B0604030504040204" pitchFamily="34" charset="0"/>
              </a:rPr>
              <a:t> („národní sčítání 1950“)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Poslední sčítání</a:t>
            </a:r>
            <a:r>
              <a:rPr lang="cs-CZ" altLang="cs-CZ" sz="2400" dirty="0">
                <a:latin typeface="Verdana" panose="020B0604030504040204" pitchFamily="34" charset="0"/>
              </a:rPr>
              <a:t> zpracované za tzv. </a:t>
            </a:r>
            <a:r>
              <a:rPr lang="cs-CZ" altLang="cs-CZ" sz="2400" b="1" dirty="0">
                <a:latin typeface="Verdana" panose="020B0604030504040204" pitchFamily="34" charset="0"/>
              </a:rPr>
              <a:t>přítomné obyvatelstvo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Nadlouho poslední sčítání, kdy se zjišťovala </a:t>
            </a:r>
            <a:r>
              <a:rPr lang="cs-CZ" altLang="cs-CZ" sz="2400" b="1" i="1" dirty="0">
                <a:latin typeface="Verdana" panose="020B0604030504040204" pitchFamily="34" charset="0"/>
              </a:rPr>
              <a:t>příslušnost k církvi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Nová definice </a:t>
            </a:r>
            <a:r>
              <a:rPr lang="cs-CZ" altLang="cs-CZ" sz="2400" b="1" i="1" dirty="0">
                <a:latin typeface="Verdana" panose="020B0604030504040204" pitchFamily="34" charset="0"/>
              </a:rPr>
              <a:t>národnosti</a:t>
            </a:r>
            <a:r>
              <a:rPr lang="cs-CZ" altLang="cs-CZ" sz="2400" dirty="0">
                <a:latin typeface="Verdana" panose="020B0604030504040204" pitchFamily="34" charset="0"/>
              </a:rPr>
              <a:t>: „příslušnost k národu s jehož kulturním a pracovním společenstvím je sčítaný vnitřně spjat a k němuž se hlásí“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První oficiální název:</a:t>
            </a:r>
            <a:r>
              <a:rPr lang="cs-CZ" altLang="cs-CZ" sz="2400" b="1" dirty="0">
                <a:latin typeface="Verdana" panose="020B0604030504040204" pitchFamily="34" charset="0"/>
              </a:rPr>
              <a:t> </a:t>
            </a:r>
            <a:r>
              <a:rPr lang="cs-CZ" altLang="cs-CZ" sz="2400" b="1" i="1" dirty="0">
                <a:latin typeface="Verdana" panose="020B0604030504040204" pitchFamily="34" charset="0"/>
              </a:rPr>
              <a:t>„sčítání lidu, domů a bytů“</a:t>
            </a:r>
            <a:r>
              <a:rPr lang="cs-CZ" altLang="cs-CZ" sz="2400" dirty="0">
                <a:latin typeface="Verdana" panose="020B0604030504040204" pitchFamily="34" charset="0"/>
              </a:rPr>
              <a:t>, data o obyvatelstvu a objektech bydlení se však ještě nepodařilo vzájemně propojit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7CCFD7-2220-42D3-B2E4-F054EDC01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51336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">
            <a:extLst>
              <a:ext uri="{FF2B5EF4-FFF2-40B4-BE49-F238E27FC236}">
                <a16:creationId xmlns:a16="http://schemas.microsoft.com/office/drawing/2014/main" id="{423F85FC-F786-4953-A0CF-7E46E4D6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33202" r="39763" b="26201"/>
          <a:stretch>
            <a:fillRect/>
          </a:stretch>
        </p:blipFill>
        <p:spPr bwMode="auto">
          <a:xfrm>
            <a:off x="2279650" y="765176"/>
            <a:ext cx="76327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A4F140-8134-40FD-BC44-4A928AD36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278040260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>
            <a:extLst>
              <a:ext uri="{FF2B5EF4-FFF2-40B4-BE49-F238E27FC236}">
                <a16:creationId xmlns:a16="http://schemas.microsoft.com/office/drawing/2014/main" id="{F3B02B27-5F64-4995-9ADC-79AEDDDF9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404813"/>
            <a:ext cx="10496081" cy="6119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1961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Poprvé provedeno za </a:t>
            </a:r>
            <a:r>
              <a:rPr lang="cs-CZ" altLang="cs-CZ" sz="2400" b="1" i="1" dirty="0">
                <a:latin typeface="Verdana" panose="020B0604030504040204" pitchFamily="34" charset="0"/>
              </a:rPr>
              <a:t>bydlící obyvatelstvo</a:t>
            </a:r>
            <a:r>
              <a:rPr lang="cs-CZ" altLang="cs-CZ" sz="2400" dirty="0">
                <a:latin typeface="Verdana" panose="020B0604030504040204" pitchFamily="34" charset="0"/>
              </a:rPr>
              <a:t> a podle koncepce tzv. </a:t>
            </a:r>
            <a:r>
              <a:rPr lang="cs-CZ" altLang="cs-CZ" sz="2400" b="1" i="1" dirty="0">
                <a:latin typeface="Verdana" panose="020B0604030504040204" pitchFamily="34" charset="0"/>
              </a:rPr>
              <a:t>cenzových domácností</a:t>
            </a:r>
            <a:r>
              <a:rPr lang="cs-CZ" altLang="cs-CZ" sz="2400" dirty="0">
                <a:latin typeface="Verdana" panose="020B0604030504040204" pitchFamily="34" charset="0"/>
              </a:rPr>
              <a:t> (možnost zjištění </a:t>
            </a:r>
            <a:r>
              <a:rPr lang="cs-CZ" altLang="cs-CZ" sz="2400" b="1" dirty="0">
                <a:latin typeface="Verdana" panose="020B0604030504040204" pitchFamily="34" charset="0"/>
              </a:rPr>
              <a:t>struktury domácností a rodin</a:t>
            </a:r>
            <a:r>
              <a:rPr lang="cs-CZ" altLang="cs-CZ" sz="2400" dirty="0">
                <a:latin typeface="Verdana" panose="020B0604030504040204" pitchFamily="34" charset="0"/>
              </a:rPr>
              <a:t> – důležité!)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Poprvé se zjišťovaly údaje o </a:t>
            </a:r>
            <a:r>
              <a:rPr lang="cs-CZ" altLang="cs-CZ" sz="2400" b="1" i="1" dirty="0">
                <a:latin typeface="Verdana" panose="020B0604030504040204" pitchFamily="34" charset="0"/>
              </a:rPr>
              <a:t>dojížďce do zaměstnání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dirty="0">
                <a:latin typeface="Verdana" panose="020B0604030504040204" pitchFamily="34" charset="0"/>
              </a:rPr>
              <a:t>(velmi důležitý krok nejen pro dopravní obslužnost!!)</a:t>
            </a:r>
            <a:r>
              <a:rPr lang="cs-CZ" altLang="cs-CZ" sz="2400" dirty="0">
                <a:latin typeface="Verdana" panose="020B0604030504040204" pitchFamily="34" charset="0"/>
              </a:rPr>
              <a:t> mezi okresy i do větších měst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Získaná data za bydlící obyvatelstvo umožnila následně založit a vést </a:t>
            </a:r>
            <a:r>
              <a:rPr lang="cs-CZ" altLang="cs-CZ" sz="2400" b="1" i="1" dirty="0">
                <a:latin typeface="Verdana" panose="020B0604030504040204" pitchFamily="34" charset="0"/>
              </a:rPr>
              <a:t>roční bilance obyvatelstva</a:t>
            </a:r>
            <a:r>
              <a:rPr lang="cs-CZ" altLang="cs-CZ" sz="2400" dirty="0">
                <a:latin typeface="Verdana" panose="020B0604030504040204" pitchFamily="34" charset="0"/>
              </a:rPr>
              <a:t> podle řady kritérií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54F5B1-9560-4DB4-8D57-21275F5748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725595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>
            <a:extLst>
              <a:ext uri="{FF2B5EF4-FFF2-40B4-BE49-F238E27FC236}">
                <a16:creationId xmlns:a16="http://schemas.microsoft.com/office/drawing/2014/main" id="{A58C563C-E96F-4748-908A-E9CF956B3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5343" y="476250"/>
            <a:ext cx="10511406" cy="5976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1970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Poprvé bylo ke zpracování výsledků využito </a:t>
            </a:r>
            <a:r>
              <a:rPr lang="cs-CZ" altLang="cs-CZ" sz="2400" b="1" dirty="0">
                <a:latin typeface="Verdana" panose="020B0604030504040204" pitchFamily="34" charset="0"/>
              </a:rPr>
              <a:t>velkokapacitního sálového počítače</a:t>
            </a:r>
            <a:r>
              <a:rPr lang="cs-CZ" altLang="cs-CZ" sz="2400" dirty="0">
                <a:latin typeface="Verdana" panose="020B0604030504040204" pitchFamily="34" charset="0"/>
              </a:rPr>
              <a:t> CDC 3300 (tzv. děrné štítky)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Poprvé byly výsledky zpracovány za tzv. </a:t>
            </a:r>
            <a:r>
              <a:rPr lang="cs-CZ" altLang="cs-CZ" sz="2400" b="1" i="1" dirty="0">
                <a:latin typeface="Verdana" panose="020B0604030504040204" pitchFamily="34" charset="0"/>
              </a:rPr>
              <a:t>základní sídelní jednotky - </a:t>
            </a:r>
            <a:r>
              <a:rPr lang="cs-CZ" altLang="cs-CZ" sz="2400" b="1" i="1" dirty="0" err="1">
                <a:latin typeface="Verdana" panose="020B0604030504040204" pitchFamily="34" charset="0"/>
              </a:rPr>
              <a:t>zsj</a:t>
            </a:r>
            <a:r>
              <a:rPr lang="cs-CZ" altLang="cs-CZ" sz="2400" dirty="0">
                <a:latin typeface="Verdana" panose="020B0604030504040204" pitchFamily="34" charset="0"/>
              </a:rPr>
              <a:t> („lokality“ na venkově a „urbanistické obvody“ ve vybraných městech)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Nové zjišťovací znaky: </a:t>
            </a:r>
            <a:r>
              <a:rPr lang="cs-CZ" altLang="cs-CZ" sz="2400" b="1" dirty="0" err="1">
                <a:latin typeface="Verdana" panose="020B0604030504040204" pitchFamily="34" charset="0"/>
              </a:rPr>
              <a:t>rómské</a:t>
            </a:r>
            <a:r>
              <a:rPr lang="cs-CZ" altLang="cs-CZ" sz="2400" b="1" dirty="0">
                <a:latin typeface="Verdana" panose="020B0604030504040204" pitchFamily="34" charset="0"/>
              </a:rPr>
              <a:t> obyvatelstvo</a:t>
            </a:r>
            <a:r>
              <a:rPr lang="cs-CZ" altLang="cs-CZ" sz="2400" dirty="0">
                <a:latin typeface="Verdana" panose="020B0604030504040204" pitchFamily="34" charset="0"/>
              </a:rPr>
              <a:t>, </a:t>
            </a:r>
            <a:r>
              <a:rPr lang="cs-CZ" altLang="cs-CZ" sz="2400" b="1" dirty="0">
                <a:latin typeface="Verdana" panose="020B0604030504040204" pitchFamily="34" charset="0"/>
              </a:rPr>
              <a:t>rodné číslo</a:t>
            </a:r>
            <a:r>
              <a:rPr lang="cs-CZ" altLang="cs-CZ" sz="2400" dirty="0">
                <a:latin typeface="Verdana" panose="020B0604030504040204" pitchFamily="34" charset="0"/>
              </a:rPr>
              <a:t>, </a:t>
            </a:r>
            <a:r>
              <a:rPr lang="cs-CZ" altLang="cs-CZ" sz="2400" b="1" dirty="0">
                <a:latin typeface="Verdana" panose="020B0604030504040204" pitchFamily="34" charset="0"/>
              </a:rPr>
              <a:t>státní příslušnost</a:t>
            </a:r>
            <a:r>
              <a:rPr lang="cs-CZ" altLang="cs-CZ" sz="2400" dirty="0">
                <a:latin typeface="Verdana" panose="020B0604030504040204" pitchFamily="34" charset="0"/>
              </a:rPr>
              <a:t>, v rámci dojížďky do zaměstnání a škol její </a:t>
            </a:r>
            <a:r>
              <a:rPr lang="cs-CZ" altLang="cs-CZ" sz="2400" b="1" dirty="0">
                <a:latin typeface="Verdana" panose="020B0604030504040204" pitchFamily="34" charset="0"/>
              </a:rPr>
              <a:t>doba, vzdálenost, frekvence a použitý dopravní prostředek</a:t>
            </a:r>
            <a:r>
              <a:rPr lang="cs-CZ" altLang="cs-CZ" sz="2400" dirty="0">
                <a:latin typeface="Verdana" panose="020B0604030504040204" pitchFamily="34" charset="0"/>
              </a:rPr>
              <a:t>; </a:t>
            </a:r>
            <a:r>
              <a:rPr lang="cs-CZ" altLang="cs-CZ" sz="2400" b="1" dirty="0">
                <a:latin typeface="Verdana" panose="020B0604030504040204" pitchFamily="34" charset="0"/>
              </a:rPr>
              <a:t>vybavení domácností</a:t>
            </a:r>
            <a:r>
              <a:rPr lang="cs-CZ" altLang="cs-CZ" sz="2400" dirty="0">
                <a:latin typeface="Verdana" panose="020B0604030504040204" pitchFamily="34" charset="0"/>
              </a:rPr>
              <a:t> některými předměty dlouhodobého užívání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5ACA96-FD38-4421-AC80-A63C2A6FAA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168963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247i2">
            <a:extLst>
              <a:ext uri="{FF2B5EF4-FFF2-40B4-BE49-F238E27FC236}">
                <a16:creationId xmlns:a16="http://schemas.microsoft.com/office/drawing/2014/main" id="{446926AD-0BAE-4BB5-BF8B-996A333B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824413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9" descr="eniac">
            <a:extLst>
              <a:ext uri="{FF2B5EF4-FFF2-40B4-BE49-F238E27FC236}">
                <a16:creationId xmlns:a16="http://schemas.microsoft.com/office/drawing/2014/main" id="{8379BAEC-8EB0-4B99-9B26-E7A7B6B6B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6" y="3114676"/>
            <a:ext cx="49053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B8359B-B2F5-40DA-9AC2-4095AC87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3115771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12801" y="260350"/>
            <a:ext cx="10788072" cy="6192838"/>
          </a:xfrm>
        </p:spPr>
        <p:txBody>
          <a:bodyPr/>
          <a:lstStyle/>
          <a:p>
            <a:pPr marL="0" indent="0" algn="ctr">
              <a:buNone/>
            </a:pPr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HISTORIE DEMOGRAFICKÉ STATISTIKY</a:t>
            </a:r>
          </a:p>
          <a:p>
            <a:pPr marL="0" indent="0" algn="ctr">
              <a:buNone/>
            </a:pPr>
            <a:endParaRPr lang="cs-CZ" altLang="cs-CZ" sz="24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/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Slovo demografie je složenina řeckých slov </a:t>
            </a:r>
            <a:r>
              <a:rPr lang="cs-CZ" altLang="cs-CZ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(populace) a </a:t>
            </a:r>
            <a:r>
              <a:rPr lang="cs-CZ" altLang="cs-CZ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graphia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(popis, psaní), dohromady a volně přeloženo jako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„spisy o populaci“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0" indent="0"/>
            <a:r>
              <a:rPr lang="cs-CZ" altLang="cs-CZ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Termín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demografie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byl podle dostupných pramenů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poprvé použit v roce 1855 belgickým statistikem Achillem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Guillardem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v jeho knize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Elements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of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Human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Statistics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or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Comparative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Demography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0" indent="0"/>
            <a:r>
              <a:rPr lang="cs-CZ" altLang="cs-CZ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více než dvě století dříve, patrně v roce 1612, byl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anglickým vědcem a politikem Francisem </a:t>
            </a:r>
          </a:p>
          <a:p>
            <a:pPr marL="0" indent="0">
              <a:buNone/>
            </a:pP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Baconem prvně použit výraz populace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jako </a:t>
            </a:r>
          </a:p>
          <a:p>
            <a:pPr marL="0" indent="0">
              <a:buNone/>
            </a:pP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specifický pojem, ke kterému však byl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synonymem </a:t>
            </a:r>
          </a:p>
          <a:p>
            <a:pPr marL="0" indent="0">
              <a:buNone/>
            </a:pP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pojem obyvatelstvo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0" indent="0"/>
            <a:endParaRPr lang="cs-CZ" altLang="cs-CZ" sz="24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891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70" y="4802188"/>
            <a:ext cx="1651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31664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xsedivy_historie-26">
            <a:extLst>
              <a:ext uri="{FF2B5EF4-FFF2-40B4-BE49-F238E27FC236}">
                <a16:creationId xmlns:a16="http://schemas.microsoft.com/office/drawing/2014/main" id="{E8521AAA-87E4-49D2-9DCE-CCE4ABA4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48958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AutoShape 6" descr="2Q==">
            <a:extLst>
              <a:ext uri="{FF2B5EF4-FFF2-40B4-BE49-F238E27FC236}">
                <a16:creationId xmlns:a16="http://schemas.microsoft.com/office/drawing/2014/main" id="{8F5C7FDF-4622-44EC-909B-FB20FF023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8308" name="Picture 8" descr="derne-stitky">
            <a:extLst>
              <a:ext uri="{FF2B5EF4-FFF2-40B4-BE49-F238E27FC236}">
                <a16:creationId xmlns:a16="http://schemas.microsoft.com/office/drawing/2014/main" id="{2D2C01B0-4175-449D-9AC5-EC3860E2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773238"/>
            <a:ext cx="4716463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DB82C8-D109-45DE-BF73-D5B6F4C2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297577793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sah 2">
            <a:extLst>
              <a:ext uri="{FF2B5EF4-FFF2-40B4-BE49-F238E27FC236}">
                <a16:creationId xmlns:a16="http://schemas.microsoft.com/office/drawing/2014/main" id="{3E309DBC-9B5A-4CF2-ABDB-26A1BCA90D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0818" y="96270"/>
            <a:ext cx="11610363" cy="575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Jen pro zajímavost – </a:t>
            </a:r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děrných štítků bylo použito ke sčítání lidu v USA již v roce 1890! </a:t>
            </a: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(ale jakým způsobem?)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Zajišťovala ho dnešní firma IBM, která se tehdy jmenovala </a:t>
            </a:r>
            <a:r>
              <a:rPr lang="cs-CZ" altLang="cs-CZ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Computing</a:t>
            </a:r>
            <a:r>
              <a:rPr lang="cs-CZ" altLang="cs-CZ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Tabulating</a:t>
            </a:r>
            <a:r>
              <a:rPr lang="cs-CZ" altLang="cs-CZ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cs-CZ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Recording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zabývala se výrobou předmětů denní potřeby jako vah, automatických kráječů masa, hodin pro kontrolu pracovní doby a dalšího vybavení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Poněkud nešťastně se firma IBM „proslavila“ za 2. světové války, kdy se její registrační automaty IBM (modely </a:t>
            </a:r>
            <a:r>
              <a:rPr lang="cs-CZ" alt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Hollerith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ze závodu </a:t>
            </a:r>
            <a:r>
              <a:rPr lang="cs-CZ" alt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Dehomag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postupně začaly používat v 78 koncentračních a vyhlazovacích táborech nacistického Německa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974034-9B50-4F32-B489-9B7A4A6A3F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58945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>
            <a:extLst>
              <a:ext uri="{FF2B5EF4-FFF2-40B4-BE49-F238E27FC236}">
                <a16:creationId xmlns:a16="http://schemas.microsoft.com/office/drawing/2014/main" id="{1A93B44E-7C4D-4AAE-AA89-CD6F76217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1512" y="333376"/>
            <a:ext cx="10133901" cy="63357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1980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Za základě výsledků byl založen </a:t>
            </a:r>
            <a:r>
              <a:rPr lang="cs-CZ" altLang="cs-CZ" sz="2400" b="1" i="1" dirty="0">
                <a:latin typeface="Verdana" panose="020B0604030504040204" pitchFamily="34" charset="0"/>
              </a:rPr>
              <a:t>„centrální registr obyvatelstva“</a:t>
            </a:r>
            <a:r>
              <a:rPr lang="cs-CZ" altLang="cs-CZ" sz="2400" b="1" dirty="0">
                <a:latin typeface="Verdana" panose="020B0604030504040204" pitchFamily="34" charset="0"/>
              </a:rPr>
              <a:t> </a:t>
            </a:r>
            <a:r>
              <a:rPr lang="cs-CZ" altLang="cs-CZ" sz="2400" dirty="0">
                <a:latin typeface="Verdana" panose="020B0604030504040204" pitchFamily="34" charset="0"/>
              </a:rPr>
              <a:t>(samostatný registrační lístek, předáno správám SNB, dnes již prakticky nefunkční)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Prohloubení dat o plodnosti žen, třídění </a:t>
            </a:r>
            <a:r>
              <a:rPr lang="cs-CZ" altLang="cs-CZ" sz="2400" dirty="0" err="1">
                <a:latin typeface="Verdana" panose="020B0604030504040204" pitchFamily="34" charset="0"/>
              </a:rPr>
              <a:t>zsj</a:t>
            </a:r>
            <a:r>
              <a:rPr lang="cs-CZ" altLang="cs-CZ" sz="2400" dirty="0">
                <a:latin typeface="Verdana" panose="020B0604030504040204" pitchFamily="34" charset="0"/>
              </a:rPr>
              <a:t> podle typů a velikostí – jinak </a:t>
            </a:r>
            <a:r>
              <a:rPr lang="cs-CZ" altLang="cs-CZ" sz="2400" b="1" dirty="0">
                <a:latin typeface="Verdana" panose="020B0604030504040204" pitchFamily="34" charset="0"/>
              </a:rPr>
              <a:t>žádné významnější změny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Zpracování výsledků proběhlo na sálovém počítači </a:t>
            </a:r>
            <a:r>
              <a:rPr lang="cs-CZ" altLang="cs-CZ" sz="2400" dirty="0" err="1">
                <a:latin typeface="Verdana" panose="020B0604030504040204" pitchFamily="34" charset="0"/>
              </a:rPr>
              <a:t>Cyber</a:t>
            </a:r>
            <a:r>
              <a:rPr lang="cs-CZ" altLang="cs-CZ" sz="2400" dirty="0">
                <a:latin typeface="Verdana" panose="020B0604030504040204" pitchFamily="34" charset="0"/>
              </a:rPr>
              <a:t> 180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Údaje ve formě číselných kódů byly převedeny na </a:t>
            </a:r>
            <a:r>
              <a:rPr lang="cs-CZ" altLang="cs-CZ" sz="2400" b="1" dirty="0">
                <a:latin typeface="Verdana" panose="020B0604030504040204" pitchFamily="34" charset="0"/>
              </a:rPr>
              <a:t>magnetické pásky</a:t>
            </a:r>
            <a:r>
              <a:rPr lang="cs-CZ" altLang="cs-CZ" sz="2400" dirty="0">
                <a:latin typeface="Verdana" panose="020B0604030504040204" pitchFamily="34" charset="0"/>
              </a:rPr>
              <a:t> (výsledky tištěné i na „mikrofiších“)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i="1" dirty="0">
              <a:solidFill>
                <a:srgbClr val="3333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4994F2-9B07-492A-B518-DD36C7B72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170532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>
            <a:extLst>
              <a:ext uri="{FF2B5EF4-FFF2-40B4-BE49-F238E27FC236}">
                <a16:creationId xmlns:a16="http://schemas.microsoft.com/office/drawing/2014/main" id="{A411FAB5-3F4E-478C-A120-EF822CCD1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9174" y="188914"/>
            <a:ext cx="10842826" cy="64087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1991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Poslední československé sčítání lidu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Znovu zařazena otázka na </a:t>
            </a:r>
            <a:r>
              <a:rPr lang="cs-CZ" altLang="cs-CZ" sz="2400" b="1" dirty="0">
                <a:latin typeface="Verdana" panose="020B0604030504040204" pitchFamily="34" charset="0"/>
              </a:rPr>
              <a:t>mateřský jazyk a trvalé bydliště</a:t>
            </a:r>
            <a:r>
              <a:rPr lang="cs-CZ" altLang="cs-CZ" sz="2400" dirty="0">
                <a:latin typeface="Verdana" panose="020B0604030504040204" pitchFamily="34" charset="0"/>
              </a:rPr>
              <a:t> v době narození sčítané osoby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Znovu zařazena otázka na </a:t>
            </a:r>
            <a:r>
              <a:rPr lang="cs-CZ" altLang="cs-CZ" sz="2400" b="1" dirty="0">
                <a:latin typeface="Verdana" panose="020B0604030504040204" pitchFamily="34" charset="0"/>
              </a:rPr>
              <a:t>náboženské vyznání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Zjišťovaly se</a:t>
            </a:r>
            <a:r>
              <a:rPr lang="cs-CZ" altLang="cs-CZ" sz="2400" b="1" dirty="0">
                <a:latin typeface="Verdana" panose="020B0604030504040204" pitchFamily="34" charset="0"/>
              </a:rPr>
              <a:t> navíc </a:t>
            </a:r>
            <a:r>
              <a:rPr lang="cs-CZ" altLang="cs-CZ" sz="2400" dirty="0">
                <a:latin typeface="Verdana" panose="020B0604030504040204" pitchFamily="34" charset="0"/>
              </a:rPr>
              <a:t>tzv. </a:t>
            </a:r>
            <a:r>
              <a:rPr lang="cs-CZ" altLang="cs-CZ" sz="2400" b="1" i="1" dirty="0">
                <a:latin typeface="Verdana" panose="020B0604030504040204" pitchFamily="34" charset="0"/>
              </a:rPr>
              <a:t>objekty individuální rekreace</a:t>
            </a:r>
            <a:r>
              <a:rPr lang="cs-CZ" altLang="cs-CZ" sz="2400" dirty="0">
                <a:latin typeface="Verdana" panose="020B0604030504040204" pitchFamily="34" charset="0"/>
              </a:rPr>
              <a:t> (chaty a chalupy a tzv. „vyčleněné“ chalupy z domovního fondu) – velmi </a:t>
            </a:r>
            <a:r>
              <a:rPr lang="cs-CZ" altLang="cs-CZ" sz="2400" b="1" dirty="0">
                <a:latin typeface="Verdana" panose="020B0604030504040204" pitchFamily="34" charset="0"/>
              </a:rPr>
              <a:t>významné pro cestovní ruch!! </a:t>
            </a:r>
            <a:r>
              <a:rPr lang="cs-CZ" altLang="cs-CZ" sz="2400" dirty="0">
                <a:latin typeface="Verdana" panose="020B0604030504040204" pitchFamily="34" charset="0"/>
              </a:rPr>
              <a:t>(bohužel naposledy…)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Verdana" panose="020B0604030504040204" pitchFamily="34" charset="0"/>
            </a:endParaRPr>
          </a:p>
        </p:txBody>
      </p:sp>
      <p:pic>
        <p:nvPicPr>
          <p:cNvPr id="103427" name="Obrázek 2">
            <a:extLst>
              <a:ext uri="{FF2B5EF4-FFF2-40B4-BE49-F238E27FC236}">
                <a16:creationId xmlns:a16="http://schemas.microsoft.com/office/drawing/2014/main" id="{38BEFD26-5943-459E-A218-6CE3F756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40199" r="54726" b="28999"/>
          <a:stretch>
            <a:fillRect/>
          </a:stretch>
        </p:blipFill>
        <p:spPr bwMode="auto">
          <a:xfrm>
            <a:off x="3209095" y="4379602"/>
            <a:ext cx="23764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Obrázek 4">
            <a:extLst>
              <a:ext uri="{FF2B5EF4-FFF2-40B4-BE49-F238E27FC236}">
                <a16:creationId xmlns:a16="http://schemas.microsoft.com/office/drawing/2014/main" id="{7E3FF7CE-819B-4169-A11F-1773FD63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9001" r="47638" b="17799"/>
          <a:stretch>
            <a:fillRect/>
          </a:stretch>
        </p:blipFill>
        <p:spPr bwMode="auto">
          <a:xfrm>
            <a:off x="6361870" y="4199421"/>
            <a:ext cx="26098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8125C4-AF89-4FE1-9E4D-0557695E39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051785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>
            <a:extLst>
              <a:ext uri="{FF2B5EF4-FFF2-40B4-BE49-F238E27FC236}">
                <a16:creationId xmlns:a16="http://schemas.microsoft.com/office/drawing/2014/main" id="{C2621A1B-A6A6-4ECE-923B-1032CEFFD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899" y="836613"/>
            <a:ext cx="10192624" cy="52895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Změnil se způsob zjišťování </a:t>
            </a:r>
            <a:r>
              <a:rPr lang="cs-CZ" altLang="cs-CZ" sz="2400" b="1" dirty="0">
                <a:latin typeface="Verdana" panose="020B0604030504040204" pitchFamily="34" charset="0"/>
              </a:rPr>
              <a:t>ekonomické aktivity a společenských skupin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Velmi výrazná změna se týkala </a:t>
            </a:r>
            <a:r>
              <a:rPr lang="cs-CZ" altLang="cs-CZ" sz="2400" b="1" dirty="0">
                <a:latin typeface="Verdana" panose="020B0604030504040204" pitchFamily="34" charset="0"/>
              </a:rPr>
              <a:t>klasifikace národností </a:t>
            </a: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Co to tehdy v reálu znamenalo?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b="1" i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Výsledky zpracovány ve výpočetním středisku FSÚ opět na počítači </a:t>
            </a:r>
            <a:r>
              <a:rPr lang="cs-CZ" altLang="cs-CZ" sz="2400" dirty="0" err="1">
                <a:latin typeface="Verdana" panose="020B0604030504040204" pitchFamily="34" charset="0"/>
              </a:rPr>
              <a:t>Cyber</a:t>
            </a:r>
            <a:r>
              <a:rPr lang="cs-CZ" altLang="cs-CZ" sz="2400" dirty="0">
                <a:latin typeface="Verdana" panose="020B0604030504040204" pitchFamily="34" charset="0"/>
              </a:rPr>
              <a:t> 180; poprvé </a:t>
            </a:r>
            <a:r>
              <a:rPr lang="cs-CZ" altLang="cs-CZ" sz="2400" b="1" dirty="0">
                <a:latin typeface="Verdana" panose="020B0604030504040204" pitchFamily="34" charset="0"/>
              </a:rPr>
              <a:t>plně </a:t>
            </a:r>
            <a:r>
              <a:rPr lang="cs-CZ" altLang="cs-CZ" sz="2400" b="1" dirty="0" err="1">
                <a:latin typeface="Verdana" panose="020B0604030504040204" pitchFamily="34" charset="0"/>
              </a:rPr>
              <a:t>databázovány</a:t>
            </a:r>
            <a:r>
              <a:rPr lang="cs-CZ" altLang="cs-CZ" sz="2400" b="1" dirty="0">
                <a:latin typeface="Verdana" panose="020B0604030504040204" pitchFamily="34" charset="0"/>
              </a:rPr>
              <a:t> v elektronické podobě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AE007E-854E-4AD7-83C5-1606476374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813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800x800_uderne_stredisko">
            <a:extLst>
              <a:ext uri="{FF2B5EF4-FFF2-40B4-BE49-F238E27FC236}">
                <a16:creationId xmlns:a16="http://schemas.microsoft.com/office/drawing/2014/main" id="{167A7C1C-7D6F-4478-9966-86543993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1958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7" descr="ksc_01">
            <a:extLst>
              <a:ext uri="{FF2B5EF4-FFF2-40B4-BE49-F238E27FC236}">
                <a16:creationId xmlns:a16="http://schemas.microsoft.com/office/drawing/2014/main" id="{FA35B35F-1705-402C-894F-C3B2FB9FB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048000"/>
            <a:ext cx="26289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9" descr="MEV407985_vietnam_factory">
            <a:extLst>
              <a:ext uri="{FF2B5EF4-FFF2-40B4-BE49-F238E27FC236}">
                <a16:creationId xmlns:a16="http://schemas.microsoft.com/office/drawing/2014/main" id="{C3DAA3BF-8C17-45BA-98AB-5EDB068B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6339"/>
            <a:ext cx="52197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11" descr="P2P512ed8__MG_8737">
            <a:extLst>
              <a:ext uri="{FF2B5EF4-FFF2-40B4-BE49-F238E27FC236}">
                <a16:creationId xmlns:a16="http://schemas.microsoft.com/office/drawing/2014/main" id="{C03E93D8-F9CF-49BD-BD52-47B7CBAE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6" y="765176"/>
            <a:ext cx="46323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EFC480-69F3-497A-A039-C7A5630B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</p:spTree>
    <p:extLst>
      <p:ext uri="{BB962C8B-B14F-4D97-AF65-F5344CB8AC3E}">
        <p14:creationId xmlns:p14="http://schemas.microsoft.com/office/powerpoint/2010/main" val="215876289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>
            <a:extLst>
              <a:ext uri="{FF2B5EF4-FFF2-40B4-BE49-F238E27FC236}">
                <a16:creationId xmlns:a16="http://schemas.microsoft.com/office/drawing/2014/main" id="{4ACE1ACA-5026-4536-894B-1607F711F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8565" y="260351"/>
            <a:ext cx="10184235" cy="626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2001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Sčítání proběhlo v souladu s </a:t>
            </a:r>
            <a:r>
              <a:rPr lang="cs-CZ" altLang="cs-CZ" sz="2400" b="1" dirty="0">
                <a:latin typeface="Verdana" panose="020B0604030504040204" pitchFamily="34" charset="0"/>
              </a:rPr>
              <a:t>metodickými doporučeními OSN a </a:t>
            </a:r>
            <a:r>
              <a:rPr lang="cs-CZ" altLang="cs-CZ" sz="2400" b="1" dirty="0" err="1">
                <a:latin typeface="Verdana" panose="020B0604030504040204" pitchFamily="34" charset="0"/>
              </a:rPr>
              <a:t>Eurostatu</a:t>
            </a:r>
            <a:endParaRPr lang="cs-CZ" altLang="cs-CZ" sz="2400" b="1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Tři formuláře: </a:t>
            </a:r>
            <a:r>
              <a:rPr lang="cs-CZ" altLang="cs-CZ" sz="2400" b="1" i="1" dirty="0">
                <a:latin typeface="Verdana" panose="020B0604030504040204" pitchFamily="34" charset="0"/>
              </a:rPr>
              <a:t>sčítací list osob, bytový list a domovní list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Nové otázky: </a:t>
            </a:r>
            <a:r>
              <a:rPr lang="cs-CZ" altLang="cs-CZ" sz="2400" b="1" dirty="0">
                <a:latin typeface="Verdana" panose="020B0604030504040204" pitchFamily="34" charset="0"/>
              </a:rPr>
              <a:t>druhé nebo další zaměstnání, vybavení domácností počítačem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Vypuštěné otázky: vybavenost domácností mrazničkou, automatickou pračkou a televizorem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236306-BCF4-43E7-9169-523F55C7A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38756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>
            <a:extLst>
              <a:ext uri="{FF2B5EF4-FFF2-40B4-BE49-F238E27FC236}">
                <a16:creationId xmlns:a16="http://schemas.microsoft.com/office/drawing/2014/main" id="{B3690E8F-3B72-4539-A0E5-65410B19A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4950" y="378000"/>
            <a:ext cx="10746298" cy="543401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v rámci cestovního ruchu se sledovaly </a:t>
            </a:r>
            <a:r>
              <a:rPr lang="cs-CZ" altLang="cs-CZ" sz="2400" b="1" dirty="0">
                <a:latin typeface="Verdana" panose="020B0604030504040204" pitchFamily="34" charset="0"/>
              </a:rPr>
              <a:t>pouze </a:t>
            </a:r>
            <a:r>
              <a:rPr lang="cs-CZ" altLang="cs-CZ" sz="2400" b="1" i="1" dirty="0">
                <a:latin typeface="Verdana" panose="020B0604030504040204" pitchFamily="34" charset="0"/>
              </a:rPr>
              <a:t>neobydlené byty sloužící k rekreaci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Data pořízena </a:t>
            </a:r>
            <a:r>
              <a:rPr lang="cs-CZ" altLang="cs-CZ" sz="2400" b="1" dirty="0">
                <a:latin typeface="Verdana" panose="020B0604030504040204" pitchFamily="34" charset="0"/>
              </a:rPr>
              <a:t>poprvé optickým čtením</a:t>
            </a:r>
            <a:r>
              <a:rPr lang="cs-CZ" altLang="cs-CZ" sz="2400" dirty="0">
                <a:latin typeface="Verdana" panose="020B0604030504040204" pitchFamily="34" charset="0"/>
              </a:rPr>
              <a:t> a zpracována v databázi </a:t>
            </a:r>
            <a:r>
              <a:rPr lang="cs-CZ" altLang="cs-CZ" sz="2400" dirty="0" err="1">
                <a:latin typeface="Verdana" panose="020B0604030504040204" pitchFamily="34" charset="0"/>
              </a:rPr>
              <a:t>Oracle</a:t>
            </a:r>
            <a:endParaRPr lang="cs-CZ" altLang="cs-CZ" sz="2400" dirty="0"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i="1" dirty="0">
              <a:solidFill>
                <a:srgbClr val="333300"/>
              </a:solidFill>
              <a:latin typeface="Verdana" panose="020B0604030504040204" pitchFamily="34" charset="0"/>
            </a:endParaRPr>
          </a:p>
          <a:p>
            <a:pPr marL="72000" indent="0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Jakou „formou“ u nás dlouhodobě sčítání probíhá? Kdo předává a vybírá sčítací formuláře? </a:t>
            </a:r>
          </a:p>
          <a:p>
            <a:pPr marL="72000" indent="0" eaLnBrk="1" hangingPunct="1">
              <a:buNone/>
            </a:pP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0B517D-CB1E-40E7-9E1D-6402C39FC5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15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>
            <a:extLst>
              <a:ext uri="{FF2B5EF4-FFF2-40B4-BE49-F238E27FC236}">
                <a16:creationId xmlns:a16="http://schemas.microsoft.com/office/drawing/2014/main" id="{9CB17A6F-5422-4FFE-A577-EBB66E9C9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669" y="322500"/>
            <a:ext cx="10968661" cy="5905500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2011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Verdana" panose="020B0604030504040204" pitchFamily="34" charset="0"/>
              </a:rPr>
              <a:t>26.2 – 6.3.:</a:t>
            </a:r>
            <a:r>
              <a:rPr lang="cs-CZ" altLang="cs-CZ" sz="2000" dirty="0">
                <a:latin typeface="Verdana" panose="020B0604030504040204" pitchFamily="34" charset="0"/>
              </a:rPr>
              <a:t> spuštění bezplatného infocentra, roznáška letáků, domluvení termínů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0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Verdana" panose="020B0604030504040204" pitchFamily="34" charset="0"/>
              </a:rPr>
              <a:t>7.3. – 25.3.:</a:t>
            </a:r>
            <a:r>
              <a:rPr lang="cs-CZ" altLang="cs-CZ" sz="2000" dirty="0">
                <a:latin typeface="Verdana" panose="020B0604030504040204" pitchFamily="34" charset="0"/>
              </a:rPr>
              <a:t> sčítací komisaři začínají roznášet formuláře – </a:t>
            </a:r>
            <a:r>
              <a:rPr lang="cs-CZ" altLang="cs-CZ" sz="2000" b="1" i="1" dirty="0">
                <a:latin typeface="Verdana" panose="020B0604030504040204" pitchFamily="34" charset="0"/>
              </a:rPr>
              <a:t>list sčítací osoby</a:t>
            </a:r>
            <a:r>
              <a:rPr lang="cs-CZ" altLang="cs-CZ" sz="2000" dirty="0">
                <a:latin typeface="Verdana" panose="020B0604030504040204" pitchFamily="34" charset="0"/>
              </a:rPr>
              <a:t> + pro majitele a uživatele bytu </a:t>
            </a:r>
            <a:r>
              <a:rPr lang="cs-CZ" altLang="cs-CZ" sz="2000" b="1" i="1" dirty="0">
                <a:latin typeface="Verdana" panose="020B0604030504040204" pitchFamily="34" charset="0"/>
              </a:rPr>
              <a:t>bytový list</a:t>
            </a:r>
            <a:r>
              <a:rPr lang="cs-CZ" altLang="cs-CZ" sz="2000" dirty="0">
                <a:latin typeface="Verdana" panose="020B0604030504040204" pitchFamily="34" charset="0"/>
              </a:rPr>
              <a:t> + pro majitele a správce domů </a:t>
            </a:r>
            <a:r>
              <a:rPr lang="cs-CZ" altLang="cs-CZ" sz="2000" b="1" i="1" dirty="0">
                <a:latin typeface="Verdana" panose="020B0604030504040204" pitchFamily="34" charset="0"/>
              </a:rPr>
              <a:t>domovní list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0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Verdana" panose="020B0604030504040204" pitchFamily="34" charset="0"/>
              </a:rPr>
              <a:t>25.3. – 26.3.:</a:t>
            </a:r>
            <a:r>
              <a:rPr lang="cs-CZ" altLang="cs-CZ" sz="2000" dirty="0">
                <a:latin typeface="Verdana" panose="020B0604030504040204" pitchFamily="34" charset="0"/>
              </a:rPr>
              <a:t> půlnoc z 25. na 26.3. je </a:t>
            </a:r>
            <a:r>
              <a:rPr lang="cs-CZ" altLang="cs-CZ" sz="2000" b="1" i="1" dirty="0">
                <a:latin typeface="Verdana" panose="020B0604030504040204" pitchFamily="34" charset="0"/>
              </a:rPr>
              <a:t>rozhodným okamžikem sčítání</a:t>
            </a:r>
            <a:r>
              <a:rPr lang="cs-CZ" altLang="cs-CZ" sz="2000" dirty="0">
                <a:latin typeface="Verdana" panose="020B0604030504040204" pitchFamily="34" charset="0"/>
              </a:rPr>
              <a:t>, informace se do formulářů vyplňují podle toho, co platí v tuhle chvíli (např. pokud se dítě narodí hodinu po půlnoci, tak se nezapočte k danému sčítání)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A82865-A4A1-4CCD-83FB-7C612B515F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577653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>
            <a:extLst>
              <a:ext uri="{FF2B5EF4-FFF2-40B4-BE49-F238E27FC236}">
                <a16:creationId xmlns:a16="http://schemas.microsoft.com/office/drawing/2014/main" id="{5F2CD53F-99DF-4028-BA13-B04F14361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3949" y="549275"/>
            <a:ext cx="10888910" cy="5576888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sz="2400" b="1" dirty="0">
                <a:latin typeface="Verdana" panose="020B0604030504040204" pitchFamily="34" charset="0"/>
              </a:rPr>
              <a:t>26.3. – 14.4.: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i="1" dirty="0">
                <a:latin typeface="Verdana" panose="020B0604030504040204" pitchFamily="34" charset="0"/>
              </a:rPr>
              <a:t>odevzdávání vyplněných formulářů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Osobní odevzdání sčítacímu komisaři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i="1" dirty="0">
                <a:latin typeface="Verdana" panose="020B0604030504040204" pitchFamily="34" charset="0"/>
              </a:rPr>
              <a:t>On-line vyplnění na internetu</a:t>
            </a:r>
            <a:r>
              <a:rPr lang="cs-CZ" altLang="cs-CZ" sz="2400" dirty="0">
                <a:latin typeface="Verdana" panose="020B0604030504040204" pitchFamily="34" charset="0"/>
              </a:rPr>
              <a:t> (novinka)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Zdarma poštou v obálce s předtištěnou adresou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I při on-line vyplňování na internetu bylo třeba převzít </a:t>
            </a:r>
            <a:r>
              <a:rPr lang="cs-CZ" altLang="cs-CZ" sz="2400" b="1" dirty="0">
                <a:latin typeface="Verdana" panose="020B0604030504040204" pitchFamily="34" charset="0"/>
              </a:rPr>
              <a:t>papírový formulář s unikátními kódy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Podle průzkumů asi </a:t>
            </a:r>
            <a:r>
              <a:rPr lang="cs-CZ" altLang="cs-CZ" sz="2400" b="1" dirty="0">
                <a:latin typeface="Verdana" panose="020B0604030504040204" pitchFamily="34" charset="0"/>
              </a:rPr>
              <a:t>1/3 lidí</a:t>
            </a:r>
            <a:r>
              <a:rPr lang="cs-CZ" altLang="cs-CZ" sz="2400" dirty="0">
                <a:latin typeface="Verdana" panose="020B0604030504040204" pitchFamily="34" charset="0"/>
              </a:rPr>
              <a:t> oprávněných se sčítat </a:t>
            </a:r>
            <a:r>
              <a:rPr lang="cs-CZ" altLang="cs-CZ" sz="2400" b="1" dirty="0">
                <a:latin typeface="Verdana" panose="020B0604030504040204" pitchFamily="34" charset="0"/>
              </a:rPr>
              <a:t>vyplnila dotazník přes internet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192CF1-4BB8-432C-8497-2F72895FD1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8797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942110" y="476251"/>
            <a:ext cx="10206182" cy="6048375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Jedno z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prvních doložených zjišťování počtu osob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bylo provedeno v 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Mezopotámii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resp. v její jižní části Babylonii zhruba v období 3 800 let př. n. l. </a:t>
            </a:r>
          </a:p>
          <a:p>
            <a:r>
              <a:rPr lang="cs-CZ" altLang="cs-CZ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Záznamy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naznačují, že se sčítání opakovalo každých šest nebo sedm let a zahrnovalo informace o počtu lidí, dobytka a různých zemědělských komodit. </a:t>
            </a:r>
          </a:p>
          <a:p>
            <a:r>
              <a:rPr lang="cs-CZ" altLang="cs-CZ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Podobné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sčítání je doloženo také z 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Egypta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kolem roku 3000 př. n. l.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Perské říši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proběhlo sčítání v armádě za účelem přidělování pozemků a placení daní v roce 500 př. n. l. </a:t>
            </a:r>
          </a:p>
          <a:p>
            <a:r>
              <a:rPr lang="cs-CZ" altLang="cs-CZ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Sběr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statistických údajů o obyvatelstvu probíhal i v oblasti dnešní Indie, Izraele, Palestiny, Řecka či Číny. </a:t>
            </a:r>
          </a:p>
        </p:txBody>
      </p:sp>
    </p:spTree>
    <p:extLst>
      <p:ext uri="{BB962C8B-B14F-4D97-AF65-F5344CB8AC3E}">
        <p14:creationId xmlns:p14="http://schemas.microsoft.com/office/powerpoint/2010/main" val="27449187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>
            <a:extLst>
              <a:ext uri="{FF2B5EF4-FFF2-40B4-BE49-F238E27FC236}">
                <a16:creationId xmlns:a16="http://schemas.microsoft.com/office/drawing/2014/main" id="{98874704-A251-4117-86E0-8CD12029A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0844" y="620713"/>
            <a:ext cx="10326848" cy="55054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Sčítací list osob vyplňovali </a:t>
            </a:r>
            <a:r>
              <a:rPr lang="cs-CZ" altLang="cs-CZ" sz="2400" b="1" dirty="0">
                <a:latin typeface="Verdana" panose="020B0604030504040204" pitchFamily="34" charset="0"/>
              </a:rPr>
              <a:t>všichni lidé přítomní v </a:t>
            </a:r>
            <a:r>
              <a:rPr lang="cs-CZ" altLang="cs-CZ" sz="2400" b="1" i="1" dirty="0">
                <a:latin typeface="Verdana" panose="020B0604030504040204" pitchFamily="34" charset="0"/>
              </a:rPr>
              <a:t>„rozhodný okamžik sčítání“</a:t>
            </a:r>
            <a:r>
              <a:rPr lang="cs-CZ" altLang="cs-CZ" sz="2400" dirty="0">
                <a:latin typeface="Verdana" panose="020B0604030504040204" pitchFamily="34" charset="0"/>
              </a:rPr>
              <a:t> na území České republiky bez ohledu na to, zda bydleli v bytě, ubytovacím zařízení nebo jiném objektu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Verdana" panose="020B0604030504040204" pitchFamily="34" charset="0"/>
              </a:rPr>
              <a:t>Formulář se </a:t>
            </a:r>
            <a:r>
              <a:rPr lang="cs-CZ" altLang="cs-CZ" sz="2400" b="1" dirty="0">
                <a:latin typeface="Verdana" panose="020B0604030504040204" pitchFamily="34" charset="0"/>
              </a:rPr>
              <a:t>vyplňoval i za osoby dočasně nepřítomné</a:t>
            </a:r>
            <a:r>
              <a:rPr lang="cs-CZ" altLang="cs-CZ" sz="2400" dirty="0">
                <a:latin typeface="Verdana" panose="020B0604030504040204" pitchFamily="34" charset="0"/>
              </a:rPr>
              <a:t>, pokud v bytě či jiném zařízení fakticky bydlely a byly členy domácnosti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Za nezletilou (nezpůsobilou) osobu poskytl údaje její zákonný zástupce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62E28A-A22D-4312-BB11-D04179CF06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414179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>
            <a:extLst>
              <a:ext uri="{FF2B5EF4-FFF2-40B4-BE49-F238E27FC236}">
                <a16:creationId xmlns:a16="http://schemas.microsoft.com/office/drawing/2014/main" id="{AC9C430A-DF43-4565-AF1D-50B8B182E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9116" y="218114"/>
            <a:ext cx="11501306" cy="6235074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Verdana" panose="020B0604030504040204" pitchFamily="34" charset="0"/>
              </a:rPr>
              <a:t>Novinky ve sčítání 2011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Přibylo:</a:t>
            </a:r>
            <a:r>
              <a:rPr lang="cs-CZ" altLang="cs-CZ" sz="2400" dirty="0">
                <a:latin typeface="Verdana" panose="020B0604030504040204" pitchFamily="34" charset="0"/>
              </a:rPr>
              <a:t> on-line vyplnění, </a:t>
            </a:r>
            <a:r>
              <a:rPr lang="cs-CZ" altLang="cs-CZ" sz="2400" b="1" i="1" dirty="0">
                <a:latin typeface="Verdana" panose="020B0604030504040204" pitchFamily="34" charset="0"/>
              </a:rPr>
              <a:t>registrované partnerství, lidé bez domovů, vybavenost domu či bytu internetem</a:t>
            </a:r>
            <a:r>
              <a:rPr lang="cs-CZ" altLang="cs-CZ" sz="2400" b="1" dirty="0">
                <a:latin typeface="Verdana" panose="020B0604030504040204" pitchFamily="34" charset="0"/>
              </a:rPr>
              <a:t> </a:t>
            </a:r>
            <a:r>
              <a:rPr lang="cs-CZ" altLang="cs-CZ" sz="2400" dirty="0">
                <a:latin typeface="Verdana" panose="020B0604030504040204" pitchFamily="34" charset="0"/>
              </a:rPr>
              <a:t>(nikoliv počet připojených počítačů)..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Nezjišťuje se: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i="1" dirty="0">
                <a:latin typeface="Verdana" panose="020B0604030504040204" pitchFamily="34" charset="0"/>
              </a:rPr>
              <a:t>vybavenost domácností</a:t>
            </a:r>
            <a:r>
              <a:rPr lang="cs-CZ" altLang="cs-CZ" sz="2400" dirty="0">
                <a:latin typeface="Verdana" panose="020B0604030504040204" pitchFamily="34" charset="0"/>
              </a:rPr>
              <a:t> (lednička, televizor, automobil, chata..), </a:t>
            </a:r>
            <a:r>
              <a:rPr lang="cs-CZ" altLang="cs-CZ" sz="2400" b="1" i="1" dirty="0">
                <a:latin typeface="Verdana" panose="020B0604030504040204" pitchFamily="34" charset="0"/>
              </a:rPr>
              <a:t>příjmy a výdaje domácností</a:t>
            </a:r>
            <a:r>
              <a:rPr lang="cs-CZ" altLang="cs-CZ" sz="2400" dirty="0">
                <a:latin typeface="Verdana" panose="020B0604030504040204" pitchFamily="34" charset="0"/>
              </a:rPr>
              <a:t>..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Verdana" panose="020B0604030504040204" pitchFamily="34" charset="0"/>
              </a:rPr>
              <a:t>Pokuta</a:t>
            </a:r>
            <a:r>
              <a:rPr lang="cs-CZ" altLang="cs-CZ" sz="2400" dirty="0">
                <a:latin typeface="Verdana" panose="020B0604030504040204" pitchFamily="34" charset="0"/>
              </a:rPr>
              <a:t> až 10 tis. při bojkotu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 marL="72000" indent="0" eaLnBrk="1" hangingPunct="1"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Verdana" panose="020B0604030504040204" pitchFamily="34" charset="0"/>
              </a:rPr>
              <a:t>Kolik si myslíte, že celá ta akce stála?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2B13F0-6306-4169-9F36-8472B476EB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1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7" descr="235230">
            <a:extLst>
              <a:ext uri="{FF2B5EF4-FFF2-40B4-BE49-F238E27FC236}">
                <a16:creationId xmlns:a16="http://schemas.microsoft.com/office/drawing/2014/main" id="{64CB8037-8AAD-412A-AD6C-76895FF6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908051"/>
            <a:ext cx="39624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Obrázek 2">
            <a:extLst>
              <a:ext uri="{FF2B5EF4-FFF2-40B4-BE49-F238E27FC236}">
                <a16:creationId xmlns:a16="http://schemas.microsoft.com/office/drawing/2014/main" id="{25C8EBCF-4806-4154-A3E6-04DAC53F6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141664"/>
            <a:ext cx="38163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Obrázek 4">
            <a:extLst>
              <a:ext uri="{FF2B5EF4-FFF2-40B4-BE49-F238E27FC236}">
                <a16:creationId xmlns:a16="http://schemas.microsoft.com/office/drawing/2014/main" id="{E81305EC-E305-4651-AEB6-8A6A4828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704851"/>
            <a:ext cx="433228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Obrázek 6">
            <a:extLst>
              <a:ext uri="{FF2B5EF4-FFF2-40B4-BE49-F238E27FC236}">
                <a16:creationId xmlns:a16="http://schemas.microsoft.com/office/drawing/2014/main" id="{4230585C-A876-423A-925C-36FFD73D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33202" r="46851" b="20599"/>
          <a:stretch>
            <a:fillRect/>
          </a:stretch>
        </p:blipFill>
        <p:spPr bwMode="auto">
          <a:xfrm>
            <a:off x="1820864" y="3187701"/>
            <a:ext cx="3913187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355637-00DA-4E0D-ABE0-1A392C9D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B38D98-660B-4AF7-AE1F-9DDF16F60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286" y="1599954"/>
            <a:ext cx="2938527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8792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A58B0D-45BA-46D7-B97B-0F52CD5CC2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A98430A-9D51-4E50-995E-C055A0B3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73" y="469783"/>
            <a:ext cx="10919527" cy="5362217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Dalšími zdroji dat o obyvatelstvu České republiky jsou: </a:t>
            </a:r>
          </a:p>
          <a:p>
            <a:endParaRPr lang="cs-CZ" sz="2000" b="1" i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i="1" dirty="0"/>
              <a:t>Evidence přirozené měny a demografická evidence</a:t>
            </a:r>
            <a:endParaRPr lang="cs-CZ" sz="2400" b="1" dirty="0"/>
          </a:p>
          <a:p>
            <a:pPr lvl="1"/>
            <a:r>
              <a:rPr lang="cs-CZ" dirty="0"/>
              <a:t>jedná se o </a:t>
            </a:r>
            <a:r>
              <a:rPr lang="cs-CZ" b="1" dirty="0"/>
              <a:t>evidence narození, úmrtí, potratů, sňatků, rozvodů, nemocnosti apod</a:t>
            </a:r>
            <a:r>
              <a:rPr lang="cs-CZ" dirty="0"/>
              <a:t>.;</a:t>
            </a:r>
          </a:p>
          <a:p>
            <a:pPr lvl="1"/>
            <a:r>
              <a:rPr lang="cs-CZ" b="1" dirty="0"/>
              <a:t>data shromažďují </a:t>
            </a:r>
            <a:r>
              <a:rPr lang="cs-CZ" dirty="0"/>
              <a:t>zejména </a:t>
            </a:r>
            <a:r>
              <a:rPr lang="cs-CZ" b="1" dirty="0"/>
              <a:t>matriky, zdravotnická zařízení </a:t>
            </a:r>
            <a:r>
              <a:rPr lang="cs-CZ" dirty="0"/>
              <a:t>(zejména Ústav zdravotnických informací a statistiky ČR) </a:t>
            </a:r>
            <a:r>
              <a:rPr lang="cs-CZ" b="1" dirty="0"/>
              <a:t>a soudy</a:t>
            </a:r>
            <a:r>
              <a:rPr lang="cs-CZ" dirty="0"/>
              <a:t>;</a:t>
            </a:r>
          </a:p>
          <a:p>
            <a:pPr lvl="1"/>
            <a:r>
              <a:rPr lang="cs-CZ" b="1" dirty="0"/>
              <a:t>pravidelně (měsíční, čtvrtletní a roční periodicita) jsou k dispozici údaje o pohlaví a věku, sňatcích a rozvodech</a:t>
            </a:r>
            <a:r>
              <a:rPr lang="cs-CZ" dirty="0"/>
              <a:t>;</a:t>
            </a:r>
          </a:p>
          <a:p>
            <a:r>
              <a:rPr lang="cs-CZ" sz="2000" dirty="0"/>
              <a:t>publikováno dříve jako Pohyby obyvatelstva, v současné době jako Databáze demografických údajů za obce ČR a v rámci demografických ročenek různých prostorových úrovní v gesci ČSÚ. </a:t>
            </a:r>
          </a:p>
        </p:txBody>
      </p:sp>
    </p:spTree>
    <p:extLst>
      <p:ext uri="{BB962C8B-B14F-4D97-AF65-F5344CB8AC3E}">
        <p14:creationId xmlns:p14="http://schemas.microsoft.com/office/powerpoint/2010/main" val="177664180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9A701F-D99C-46B3-929B-73A879F7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7A712A-A9D0-43B4-BDF5-CE37778A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62" y="486561"/>
            <a:ext cx="10911138" cy="534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i="1" dirty="0"/>
              <a:t>Evidence stěhování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i="1" dirty="0"/>
              <a:t>Populační registr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i="1" dirty="0"/>
              <a:t>Zvláštní šetření (zejména tzv. výběrová šetření)</a:t>
            </a:r>
            <a:endParaRPr lang="cs-CZ" b="1" dirty="0"/>
          </a:p>
          <a:p>
            <a:r>
              <a:rPr lang="cs-CZ" dirty="0"/>
              <a:t>požadované charakteristiky u výběrových šetření jsou zjišťovány jen </a:t>
            </a:r>
            <a:r>
              <a:rPr lang="cs-CZ" b="1" dirty="0"/>
              <a:t>u části populace </a:t>
            </a:r>
            <a:r>
              <a:rPr lang="cs-CZ" dirty="0"/>
              <a:t>(výběrový vzorek obyvatel, resp. domácností) a jejich </a:t>
            </a:r>
            <a:r>
              <a:rPr lang="cs-CZ" b="1" dirty="0"/>
              <a:t>vypovídací schopnost je možné považovat za dobrou na úrovni republiky a krajů</a:t>
            </a:r>
          </a:p>
          <a:p>
            <a:r>
              <a:rPr lang="cs-CZ" dirty="0"/>
              <a:t>Nejznámější je Výběrové šetření pracovních sil (VŠPS)</a:t>
            </a:r>
          </a:p>
        </p:txBody>
      </p:sp>
    </p:spTree>
    <p:extLst>
      <p:ext uri="{BB962C8B-B14F-4D97-AF65-F5344CB8AC3E}">
        <p14:creationId xmlns:p14="http://schemas.microsoft.com/office/powerpoint/2010/main" val="16704673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34FECA-88AF-425A-AC49-1861E96B6E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Struktura obyvatelstva II.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9AF4729-4255-45F9-B562-265079412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04007"/>
            <a:ext cx="10753200" cy="52279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Na závěr je vhodné zmínit také </a:t>
            </a:r>
            <a:r>
              <a:rPr lang="cs-CZ" b="1" dirty="0"/>
              <a:t>periodika</a:t>
            </a:r>
            <a:r>
              <a:rPr lang="cs-CZ" dirty="0"/>
              <a:t>, která se zaměřují primárně na </a:t>
            </a:r>
            <a:r>
              <a:rPr lang="cs-CZ" b="1" dirty="0"/>
              <a:t>demografické a populační analýzy a demografickou statistiku</a:t>
            </a:r>
            <a:r>
              <a:rPr lang="cs-CZ" dirty="0"/>
              <a:t>. Mezi ty zásadní lze zařadit </a:t>
            </a:r>
            <a:r>
              <a:rPr lang="cs-CZ" b="1" dirty="0"/>
              <a:t>časopisy</a:t>
            </a:r>
            <a:r>
              <a:rPr lang="cs-CZ" dirty="0"/>
              <a:t>, které vydává </a:t>
            </a:r>
            <a:r>
              <a:rPr lang="cs-CZ" b="1" dirty="0"/>
              <a:t>Český statistický úřad</a:t>
            </a:r>
            <a:r>
              <a:rPr lang="cs-CZ" dirty="0"/>
              <a:t>: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 lvl="1"/>
            <a:r>
              <a:rPr lang="cs-CZ" b="1" i="1" dirty="0"/>
              <a:t>Demografie, revue pro výzkum populačního vývoje</a:t>
            </a:r>
            <a:r>
              <a:rPr lang="cs-CZ" dirty="0"/>
              <a:t>, který je jediným odborným demografickým časopisem v České republice. Vychází od roku 1959.</a:t>
            </a:r>
          </a:p>
          <a:p>
            <a:pPr lvl="1"/>
            <a:r>
              <a:rPr lang="cs-CZ" b="1" i="1" dirty="0"/>
              <a:t>Statistika</a:t>
            </a:r>
            <a:r>
              <a:rPr lang="cs-CZ" dirty="0"/>
              <a:t>, jehož cílem je vytvářet platformu umožňující mezinárodním a národním statistickým a výzkumným institucím prezentovat přínosy a výsledky komplexních analýz v hospodářské, environmentální či sociální oblasti. Vychází od roku 1964. </a:t>
            </a:r>
          </a:p>
          <a:p>
            <a:pPr lvl="1"/>
            <a:r>
              <a:rPr lang="cs-CZ" b="1" i="1" dirty="0"/>
              <a:t>Statistika a My</a:t>
            </a:r>
            <a:r>
              <a:rPr lang="cs-CZ" dirty="0"/>
              <a:t>, jež je měsíčník informující o aktuálním dění v Českém statistickém úřadě. Přináší analýzy, komentáře, výsledky statistických šetření realizovaných a organizovaných ČSÚ, statistické údaje o ČR, jejich obyvatelích včetně mezinárodního srovnání. Vychází od roku 2011.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667251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Dynamika </a:t>
            </a:r>
            <a:r>
              <a:rPr lang="cs-CZ" dirty="0"/>
              <a:t>obyvatelstva </a:t>
            </a:r>
            <a:r>
              <a:rPr lang="cs-CZ" dirty="0" smtClean="0"/>
              <a:t>I</a:t>
            </a:r>
            <a:r>
              <a:rPr lang="cs-CZ" dirty="0"/>
              <a:t>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</a:t>
            </a:r>
            <a:r>
              <a:rPr lang="cs-CZ" dirty="0" smtClean="0"/>
              <a:t>4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sz="4400" b="1" dirty="0" smtClean="0"/>
              <a:t>Dynamika </a:t>
            </a:r>
            <a:r>
              <a:rPr lang="cs-CZ" sz="4400" b="1" dirty="0"/>
              <a:t>obyvatelstva </a:t>
            </a:r>
            <a:r>
              <a:rPr lang="cs-CZ" sz="4400" b="1" dirty="0" smtClean="0"/>
              <a:t>I.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10371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359782"/>
            <a:ext cx="10753200" cy="451576"/>
          </a:xfrm>
        </p:spPr>
        <p:txBody>
          <a:bodyPr/>
          <a:lstStyle/>
          <a:p>
            <a:pPr algn="ctr"/>
            <a:r>
              <a:rPr lang="cs-CZ" dirty="0" smtClean="0"/>
              <a:t>DYNAMIKA OBYVATELSTVA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052945"/>
            <a:ext cx="10753200" cy="4941455"/>
          </a:xfrm>
        </p:spPr>
        <p:txBody>
          <a:bodyPr/>
          <a:lstStyle/>
          <a:p>
            <a:pPr marL="72000" indent="0">
              <a:buNone/>
            </a:pPr>
            <a:r>
              <a:rPr lang="cs-CZ" sz="2000" b="1" i="1" dirty="0" smtClean="0">
                <a:solidFill>
                  <a:srgbClr val="C00000"/>
                </a:solidFill>
              </a:rPr>
              <a:t>Jaké jsou základní „pohyby obyvatelstva“ a procesy s nimi spojené?</a:t>
            </a:r>
          </a:p>
          <a:p>
            <a:pPr lvl="0"/>
            <a:r>
              <a:rPr lang="cs-CZ" sz="2000" dirty="0" smtClean="0"/>
              <a:t>přirozený </a:t>
            </a:r>
            <a:r>
              <a:rPr lang="cs-CZ" sz="2000" dirty="0"/>
              <a:t>pohyb,</a:t>
            </a:r>
          </a:p>
          <a:p>
            <a:pPr lvl="0"/>
            <a:r>
              <a:rPr lang="cs-CZ" sz="2000" dirty="0"/>
              <a:t>mechanický pohyb,</a:t>
            </a:r>
          </a:p>
          <a:p>
            <a:pPr lvl="0"/>
            <a:r>
              <a:rPr lang="cs-CZ" sz="2000" dirty="0"/>
              <a:t>sociálně-ekonomický pohyb. </a:t>
            </a:r>
            <a:endParaRPr lang="cs-CZ" sz="2000" dirty="0" smtClean="0"/>
          </a:p>
          <a:p>
            <a:pPr marL="72000" lvl="0" indent="0">
              <a:buNone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 rámci dynamiky obyvatelstva lze pozorovat tyto </a:t>
            </a:r>
            <a:r>
              <a:rPr lang="cs-CZ" sz="2000" b="1" dirty="0"/>
              <a:t>základní demografické procesy</a:t>
            </a:r>
            <a:r>
              <a:rPr lang="cs-CZ" sz="2000" dirty="0"/>
              <a:t>:</a:t>
            </a:r>
          </a:p>
          <a:p>
            <a:pPr lvl="0"/>
            <a:r>
              <a:rPr lang="cs-CZ" sz="2000" dirty="0"/>
              <a:t>Porodnost a plodnost,</a:t>
            </a:r>
          </a:p>
          <a:p>
            <a:pPr lvl="0"/>
            <a:r>
              <a:rPr lang="cs-CZ" sz="2000" dirty="0"/>
              <a:t>Úmrtnost </a:t>
            </a:r>
          </a:p>
          <a:p>
            <a:pPr lvl="0"/>
            <a:r>
              <a:rPr lang="cs-CZ" sz="2000" dirty="0"/>
              <a:t>Potratovost,</a:t>
            </a:r>
          </a:p>
          <a:p>
            <a:pPr lvl="0"/>
            <a:r>
              <a:rPr lang="cs-CZ" sz="2000" dirty="0"/>
              <a:t>Nemocnost a nejčastější příčiny úmrtí,</a:t>
            </a:r>
          </a:p>
          <a:p>
            <a:pPr lvl="0"/>
            <a:r>
              <a:rPr lang="cs-CZ" sz="2000" dirty="0"/>
              <a:t>Sňatečnost a rozvodovost. </a:t>
            </a:r>
          </a:p>
          <a:p>
            <a:pPr marL="72000" indent="0">
              <a:buNone/>
            </a:pP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8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07999"/>
            <a:ext cx="10753200" cy="55510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1) Přirozený </a:t>
            </a:r>
            <a:r>
              <a:rPr lang="cs-CZ" sz="2400" b="1" dirty="0"/>
              <a:t>pohyb (někdy také přirozená měna) </a:t>
            </a:r>
            <a:r>
              <a:rPr lang="cs-CZ" sz="2400" dirty="0"/>
              <a:t>je výsledkem přirozeného rozmnožování a umírání lidí. Podle vztahů těchto procesů se jedná buď o </a:t>
            </a:r>
            <a:r>
              <a:rPr lang="cs-CZ" sz="2400" b="1" dirty="0"/>
              <a:t>přirozený přírůstek, nebo o úbytek obyvatelstva</a:t>
            </a:r>
            <a:r>
              <a:rPr lang="cs-CZ" sz="2400" dirty="0"/>
              <a:t>. Zahrnuje populační procesy, které souvisí s:</a:t>
            </a:r>
          </a:p>
          <a:p>
            <a:pPr lvl="0"/>
            <a:r>
              <a:rPr lang="cs-CZ" sz="2400" b="1" dirty="0"/>
              <a:t>rozmnožováním – proces </a:t>
            </a:r>
            <a:r>
              <a:rPr lang="cs-CZ" sz="2400" b="1" i="1" dirty="0"/>
              <a:t>porodnosti</a:t>
            </a:r>
            <a:r>
              <a:rPr lang="cs-CZ" sz="2400" b="1" dirty="0"/>
              <a:t>,</a:t>
            </a:r>
          </a:p>
          <a:p>
            <a:pPr lvl="0"/>
            <a:r>
              <a:rPr lang="cs-CZ" sz="2400" b="1" dirty="0"/>
              <a:t>umíráním – proces </a:t>
            </a:r>
            <a:r>
              <a:rPr lang="cs-CZ" sz="2400" b="1" i="1" dirty="0"/>
              <a:t>úmrtnosti</a:t>
            </a:r>
            <a:r>
              <a:rPr lang="cs-CZ" sz="2400" b="1" dirty="0"/>
              <a:t>.</a:t>
            </a:r>
          </a:p>
          <a:p>
            <a:pPr marL="72000" indent="0">
              <a:buNone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K dalším populačním procesům, jež mohou do značné míry ovlivnit základní procesy, avšak nevstupují přímo do bilance přirozeného pohybu, patří zejména </a:t>
            </a:r>
            <a:r>
              <a:rPr lang="cs-CZ" sz="2400" b="1" i="1" dirty="0"/>
              <a:t>sňatečnost, rozvodovost</a:t>
            </a:r>
            <a:r>
              <a:rPr lang="cs-CZ" sz="2400" b="1" dirty="0"/>
              <a:t> a </a:t>
            </a:r>
            <a:r>
              <a:rPr lang="cs-CZ" sz="2400" b="1" i="1" dirty="0"/>
              <a:t>potratovost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24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80291"/>
            <a:ext cx="10753200" cy="555105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 smtClean="0"/>
              <a:t>2) Mechanický </a:t>
            </a:r>
            <a:r>
              <a:rPr lang="cs-CZ" sz="2000" b="1" dirty="0"/>
              <a:t>pohyb (mobilita) zahrnuje všechny prostorové přesuny obyvatelstva</a:t>
            </a:r>
            <a:r>
              <a:rPr lang="cs-CZ" sz="2000" dirty="0"/>
              <a:t>. Největší pozornost je věnována </a:t>
            </a:r>
            <a:r>
              <a:rPr lang="cs-CZ" sz="2000" b="1" dirty="0"/>
              <a:t>migračním pohybům </a:t>
            </a:r>
            <a:r>
              <a:rPr lang="cs-CZ" sz="2000" dirty="0"/>
              <a:t>zahrnujících </a:t>
            </a:r>
            <a:r>
              <a:rPr lang="cs-CZ" sz="2000" b="1" i="1" dirty="0"/>
              <a:t>imigraci </a:t>
            </a:r>
            <a:r>
              <a:rPr lang="cs-CZ" sz="2000" b="1" dirty="0"/>
              <a:t>a</a:t>
            </a:r>
            <a:r>
              <a:rPr lang="cs-CZ" sz="2000" b="1" i="1" dirty="0"/>
              <a:t> emigraci</a:t>
            </a:r>
            <a:r>
              <a:rPr lang="cs-CZ" sz="2000" b="1" dirty="0"/>
              <a:t> </a:t>
            </a:r>
            <a:r>
              <a:rPr lang="cs-CZ" sz="2000" dirty="0"/>
              <a:t>obyvatel. 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Podle </a:t>
            </a:r>
            <a:r>
              <a:rPr lang="cs-CZ" sz="2000" dirty="0"/>
              <a:t>poměru těchto složek dochází buď k</a:t>
            </a:r>
            <a:r>
              <a:rPr lang="cs-CZ" sz="2000" b="1" dirty="0"/>
              <a:t> migračnímu přírůstku, nebo úbytku obyvatelstva</a:t>
            </a:r>
            <a:r>
              <a:rPr lang="cs-CZ" sz="20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smtClean="0"/>
              <a:t>Dílčími součástmi mechanického pohybu jsou:</a:t>
            </a:r>
          </a:p>
          <a:p>
            <a:pPr>
              <a:buFontTx/>
              <a:buChar char="-"/>
            </a:pPr>
            <a:r>
              <a:rPr lang="cs-CZ" sz="2000" dirty="0" smtClean="0"/>
              <a:t>Migrace (stěhování)</a:t>
            </a:r>
          </a:p>
          <a:p>
            <a:pPr>
              <a:buFontTx/>
              <a:buChar char="-"/>
            </a:pPr>
            <a:r>
              <a:rPr lang="cs-CZ" sz="2000" dirty="0" smtClean="0"/>
              <a:t>Pravidelný pohyb (denní dojížďka za prací a do škol)</a:t>
            </a:r>
          </a:p>
          <a:p>
            <a:pPr>
              <a:buFontTx/>
              <a:buChar char="-"/>
            </a:pPr>
            <a:r>
              <a:rPr lang="cs-CZ" sz="2000" dirty="0" smtClean="0"/>
              <a:t>Dočasný pohyb (sezónní pohyby, příp. nedenní dojížďka za prací, příp. do internátních škol, vysokých škol...)</a:t>
            </a:r>
          </a:p>
          <a:p>
            <a:pPr>
              <a:buFontTx/>
              <a:buChar char="-"/>
            </a:pPr>
            <a:r>
              <a:rPr lang="cs-CZ" sz="2000" dirty="0" smtClean="0"/>
              <a:t>Nepravidelný pohyb (rekreace, služební cesty, nákupy, služby…)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7382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25237" y="404813"/>
            <a:ext cx="10132290" cy="5721350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Propracovaná zjišťování počtu osob existovala ve starověkém Římě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kde je měli na starosti speciální úředníci – cenzoři 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hlavním účelem bylo stanovení daně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podle výše jmění. Odsud pochází i dnes používaný termín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populační census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(z latinského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censere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– odhadovat). </a:t>
            </a:r>
          </a:p>
          <a:p>
            <a:endParaRPr lang="cs-CZ" altLang="cs-CZ" sz="2400" dirty="0"/>
          </a:p>
        </p:txBody>
      </p:sp>
      <p:pic>
        <p:nvPicPr>
          <p:cNvPr id="40963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212" y="3616902"/>
            <a:ext cx="38735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27893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7636" y="620584"/>
            <a:ext cx="10753200" cy="50690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3) Sociálně-ekonomický </a:t>
            </a:r>
            <a:r>
              <a:rPr lang="cs-CZ" sz="2400" b="1" dirty="0"/>
              <a:t>pohyb zahrnuje přesuny obyvatelstva mezi sociálními útvary</a:t>
            </a:r>
            <a:r>
              <a:rPr lang="cs-CZ" sz="2400" dirty="0"/>
              <a:t>, jako jsou např. </a:t>
            </a:r>
            <a:r>
              <a:rPr lang="cs-CZ" sz="2400" i="1" dirty="0"/>
              <a:t>změny rodinného stavu, zaměstnání, úrovně vzdělání, sociální příslušnosti, kulturních skupin</a:t>
            </a:r>
            <a:r>
              <a:rPr lang="cs-CZ" sz="2400" dirty="0"/>
              <a:t> atd. Výsledkem jsou </a:t>
            </a:r>
            <a:r>
              <a:rPr lang="cs-CZ" sz="2400" b="1" dirty="0"/>
              <a:t>změny ve struktuře obyvatelstva podle jejich sociálních (sociokulturních) a ekonomických znaků</a:t>
            </a:r>
            <a:r>
              <a:rPr lang="cs-CZ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Do </a:t>
            </a:r>
            <a:r>
              <a:rPr lang="cs-CZ" sz="2400" dirty="0"/>
              <a:t>této kategorie by bylo </a:t>
            </a:r>
            <a:r>
              <a:rPr lang="cs-CZ" sz="2400" b="1" dirty="0"/>
              <a:t>vhodnější řadit výše zmíněné pomocné ukazatele přirozeného pohybu – sňatečnost a rozvodovost </a:t>
            </a:r>
            <a:r>
              <a:rPr lang="cs-CZ" sz="2400" dirty="0"/>
              <a:t>(případně i potratovost), které mají spíše společensko-kulturní charakter.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9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359782"/>
            <a:ext cx="10753200" cy="451576"/>
          </a:xfrm>
        </p:spPr>
        <p:txBody>
          <a:bodyPr/>
          <a:lstStyle/>
          <a:p>
            <a:pPr algn="ctr"/>
            <a:r>
              <a:rPr lang="cs-CZ" dirty="0" smtClean="0"/>
              <a:t>Porodnost a plodnost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idx="1"/>
              </p:nvPr>
            </p:nvSpPr>
            <p:spPr>
              <a:xfrm>
                <a:off x="646545" y="1062182"/>
                <a:ext cx="10826655" cy="4769818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cs-CZ" sz="2400" dirty="0"/>
                  <a:t>Nejobecnějším ukazatelem úrovně porodnosti je</a:t>
                </a:r>
                <a:r>
                  <a:rPr lang="cs-CZ" sz="2400" b="1" dirty="0"/>
                  <a:t> </a:t>
                </a:r>
                <a:r>
                  <a:rPr lang="cs-CZ" sz="2400" b="1" i="1" dirty="0"/>
                  <a:t>hrubá míra celkové porodnosti</a:t>
                </a:r>
                <a:r>
                  <a:rPr lang="cs-CZ" sz="2400" b="1" dirty="0"/>
                  <a:t> </a:t>
                </a:r>
                <a:r>
                  <a:rPr lang="cs-CZ" sz="2400" dirty="0"/>
                  <a:t>(</a:t>
                </a:r>
                <a:r>
                  <a:rPr lang="cs-CZ" sz="2400" dirty="0" err="1"/>
                  <a:t>hmcp</a:t>
                </a:r>
                <a:r>
                  <a:rPr lang="cs-CZ" sz="2400" dirty="0"/>
                  <a:t>), což je počet všech narozených na 1000 obyvatel středního stavu obyvatelstva (S) za 1 kalendářní rok.</a:t>
                </a:r>
              </a:p>
              <a:p>
                <a:pPr marL="720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>
                          <a:latin typeface="Cambria Math" panose="02040503050406030204" pitchFamily="18" charset="0"/>
                        </a:rPr>
                        <m:t>𝒉𝒎𝒄𝒑</m:t>
                      </m:r>
                      <m:r>
                        <a:rPr lang="cs-CZ" sz="24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>
                              <a:latin typeface="Cambria Math" panose="02040503050406030204" pitchFamily="18" charset="0"/>
                            </a:rPr>
                            <m:t>𝐍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cs-CZ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4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acc>
                        </m:den>
                      </m:f>
                      <m:r>
                        <a:rPr lang="cs-CZ" sz="2400" b="1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cs-CZ" sz="2400" b="1" i="1">
                          <a:latin typeface="Cambria Math" panose="02040503050406030204" pitchFamily="18" charset="0"/>
                        </a:rPr>
                        <m:t>𝟏𝟎𝟎𝟎</m:t>
                      </m:r>
                      <m:r>
                        <a:rPr lang="cs-CZ" sz="2400" b="1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cs-CZ" sz="2400">
                          <a:latin typeface="Cambria Math" panose="02040503050406030204" pitchFamily="18" charset="0"/>
                        </a:rPr>
                        <m:t>‰)</m:t>
                      </m:r>
                    </m:oMath>
                  </m:oMathPara>
                </a14:m>
                <a:endParaRPr lang="cs-CZ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cs-CZ" sz="2400" dirty="0"/>
                  <a:t>Pokud do čitatele zahrneme pouze živě narozené děti, lze analogicky definovat také </a:t>
                </a:r>
                <a:r>
                  <a:rPr lang="cs-CZ" sz="2400" b="1" i="1" dirty="0"/>
                  <a:t>hrubou míru živorodosti</a:t>
                </a:r>
                <a:r>
                  <a:rPr lang="cs-CZ" sz="2400" dirty="0"/>
                  <a:t>, respektive hrubou míru porodnosti (</a:t>
                </a:r>
                <a:r>
                  <a:rPr lang="cs-CZ" sz="2400" dirty="0" err="1"/>
                  <a:t>hmp</a:t>
                </a:r>
                <a:r>
                  <a:rPr lang="cs-CZ" sz="2400" dirty="0"/>
                  <a:t>), což je počet živě narozených na 1000 obyvatel středního stavu. </a:t>
                </a:r>
              </a:p>
              <a:p>
                <a:pPr marL="72000" indent="0" algn="ctr">
                  <a:buNone/>
                </a:pPr>
                <a14:m>
                  <m:oMath xmlns:m="http://schemas.openxmlformats.org/officeDocument/2006/math">
                    <m:r>
                      <a:rPr lang="cs-CZ" sz="2400" b="1" i="1">
                        <a:latin typeface="Cambria Math" panose="02040503050406030204" pitchFamily="18" charset="0"/>
                      </a:rPr>
                      <m:t>𝒉𝒎𝒑</m:t>
                    </m:r>
                    <m:r>
                      <a:rPr lang="cs-CZ" sz="2400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  <m:sup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̅"/>
                            <m:ctrlPr>
                              <a:rPr lang="cs-CZ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den>
                    </m:f>
                    <m:r>
                      <a:rPr lang="cs-CZ" sz="2400" b="1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cs-CZ" sz="2400" b="1" i="1"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cs-CZ" sz="2400" b="1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sz="2400">
                        <a:latin typeface="Cambria Math" panose="02040503050406030204" pitchFamily="18" charset="0"/>
                      </a:rPr>
                      <m:t>‰)</m:t>
                    </m:r>
                  </m:oMath>
                </a14:m>
                <a:r>
                  <a:rPr lang="cs-CZ" sz="2400" dirty="0"/>
                  <a:t>  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545" y="1062182"/>
                <a:ext cx="10826655" cy="4769818"/>
              </a:xfrm>
              <a:blipFill>
                <a:blip r:embed="rId2"/>
                <a:stretch>
                  <a:fillRect l="-901" b="-67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15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51" y="550983"/>
            <a:ext cx="7518213" cy="567701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76582" y="89318"/>
            <a:ext cx="8635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Vývoj a predikce hrubé míra porodnosti ve světě (1950-2050) </a:t>
            </a:r>
          </a:p>
        </p:txBody>
      </p:sp>
    </p:spTree>
    <p:extLst>
      <p:ext uri="{BB962C8B-B14F-4D97-AF65-F5344CB8AC3E}">
        <p14:creationId xmlns:p14="http://schemas.microsoft.com/office/powerpoint/2010/main" val="34559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81891" y="443345"/>
            <a:ext cx="10891309" cy="55510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Sledování hrubé míry porodnosti v čase je klíčové pro sledování potřeb současných a zejména budoucích generací.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Již </a:t>
            </a:r>
            <a:r>
              <a:rPr lang="cs-CZ" sz="2400" b="1" dirty="0"/>
              <a:t>v roce 1950 bylo možné pozorovat trend klesající míry porodnosti</a:t>
            </a:r>
            <a:r>
              <a:rPr lang="cs-CZ" sz="2400" dirty="0"/>
              <a:t>, přičemž </a:t>
            </a:r>
            <a:r>
              <a:rPr lang="cs-CZ" sz="2400" b="1" dirty="0"/>
              <a:t>nejvyšších hodnot dosahoval a pravděpodobně bude dosahovat i v roce 2050 africký kontinent</a:t>
            </a:r>
            <a:r>
              <a:rPr lang="cs-CZ" sz="2400" dirty="0"/>
              <a:t>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Ačkoliv </a:t>
            </a:r>
            <a:r>
              <a:rPr lang="cs-CZ" sz="2400" dirty="0"/>
              <a:t>byl v letech 1950 až 2015 v Africe zaznamenán pokles porodnosti zhruba o 15 ‰, v porovnání s Evropou se stále jedná o trojnásobnou hodnotu.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19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idx="1"/>
              </p:nvPr>
            </p:nvSpPr>
            <p:spPr>
              <a:xfrm>
                <a:off x="636872" y="278837"/>
                <a:ext cx="10753200" cy="5475417"/>
              </a:xfrm>
            </p:spPr>
            <p:txBody>
              <a:bodyPr/>
              <a:lstStyle/>
              <a:p>
                <a:r>
                  <a:rPr lang="cs-CZ" sz="2400" b="1" i="1" dirty="0"/>
                  <a:t>Plodnost</a:t>
                </a:r>
                <a:r>
                  <a:rPr lang="cs-CZ" sz="2400" b="1" dirty="0"/>
                  <a:t> (</a:t>
                </a:r>
                <a:r>
                  <a:rPr lang="cs-CZ" sz="2400" b="1" i="1" dirty="0"/>
                  <a:t>fertilita</a:t>
                </a:r>
                <a:r>
                  <a:rPr lang="cs-CZ" sz="2400" b="1" dirty="0"/>
                  <a:t>) se užívá pro hlubší analýzu reprodukce obyvatelstva</a:t>
                </a:r>
                <a:r>
                  <a:rPr lang="cs-CZ" sz="2400" dirty="0"/>
                  <a:t>. Na rozdíl od hrubé míry porodnosti ji lze lépe využít i pro menší územní jednotky. Výpočet ukazatele je založen na porovnání počtu živě narozených dětí s počtem žen v reprodukčním věku (15-49 let). </a:t>
                </a:r>
                <a:endParaRPr lang="cs-CZ" sz="2400" dirty="0" smtClean="0"/>
              </a:p>
              <a:p>
                <a:endParaRPr lang="cs-CZ" sz="2400" i="1" dirty="0" smtClean="0"/>
              </a:p>
              <a:p>
                <a:r>
                  <a:rPr lang="cs-CZ" sz="2400" b="1" i="1" dirty="0" smtClean="0"/>
                  <a:t>Obecná </a:t>
                </a:r>
                <a:r>
                  <a:rPr lang="cs-CZ" sz="2400" b="1" i="1" dirty="0"/>
                  <a:t>míra plodnosti</a:t>
                </a:r>
                <a:r>
                  <a:rPr lang="cs-CZ" sz="2400" b="1" dirty="0"/>
                  <a:t> </a:t>
                </a:r>
                <a:r>
                  <a:rPr lang="cs-CZ" sz="2400" dirty="0"/>
                  <a:t>(</a:t>
                </a:r>
                <a:r>
                  <a:rPr lang="cs-CZ" sz="2400" dirty="0" smtClean="0"/>
                  <a:t>f) </a:t>
                </a:r>
                <a:r>
                  <a:rPr lang="cs-CZ" sz="2400" dirty="0"/>
                  <a:t>se tedy vyjadřuje jako počet živě narozených na 1000 žen v reprodukčním (fertilním) věku.</a:t>
                </a:r>
              </a:p>
              <a:p>
                <a:pPr marL="720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cs-CZ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𝐍</m:t>
                              </m:r>
                            </m:e>
                            <m:sup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cs-CZ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s-CZ" b="1" i="1">
                                  <a:latin typeface="Cambria Math" panose="02040503050406030204" pitchFamily="18" charset="0"/>
                                </a:rPr>
                                <m:t>𝟒𝟗</m:t>
                              </m:r>
                            </m:sub>
                          </m:sSub>
                        </m:den>
                      </m:f>
                      <m:r>
                        <a:rPr lang="cs-CZ" b="1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cs-CZ" b="1" i="1">
                          <a:latin typeface="Cambria Math" panose="02040503050406030204" pitchFamily="18" charset="0"/>
                        </a:rPr>
                        <m:t>𝟏𝟎𝟎𝟎</m:t>
                      </m:r>
                      <m:r>
                        <a:rPr lang="cs-CZ" b="1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cs-CZ" b="1">
                          <a:latin typeface="Cambria Math" panose="02040503050406030204" pitchFamily="18" charset="0"/>
                        </a:rPr>
                        <m:t>‰)</m:t>
                      </m:r>
                    </m:oMath>
                  </m:oMathPara>
                </a14:m>
                <a:endParaRPr lang="cs-CZ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6872" y="278837"/>
                <a:ext cx="10753200" cy="5475417"/>
              </a:xfrm>
              <a:blipFill>
                <a:blip r:embed="rId2"/>
                <a:stretch>
                  <a:fillRect l="-907" r="-147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55345" y="278838"/>
            <a:ext cx="10753200" cy="5949162"/>
          </a:xfrm>
        </p:spPr>
        <p:txBody>
          <a:bodyPr/>
          <a:lstStyle/>
          <a:p>
            <a:endParaRPr lang="cs-CZ" sz="2000" dirty="0" smtClean="0"/>
          </a:p>
          <a:p>
            <a:r>
              <a:rPr lang="cs-CZ" sz="2000" dirty="0" smtClean="0"/>
              <a:t>Jedním </a:t>
            </a:r>
            <a:r>
              <a:rPr lang="cs-CZ" sz="2000" dirty="0"/>
              <a:t>z </a:t>
            </a:r>
            <a:r>
              <a:rPr lang="cs-CZ" sz="2000" b="1" dirty="0"/>
              <a:t>nejdůležitějších demografických ukazatelů </a:t>
            </a:r>
            <a:r>
              <a:rPr lang="cs-CZ" sz="2000" dirty="0"/>
              <a:t>je </a:t>
            </a:r>
            <a:r>
              <a:rPr lang="cs-CZ" sz="2000" b="1" i="1" dirty="0"/>
              <a:t>úhrnná plodnost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úp</a:t>
            </a:r>
            <a:r>
              <a:rPr lang="cs-CZ" sz="2000" dirty="0"/>
              <a:t>), tedy součet měr plodnosti podle věku vyjadřující intenzitu plodnosti dané populace v daném časovém období (většinou se jedná o kalendářní rok). 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Ukazatel udává </a:t>
            </a:r>
            <a:r>
              <a:rPr lang="cs-CZ" sz="2000" b="1" dirty="0" smtClean="0"/>
              <a:t>počet dětí, které by se narodily jedné ženě </a:t>
            </a:r>
            <a:r>
              <a:rPr lang="cs-CZ" sz="2000" dirty="0" smtClean="0"/>
              <a:t>za předpokladu, že by se obecná míra plodnosti během reprodukčního období nezměnila a neexistovala by úmrtnost. </a:t>
            </a:r>
          </a:p>
          <a:p>
            <a:endParaRPr lang="cs-CZ" sz="2000" dirty="0"/>
          </a:p>
          <a:p>
            <a:r>
              <a:rPr lang="cs-CZ" sz="2000" dirty="0" smtClean="0"/>
              <a:t>Nutno </a:t>
            </a:r>
            <a:r>
              <a:rPr lang="cs-CZ" sz="2000" dirty="0"/>
              <a:t>dodat, že </a:t>
            </a:r>
            <a:r>
              <a:rPr lang="cs-CZ" sz="2000" b="1" dirty="0"/>
              <a:t>úhrnná plodnost měří intenzitu plodnosti ve fiktivní generaci</a:t>
            </a:r>
            <a:r>
              <a:rPr lang="cs-CZ" sz="2000" dirty="0"/>
              <a:t>, jejíž řád plodnosti je složen z reálných studií plodnosti 35 generací (rozpětí reprodukčního věku 15-49 let). </a:t>
            </a: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556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Aby došlo </a:t>
            </a:r>
            <a:r>
              <a:rPr lang="cs-CZ" b="1" dirty="0"/>
              <a:t>alespoň k obnovení populace v původní výši</a:t>
            </a:r>
            <a:r>
              <a:rPr lang="cs-CZ" dirty="0"/>
              <a:t>, je nutné, aby </a:t>
            </a:r>
            <a:r>
              <a:rPr lang="cs-CZ" b="1" dirty="0"/>
              <a:t>úhrnná plodnost dosahovala záchovné modelové hodnoty </a:t>
            </a:r>
            <a:r>
              <a:rPr lang="cs-CZ" b="1" i="1" dirty="0"/>
              <a:t>2,1</a:t>
            </a:r>
            <a:r>
              <a:rPr lang="cs-CZ" b="1" dirty="0"/>
              <a:t> </a:t>
            </a:r>
            <a:r>
              <a:rPr lang="cs-CZ" b="1" i="1" dirty="0"/>
              <a:t>dítěte na ženu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pPr marL="72000" indent="0">
              <a:buNone/>
            </a:pPr>
            <a:r>
              <a:rPr lang="cs-CZ" b="1" i="1" dirty="0" smtClean="0">
                <a:solidFill>
                  <a:srgbClr val="FF0000"/>
                </a:solidFill>
              </a:rPr>
              <a:t>Proč hodnota 2,1?</a:t>
            </a:r>
            <a:endParaRPr lang="cs-CZ" b="1" i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77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91127" y="517236"/>
            <a:ext cx="10882073" cy="5314764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/>
              <a:t>V zásadě lze na tuto otázku a modelovou hodnotu vztáhnout tři klíčové jevy: </a:t>
            </a:r>
          </a:p>
          <a:p>
            <a:r>
              <a:rPr lang="cs-CZ" sz="2000" dirty="0"/>
              <a:t>1) </a:t>
            </a:r>
            <a:r>
              <a:rPr lang="cs-CZ" sz="2000" b="1" dirty="0"/>
              <a:t>Poměr pohlaví při narození a v nižších věkových kategoriích</a:t>
            </a:r>
            <a:r>
              <a:rPr lang="cs-CZ" sz="2000" dirty="0"/>
              <a:t>. Podle biologických zákonitostí se rodí více chlapců než dívek. Pokud nedochází k vnějším vlivům (náboženské tradice, populační politika apod.) připadá na 100 narozených dívek přibližně 105-106 chlapců. Převaha chlapců a mužů v populaci ve vyspělých zemích trvá zhruba do 50-55 let, což je první kritérium hovořící v neprospěch budoucích matek. </a:t>
            </a:r>
          </a:p>
          <a:p>
            <a:r>
              <a:rPr lang="cs-CZ" sz="2000" dirty="0"/>
              <a:t>2) </a:t>
            </a:r>
            <a:r>
              <a:rPr lang="cs-CZ" sz="2000" b="1" dirty="0"/>
              <a:t>Existence úmrtnosti. </a:t>
            </a:r>
            <a:r>
              <a:rPr lang="cs-CZ" sz="2000" dirty="0"/>
              <a:t>Přestože je úmrtnost dívek a žen v raném věku velmi nízká, je třeba kalkulovat se skutečností, že ne všechny dívky se dožijí věku, kdy mohou mít děti a jsou tedy schopny přirozené reprodukce, </a:t>
            </a:r>
          </a:p>
          <a:p>
            <a:r>
              <a:rPr lang="cs-CZ" sz="2000" dirty="0"/>
              <a:t>3) </a:t>
            </a:r>
            <a:r>
              <a:rPr lang="cs-CZ" sz="2000" b="1" dirty="0"/>
              <a:t>Vnější vlivy. </a:t>
            </a:r>
            <a:r>
              <a:rPr lang="cs-CZ" sz="2000" dirty="0"/>
              <a:t>Ne všechny ženy mají biologické (ale i sociokulturní či ekonomické) dispozice k zakládání rodiny.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95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363" y="748146"/>
            <a:ext cx="7446419" cy="533861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64146" y="191410"/>
            <a:ext cx="8735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predikce úhrnné plodnosti ve světě v letech 1950-2050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24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00511"/>
            <a:ext cx="10753200" cy="554930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Stejně jako v případě hrubé míry porodnosti, </a:t>
            </a:r>
            <a:r>
              <a:rPr lang="cs-CZ" sz="2400" b="1" dirty="0"/>
              <a:t>nejvyšších hodnot dosahuje Afrika</a:t>
            </a:r>
            <a:r>
              <a:rPr lang="cs-CZ" sz="2400" dirty="0"/>
              <a:t>. </a:t>
            </a:r>
            <a:r>
              <a:rPr lang="cs-CZ" sz="2400" dirty="0" smtClean="0"/>
              <a:t>Předpokládá </a:t>
            </a:r>
            <a:r>
              <a:rPr lang="cs-CZ" sz="2400" dirty="0"/>
              <a:t>se, že k poklesu na světový průměr v příštích padesáti letech nedojde.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Největší </a:t>
            </a:r>
            <a:r>
              <a:rPr lang="cs-CZ" sz="2400" b="1" dirty="0"/>
              <a:t>změnu </a:t>
            </a:r>
            <a:r>
              <a:rPr lang="cs-CZ" sz="2400" b="1" dirty="0" smtClean="0"/>
              <a:t>(propad hodnot) zaznamenaly </a:t>
            </a:r>
            <a:r>
              <a:rPr lang="cs-CZ" sz="2400" b="1" dirty="0"/>
              <a:t>opět Latinská Amerika s Asií</a:t>
            </a:r>
            <a:r>
              <a:rPr lang="cs-CZ" sz="2400" dirty="0"/>
              <a:t>, kde se aktuálně hodnoty drží těsně nad hranicí 2,1.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Vše </a:t>
            </a:r>
            <a:r>
              <a:rPr lang="cs-CZ" sz="2400" dirty="0"/>
              <a:t>nasvědčuje tomu, že se Latinská Amerika ve druhé polovině 21. století dostane na nižší hodnotu než severní Amerika, která od 90. let osciluje kolem hodnoty dvě děti na jednu ženu. </a:t>
            </a:r>
          </a:p>
        </p:txBody>
      </p:sp>
    </p:spTree>
    <p:extLst>
      <p:ext uri="{BB962C8B-B14F-4D97-AF65-F5344CB8AC3E}">
        <p14:creationId xmlns:p14="http://schemas.microsoft.com/office/powerpoint/2010/main" val="40783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01964" y="333375"/>
            <a:ext cx="10677235" cy="6191250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Středověk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byl obdobím, které všeobecně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nepřálo ani vědě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(vliv církve) ani významnějším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pokusům o statistické zápisy o obyvatelstvu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Evropské státy byly hospodářsky i politicky roztříštěné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 jednotlivá feudální panství, proto bylo jednotných soupisů velmi málo. Za zmínku stojí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sčítání (tzv. Kniha posledního soudu), které nařídil Vilém Dobyvatel v roce 1086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kvůli zdanění získané půdy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 Anglii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roce 1183 bylo provedeno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sčítání v křižáky ovládaném Jeruzalémském království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důvod byl opět prozaický –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zjištění početního stavu mužů a množství peněz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určených k obraně očekávaného střetnutí se sultánem </a:t>
            </a:r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Saladinem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382232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63418" y="489527"/>
            <a:ext cx="10909782" cy="534247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sz="20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V Evropě </a:t>
            </a:r>
            <a:r>
              <a:rPr lang="cs-CZ" sz="2400" dirty="0" smtClean="0"/>
              <a:t>lze </a:t>
            </a:r>
            <a:r>
              <a:rPr lang="cs-CZ" sz="2400" dirty="0"/>
              <a:t>zpozorovat </a:t>
            </a:r>
            <a:r>
              <a:rPr lang="cs-CZ" sz="2400" b="1" dirty="0"/>
              <a:t>velký rozdíl mezi východní a západní částí</a:t>
            </a:r>
            <a:r>
              <a:rPr lang="cs-CZ" sz="2400" dirty="0"/>
              <a:t>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Ačkoliv </a:t>
            </a:r>
            <a:r>
              <a:rPr lang="cs-CZ" sz="2400" b="1" dirty="0"/>
              <a:t>v zemích západní a severní Evropy došlo po druhé světové válce poprvé k nárůstu úrovně plodnosti </a:t>
            </a:r>
            <a:r>
              <a:rPr lang="cs-CZ" sz="2400" dirty="0"/>
              <a:t>(tzv. poválečný </a:t>
            </a:r>
            <a:r>
              <a:rPr lang="cs-CZ" sz="2400" i="1" dirty="0" err="1"/>
              <a:t>babyboom</a:t>
            </a:r>
            <a:r>
              <a:rPr lang="cs-CZ" sz="2400" dirty="0"/>
              <a:t>), </a:t>
            </a:r>
            <a:r>
              <a:rPr lang="cs-CZ" sz="2400" b="1" dirty="0"/>
              <a:t>od poloviny 70. let následoval výraznější pokles.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Zároveň </a:t>
            </a:r>
            <a:r>
              <a:rPr lang="cs-CZ" sz="2400" dirty="0"/>
              <a:t>v některých z těchto zemí byl ke konci 90. let zaznamenán mírnější vzestup.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9397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72" y="341746"/>
            <a:ext cx="5127437" cy="367884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530109" y="1256146"/>
            <a:ext cx="1879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Evropa dříve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257" y="3211039"/>
            <a:ext cx="5587486" cy="31429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881745" y="5255491"/>
            <a:ext cx="1780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Evropa nyní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55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069" y="2115128"/>
            <a:ext cx="5567862" cy="37134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4" y="519545"/>
            <a:ext cx="5237017" cy="39277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36509" y="923636"/>
            <a:ext cx="3078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Africká/asijská rodina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83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0364" y="517236"/>
            <a:ext cx="10872836" cy="53147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Pokles</a:t>
            </a:r>
            <a:r>
              <a:rPr lang="cs-CZ" sz="2400" dirty="0"/>
              <a:t> samotné </a:t>
            </a:r>
            <a:r>
              <a:rPr lang="cs-CZ" sz="2400" b="1" dirty="0"/>
              <a:t>úrovně plodnosti však nebyl pozvolný, ale naopak prudký</a:t>
            </a:r>
            <a:r>
              <a:rPr lang="cs-CZ" sz="2400" dirty="0"/>
              <a:t>, ve většině </a:t>
            </a:r>
            <a:r>
              <a:rPr lang="cs-CZ" sz="2400" b="1" dirty="0"/>
              <a:t>zemí západní a severní Evropy byl patrný již v 60. či počátkem 70. let </a:t>
            </a:r>
            <a:r>
              <a:rPr lang="cs-CZ" sz="2400" dirty="0"/>
              <a:t>dvacátého století</a:t>
            </a:r>
            <a:r>
              <a:rPr lang="cs-CZ" sz="2400" dirty="0" smtClean="0"/>
              <a:t>.</a:t>
            </a:r>
          </a:p>
          <a:p>
            <a:pPr marL="72000" indent="0">
              <a:buNone/>
            </a:pPr>
            <a:r>
              <a:rPr lang="cs-CZ" sz="2400" dirty="0" smtClean="0"/>
              <a:t> 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zemích </a:t>
            </a:r>
            <a:r>
              <a:rPr lang="cs-CZ" sz="2400" b="1" dirty="0"/>
              <a:t>jižní Evropy začal pokles zhruba o 10-15 let později </a:t>
            </a:r>
            <a:r>
              <a:rPr lang="cs-CZ" sz="2400" dirty="0"/>
              <a:t>a v zemích </a:t>
            </a:r>
            <a:r>
              <a:rPr lang="cs-CZ" sz="2400" b="1" dirty="0"/>
              <a:t>bývalého východního bloku až na konci 80. let</a:t>
            </a:r>
            <a:r>
              <a:rPr lang="cs-CZ" sz="2400" b="1" dirty="0" smtClean="0"/>
              <a:t>.</a:t>
            </a:r>
          </a:p>
          <a:p>
            <a:pPr marL="72000" indent="0">
              <a:buNone/>
            </a:pPr>
            <a:r>
              <a:rPr lang="cs-CZ" sz="2400" dirty="0" smtClean="0"/>
              <a:t> 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Čím později pokles nastal, tím se hodnoty úhrnné plodnosti dostaly níže, a to až k hranici jednoho dítěte na ženu </a:t>
            </a:r>
            <a:r>
              <a:rPr lang="cs-CZ" sz="2400" dirty="0"/>
              <a:t>(Česká </a:t>
            </a:r>
            <a:r>
              <a:rPr lang="cs-CZ" sz="2400" dirty="0" smtClean="0"/>
              <a:t>republika – rok 1999: 1,13). 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89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70" y="563417"/>
            <a:ext cx="6226231" cy="34939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008" y="2586181"/>
            <a:ext cx="6120246" cy="40801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18528" y="1085363"/>
            <a:ext cx="3551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Jednodětná</a:t>
            </a:r>
            <a:r>
              <a:rPr lang="cs-CZ" dirty="0" smtClean="0"/>
              <a:t> česká rodina</a:t>
            </a:r>
          </a:p>
          <a:p>
            <a:r>
              <a:rPr lang="cs-CZ" dirty="0"/>
              <a:t>n</a:t>
            </a:r>
            <a:r>
              <a:rPr lang="cs-CZ" dirty="0" smtClean="0"/>
              <a:t>a konci 90. let…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804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4" y="692620"/>
            <a:ext cx="7767781" cy="57532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889236" y="120072"/>
            <a:ext cx="8792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predikce úhrnné plodnosti v Evropě v letech 1950-2050</a:t>
            </a:r>
          </a:p>
        </p:txBody>
      </p:sp>
    </p:spTree>
    <p:extLst>
      <p:ext uri="{BB962C8B-B14F-4D97-AF65-F5344CB8AC3E}">
        <p14:creationId xmlns:p14="http://schemas.microsoft.com/office/powerpoint/2010/main" val="122363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65" y="1616363"/>
            <a:ext cx="11611403" cy="358370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7448" y="640734"/>
            <a:ext cx="11226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cap="all" dirty="0"/>
              <a:t>Svět - základní charakteristiky porodnosti a plodnosti v roce 2018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8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9600" y="480291"/>
            <a:ext cx="10863600" cy="5351709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8073" y="480291"/>
            <a:ext cx="10845127" cy="5351709"/>
          </a:xfrm>
        </p:spPr>
        <p:txBody>
          <a:bodyPr/>
          <a:lstStyle/>
          <a:p>
            <a:r>
              <a:rPr lang="cs-CZ" sz="2000" dirty="0"/>
              <a:t>Jako další významný indikátor lze uvést </a:t>
            </a:r>
            <a:r>
              <a:rPr lang="cs-CZ" sz="2000" b="1" i="1" dirty="0"/>
              <a:t>konečnou plodnost</a:t>
            </a:r>
            <a:r>
              <a:rPr lang="cs-CZ" sz="2000" dirty="0"/>
              <a:t>, což je </a:t>
            </a:r>
            <a:r>
              <a:rPr lang="cs-CZ" sz="2000" b="1" dirty="0"/>
              <a:t>průměrný počet skutečně (živě) narozených dětí, které připadají na jednu ženu narozenou v určitém roce za celé její reprodukční období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Pro </a:t>
            </a:r>
            <a:r>
              <a:rPr lang="cs-CZ" sz="2000" dirty="0"/>
              <a:t>ilustraci jde např. o konečnou plodnost generace žen 1938, tedy žen narozených v roce 1938 apod. </a:t>
            </a:r>
            <a:endParaRPr lang="cs-CZ" sz="2000" dirty="0" smtClean="0"/>
          </a:p>
          <a:p>
            <a:r>
              <a:rPr lang="cs-CZ" sz="2000" b="1" dirty="0" smtClean="0"/>
              <a:t>Pro </a:t>
            </a:r>
            <a:r>
              <a:rPr lang="cs-CZ" sz="2000" b="1" dirty="0"/>
              <a:t>ženy mladší 49 let</a:t>
            </a:r>
            <a:r>
              <a:rPr lang="cs-CZ" sz="2000" dirty="0"/>
              <a:t>, jejichž reprodukční období ještě neskončilo, s</a:t>
            </a:r>
            <a:r>
              <a:rPr lang="cs-CZ" sz="2000" b="1" dirty="0"/>
              <a:t>e ukazatel formálně nepoužívá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V</a:t>
            </a:r>
            <a:r>
              <a:rPr lang="cs-CZ" sz="2000" dirty="0"/>
              <a:t> praxi však mohou být míry </a:t>
            </a:r>
            <a:r>
              <a:rPr lang="cs-CZ" sz="2000" b="1" dirty="0"/>
              <a:t>plodnosti mladších žen odhadnuty </a:t>
            </a:r>
            <a:r>
              <a:rPr lang="cs-CZ" sz="2000" dirty="0"/>
              <a:t>na základě studií zaznamenaných u předchozích generací</a:t>
            </a:r>
            <a:r>
              <a:rPr lang="cs-CZ" sz="2000" dirty="0" smtClean="0"/>
              <a:t>.</a:t>
            </a:r>
          </a:p>
          <a:p>
            <a:pPr marL="72000" indent="0">
              <a:buNone/>
            </a:pPr>
            <a:endParaRPr lang="cs-CZ" sz="1800" b="1" i="1" dirty="0" smtClean="0">
              <a:solidFill>
                <a:srgbClr val="FF0000"/>
              </a:solidFill>
            </a:endParaRPr>
          </a:p>
          <a:p>
            <a:pPr marL="72000" indent="0">
              <a:buNone/>
            </a:pPr>
            <a:r>
              <a:rPr lang="cs-CZ" sz="1800" b="1" i="1" dirty="0" smtClean="0">
                <a:solidFill>
                  <a:srgbClr val="FF0000"/>
                </a:solidFill>
              </a:rPr>
              <a:t>Konečnou </a:t>
            </a:r>
            <a:r>
              <a:rPr lang="cs-CZ" sz="1800" b="1" i="1" dirty="0">
                <a:solidFill>
                  <a:srgbClr val="FF0000"/>
                </a:solidFill>
              </a:rPr>
              <a:t>plodnost pro rok </a:t>
            </a:r>
            <a:r>
              <a:rPr lang="cs-CZ" sz="1800" b="1" i="1" dirty="0" smtClean="0">
                <a:solidFill>
                  <a:srgbClr val="FF0000"/>
                </a:solidFill>
              </a:rPr>
              <a:t>2020 </a:t>
            </a:r>
            <a:r>
              <a:rPr lang="cs-CZ" sz="1800" b="1" i="1" dirty="0">
                <a:solidFill>
                  <a:srgbClr val="FF0000"/>
                </a:solidFill>
              </a:rPr>
              <a:t>je tedy možné „uzavřít“ pro generaci žen narozených v </a:t>
            </a:r>
            <a:r>
              <a:rPr lang="cs-CZ" sz="1800" b="1" i="1" dirty="0" smtClean="0">
                <a:solidFill>
                  <a:srgbClr val="FF0000"/>
                </a:solidFill>
              </a:rPr>
              <a:t>roce?</a:t>
            </a:r>
            <a:endParaRPr lang="cs-CZ" sz="1800" b="1" i="1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766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840509"/>
            <a:ext cx="10753200" cy="4991491"/>
          </a:xfrm>
        </p:spPr>
        <p:txBody>
          <a:bodyPr/>
          <a:lstStyle/>
          <a:p>
            <a:r>
              <a:rPr lang="cs-CZ" sz="2400" b="1" i="1" dirty="0"/>
              <a:t>Konečná plodnost</a:t>
            </a:r>
            <a:r>
              <a:rPr lang="cs-CZ" sz="2400" b="1" dirty="0"/>
              <a:t> </a:t>
            </a:r>
            <a:r>
              <a:rPr lang="cs-CZ" sz="2400" dirty="0"/>
              <a:t>= vyjadřuje </a:t>
            </a:r>
            <a:r>
              <a:rPr lang="cs-CZ" sz="2400" b="1" dirty="0"/>
              <a:t>součet měr plodnosti jedné generace (kohorty) žen dané rokem narození, tedy žen se zjištěným počtem dětí a ukončenou reprodukcí</a:t>
            </a:r>
            <a:r>
              <a:rPr lang="cs-CZ" sz="2400" dirty="0"/>
              <a:t>. 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Jedná </a:t>
            </a:r>
            <a:r>
              <a:rPr lang="cs-CZ" sz="2400" dirty="0"/>
              <a:t>se o </a:t>
            </a:r>
            <a:r>
              <a:rPr lang="cs-CZ" sz="2400" b="1" dirty="0"/>
              <a:t>mnohem stabilnější a reálnější ukazatel</a:t>
            </a:r>
            <a:r>
              <a:rPr lang="cs-CZ" sz="2400" dirty="0"/>
              <a:t>, výrazné změny a výkyvy typické pro úhrnnou plodnost se zde stírají (viz přiložený obrázek). 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b="1" dirty="0" smtClean="0"/>
              <a:t>Pro </a:t>
            </a:r>
            <a:r>
              <a:rPr lang="cs-CZ" sz="2400" b="1" dirty="0"/>
              <a:t>složitost konstrukce a častou neukončenost procesu </a:t>
            </a:r>
            <a:r>
              <a:rPr lang="cs-CZ" sz="2400" dirty="0"/>
              <a:t>se však ve statistických výkazech </a:t>
            </a:r>
            <a:r>
              <a:rPr lang="cs-CZ" sz="2400" b="1" dirty="0"/>
              <a:t>upřednostňuje úhrnná </a:t>
            </a:r>
            <a:r>
              <a:rPr lang="cs-CZ" sz="2400" b="1" dirty="0" smtClean="0"/>
              <a:t>plodnost.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69771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320800" y="404814"/>
            <a:ext cx="9855199" cy="5976937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Demografické údaje obsahoval také tzv.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Florentský katastr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z let 1427-1429, který sloužil mj. i k 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soupisu majetku a placení daní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 opačné straně světa bylo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Číně provedeno úřední sčítání 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roce 1381 a přineslo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údaj o zhruba 60 mil. obyvatel 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prvních desetiletích vlády dynastie Ming.</a:t>
            </a:r>
            <a:r>
              <a:rPr lang="cs-CZ" alt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322458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4" y="986494"/>
            <a:ext cx="7832754" cy="4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72218" y="408146"/>
            <a:ext cx="10753200" cy="55400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200" b="1" dirty="0"/>
              <a:t>Jedním z významných trendů ekonomicky a kulturně vyspělého světa (země OECD) v posledních zhruba třech desetiletích je růst </a:t>
            </a:r>
            <a:r>
              <a:rPr lang="cs-CZ" sz="2200" b="1" i="1" dirty="0"/>
              <a:t>počtu a podílu dětí narozených mimo manželství</a:t>
            </a:r>
            <a:r>
              <a:rPr lang="cs-CZ" sz="2200" dirty="0"/>
              <a:t>, tedy v tzv. </a:t>
            </a:r>
            <a:r>
              <a:rPr lang="cs-CZ" sz="2200" b="1" i="1" dirty="0" smtClean="0"/>
              <a:t>kohabitaci.</a:t>
            </a:r>
            <a:endParaRPr lang="cs-CZ" sz="22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 smtClean="0"/>
              <a:t>Prudký </a:t>
            </a:r>
            <a:r>
              <a:rPr lang="cs-CZ" sz="2200" dirty="0"/>
              <a:t>růst tohoto </a:t>
            </a:r>
            <a:r>
              <a:rPr lang="cs-CZ" sz="2200" dirty="0" smtClean="0"/>
              <a:t>ukazatele </a:t>
            </a:r>
            <a:r>
              <a:rPr lang="cs-CZ" sz="2200" b="1" dirty="0"/>
              <a:t>od 60. let probíhal nejprve v protestantských státech severní Evropy a Islandu</a:t>
            </a:r>
            <a:r>
              <a:rPr lang="cs-CZ" sz="2200" dirty="0"/>
              <a:t>, částečně také na Novém Zélandu, v Kanadě a několika dalších vyspělých zemích. </a:t>
            </a:r>
            <a:endParaRPr lang="cs-CZ" sz="22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 dirty="0" smtClean="0"/>
              <a:t>Většina </a:t>
            </a:r>
            <a:r>
              <a:rPr lang="cs-CZ" sz="2200" b="1" dirty="0"/>
              <a:t>ostatních zemí se přidala později</a:t>
            </a:r>
            <a:r>
              <a:rPr lang="cs-CZ" sz="2200" dirty="0"/>
              <a:t>, přičemž největší nárůst zaznamenaly Nizozemsko, Norsko a Slovinsko - v těchto zemích se podíl dětí narozených mimo manželství zvýšil od roku 1970 o zhruba 50 procentních bodů. </a:t>
            </a:r>
          </a:p>
        </p:txBody>
      </p:sp>
    </p:spTree>
    <p:extLst>
      <p:ext uri="{BB962C8B-B14F-4D97-AF65-F5344CB8AC3E}">
        <p14:creationId xmlns:p14="http://schemas.microsoft.com/office/powerpoint/2010/main" val="3373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45092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Nejvyšší podíly </a:t>
            </a:r>
            <a:r>
              <a:rPr lang="cs-CZ" sz="2400" dirty="0"/>
              <a:t>v posledních letech vykazují </a:t>
            </a:r>
            <a:r>
              <a:rPr lang="cs-CZ" sz="2400" b="1" dirty="0"/>
              <a:t>velmi rychle rostoucí Chile, Mexiko či Francie</a:t>
            </a:r>
            <a:r>
              <a:rPr lang="cs-CZ" sz="2400" dirty="0"/>
              <a:t>, dále Skandinávské země, které však spíše stagnují.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Podobně </a:t>
            </a:r>
            <a:r>
              <a:rPr lang="cs-CZ" sz="2400" dirty="0"/>
              <a:t>na tom jsou i </a:t>
            </a:r>
            <a:r>
              <a:rPr lang="cs-CZ" sz="2400" b="1" dirty="0"/>
              <a:t>některé státy bývalého východního bloku</a:t>
            </a:r>
            <a:r>
              <a:rPr lang="cs-CZ" sz="2400" dirty="0"/>
              <a:t>, u nich tento nárůst souvisí patrně s </a:t>
            </a:r>
            <a:r>
              <a:rPr lang="cs-CZ" sz="2400" b="1" dirty="0"/>
              <a:t>významnými změnami reprodukčního chování, společenských, kulturních a ekonomických zvyklostí </a:t>
            </a:r>
            <a:r>
              <a:rPr lang="cs-CZ" sz="2400" dirty="0"/>
              <a:t>(Slovinsko, Bulharsko, Estonsko, Česká republika).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Velmi </a:t>
            </a:r>
            <a:r>
              <a:rPr lang="cs-CZ" sz="2400" b="1" dirty="0"/>
              <a:t>nízké hodnoty </a:t>
            </a:r>
            <a:r>
              <a:rPr lang="cs-CZ" sz="2400" dirty="0"/>
              <a:t>se zatím vyskytují </a:t>
            </a:r>
            <a:r>
              <a:rPr lang="cs-CZ" sz="2400" b="1" dirty="0"/>
              <a:t>v silně religiózně založených státech </a:t>
            </a:r>
            <a:r>
              <a:rPr lang="cs-CZ" sz="2400" dirty="0"/>
              <a:t>jako Japonsko, Korea a Turecko (2-3 %).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8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49" y="868218"/>
            <a:ext cx="9945941" cy="47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89527" y="350983"/>
            <a:ext cx="11092873" cy="6031344"/>
          </a:xfrm>
        </p:spPr>
        <p:txBody>
          <a:bodyPr/>
          <a:lstStyle/>
          <a:p>
            <a:r>
              <a:rPr lang="cs-CZ" sz="2000" b="1" dirty="0"/>
              <a:t>Česká republika</a:t>
            </a:r>
            <a:r>
              <a:rPr lang="cs-CZ" sz="2000" dirty="0"/>
              <a:t> zaznamenala během </a:t>
            </a:r>
            <a:r>
              <a:rPr lang="cs-CZ" sz="2000" b="1" dirty="0"/>
              <a:t>posledních 20 let z hlediska procesu porodnosti a reprodukčních vzorců</a:t>
            </a:r>
            <a:r>
              <a:rPr lang="cs-CZ" sz="2000" dirty="0"/>
              <a:t> velké a poměrně </a:t>
            </a:r>
            <a:r>
              <a:rPr lang="cs-CZ" sz="2000" b="1" dirty="0"/>
              <a:t>rychlé proměny s významným dopadem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Nejvýrazněji </a:t>
            </a:r>
            <a:r>
              <a:rPr lang="cs-CZ" sz="2000" dirty="0"/>
              <a:t>se tato transformace projevila </a:t>
            </a:r>
            <a:r>
              <a:rPr lang="cs-CZ" sz="2000" b="1" dirty="0"/>
              <a:t>posunem fáze zakládání rodiny do vyššího věku </a:t>
            </a:r>
            <a:r>
              <a:rPr lang="cs-CZ" sz="2000" dirty="0"/>
              <a:t>a </a:t>
            </a:r>
            <a:r>
              <a:rPr lang="cs-CZ" sz="2000" b="1" dirty="0"/>
              <a:t>poklesem</a:t>
            </a:r>
            <a:r>
              <a:rPr lang="cs-CZ" sz="2000" dirty="0"/>
              <a:t> transverzálních ukazatelů charakterizujících </a:t>
            </a:r>
            <a:r>
              <a:rPr lang="cs-CZ" sz="2000" b="1" dirty="0"/>
              <a:t>úroveň plodnosti na jednu z nejnižších hodnot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Naposledy </a:t>
            </a:r>
            <a:r>
              <a:rPr lang="cs-CZ" sz="2000" dirty="0"/>
              <a:t>byla úhrnná plodnost vyšší, než hodnota udávaná pro zachování prosté produkce (tedy 2,1) s ohledem na tehdejší úmrtnostní poměry v roce 1979, kdy činila 2,29 dítěte na ženu.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b="1" dirty="0" smtClean="0"/>
              <a:t>Od </a:t>
            </a:r>
            <a:r>
              <a:rPr lang="cs-CZ" sz="2000" b="1" dirty="0"/>
              <a:t>roku 1995 se po celé jedno desetiletí hodnoty úhrnné plodnosti pohybovaly pod hodnotou 1,3</a:t>
            </a:r>
            <a:r>
              <a:rPr lang="cs-CZ" sz="2000" dirty="0"/>
              <a:t>, což je hranice vymezující populace s extrémně nízkou plodností, přičemž </a:t>
            </a:r>
            <a:r>
              <a:rPr lang="cs-CZ" sz="2000" b="1" dirty="0"/>
              <a:t>nejnižší byla zaznamenána v roce 1999, a to 1,13.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55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17236" y="480291"/>
            <a:ext cx="10955964" cy="5351709"/>
          </a:xfrm>
        </p:spPr>
        <p:txBody>
          <a:bodyPr/>
          <a:lstStyle/>
          <a:p>
            <a:r>
              <a:rPr lang="cs-CZ" sz="2000" b="1" dirty="0"/>
              <a:t>Od roku 2000 se hodnota úhrnné plodnosti začala postupně zvyšov</a:t>
            </a:r>
            <a:r>
              <a:rPr lang="cs-CZ" sz="2000" dirty="0"/>
              <a:t>at. V roce 2010 dosáhla 1,49 dítěte na ženu, </a:t>
            </a:r>
            <a:r>
              <a:rPr lang="cs-CZ" sz="2000" b="1" dirty="0"/>
              <a:t>v roce 2018 tato hodnota činila již 1,71 dítěte na ženu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Nadále </a:t>
            </a:r>
            <a:r>
              <a:rPr lang="cs-CZ" sz="2000" dirty="0"/>
              <a:t>došlo k </a:t>
            </a:r>
            <a:r>
              <a:rPr lang="cs-CZ" sz="2000" b="1" dirty="0"/>
              <a:t>převýšení intenzity plodnosti žen ve věkové skupině nad 30 let vůči ženám 25 letým a mladším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b="1" dirty="0" smtClean="0"/>
              <a:t>Poprvé </a:t>
            </a:r>
            <a:r>
              <a:rPr lang="cs-CZ" sz="2000" b="1" dirty="0"/>
              <a:t>se tak stalo v roce 2002</a:t>
            </a:r>
            <a:r>
              <a:rPr lang="cs-CZ" sz="2000" dirty="0"/>
              <a:t>, kdy zároveň došlo k poklesu plodnosti věkové skupiny 15-19 let. </a:t>
            </a:r>
            <a:endParaRPr lang="cs-CZ" sz="2000" dirty="0" smtClean="0"/>
          </a:p>
          <a:p>
            <a:r>
              <a:rPr lang="cs-CZ" sz="2000" dirty="0" smtClean="0"/>
              <a:t>Rostoucí </a:t>
            </a:r>
            <a:r>
              <a:rPr lang="cs-CZ" sz="2000" dirty="0"/>
              <a:t>intenzita plodnosti ve vyšším věku vedla k </a:t>
            </a:r>
            <a:r>
              <a:rPr lang="cs-CZ" sz="2000" b="1" dirty="0"/>
              <a:t>růstu průměrného věku matek při narození dítěte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Zatímco </a:t>
            </a:r>
            <a:r>
              <a:rPr lang="cs-CZ" sz="2000" b="1" dirty="0"/>
              <a:t>v roce 1993 byla maximální plodnost ve věku 22 let, v roce 2010 to bylo již 30 let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Z </a:t>
            </a:r>
            <a:r>
              <a:rPr lang="cs-CZ" sz="2000" dirty="0"/>
              <a:t>dlouhodobých průzkumů však lze usoudit, že </a:t>
            </a:r>
            <a:r>
              <a:rPr lang="cs-CZ" sz="2000" b="1" dirty="0"/>
              <a:t>věk maximální plodnosti matek již po několik let dosahuje fáze stagnace a nezvyšuje se</a:t>
            </a:r>
            <a:r>
              <a:rPr lang="cs-CZ" sz="2000" dirty="0"/>
              <a:t>. 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7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654" y="1641249"/>
            <a:ext cx="7952509" cy="441806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94327" y="526473"/>
            <a:ext cx="10807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Míry plodnosti prvního pořadí žen narozených ve vybraných letech (generace) </a:t>
            </a:r>
            <a:endParaRPr lang="cs-CZ" dirty="0" smtClean="0"/>
          </a:p>
          <a:p>
            <a:pPr algn="ctr"/>
            <a:r>
              <a:rPr lang="cs-CZ" dirty="0" smtClean="0"/>
              <a:t>v</a:t>
            </a:r>
            <a:r>
              <a:rPr lang="cs-CZ" dirty="0"/>
              <a:t> České republice (stav k roku 2008)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31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8073" y="480291"/>
            <a:ext cx="10845127" cy="5351709"/>
          </a:xfrm>
        </p:spPr>
        <p:txBody>
          <a:bodyPr/>
          <a:lstStyle/>
          <a:p>
            <a:r>
              <a:rPr lang="cs-CZ" sz="2400" dirty="0"/>
              <a:t>Obrázek </a:t>
            </a:r>
            <a:r>
              <a:rPr lang="cs-CZ" sz="2400" dirty="0" smtClean="0"/>
              <a:t>ukazuje</a:t>
            </a:r>
            <a:r>
              <a:rPr lang="cs-CZ" sz="2400" dirty="0"/>
              <a:t>, </a:t>
            </a:r>
            <a:r>
              <a:rPr lang="cs-CZ" sz="2400" dirty="0" smtClean="0"/>
              <a:t>hovoří </a:t>
            </a:r>
            <a:r>
              <a:rPr lang="cs-CZ" sz="2400" dirty="0"/>
              <a:t>se také o struktuře žen podle počtu </a:t>
            </a:r>
            <a:r>
              <a:rPr lang="cs-CZ" sz="2400" dirty="0" err="1" smtClean="0"/>
              <a:t>dětí</a:t>
            </a:r>
            <a:r>
              <a:rPr lang="cs-CZ" sz="2400" b="1" dirty="0" err="1"/>
              <a:t>jakým</a:t>
            </a:r>
            <a:r>
              <a:rPr lang="cs-CZ" sz="2400" b="1" dirty="0"/>
              <a:t> způsobem se v čase měnila míra plodnosti prvního pořadí žen čtyř generací (stav k roku 2008); </a:t>
            </a:r>
            <a:r>
              <a:rPr lang="cs-CZ" sz="2400" dirty="0" smtClean="0"/>
              <a:t>, </a:t>
            </a:r>
            <a:r>
              <a:rPr lang="cs-CZ" sz="2400" dirty="0"/>
              <a:t>resp. parity. </a:t>
            </a:r>
            <a:endParaRPr lang="cs-CZ" sz="2400" dirty="0" smtClean="0"/>
          </a:p>
          <a:p>
            <a:r>
              <a:rPr lang="cs-CZ" sz="2400" dirty="0" smtClean="0"/>
              <a:t>Zatímco </a:t>
            </a:r>
            <a:r>
              <a:rPr lang="cs-CZ" sz="2400" b="1" dirty="0"/>
              <a:t>ženy narozené v roce 1970 dosáhly maximální plodnosti prvního pořadí kolem 21. roku života </a:t>
            </a:r>
            <a:r>
              <a:rPr lang="cs-CZ" sz="2400" dirty="0"/>
              <a:t>(na tisíc žen připadalo zhruba 180 dětí), </a:t>
            </a:r>
            <a:r>
              <a:rPr lang="cs-CZ" sz="2400" b="1" dirty="0"/>
              <a:t>ženy narozené v roce 1977 tohoto vrcholu dosáhly téměř o 8 let později, tedy průměrně ve 29 letech. </a:t>
            </a:r>
            <a:endParaRPr lang="cs-CZ" sz="2400" b="1" dirty="0" smtClean="0"/>
          </a:p>
          <a:p>
            <a:r>
              <a:rPr lang="cs-CZ" sz="2400" b="1" dirty="0" smtClean="0"/>
              <a:t>Ženy </a:t>
            </a:r>
            <a:r>
              <a:rPr lang="cs-CZ" sz="2400" b="1" dirty="0"/>
              <a:t>narozené v roce 1980 nemají v grafu uvedenu maximální plodnost </a:t>
            </a:r>
            <a:r>
              <a:rPr lang="cs-CZ" sz="2400" dirty="0"/>
              <a:t>prvního pořadí, </a:t>
            </a:r>
            <a:r>
              <a:rPr lang="cs-CZ" sz="2400" b="1" dirty="0"/>
              <a:t>jelikož v roce 2008 ještě vrcholu nedosáhly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3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96" y="1287104"/>
            <a:ext cx="8426003" cy="470837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43709" y="639080"/>
            <a:ext cx="963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Míry plodnosti podle věku ženy ve vybraných letech v České republice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09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8073" y="498764"/>
            <a:ext cx="10845127" cy="5333236"/>
          </a:xfrm>
        </p:spPr>
        <p:txBody>
          <a:bodyPr/>
          <a:lstStyle/>
          <a:p>
            <a:r>
              <a:rPr lang="cs-CZ" sz="2000" dirty="0"/>
              <a:t>Pro srovnání je přiložen také </a:t>
            </a:r>
            <a:r>
              <a:rPr lang="cs-CZ" sz="2000" dirty="0" smtClean="0"/>
              <a:t>obrázek, </a:t>
            </a:r>
            <a:r>
              <a:rPr lang="cs-CZ" sz="2000" dirty="0"/>
              <a:t>který ukazuje </a:t>
            </a:r>
            <a:r>
              <a:rPr lang="cs-CZ" sz="2000" b="1" dirty="0"/>
              <a:t>údaje plodnosti žen podle věku ve vybraných letech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b="1" dirty="0" smtClean="0"/>
              <a:t>Zatímco </a:t>
            </a:r>
            <a:r>
              <a:rPr lang="cs-CZ" sz="2000" b="1" dirty="0"/>
              <a:t>v roce 1991 byla maximální míra plodnosti u žen kolem </a:t>
            </a:r>
            <a:r>
              <a:rPr lang="cs-CZ" sz="2000" b="1" dirty="0" smtClean="0"/>
              <a:t>20. </a:t>
            </a:r>
            <a:r>
              <a:rPr lang="cs-CZ" sz="2000" b="1" dirty="0"/>
              <a:t>roku života </a:t>
            </a:r>
            <a:r>
              <a:rPr lang="cs-CZ" sz="2000" dirty="0"/>
              <a:t>(tedy ženy narozené v roce 1970-71), v</a:t>
            </a:r>
            <a:r>
              <a:rPr lang="cs-CZ" sz="2000" b="1" dirty="0"/>
              <a:t> roce 2008 dosahovaly této maximální plodnosti až ženy ve svých </a:t>
            </a:r>
            <a:r>
              <a:rPr lang="cs-CZ" sz="2000" b="1" dirty="0" smtClean="0"/>
              <a:t>30 </a:t>
            </a:r>
            <a:r>
              <a:rPr lang="cs-CZ" sz="2000" b="1" dirty="0"/>
              <a:t>letech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Tento </a:t>
            </a:r>
            <a:r>
              <a:rPr lang="cs-CZ" sz="2000" dirty="0"/>
              <a:t>stav se v posledním desetiletí již nijak významně nezměnil, </a:t>
            </a:r>
            <a:r>
              <a:rPr lang="cs-CZ" sz="2000" b="1" dirty="0"/>
              <a:t>maximální plodnost se ustálila kolem třicátého roku života žen</a:t>
            </a:r>
            <a:r>
              <a:rPr lang="cs-CZ" sz="2000" dirty="0"/>
              <a:t>. </a:t>
            </a:r>
            <a:endParaRPr lang="cs-CZ" sz="2000" dirty="0" smtClean="0"/>
          </a:p>
          <a:p>
            <a:r>
              <a:rPr lang="cs-CZ" sz="2000" dirty="0" smtClean="0"/>
              <a:t>Rovněž </a:t>
            </a:r>
            <a:r>
              <a:rPr lang="cs-CZ" sz="2000" dirty="0"/>
              <a:t>lze zpozorovat, že </a:t>
            </a:r>
            <a:r>
              <a:rPr lang="cs-CZ" sz="2000" b="1" dirty="0"/>
              <a:t>na přelomu století bylo dosaženo tzv. demografického dna, kdy při maximální plodnosti na 1000 žen připadalo pouze 100 dětí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Tyto </a:t>
            </a:r>
            <a:r>
              <a:rPr lang="cs-CZ" sz="2000" dirty="0"/>
              <a:t>procesy </a:t>
            </a:r>
            <a:r>
              <a:rPr lang="cs-CZ" sz="2000" b="1" dirty="0"/>
              <a:t>souvisejí velmi úzce s </a:t>
            </a:r>
            <a:r>
              <a:rPr lang="cs-CZ" sz="2000" b="1" dirty="0" smtClean="0"/>
              <a:t>2. </a:t>
            </a:r>
            <a:r>
              <a:rPr lang="cs-CZ" sz="2000" b="1" dirty="0"/>
              <a:t>demografickým </a:t>
            </a:r>
            <a:r>
              <a:rPr lang="cs-CZ" sz="2000" b="1" dirty="0" smtClean="0"/>
              <a:t>přechodem</a:t>
            </a:r>
            <a:r>
              <a:rPr lang="cs-CZ" sz="2000" dirty="0" smtClean="0"/>
              <a:t>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989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135188" y="549275"/>
            <a:ext cx="8075612" cy="5576888"/>
          </a:xfrm>
        </p:spPr>
        <p:txBody>
          <a:bodyPr/>
          <a:lstStyle/>
          <a:p>
            <a:r>
              <a:rPr lang="cs-CZ" altLang="cs-CZ" sz="24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Od počátku 16. století došlo v Evropě k dílčímu zdokonalení soupisů obyvatelstva</a:t>
            </a:r>
            <a:r>
              <a:rPr lang="cs-CZ" altLang="cs-CZ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nejprve však pouze na </a:t>
            </a:r>
            <a:r>
              <a:rPr lang="cs-CZ" altLang="cs-CZ" sz="24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lokální úrovni </a:t>
            </a:r>
            <a:r>
              <a:rPr lang="cs-CZ" altLang="cs-CZ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feudálního panství nebo města. </a:t>
            </a:r>
          </a:p>
          <a:p>
            <a:endParaRPr lang="cs-CZ" altLang="cs-CZ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Další posun nastal </a:t>
            </a:r>
            <a:r>
              <a:rPr lang="cs-CZ" altLang="cs-CZ" sz="24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 rozvojem kapitalistických výrobních vztahů i správního aparátu</a:t>
            </a:r>
            <a:r>
              <a:rPr lang="cs-CZ" altLang="cs-CZ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– obecně tedy s hospodářským rozvojem společnosti. </a:t>
            </a:r>
          </a:p>
          <a:p>
            <a:endParaRPr lang="cs-CZ" altLang="cs-CZ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První novodobé „sčítání lidu“ bylo uskutečněno</a:t>
            </a:r>
            <a:r>
              <a:rPr lang="cs-CZ" altLang="cs-CZ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tehdy ještě </a:t>
            </a:r>
            <a:r>
              <a:rPr lang="cs-CZ" altLang="cs-CZ" sz="24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absolutistickou Francií</a:t>
            </a:r>
            <a:r>
              <a:rPr lang="cs-CZ" altLang="cs-CZ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a to </a:t>
            </a:r>
            <a:r>
              <a:rPr lang="cs-CZ" altLang="cs-CZ" sz="24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 koloniálním území v Severní Americe</a:t>
            </a:r>
            <a:r>
              <a:rPr lang="cs-CZ" altLang="cs-CZ" sz="24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(1666, dnešní území provincie Québec).</a:t>
            </a:r>
          </a:p>
        </p:txBody>
      </p:sp>
    </p:spTree>
    <p:extLst>
      <p:ext uri="{BB962C8B-B14F-4D97-AF65-F5344CB8AC3E}">
        <p14:creationId xmlns:p14="http://schemas.microsoft.com/office/powerpoint/2010/main" val="73167408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Dynamika obyvatelstva I.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378255"/>
            <a:ext cx="10753200" cy="451576"/>
          </a:xfrm>
        </p:spPr>
        <p:txBody>
          <a:bodyPr/>
          <a:lstStyle/>
          <a:p>
            <a:pPr algn="ctr"/>
            <a:r>
              <a:rPr lang="cs-CZ" dirty="0" smtClean="0"/>
              <a:t>Úmrtnost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idx="1"/>
              </p:nvPr>
            </p:nvSpPr>
            <p:spPr>
              <a:xfrm>
                <a:off x="720000" y="979055"/>
                <a:ext cx="10753200" cy="4852945"/>
              </a:xfrm>
            </p:spPr>
            <p:txBody>
              <a:bodyPr/>
              <a:lstStyle/>
              <a:p>
                <a:r>
                  <a:rPr lang="cs-CZ" sz="2400" b="1" i="1" dirty="0"/>
                  <a:t>Úmrtnost</a:t>
                </a:r>
                <a:r>
                  <a:rPr lang="cs-CZ" sz="2400" b="1" dirty="0"/>
                  <a:t> (</a:t>
                </a:r>
                <a:r>
                  <a:rPr lang="cs-CZ" sz="2400" b="1" i="1" dirty="0"/>
                  <a:t>mortalita</a:t>
                </a:r>
                <a:r>
                  <a:rPr lang="cs-CZ" sz="2400" b="1" dirty="0"/>
                  <a:t>) </a:t>
                </a:r>
                <a:r>
                  <a:rPr lang="cs-CZ" sz="2400" dirty="0"/>
                  <a:t>je druhou rozhodující složkou přirozeného pohybu obyvatel. Úmrtí se historicky stalo první událostí, o kterou se demografie začala zajímat, respektive o úmrtí jako hromadný jev, tedy proces vymírání určité </a:t>
                </a:r>
                <a:r>
                  <a:rPr lang="cs-CZ" sz="2400" dirty="0" smtClean="0"/>
                  <a:t>populace.</a:t>
                </a:r>
              </a:p>
              <a:p>
                <a:r>
                  <a:rPr lang="cs-CZ" sz="2400" dirty="0"/>
                  <a:t>Nejobecnějším ukazatelem intenzity úmrtnosti je </a:t>
                </a:r>
                <a:r>
                  <a:rPr lang="cs-CZ" sz="2400" b="1" i="1" dirty="0"/>
                  <a:t>hrubá míra úmrtnosti</a:t>
                </a:r>
                <a:r>
                  <a:rPr lang="cs-CZ" sz="2400" b="1" dirty="0"/>
                  <a:t> </a:t>
                </a:r>
                <a:r>
                  <a:rPr lang="cs-CZ" sz="2400" dirty="0"/>
                  <a:t>(</a:t>
                </a:r>
                <a:r>
                  <a:rPr lang="cs-CZ" sz="2400" dirty="0" err="1"/>
                  <a:t>hmu</a:t>
                </a:r>
                <a:r>
                  <a:rPr lang="cs-CZ" sz="2400" dirty="0"/>
                  <a:t>), která vyjadřuje počet zemřelých na 1000 obyvatel středního stavu.</a:t>
                </a:r>
              </a:p>
              <a:p>
                <a:endParaRPr lang="cs-CZ" sz="2400" dirty="0"/>
              </a:p>
              <a:p>
                <a:pPr marL="72000" indent="0" algn="ctr">
                  <a:buNone/>
                </a:pPr>
                <a14:m>
                  <m:oMath xmlns:m="http://schemas.openxmlformats.org/officeDocument/2006/math">
                    <m:r>
                      <a:rPr lang="cs-CZ" sz="2400" b="1" i="1">
                        <a:latin typeface="Cambria Math" panose="02040503050406030204" pitchFamily="18" charset="0"/>
                      </a:rPr>
                      <m:t>𝒉𝒎𝒖</m:t>
                    </m:r>
                    <m:r>
                      <a:rPr lang="cs-CZ" sz="2400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1" i="1">
                            <a:latin typeface="Cambria Math" panose="02040503050406030204" pitchFamily="18" charset="0"/>
                          </a:rPr>
                          <m:t>𝐌</m:t>
                        </m:r>
                      </m:num>
                      <m:den>
                        <m:bar>
                          <m:barPr>
                            <m:pos m:val="top"/>
                            <m:ctrlPr>
                              <a:rPr lang="cs-CZ" sz="2400" b="1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bar>
                      </m:den>
                    </m:f>
                    <m:r>
                      <a:rPr lang="cs-CZ" sz="2400" b="1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cs-CZ" sz="2400" b="1" i="1">
                        <a:latin typeface="Cambria Math" panose="02040503050406030204" pitchFamily="18" charset="0"/>
                      </a:rPr>
                      <m:t>𝟏𝟎𝟎𝟎</m:t>
                    </m:r>
                  </m:oMath>
                </a14:m>
                <a:r>
                  <a:rPr lang="cs-CZ" sz="2400" b="1" dirty="0"/>
                  <a:t> </a:t>
                </a:r>
                <a:r>
                  <a:rPr lang="cs-CZ" sz="2400" dirty="0"/>
                  <a:t>(‰)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979055"/>
                <a:ext cx="10753200" cy="4852945"/>
              </a:xfrm>
              <a:blipFill>
                <a:blip r:embed="rId2"/>
                <a:stretch>
                  <a:fillRect l="-9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87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06399"/>
            <a:ext cx="10753200" cy="56896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200" b="1" dirty="0"/>
              <a:t>Charakteristickým rysem vývoje úmrtnosti ve světových rozměrech je její klesající tendence. </a:t>
            </a:r>
            <a:endParaRPr lang="cs-CZ" sz="22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 smtClean="0"/>
              <a:t>Za </a:t>
            </a:r>
            <a:r>
              <a:rPr lang="cs-CZ" sz="2200" dirty="0"/>
              <a:t>posledních </a:t>
            </a:r>
            <a:r>
              <a:rPr lang="cs-CZ" sz="2200" b="1" dirty="0" smtClean="0"/>
              <a:t>téměř sedm </a:t>
            </a:r>
            <a:r>
              <a:rPr lang="cs-CZ" sz="2200" b="1" dirty="0"/>
              <a:t>desetiletí </a:t>
            </a:r>
            <a:r>
              <a:rPr lang="cs-CZ" sz="2200" dirty="0"/>
              <a:t>se </a:t>
            </a:r>
            <a:r>
              <a:rPr lang="cs-CZ" sz="2200" b="1" dirty="0"/>
              <a:t>úmrtnost snížila na méně než polovinu výchozích hodnot</a:t>
            </a:r>
            <a:r>
              <a:rPr lang="cs-CZ" sz="2200" dirty="0"/>
              <a:t>, a to především díky </a:t>
            </a:r>
            <a:r>
              <a:rPr lang="cs-CZ" sz="2200" b="1" dirty="0"/>
              <a:t>zlepšení zdravotní péče a celkovému růstu životní úrovně obyvatelstva</a:t>
            </a:r>
            <a:r>
              <a:rPr lang="cs-CZ" sz="2200" dirty="0"/>
              <a:t>. </a:t>
            </a:r>
            <a:endParaRPr lang="cs-CZ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 smtClean="0"/>
              <a:t>Zkvalitnění </a:t>
            </a:r>
            <a:r>
              <a:rPr lang="cs-CZ" sz="2200" dirty="0"/>
              <a:t>zdravotní péče se </a:t>
            </a:r>
            <a:r>
              <a:rPr lang="cs-CZ" sz="2200" b="1" dirty="0"/>
              <a:t>nejvíce projevilo na africkém kontinentě</a:t>
            </a:r>
            <a:r>
              <a:rPr lang="cs-CZ" sz="2200" dirty="0"/>
              <a:t>, kde ještě kolem roku </a:t>
            </a:r>
            <a:r>
              <a:rPr lang="cs-CZ" sz="2200" b="1" dirty="0"/>
              <a:t>1950 dosahovala hrubá míra úmrtnosti téměř 30 ‰. </a:t>
            </a:r>
            <a:endParaRPr lang="cs-CZ" sz="22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 smtClean="0"/>
              <a:t>Obdobně </a:t>
            </a:r>
            <a:r>
              <a:rPr lang="cs-CZ" sz="2200" dirty="0"/>
              <a:t>na tom byla Asie, kde se však již na počátku 70. let začal projevovat ekonomický růst a s ním spojená rostoucí kvalita zmíněné zdravotní </a:t>
            </a:r>
            <a:r>
              <a:rPr lang="cs-CZ" sz="2200" dirty="0" smtClean="0"/>
              <a:t>péče.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 dirty="0" smtClean="0"/>
              <a:t>Po</a:t>
            </a:r>
            <a:r>
              <a:rPr lang="cs-CZ" sz="2200" b="1" dirty="0"/>
              <a:t> roce 2010 se hodnoty u všech kontinentů (kromě Evropy) dostaly již pod hranici 10 ‰.</a:t>
            </a:r>
          </a:p>
        </p:txBody>
      </p:sp>
    </p:spTree>
    <p:extLst>
      <p:ext uri="{BB962C8B-B14F-4D97-AF65-F5344CB8AC3E}">
        <p14:creationId xmlns:p14="http://schemas.microsoft.com/office/powerpoint/2010/main" val="11437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38" y="1662545"/>
            <a:ext cx="10809804" cy="360218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20000" y="618836"/>
            <a:ext cx="1115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Svět – základní charakteristiky úmrtnosti a související charakteristiky v roce 2018</a:t>
            </a:r>
          </a:p>
        </p:txBody>
      </p:sp>
    </p:spTree>
    <p:extLst>
      <p:ext uri="{BB962C8B-B14F-4D97-AF65-F5344CB8AC3E}">
        <p14:creationId xmlns:p14="http://schemas.microsoft.com/office/powerpoint/2010/main" val="151049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28219"/>
            <a:ext cx="10753200" cy="55585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Největší míru úmrtnosti lze v posledních letech pozorovat v </a:t>
            </a:r>
            <a:r>
              <a:rPr lang="cs-CZ" sz="2400" b="1" u="sng" dirty="0"/>
              <a:t>Evropě</a:t>
            </a:r>
            <a:r>
              <a:rPr lang="cs-CZ" sz="2400" b="1" dirty="0"/>
              <a:t> </a:t>
            </a:r>
            <a:r>
              <a:rPr lang="cs-CZ" sz="2400" dirty="0"/>
              <a:t>(hodnoty kolem 11 ‰, v pomyslném žebříčku vystřídala po dlouhou dobu vedoucí Afriku) a předpokládá se, že </a:t>
            </a:r>
            <a:r>
              <a:rPr lang="cs-CZ" sz="2400" b="1" dirty="0"/>
              <a:t>čísla se budou zvyšovat</a:t>
            </a:r>
            <a:r>
              <a:rPr lang="cs-CZ" sz="2400" dirty="0"/>
              <a:t>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Důvodem</a:t>
            </a:r>
            <a:r>
              <a:rPr lang="cs-CZ" sz="2400" dirty="0" smtClean="0"/>
              <a:t> </a:t>
            </a:r>
            <a:r>
              <a:rPr lang="cs-CZ" sz="2400" dirty="0"/>
              <a:t>není zhoršující se zdravotní péče, ale </a:t>
            </a:r>
            <a:r>
              <a:rPr lang="cs-CZ" sz="2400" b="1" dirty="0"/>
              <a:t>stárnutí populace</a:t>
            </a:r>
            <a:r>
              <a:rPr lang="cs-CZ" sz="2400" dirty="0"/>
              <a:t>. Evropa, jakožto „nejstarší“ kontinent začíná tento jev pociťovat.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Lze </a:t>
            </a:r>
            <a:r>
              <a:rPr lang="cs-CZ" sz="2400" b="1" dirty="0"/>
              <a:t>předpokládat, že ostatní kontinenty budou také výrazněji stárnout</a:t>
            </a:r>
            <a:r>
              <a:rPr lang="cs-CZ" sz="2400" dirty="0"/>
              <a:t>, což se zatím netýká Afriky, kde stále převažuje progresivní, tedy dětská složka </a:t>
            </a:r>
            <a:r>
              <a:rPr lang="cs-CZ" sz="2400" dirty="0" smtClean="0"/>
              <a:t>populace.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185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220" y="788053"/>
            <a:ext cx="7459616" cy="537260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14764" y="175491"/>
            <a:ext cx="931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predikce hrubé míry úmrtnosti ve světě v letech 1950-2050</a:t>
            </a:r>
          </a:p>
        </p:txBody>
      </p:sp>
    </p:spTree>
    <p:extLst>
      <p:ext uri="{BB962C8B-B14F-4D97-AF65-F5344CB8AC3E}">
        <p14:creationId xmlns:p14="http://schemas.microsoft.com/office/powerpoint/2010/main" val="26503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32" y="721706"/>
            <a:ext cx="7743168" cy="542971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398163" y="157018"/>
            <a:ext cx="9374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predikce hrubé míry úmrtnosti v Evropě v letech 1950-2050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1818"/>
            <a:ext cx="10753200" cy="53701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Zřejmé jsou rozdíly </a:t>
            </a:r>
            <a:r>
              <a:rPr lang="cs-CZ" sz="2400" dirty="0"/>
              <a:t>mezi zeměmi západní a východní Evropy.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Zatímco </a:t>
            </a:r>
            <a:r>
              <a:rPr lang="cs-CZ" sz="2400" dirty="0"/>
              <a:t>na </a:t>
            </a:r>
            <a:r>
              <a:rPr lang="cs-CZ" sz="2400" b="1" dirty="0"/>
              <a:t>počátku 50. let byla vyšší hrubá míra úmrtnosti zaznamenána v zemích se socialistickým zřízením</a:t>
            </a:r>
            <a:r>
              <a:rPr lang="cs-CZ" sz="2400" dirty="0"/>
              <a:t>, již </a:t>
            </a:r>
            <a:r>
              <a:rPr lang="cs-CZ" sz="2400" b="1" dirty="0"/>
              <a:t>během jedné dekády došlo k výraznému poklesu</a:t>
            </a:r>
            <a:r>
              <a:rPr lang="cs-CZ" sz="2400" dirty="0"/>
              <a:t> až k hranici 9 promile (z původních 12,5).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Důvody </a:t>
            </a:r>
            <a:r>
              <a:rPr lang="cs-CZ" sz="2400" dirty="0"/>
              <a:t>skutečně výrazného poklesu v 60. letech bylo nové společenské klima plné nadšení, aktivity a interpersonální blízkosti („soudružství“), spolu s mohutným rozmachem vzdělávacích aktivit a imunizačních </a:t>
            </a:r>
            <a:r>
              <a:rPr lang="cs-CZ" sz="2400" dirty="0" smtClean="0"/>
              <a:t>opatření.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832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85090" y="785091"/>
            <a:ext cx="10688109" cy="50469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Mimořádná pozornost </a:t>
            </a:r>
            <a:r>
              <a:rPr lang="cs-CZ" dirty="0"/>
              <a:t>je v rámci mortality přisuzována </a:t>
            </a:r>
            <a:r>
              <a:rPr lang="cs-CZ" b="1" dirty="0"/>
              <a:t>úmrtnosti dětí</a:t>
            </a:r>
            <a:r>
              <a:rPr lang="cs-CZ" dirty="0"/>
              <a:t>, kde se vyvíjí úsilí o poznání její příčiny a snahy o její snížení. Statisticky se vykazuje především</a:t>
            </a:r>
            <a:r>
              <a:rPr lang="cs-CZ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lvl="0"/>
            <a:r>
              <a:rPr lang="cs-CZ" dirty="0"/>
              <a:t>dětská úmrtnost do 5 let věku (nebo ve věku 5-14 let),</a:t>
            </a:r>
          </a:p>
          <a:p>
            <a:pPr lvl="0"/>
            <a:r>
              <a:rPr lang="cs-CZ" b="1" dirty="0"/>
              <a:t>kojenecká úmrtnost (do 1 roku dítěte),</a:t>
            </a:r>
          </a:p>
          <a:p>
            <a:pPr lvl="0"/>
            <a:r>
              <a:rPr lang="cs-CZ" dirty="0"/>
              <a:t>novorozenecká úmrtnost (0 - 27 dní stáří dítěte).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80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idx="1"/>
              </p:nvPr>
            </p:nvSpPr>
            <p:spPr>
              <a:xfrm>
                <a:off x="720000" y="526473"/>
                <a:ext cx="10753200" cy="5305527"/>
              </a:xfrm>
            </p:spPr>
            <p:txBody>
              <a:bodyPr/>
              <a:lstStyle/>
              <a:p>
                <a:r>
                  <a:rPr lang="cs-CZ" sz="2400" dirty="0"/>
                  <a:t>Pro měření </a:t>
                </a:r>
                <a:r>
                  <a:rPr lang="cs-CZ" sz="2400" b="1" i="1" dirty="0"/>
                  <a:t>kojenecké úmrtnosti</a:t>
                </a:r>
                <a:r>
                  <a:rPr lang="cs-CZ" sz="2400" b="1" dirty="0"/>
                  <a:t> </a:t>
                </a:r>
                <a:r>
                  <a:rPr lang="cs-CZ" sz="2400" dirty="0"/>
                  <a:t>(ku) se užívá ukazatel zvaný </a:t>
                </a:r>
                <a:r>
                  <a:rPr lang="cs-CZ" sz="2400" b="1" i="1" dirty="0"/>
                  <a:t>kvocient kojenecké úmrtnosti</a:t>
                </a:r>
                <a:r>
                  <a:rPr lang="cs-CZ" sz="2400" dirty="0"/>
                  <a:t>, který je definován jako počet zemřelých ve stáří do jednoho roku na 1000 živě narozených téhož kalendářního roku.</a:t>
                </a:r>
              </a:p>
              <a:p>
                <a:pPr marL="72000" indent="0" algn="ctr">
                  <a:buNone/>
                </a:pPr>
                <a14:m>
                  <m:oMath xmlns:m="http://schemas.openxmlformats.org/officeDocument/2006/math">
                    <m:r>
                      <a:rPr lang="cs-CZ" sz="2400" b="1" i="1">
                        <a:latin typeface="Cambria Math" panose="02040503050406030204" pitchFamily="18" charset="0"/>
                      </a:rPr>
                      <m:t>𝒌𝒖</m:t>
                    </m:r>
                    <m:r>
                      <a:rPr lang="cs-CZ" sz="2400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cs-CZ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sup>
                        </m:sSup>
                      </m:den>
                    </m:f>
                    <m:r>
                      <a:rPr lang="cs-CZ" sz="2400" b="1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cs-CZ" sz="2400" b="1" i="1"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cs-CZ" sz="2400" b="1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sz="2400">
                        <a:latin typeface="Cambria Math" panose="02040503050406030204" pitchFamily="18" charset="0"/>
                      </a:rPr>
                      <m:t>‰</m:t>
                    </m:r>
                  </m:oMath>
                </a14:m>
                <a:r>
                  <a:rPr lang="cs-CZ" sz="2400" dirty="0"/>
                  <a:t>)</a:t>
                </a:r>
              </a:p>
              <a:p>
                <a:endParaRPr lang="cs-CZ" sz="2400" dirty="0"/>
              </a:p>
              <a:p>
                <a:r>
                  <a:rPr lang="cs-CZ" sz="2400" b="1" dirty="0"/>
                  <a:t> </a:t>
                </a:r>
                <a:r>
                  <a:rPr lang="cs-CZ" sz="2400" dirty="0" smtClean="0"/>
                  <a:t>Obdobným </a:t>
                </a:r>
                <a:r>
                  <a:rPr lang="cs-CZ" sz="2400" dirty="0"/>
                  <a:t>způsobem se vypočte </a:t>
                </a:r>
                <a:r>
                  <a:rPr lang="cs-CZ" sz="2400" b="1" i="1" dirty="0"/>
                  <a:t>kvocient novorozenecké úmrtnosti</a:t>
                </a:r>
                <a:r>
                  <a:rPr lang="cs-CZ" sz="2400" b="1" dirty="0"/>
                  <a:t> </a:t>
                </a:r>
                <a:r>
                  <a:rPr lang="cs-CZ" sz="2400" dirty="0"/>
                  <a:t>(nu), tedy počet zemřelých v průběhu prvních 28 dní po porodu na 1000 živě narozených téhož kalendářního roku. </a:t>
                </a:r>
              </a:p>
              <a:p>
                <a:pPr marL="72000" indent="0" algn="ctr">
                  <a:buNone/>
                </a:pPr>
                <a14:m>
                  <m:oMath xmlns:m="http://schemas.openxmlformats.org/officeDocument/2006/math">
                    <m:r>
                      <a:rPr lang="cs-CZ" sz="2400" b="1" i="1">
                        <a:latin typeface="Cambria Math" panose="02040503050406030204" pitchFamily="18" charset="0"/>
                      </a:rPr>
                      <m:t>𝒏𝒖</m:t>
                    </m:r>
                    <m:r>
                      <a:rPr lang="cs-CZ" sz="2400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𝟐𝟕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cs-CZ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cs-CZ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sup>
                        </m:sSup>
                      </m:den>
                    </m:f>
                    <m:r>
                      <a:rPr lang="cs-CZ" sz="2400" b="1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cs-CZ" sz="2400" b="1" i="1">
                        <a:latin typeface="Cambria Math" panose="02040503050406030204" pitchFamily="18" charset="0"/>
                      </a:rPr>
                      <m:t>𝟏𝟎𝟎𝟎</m:t>
                    </m:r>
                  </m:oMath>
                </a14:m>
                <a:r>
                  <a:rPr lang="cs-CZ" sz="2400" b="1" dirty="0"/>
                  <a:t> </a:t>
                </a:r>
                <a:r>
                  <a:rPr lang="cs-CZ" sz="2400" dirty="0"/>
                  <a:t>(‰)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000" y="526473"/>
                <a:ext cx="10753200" cy="5305527"/>
              </a:xfrm>
              <a:blipFill>
                <a:blip r:embed="rId2"/>
                <a:stretch>
                  <a:fillRect l="-907" r="-1927" b="-27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5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46545" y="517236"/>
            <a:ext cx="10826655" cy="53147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Nejčastěji </a:t>
            </a:r>
            <a:r>
              <a:rPr lang="cs-CZ" sz="2400" dirty="0"/>
              <a:t>se však v praxi pracuje s </a:t>
            </a:r>
            <a:r>
              <a:rPr lang="cs-CZ" sz="2400" b="1" i="1" dirty="0"/>
              <a:t>kvocientem kojenecké úmrtnosti</a:t>
            </a:r>
            <a:r>
              <a:rPr lang="cs-CZ" sz="2400" dirty="0"/>
              <a:t>, který je k dispozici v celosvětovém měřítku a je </a:t>
            </a:r>
            <a:r>
              <a:rPr lang="cs-CZ" sz="2400" b="1" dirty="0"/>
              <a:t>považován za jednu ze základních charakteristik, jež vystihuje ekonomickou, společenskou a kulturní úroveň dané země</a:t>
            </a:r>
            <a:r>
              <a:rPr lang="cs-CZ" sz="2400" dirty="0"/>
              <a:t>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Ve </a:t>
            </a:r>
            <a:r>
              <a:rPr lang="cs-CZ" sz="2400" b="1" dirty="0"/>
              <a:t>vyspělých zemích</a:t>
            </a:r>
            <a:r>
              <a:rPr lang="cs-CZ" sz="2400" dirty="0"/>
              <a:t>, které nemají významné kulturní či náboženské „předsudky“ </a:t>
            </a:r>
            <a:r>
              <a:rPr lang="cs-CZ" sz="2400" b="1" dirty="0"/>
              <a:t>je vždy vyšší u chlapců než u děvčat</a:t>
            </a:r>
            <a:r>
              <a:rPr lang="cs-CZ" sz="2400" dirty="0"/>
              <a:t>, což souvisí s biologickým faktorem poměru pohlaví při narození, které hovoří ve prospěch chlapců.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57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683491" y="404814"/>
            <a:ext cx="10963563" cy="6264275"/>
          </a:xfrm>
        </p:spPr>
        <p:txBody>
          <a:bodyPr/>
          <a:lstStyle/>
          <a:p>
            <a:endParaRPr lang="cs-CZ" altLang="cs-CZ" sz="24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První celonárodní sčítání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proběhlo v roce 1703 na Islandu, následovalo Švédsko 1749, Dánsko 1769, Polsko 1789, USA 1790, Anglie, Wales a Francie roku 1801. </a:t>
            </a: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Přestože se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nejednalo o sčítání v dnešním významu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obsahu, na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tehdejší dobu to byly důležité pokusy o zjištění počtu obyvatelstv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Soupisy obyvatel se tedy zpočátku prováděly </a:t>
            </a:r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především k daňovým a vojenským účelům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Vzhledem k 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otrokářským praktikám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ve většině států trvajícím až do novověku, bylo často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sčítáno pouze svobodné obyvatelstvo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a to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velmi pravděpodobně jen muži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5340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95" y="1120840"/>
            <a:ext cx="8155587" cy="481814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38849" y="416323"/>
            <a:ext cx="8372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Specifická úmrtnost podle pohlaví a věku (modelový příklad)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7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86" y="720435"/>
            <a:ext cx="7186656" cy="54032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699491" y="120073"/>
            <a:ext cx="9200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predikce kojenecké úmrtnosti ve světě v letech 1950-2050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8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8400" y="306548"/>
            <a:ext cx="10753200" cy="57432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Jak ukazuje </a:t>
            </a:r>
            <a:r>
              <a:rPr lang="cs-CZ" sz="2000" dirty="0" smtClean="0"/>
              <a:t>předchozí obrázek, </a:t>
            </a:r>
            <a:r>
              <a:rPr lang="cs-CZ" sz="2000" b="1" dirty="0"/>
              <a:t>kojenecká úmrtnost v čase dlouhodobě výrazně klesá</a:t>
            </a:r>
            <a:r>
              <a:rPr lang="cs-CZ" sz="2000" dirty="0"/>
              <a:t>. Důvodem je </a:t>
            </a:r>
            <a:r>
              <a:rPr lang="cs-CZ" sz="2000" b="1" dirty="0"/>
              <a:t>poválečný hospodářský růst spojený mj. se zlepšující se zdravotní a sociální péčí a obecně růstem životní úrovně</a:t>
            </a:r>
            <a:r>
              <a:rPr lang="cs-CZ" sz="2000" dirty="0"/>
              <a:t>. 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Dynamickým </a:t>
            </a:r>
            <a:r>
              <a:rPr lang="cs-CZ" sz="2000" dirty="0"/>
              <a:t>pozitivním vývojem prošly a procházejí všechny kontinenty, z extrémně vysokých hodnot, překračujících v případě Asie a Afriky 150 ‰, se </a:t>
            </a:r>
            <a:r>
              <a:rPr lang="cs-CZ" sz="2000" b="1" dirty="0"/>
              <a:t>všechny kontinenty na konci 2. desetiletí tohoto století dostaly pod 50 ‰</a:t>
            </a:r>
            <a:r>
              <a:rPr lang="cs-CZ" sz="2000" dirty="0"/>
              <a:t>. 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smtClean="0"/>
              <a:t>Absolutně </a:t>
            </a:r>
            <a:r>
              <a:rPr lang="cs-CZ" sz="2000" b="1" dirty="0"/>
              <a:t>nejvíce, o 130-140 ‰ si polepšily právě Asie a Afrika</a:t>
            </a:r>
            <a:r>
              <a:rPr lang="cs-CZ" sz="2000" dirty="0"/>
              <a:t>, k </a:t>
            </a:r>
            <a:r>
              <a:rPr lang="cs-CZ" sz="2000" b="1" dirty="0"/>
              <a:t>největšímu relativnímu poklesu </a:t>
            </a:r>
            <a:r>
              <a:rPr lang="cs-CZ" sz="2000" dirty="0"/>
              <a:t>(na 1/18 původní hodnoty) došlo u </a:t>
            </a:r>
            <a:r>
              <a:rPr lang="cs-CZ" sz="2000" b="1" dirty="0"/>
              <a:t>Evropy</a:t>
            </a:r>
            <a:r>
              <a:rPr lang="cs-CZ" sz="2000" dirty="0"/>
              <a:t>, která se aktuálně zastavila na </a:t>
            </a:r>
            <a:r>
              <a:rPr lang="cs-CZ" sz="2000" b="1" dirty="0"/>
              <a:t>4 ‰</a:t>
            </a:r>
            <a:r>
              <a:rPr lang="cs-CZ" sz="2000" dirty="0"/>
              <a:t>. 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smtClean="0"/>
              <a:t>Predikce </a:t>
            </a:r>
            <a:r>
              <a:rPr lang="cs-CZ" sz="2000" b="1" dirty="0"/>
              <a:t>do roku 2050 předpokládá další pokles u všech kontinentů na zhruba polovinu současných hodnot</a:t>
            </a:r>
            <a:r>
              <a:rPr lang="cs-CZ" sz="2000" dirty="0"/>
              <a:t>, tzn., že nejhůře na tom budou stále země saharské a subsaharské Afriky.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69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54182" y="258618"/>
            <a:ext cx="10863600" cy="53609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Hodnoty porodnosti a úmrtnosti</a:t>
            </a:r>
            <a:r>
              <a:rPr lang="cs-CZ" sz="2400" dirty="0"/>
              <a:t>, ale i dalších dynamických charakteristik, jsou v posledních letech </a:t>
            </a:r>
            <a:r>
              <a:rPr lang="cs-CZ" sz="2400" b="1" dirty="0"/>
              <a:t>stále více </a:t>
            </a:r>
            <a:r>
              <a:rPr lang="cs-CZ" sz="2400" b="1" dirty="0" smtClean="0"/>
              <a:t>ovlivňovány </a:t>
            </a:r>
            <a:r>
              <a:rPr lang="cs-CZ" sz="2400" dirty="0"/>
              <a:t>primárně </a:t>
            </a:r>
            <a:r>
              <a:rPr lang="cs-CZ" sz="2400" b="1" i="1" dirty="0"/>
              <a:t>věkovou strukturou daných populací</a:t>
            </a:r>
            <a:r>
              <a:rPr lang="cs-CZ" sz="2400" dirty="0"/>
              <a:t> a nikoliv samotnou výší počtu narozených a zemřelých.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Tento </a:t>
            </a:r>
            <a:r>
              <a:rPr lang="cs-CZ" sz="2400" dirty="0"/>
              <a:t>trend se nezmění ani v budoucnosti, </a:t>
            </a:r>
            <a:r>
              <a:rPr lang="cs-CZ" sz="2400" b="1" dirty="0"/>
              <a:t>silné poválečné ročníky se v Evropě dostanou do věku, kdy již budou ve zvýšené míře umírat </a:t>
            </a:r>
            <a:r>
              <a:rPr lang="cs-CZ" sz="2400" dirty="0"/>
              <a:t>a současná extrémně nízká míra úmrtnosti se bude zvyšovat.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V</a:t>
            </a:r>
            <a:r>
              <a:rPr lang="cs-CZ" sz="2400" dirty="0"/>
              <a:t> České republice nebo Slovensku se v budoucnu o vyšší úmrtnost postarají také populačně silné ročníky ze 70. let.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67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8073" y="489527"/>
            <a:ext cx="10845127" cy="5643418"/>
          </a:xfrm>
        </p:spPr>
        <p:txBody>
          <a:bodyPr/>
          <a:lstStyle/>
          <a:p>
            <a:r>
              <a:rPr lang="cs-CZ" sz="2400" dirty="0" smtClean="0"/>
              <a:t>Schopnost </a:t>
            </a:r>
            <a:r>
              <a:rPr lang="cs-CZ" sz="2400" dirty="0"/>
              <a:t>charakterizovat úroveň úmrtnosti má i ukazatel </a:t>
            </a:r>
            <a:r>
              <a:rPr lang="cs-CZ" sz="2400" b="1" i="1" dirty="0"/>
              <a:t>naděje dožití</a:t>
            </a:r>
            <a:r>
              <a:rPr lang="cs-CZ" sz="2400" b="1" dirty="0"/>
              <a:t> (</a:t>
            </a:r>
            <a:r>
              <a:rPr lang="cs-CZ" sz="2400" b="1" i="1" dirty="0"/>
              <a:t>střední délky života</a:t>
            </a:r>
            <a:r>
              <a:rPr lang="cs-CZ" sz="2400" b="1" dirty="0"/>
              <a:t>, někdy také </a:t>
            </a:r>
            <a:r>
              <a:rPr lang="cs-CZ" sz="2400" b="1" i="1" dirty="0"/>
              <a:t>očekávaná délka života</a:t>
            </a:r>
            <a:r>
              <a:rPr lang="cs-CZ" sz="2400" b="1" dirty="0"/>
              <a:t>)</a:t>
            </a:r>
            <a:r>
              <a:rPr lang="cs-CZ" sz="2400" dirty="0"/>
              <a:t>. 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Naděje </a:t>
            </a:r>
            <a:r>
              <a:rPr lang="cs-CZ" sz="2400" dirty="0"/>
              <a:t>dožití </a:t>
            </a:r>
            <a:r>
              <a:rPr lang="cs-CZ" sz="2400" dirty="0" smtClean="0"/>
              <a:t>vyjadřuje </a:t>
            </a:r>
            <a:r>
              <a:rPr lang="cs-CZ" sz="2400" b="1" dirty="0"/>
              <a:t>počet let, který v průměru ještě prožije osoba ve věku X</a:t>
            </a:r>
            <a:r>
              <a:rPr lang="cs-CZ" sz="2400" dirty="0"/>
              <a:t>. Jedná se o </a:t>
            </a:r>
            <a:r>
              <a:rPr lang="cs-CZ" sz="2400" b="1" dirty="0"/>
              <a:t>ukazatel hypotetický</a:t>
            </a:r>
            <a:r>
              <a:rPr lang="cs-CZ" sz="2400" dirty="0"/>
              <a:t>, vycházející z </a:t>
            </a:r>
            <a:r>
              <a:rPr lang="cs-CZ" sz="2400" b="1" dirty="0"/>
              <a:t>předpokladu zachování stávajících úmrtnostních poměrů</a:t>
            </a:r>
            <a:r>
              <a:rPr lang="cs-CZ" sz="2400" dirty="0"/>
              <a:t>, vyjadřuje úmrtnostní situaci v daném roce. 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b="1" dirty="0" smtClean="0"/>
              <a:t>Skutečnou </a:t>
            </a:r>
            <a:r>
              <a:rPr lang="cs-CZ" sz="2400" b="1" dirty="0"/>
              <a:t>míru úmrtnosti </a:t>
            </a:r>
            <a:r>
              <a:rPr lang="cs-CZ" sz="2400" dirty="0"/>
              <a:t>každé jednotlivé věkové kohorty l</a:t>
            </a:r>
            <a:r>
              <a:rPr lang="cs-CZ" sz="2400" b="1" dirty="0"/>
              <a:t>ze ovšem reálně odhadnout jen velmi obtížně</a:t>
            </a:r>
            <a:r>
              <a:rPr lang="cs-CZ" sz="2400" dirty="0"/>
              <a:t>. 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2511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988291"/>
            <a:ext cx="10753200" cy="4843709"/>
          </a:xfrm>
        </p:spPr>
        <p:txBody>
          <a:bodyPr/>
          <a:lstStyle/>
          <a:p>
            <a:r>
              <a:rPr lang="cs-CZ" sz="2400" dirty="0"/>
              <a:t>Pokud budou </a:t>
            </a:r>
            <a:r>
              <a:rPr lang="cs-CZ" sz="2400" b="1" dirty="0"/>
              <a:t>zachovány současné trendy </a:t>
            </a:r>
            <a:r>
              <a:rPr lang="cs-CZ" sz="2400" dirty="0"/>
              <a:t>související se zvyšováním životní úrovně, zlepšováním životního stylu, kvalitnějším vzděláváním, vyšší možností přístupu ke zdravotnickým službám apod., </a:t>
            </a:r>
            <a:r>
              <a:rPr lang="cs-CZ" sz="2400" b="1" dirty="0"/>
              <a:t>skutečná délka života bude vyšší než očekávaná délka života</a:t>
            </a:r>
            <a:r>
              <a:rPr lang="cs-CZ" sz="2400" dirty="0"/>
              <a:t>. 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Ta </a:t>
            </a:r>
            <a:r>
              <a:rPr lang="cs-CZ" sz="2400" dirty="0"/>
              <a:t>je vypočítána pomocí současných a minulých hodnot měr úmrtnosti</a:t>
            </a:r>
            <a:r>
              <a:rPr lang="cs-CZ" sz="2400" dirty="0" smtClean="0"/>
              <a:t>.</a:t>
            </a:r>
          </a:p>
          <a:p>
            <a:endParaRPr lang="cs-CZ" sz="2400" dirty="0"/>
          </a:p>
          <a:p>
            <a:pPr marL="72000" indent="0">
              <a:buNone/>
            </a:pPr>
            <a:r>
              <a:rPr lang="cs-CZ" sz="2400" b="1" i="1" dirty="0" smtClean="0">
                <a:solidFill>
                  <a:srgbClr val="FF0000"/>
                </a:solidFill>
              </a:rPr>
              <a:t>V čem spočívá hlavní rozdíl mezi modelovou nadějí dožití a skutečnou délkou života?</a:t>
            </a:r>
            <a:endParaRPr lang="cs-CZ" sz="2400" b="1" i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0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26473" y="369454"/>
            <a:ext cx="10946727" cy="61105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Nejčastěji se udává střední délka života ve věku 0, tedy při narození </a:t>
            </a:r>
            <a:r>
              <a:rPr lang="cs-CZ" sz="2400" dirty="0"/>
              <a:t>(ale může být sledována také v jakémkoliv jiném věku) a odděleně za obě pohlaví.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Naděje </a:t>
            </a:r>
            <a:r>
              <a:rPr lang="cs-CZ" sz="2400" dirty="0"/>
              <a:t>dožití patří mezi jeden z mezinárodně sledovaných ukazatelů a podobně jako kojenecká úmrtnost je </a:t>
            </a:r>
            <a:r>
              <a:rPr lang="cs-CZ" sz="2400" b="1" dirty="0"/>
              <a:t>ukazatelem vyjadřujícím ekonomickou a společenskou vyspělost </a:t>
            </a:r>
            <a:r>
              <a:rPr lang="cs-CZ" sz="2400" b="1" dirty="0" smtClean="0"/>
              <a:t>státu</a:t>
            </a:r>
            <a:r>
              <a:rPr lang="cs-CZ" sz="2400" dirty="0" smtClean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Prudký </a:t>
            </a:r>
            <a:r>
              <a:rPr lang="cs-CZ" sz="2400" b="1" dirty="0"/>
              <a:t>růst naděje dožití </a:t>
            </a:r>
            <a:r>
              <a:rPr lang="cs-CZ" sz="2400" dirty="0"/>
              <a:t>byl ve světě zaznamenán </a:t>
            </a:r>
            <a:r>
              <a:rPr lang="cs-CZ" sz="2400" b="1" dirty="0"/>
              <a:t>až v období posledních 100-150 let</a:t>
            </a:r>
            <a:r>
              <a:rPr lang="cs-CZ" sz="2400" dirty="0"/>
              <a:t>, přičemž </a:t>
            </a:r>
            <a:r>
              <a:rPr lang="cs-CZ" sz="2400" b="1" dirty="0"/>
              <a:t>hlavní nárůsty se týkaly především vyspělých zemí</a:t>
            </a:r>
            <a:r>
              <a:rPr lang="cs-CZ" sz="2400" dirty="0"/>
              <a:t>. </a:t>
            </a: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Ve </a:t>
            </a:r>
            <a:r>
              <a:rPr lang="cs-CZ" sz="2400" dirty="0"/>
              <a:t>světě se začíná také projevovat proces</a:t>
            </a:r>
            <a:r>
              <a:rPr lang="cs-CZ" sz="2400" b="1" i="1" dirty="0"/>
              <a:t> stárnutí populace</a:t>
            </a:r>
            <a:r>
              <a:rPr lang="cs-CZ" sz="2400" dirty="0"/>
              <a:t>, zvyšuje se střední délka života a </a:t>
            </a:r>
            <a:r>
              <a:rPr lang="cs-CZ" sz="2400" b="1" dirty="0"/>
              <a:t>roste počet a podíl osob ve věku nad 65 let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88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20" y="1062183"/>
            <a:ext cx="10639096" cy="4673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68219" y="406400"/>
            <a:ext cx="9875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Svět - naděje dožití a další charakteristiky věkové struktury v roce 2018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5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688109" cy="51485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V</a:t>
            </a:r>
            <a:r>
              <a:rPr lang="cs-CZ" dirty="0"/>
              <a:t> </a:t>
            </a:r>
            <a:r>
              <a:rPr lang="cs-CZ" dirty="0" err="1"/>
              <a:t>makroprostorovém</a:t>
            </a:r>
            <a:r>
              <a:rPr lang="cs-CZ" dirty="0"/>
              <a:t> měřítku je dosahováno </a:t>
            </a:r>
            <a:r>
              <a:rPr lang="cs-CZ" b="1" dirty="0"/>
              <a:t>nejvyšší naděje dožití, kromě Austrálie, v Severní Americe, Evropě a Oceánii</a:t>
            </a:r>
            <a:r>
              <a:rPr lang="cs-CZ" dirty="0"/>
              <a:t>, oproti </a:t>
            </a:r>
            <a:r>
              <a:rPr lang="cs-CZ" b="1" dirty="0"/>
              <a:t>dlouhodobě nejnižším, ale nejvíce relativně rostoucím hodnotám v Africe</a:t>
            </a:r>
            <a:r>
              <a:rPr lang="cs-CZ" dirty="0"/>
              <a:t>. </a:t>
            </a: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endParaRPr lang="cs-CZ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Z</a:t>
            </a:r>
            <a:r>
              <a:rPr lang="cs-CZ" dirty="0"/>
              <a:t> poměrně nízkých hodnot v polovině minulého století (průměr světa 45-48 let u obou pohlaví) a velkého rozpětí je predikován </a:t>
            </a:r>
            <a:r>
              <a:rPr lang="cs-CZ" b="1" dirty="0"/>
              <a:t>nárůst naděje dožití až k 80 rokům u mužů a 85 u žen </a:t>
            </a:r>
            <a:r>
              <a:rPr lang="cs-CZ" dirty="0"/>
              <a:t>a svírání pomyslných nůžek mezi kontinenty.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0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91127" y="600364"/>
            <a:ext cx="10882073" cy="52316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Pro </a:t>
            </a:r>
            <a:r>
              <a:rPr lang="cs-CZ" sz="2000" b="1" dirty="0"/>
              <a:t>naději dožití </a:t>
            </a:r>
            <a:r>
              <a:rPr lang="cs-CZ" sz="2000" dirty="0"/>
              <a:t>jsou charakteristické poměrně </a:t>
            </a:r>
            <a:r>
              <a:rPr lang="cs-CZ" sz="2000" b="1" dirty="0"/>
              <a:t>velké rozdíly v její výši pro muže a ženy</a:t>
            </a:r>
            <a:r>
              <a:rPr lang="cs-CZ" sz="2000" dirty="0"/>
              <a:t>. 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Ve </a:t>
            </a:r>
            <a:r>
              <a:rPr lang="cs-CZ" sz="2000" b="1" dirty="0"/>
              <a:t>vyspělých zemích </a:t>
            </a:r>
            <a:r>
              <a:rPr lang="cs-CZ" sz="2000" dirty="0"/>
              <a:t>je to všeobecný jev, rozdíl </a:t>
            </a:r>
            <a:r>
              <a:rPr lang="cs-CZ" sz="2000" b="1" dirty="0"/>
              <a:t>tvoří 5-10 roků ve prospěch ženské části populace</a:t>
            </a:r>
            <a:r>
              <a:rPr lang="cs-CZ" sz="2000" dirty="0"/>
              <a:t> (nejvíce v Evropě – kolem 8 let). 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smtClean="0"/>
              <a:t>V</a:t>
            </a:r>
            <a:r>
              <a:rPr lang="cs-CZ" sz="2000" b="1" dirty="0"/>
              <a:t> posledních letech se však tento rozdíl začíná vyrovnávat</a:t>
            </a:r>
            <a:r>
              <a:rPr lang="cs-CZ" sz="2000" dirty="0"/>
              <a:t>, a to především zlepšenými úmrtnostními poměry u mužské části populace a tento trend se předpokládá i do budoucna. 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smtClean="0"/>
              <a:t>Na </a:t>
            </a:r>
            <a:r>
              <a:rPr lang="cs-CZ" sz="2000" dirty="0"/>
              <a:t>druhé straně se </a:t>
            </a:r>
            <a:r>
              <a:rPr lang="cs-CZ" sz="2000" b="1" dirty="0"/>
              <a:t>v některých rozvojových zemích (jižní Afrika, jižní Asie) </a:t>
            </a:r>
            <a:r>
              <a:rPr lang="cs-CZ" sz="2000" dirty="0"/>
              <a:t>v souvislosti s nižší ekonomickou vyspělostí, náboženskými a dalšími tradicemi, ale i dalšími vlivy (např. virus HIV) </a:t>
            </a:r>
            <a:r>
              <a:rPr lang="cs-CZ" sz="2000" b="1" dirty="0"/>
              <a:t>lze setkat s vyšší nadějí dožití u mužů</a:t>
            </a:r>
            <a:r>
              <a:rPr lang="cs-CZ" sz="20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25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4618" y="549275"/>
            <a:ext cx="9753600" cy="5576888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b="1" u="sng" dirty="0">
                <a:latin typeface="Cambria" panose="02040503050406030204" pitchFamily="18" charset="0"/>
              </a:rPr>
              <a:t>OBSAH PŘEDNÁŠEK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buFontTx/>
              <a:buNone/>
            </a:pP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1. Objekt a předmět studia demografie, základní demografické jevy a procesy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    Historie a současnost demografie, demografická statistika, významné osobnosti demografické vědy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3.    Vývoj počtu obyvatel a jeho rozmístění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4.    Extrémní události s dopadem na populaci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5.    Struktura obyvatelstva (pohlaví, věk, vzdělání, religiozita, etnicita, ekonomická aktivita..)</a:t>
            </a:r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endParaRPr lang="cs-CZ" altLang="cs-CZ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78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31274" y="404813"/>
            <a:ext cx="10520218" cy="6119812"/>
          </a:xfrm>
        </p:spPr>
        <p:txBody>
          <a:bodyPr/>
          <a:lstStyle/>
          <a:p>
            <a:endParaRPr lang="cs-CZ" altLang="cs-CZ" sz="24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Později se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 uvedeným účelům p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řidala také statistika obyvatelstva a jeho dílčích skupin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resp. zjišťování „zdraví populace“ v době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zhoubných (převážně morových) epid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emií.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Rozhodující období pro konstituování metodiky sčítání lidu představuje 2. polovina 19. století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kdy lze již hovořit o skutečně </a:t>
            </a:r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moderním sčítání lidu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Metodický pokrok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je spojen se jménem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belgického demografa a statistika A. L.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Queteleta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jehož poznatky byly poprvé uplatněny při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belgickém sčítání v roce 1846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s-CZ" altLang="cs-CZ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s-CZ" altLang="cs-CZ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586791972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369" y="646545"/>
            <a:ext cx="6419939" cy="550885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1854" y="112284"/>
            <a:ext cx="9282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predikce naděje dožití u mužů ve světě v letech 1950-2050</a:t>
            </a:r>
          </a:p>
        </p:txBody>
      </p:sp>
    </p:spTree>
    <p:extLst>
      <p:ext uri="{BB962C8B-B14F-4D97-AF65-F5344CB8AC3E}">
        <p14:creationId xmlns:p14="http://schemas.microsoft.com/office/powerpoint/2010/main" val="7842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291" y="725189"/>
            <a:ext cx="5825243" cy="572837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73381" y="193964"/>
            <a:ext cx="9014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predikce naděje dožití u žen ve světě v letech 1950-2050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06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377965"/>
            <a:ext cx="10753200" cy="4139998"/>
          </a:xfrm>
        </p:spPr>
        <p:txBody>
          <a:bodyPr/>
          <a:lstStyle/>
          <a:p>
            <a:pPr marL="72000" indent="0">
              <a:buNone/>
            </a:pPr>
            <a:endParaRPr lang="cs-CZ" dirty="0" smtClean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sz="3200" b="1" i="1" dirty="0" smtClean="0">
                <a:solidFill>
                  <a:srgbClr val="C00000"/>
                </a:solidFill>
              </a:rPr>
              <a:t>V kterých státech byste hledali nejvyšší naději dožití?</a:t>
            </a:r>
            <a:endParaRPr lang="cs-CZ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086" y="3152290"/>
            <a:ext cx="6529865" cy="30757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9" y="465489"/>
            <a:ext cx="5762251" cy="25465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45745" y="665018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2006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49964" y="4904509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47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37309" y="646545"/>
            <a:ext cx="10835891" cy="5185455"/>
          </a:xfrm>
        </p:spPr>
        <p:txBody>
          <a:bodyPr/>
          <a:lstStyle/>
          <a:p>
            <a:r>
              <a:rPr lang="cs-CZ" dirty="0"/>
              <a:t>Na střední délku života do jisté míry navazuje ukazatel </a:t>
            </a:r>
            <a:r>
              <a:rPr lang="cs-CZ" b="1" i="1" dirty="0"/>
              <a:t>délka života ve zdraví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i="1" dirty="0" err="1"/>
              <a:t>Healthy</a:t>
            </a:r>
            <a:r>
              <a:rPr lang="cs-CZ" i="1" dirty="0"/>
              <a:t> </a:t>
            </a:r>
            <a:r>
              <a:rPr lang="cs-CZ" i="1" dirty="0" err="1"/>
              <a:t>Life</a:t>
            </a:r>
            <a:r>
              <a:rPr lang="cs-CZ" i="1" dirty="0"/>
              <a:t> </a:t>
            </a:r>
            <a:r>
              <a:rPr lang="cs-CZ" i="1" dirty="0" err="1"/>
              <a:t>Years</a:t>
            </a:r>
            <a:r>
              <a:rPr lang="cs-CZ" i="1" dirty="0"/>
              <a:t> (HLY); </a:t>
            </a:r>
            <a:r>
              <a:rPr lang="cs-CZ" dirty="0"/>
              <a:t>setkat se lze také s pojmem</a:t>
            </a:r>
            <a:r>
              <a:rPr lang="cs-CZ" i="1" dirty="0"/>
              <a:t> </a:t>
            </a:r>
            <a:r>
              <a:rPr lang="cs-CZ" i="1" dirty="0" err="1"/>
              <a:t>Years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Life</a:t>
            </a:r>
            <a:r>
              <a:rPr lang="cs-CZ" i="1" dirty="0"/>
              <a:t> </a:t>
            </a:r>
            <a:r>
              <a:rPr lang="cs-CZ" i="1" dirty="0" err="1"/>
              <a:t>Lost</a:t>
            </a:r>
            <a:r>
              <a:rPr lang="cs-CZ" i="1" dirty="0"/>
              <a:t>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i="1" dirty="0" err="1"/>
              <a:t>Years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Health</a:t>
            </a:r>
            <a:r>
              <a:rPr lang="cs-CZ" i="1" dirty="0"/>
              <a:t> </a:t>
            </a:r>
            <a:r>
              <a:rPr lang="cs-CZ" i="1" dirty="0" err="1"/>
              <a:t>Lost</a:t>
            </a:r>
            <a:r>
              <a:rPr lang="cs-CZ" i="1" dirty="0"/>
              <a:t>, </a:t>
            </a:r>
            <a:r>
              <a:rPr lang="cs-CZ" dirty="0"/>
              <a:t>nebo s jejich kombinacemi), který je založen na těchto vstupních údajích</a:t>
            </a:r>
            <a:r>
              <a:rPr lang="cs-CZ" dirty="0" smtClean="0"/>
              <a:t>: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71" y="3820333"/>
            <a:ext cx="11857230" cy="154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0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8836" y="471055"/>
            <a:ext cx="10854364" cy="5360945"/>
          </a:xfrm>
        </p:spPr>
        <p:txBody>
          <a:bodyPr/>
          <a:lstStyle/>
          <a:p>
            <a:r>
              <a:rPr lang="cs-CZ" sz="2400" dirty="0"/>
              <a:t>Ukazatel je definován </a:t>
            </a:r>
            <a:r>
              <a:rPr lang="cs-CZ" sz="2400" b="1" dirty="0"/>
              <a:t>počtem let, kdy se očekává, že osoba bude i nadále žít ve zdravém stavu, bez omezení a postižení</a:t>
            </a:r>
            <a:r>
              <a:rPr lang="cs-CZ" sz="2400" dirty="0"/>
              <a:t>. Je sestaven </a:t>
            </a:r>
            <a:r>
              <a:rPr lang="cs-CZ" sz="2400" b="1" dirty="0"/>
              <a:t>zvlášť pro muže a ženy při narození a ve věku 50 a 65 let</a:t>
            </a:r>
            <a:r>
              <a:rPr lang="cs-CZ" sz="2400" dirty="0"/>
              <a:t>. </a:t>
            </a:r>
            <a:endParaRPr lang="cs-CZ" sz="2400" dirty="0" smtClean="0"/>
          </a:p>
          <a:p>
            <a:r>
              <a:rPr lang="cs-CZ" sz="2400" dirty="0" smtClean="0"/>
              <a:t>Je </a:t>
            </a:r>
            <a:r>
              <a:rPr lang="cs-CZ" sz="2400" dirty="0"/>
              <a:t>založen na </a:t>
            </a:r>
            <a:r>
              <a:rPr lang="cs-CZ" sz="2400" b="1" dirty="0"/>
              <a:t>věkově specifických podílech populace ve zdravém a nezdravém stavu a informacích o úmrtnosti specifické pro danou věkovou skupinu</a:t>
            </a:r>
            <a:r>
              <a:rPr lang="cs-CZ" sz="2400" dirty="0"/>
              <a:t>. 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Ukazatel </a:t>
            </a:r>
            <a:r>
              <a:rPr lang="cs-CZ" sz="2400" dirty="0"/>
              <a:t>délky života prožité ve zdraví je v současné době obvykle počítán tzv. </a:t>
            </a:r>
            <a:r>
              <a:rPr lang="cs-CZ" sz="2400" dirty="0" err="1"/>
              <a:t>Sullivanovou</a:t>
            </a:r>
            <a:r>
              <a:rPr lang="cs-CZ" sz="2400" dirty="0"/>
              <a:t> metodou, kombinací úmrtnostních tabulek a věkově specifických podílů osob v populaci v dobrém zdravotním stavu. </a:t>
            </a:r>
          </a:p>
        </p:txBody>
      </p:sp>
    </p:spTree>
    <p:extLst>
      <p:ext uri="{BB962C8B-B14F-4D97-AF65-F5344CB8AC3E}">
        <p14:creationId xmlns:p14="http://schemas.microsoft.com/office/powerpoint/2010/main" val="20748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0364" y="461818"/>
            <a:ext cx="10872836" cy="5370182"/>
          </a:xfrm>
        </p:spPr>
        <p:txBody>
          <a:bodyPr/>
          <a:lstStyle/>
          <a:p>
            <a:r>
              <a:rPr lang="cs-CZ" sz="2400" b="1" dirty="0"/>
              <a:t>V roce 2016 byl počet let zdravého života při narození v zemích EU odhadován na 64,2 roku u žen a 63,5 roku u mužů</a:t>
            </a:r>
            <a:r>
              <a:rPr lang="cs-CZ" sz="2400" dirty="0"/>
              <a:t>. </a:t>
            </a:r>
            <a:endParaRPr lang="cs-CZ" sz="2400" dirty="0" smtClean="0"/>
          </a:p>
          <a:p>
            <a:r>
              <a:rPr lang="cs-CZ" sz="2400" dirty="0" smtClean="0"/>
              <a:t>Následující </a:t>
            </a:r>
            <a:r>
              <a:rPr lang="cs-CZ" sz="2400" dirty="0"/>
              <a:t>obrázek </a:t>
            </a:r>
            <a:r>
              <a:rPr lang="cs-CZ" sz="2400" dirty="0" smtClean="0"/>
              <a:t>dokládá</a:t>
            </a:r>
            <a:r>
              <a:rPr lang="cs-CZ" sz="2400" dirty="0"/>
              <a:t>, že </a:t>
            </a:r>
            <a:r>
              <a:rPr lang="cs-CZ" sz="2400" b="1" dirty="0"/>
              <a:t>rozdíl mezi státem s nejvyšší hodnotou délky života ve zdraví</a:t>
            </a:r>
            <a:r>
              <a:rPr lang="cs-CZ" sz="2400" dirty="0"/>
              <a:t> - </a:t>
            </a:r>
            <a:r>
              <a:rPr lang="cs-CZ" sz="2400" b="1" dirty="0"/>
              <a:t>Švédskem</a:t>
            </a:r>
            <a:r>
              <a:rPr lang="cs-CZ" sz="2400" dirty="0"/>
              <a:t>, a s nejnižší - </a:t>
            </a:r>
            <a:r>
              <a:rPr lang="cs-CZ" sz="2400" b="1" dirty="0"/>
              <a:t>Lotyšskem, je u mužů i žen řádově celých 20 let.</a:t>
            </a:r>
            <a:r>
              <a:rPr lang="cs-CZ" sz="2400" dirty="0"/>
              <a:t> </a:t>
            </a:r>
            <a:endParaRPr lang="cs-CZ" sz="2400" dirty="0" smtClean="0"/>
          </a:p>
          <a:p>
            <a:r>
              <a:rPr lang="cs-CZ" sz="2400" b="1" dirty="0" smtClean="0"/>
              <a:t>Vyšší </a:t>
            </a:r>
            <a:r>
              <a:rPr lang="cs-CZ" sz="2400" b="1" dirty="0"/>
              <a:t>než průměrnou hodnotou </a:t>
            </a:r>
            <a:r>
              <a:rPr lang="cs-CZ" sz="2400" dirty="0"/>
              <a:t>za EU se ze zemí bývalého východního bloku mohly prezentovat </a:t>
            </a:r>
            <a:r>
              <a:rPr lang="cs-CZ" sz="2400" b="1" dirty="0"/>
              <a:t>bulharské a polské ženy a bulharští muži</a:t>
            </a:r>
            <a:r>
              <a:rPr lang="cs-CZ" sz="2400" dirty="0"/>
              <a:t>. </a:t>
            </a:r>
            <a:endParaRPr lang="cs-CZ" sz="2400" dirty="0" smtClean="0"/>
          </a:p>
          <a:p>
            <a:r>
              <a:rPr lang="cs-CZ" sz="2400" dirty="0" smtClean="0"/>
              <a:t>Poměrně </a:t>
            </a:r>
            <a:r>
              <a:rPr lang="cs-CZ" sz="2400" dirty="0"/>
              <a:t>zarážející bylo </a:t>
            </a:r>
            <a:r>
              <a:rPr lang="cs-CZ" sz="2400" b="1" dirty="0"/>
              <a:t>nelichotivé postavení vyspělého Finska </a:t>
            </a:r>
            <a:r>
              <a:rPr lang="cs-CZ" sz="2400" dirty="0"/>
              <a:t>ve spodní části pomyslného žebříčku. </a:t>
            </a:r>
          </a:p>
        </p:txBody>
      </p:sp>
    </p:spTree>
    <p:extLst>
      <p:ext uri="{BB962C8B-B14F-4D97-AF65-F5344CB8AC3E}">
        <p14:creationId xmlns:p14="http://schemas.microsoft.com/office/powerpoint/2010/main" val="16551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46545" y="628072"/>
            <a:ext cx="10826655" cy="5037673"/>
          </a:xfrm>
        </p:spPr>
        <p:txBody>
          <a:bodyPr/>
          <a:lstStyle/>
          <a:p>
            <a:r>
              <a:rPr lang="cs-CZ" b="1" dirty="0"/>
              <a:t>Očekávaná délka života ve zdraví při narození vyjádřená procentuálním podílem z naděje dožití při narození bývá obvykle vyšší u mužů </a:t>
            </a:r>
            <a:r>
              <a:rPr lang="cs-CZ" dirty="0"/>
              <a:t>(z řady sociodemografických důvodů), což platí pro všechny státy EU. </a:t>
            </a:r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ilustraci – pokud naděje dožití při narození činí obvykle ve prospěch žen 5-7 roků, potom v </a:t>
            </a:r>
            <a:r>
              <a:rPr lang="cs-CZ" b="1" dirty="0"/>
              <a:t>případě očekávané délky života ve zdraví </a:t>
            </a:r>
            <a:r>
              <a:rPr lang="cs-CZ" dirty="0"/>
              <a:t>při narození činí tento </a:t>
            </a:r>
            <a:r>
              <a:rPr lang="cs-CZ" b="1" dirty="0"/>
              <a:t>rozdíl ve prospěch žen pouze 2-3 roky.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34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Dynamika obyvatelstva I.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455" y="230910"/>
            <a:ext cx="7538290" cy="662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91127" y="443345"/>
            <a:ext cx="10882073" cy="5388655"/>
          </a:xfrm>
        </p:spPr>
        <p:txBody>
          <a:bodyPr/>
          <a:lstStyle/>
          <a:p>
            <a:endParaRPr lang="cs-CZ" sz="2400" dirty="0" smtClean="0"/>
          </a:p>
          <a:p>
            <a:r>
              <a:rPr lang="cs-CZ" sz="2400" b="1" dirty="0" smtClean="0"/>
              <a:t>Česká </a:t>
            </a:r>
            <a:r>
              <a:rPr lang="cs-CZ" sz="2400" b="1" dirty="0"/>
              <a:t>republika zaznamenala v roce 2018 nejvyšší počet zemřelých </a:t>
            </a:r>
            <a:r>
              <a:rPr lang="cs-CZ" sz="2400" dirty="0"/>
              <a:t>(113 tis., hrubá míra úmrtnosti 10, 7 ‰) </a:t>
            </a:r>
            <a:r>
              <a:rPr lang="cs-CZ" sz="2400" b="1" dirty="0"/>
              <a:t>za posledních více než 20 let </a:t>
            </a:r>
            <a:r>
              <a:rPr lang="cs-CZ" sz="2400" dirty="0"/>
              <a:t>(od roku 1995), přičemž při pohledu na poslední dekádu lze sledovat </a:t>
            </a:r>
            <a:r>
              <a:rPr lang="cs-CZ" sz="2400" b="1" dirty="0"/>
              <a:t>celkový rostoucí trend počtu zemřelých, avšak do jisté míry je tento trend kontinuální</a:t>
            </a:r>
            <a:r>
              <a:rPr lang="cs-CZ" sz="2400" dirty="0"/>
              <a:t>. 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b="1" dirty="0" smtClean="0"/>
              <a:t>Obecně </a:t>
            </a:r>
            <a:r>
              <a:rPr lang="cs-CZ" sz="2400" b="1" dirty="0"/>
              <a:t>však míra úmrtnosti roste s přibývajícím věkem a ve všech věkových skupinách převažuje úmrtnost mužů nad úmrtností stejně starých žen</a:t>
            </a:r>
            <a:r>
              <a:rPr lang="cs-CZ" sz="2400" dirty="0"/>
              <a:t>; výjimku tvoří pouze nejvyšší věkové kategorie kolem sta let. </a:t>
            </a:r>
          </a:p>
        </p:txBody>
      </p:sp>
    </p:spTree>
    <p:extLst>
      <p:ext uri="{BB962C8B-B14F-4D97-AF65-F5344CB8AC3E}">
        <p14:creationId xmlns:p14="http://schemas.microsoft.com/office/powerpoint/2010/main" val="8819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sah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Poté </a:t>
            </a:r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následovala většina hospodářsky vyspělých zemí, včetně Rakouska-Uherska </a:t>
            </a:r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(tedy i českých zemí) </a:t>
            </a:r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roce 1869</a:t>
            </a:r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Kvalita sčítání byla ovšem ještě velmi rozdílná, metodicky nejednotná, a tedy obtížně srovnatelná.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660408273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Dynamika obyvatelstva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97164" y="240145"/>
            <a:ext cx="11406909" cy="5591855"/>
          </a:xfrm>
        </p:spPr>
        <p:txBody>
          <a:bodyPr/>
          <a:lstStyle/>
          <a:p>
            <a:r>
              <a:rPr lang="cs-CZ" sz="2000" dirty="0"/>
              <a:t>Pokud zaměříme pozornost specifické míry, tak v </a:t>
            </a:r>
            <a:r>
              <a:rPr lang="cs-CZ" sz="2000" b="1" dirty="0"/>
              <a:t>oblasti kojenecké úmrtnosti se Česká republika řadí mezi prvních deset států světa s velmi nízkou hodnotou 2,6 ‰ </a:t>
            </a:r>
            <a:r>
              <a:rPr lang="cs-CZ" sz="2000" dirty="0"/>
              <a:t>(2,0 ‰ u děvčat, 3,2 ‰ u chlapců).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b="1" dirty="0" smtClean="0"/>
              <a:t>Velmi </a:t>
            </a:r>
            <a:r>
              <a:rPr lang="cs-CZ" sz="2000" b="1" dirty="0"/>
              <a:t>nízké hodnoty </a:t>
            </a:r>
            <a:r>
              <a:rPr lang="cs-CZ" sz="2000" dirty="0"/>
              <a:t>uvedených ukazatelů svědčí především </a:t>
            </a:r>
            <a:r>
              <a:rPr lang="cs-CZ" sz="2000" b="1" dirty="0"/>
              <a:t>o vysoké kvalitě prenatální a novorozenecké lékařské péče v ČR</a:t>
            </a:r>
            <a:r>
              <a:rPr lang="cs-CZ" sz="2000" dirty="0"/>
              <a:t>. </a:t>
            </a:r>
            <a:r>
              <a:rPr lang="cs-CZ" sz="2000" dirty="0" smtClean="0"/>
              <a:t>Jedním </a:t>
            </a:r>
            <a:r>
              <a:rPr lang="cs-CZ" sz="2000" dirty="0"/>
              <a:t>z možných vysvětlení je </a:t>
            </a:r>
            <a:r>
              <a:rPr lang="cs-CZ" sz="2000" b="1" dirty="0"/>
              <a:t>kulturně podložená starostlivost rodičů spojená s pravidelnými návštěvami dětských lékařů a vysokou mírou ateismu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Na </a:t>
            </a:r>
            <a:r>
              <a:rPr lang="cs-CZ" sz="2000" dirty="0"/>
              <a:t>přelomu 19. a 20. století umíralo před dosažením prvních narozenin v českých zemích asi 240-250 dětí z každého tisíce živě narozených dětí (ku 240-250 ‰), v 50. letech dosahovala kojenecká úmrtnost 25-50 ‰ a v roce 1987 to bylo ještě 12,1 ‰, což byla ve srovnání s ekonomicky vyspělými zeměmi hodnota vysoká.</a:t>
            </a:r>
            <a:r>
              <a:rPr lang="cs-CZ" sz="2000" b="1" u="sng" dirty="0"/>
              <a:t> </a:t>
            </a:r>
            <a:endParaRPr lang="cs-CZ" sz="2000" dirty="0"/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75855" y="549275"/>
            <a:ext cx="10418617" cy="5576888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Technologický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nikoliv však metodický a obsahový,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pokrok začal novým způsobem zpracování výsledků sčítání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a to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mechanickým centrálním zpracováním dat pomocí strojů na děrné štítky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Ty byly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poprvé použity v USA na konci 19. století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ale také např. rakouské sčítání lidu v roce 1890 bylo tímto způsobem částečně zpracováno. </a:t>
            </a:r>
          </a:p>
        </p:txBody>
      </p:sp>
    </p:spTree>
    <p:extLst>
      <p:ext uri="{BB962C8B-B14F-4D97-AF65-F5344CB8AC3E}">
        <p14:creationId xmlns:p14="http://schemas.microsoft.com/office/powerpoint/2010/main" val="614047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692150"/>
            <a:ext cx="36734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543301"/>
            <a:ext cx="554355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569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52581" y="167987"/>
            <a:ext cx="11425382" cy="6537613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 20. století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došlo k 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plnému rozvinutí kombinačního zpracování dat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 prohlubování a zdokonalování klasifikací, k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rozšiřování, ale i odebírání charakteristik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Od 70. let se stalo běžným počítačové zpracování výsledků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Některé státy ovšem sčítání v posledních dekádách neprovádí a údaje získávají z různých registrů, matrik, katastrů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apod. (např. skandinávské státy, Rakousko, Nizozemsko či Slovinsko).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Tzv. kombinovaný způsob sčítání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použilo v roce 2011 např. Německo a je pravděpodobné, že se k němu bude postupně přiklánět stále více států.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138019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209964" y="333375"/>
            <a:ext cx="9753600" cy="5792788"/>
          </a:xfrm>
        </p:spPr>
        <p:txBody>
          <a:bodyPr/>
          <a:lstStyle/>
          <a:p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Česká republika, resp. Český statistický úřad využívá také různé statistické zdroje a registry, ale o kombinovaném způsobu sčítání se zatím nedá hovořit…</a:t>
            </a:r>
          </a:p>
          <a:p>
            <a:endParaRPr lang="cs-CZ" altLang="cs-CZ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…Do budoucna je ale tato forma dosti reálná</a:t>
            </a:r>
          </a:p>
        </p:txBody>
      </p:sp>
    </p:spTree>
    <p:extLst>
      <p:ext uri="{BB962C8B-B14F-4D97-AF65-F5344CB8AC3E}">
        <p14:creationId xmlns:p14="http://schemas.microsoft.com/office/powerpoint/2010/main" val="1647696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992313" y="333375"/>
            <a:ext cx="8064500" cy="5792788"/>
          </a:xfrm>
        </p:spPr>
        <p:txBody>
          <a:bodyPr/>
          <a:lstStyle/>
          <a:p>
            <a:pPr marL="0" indent="0" algn="ctr">
              <a:buNone/>
            </a:pPr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POČÁTKY MODERNÍ DEMOGRAFIE A VÝZNAMNÉ OSOBNOSTI DEMOGRAFICKÉ VĚDY</a:t>
            </a:r>
          </a:p>
          <a:p>
            <a:pPr marL="0" indent="0" algn="ctr">
              <a:buNone/>
            </a:pPr>
            <a:endParaRPr lang="cs-CZ" altLang="cs-CZ" sz="2400" b="1" u="sng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/>
            <a:endParaRPr lang="cs-CZ" altLang="cs-CZ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/>
            <a:endParaRPr lang="cs-CZ" altLang="cs-CZ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Kde a kdy bychom hledali počátky demografické vědy?</a:t>
            </a:r>
          </a:p>
          <a:p>
            <a:pPr marL="0" indent="0" algn="just">
              <a:buNone/>
            </a:pPr>
            <a:endParaRPr lang="cs-CZ" altLang="cs-CZ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Jaké ukazatel se studoval jako první? A proč?</a:t>
            </a:r>
          </a:p>
          <a:p>
            <a:pPr marL="0" indent="0" algn="just"/>
            <a:endParaRPr lang="cs-CZ" altLang="cs-CZ" sz="2400" u="sng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06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72655" y="476250"/>
            <a:ext cx="10797309" cy="5905500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Počátky moderní demografie lze klást již do druhé poloviny 17. století, kdy se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John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Graunt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(1620-1674) začal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Londýně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zabývat </a:t>
            </a:r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úmrtnost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í jako jednou ze základních složek demografické reprodukce.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tomto ohledu je zásadní jeho dílo z roku 1662 - 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Natural and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Political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Observations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mentioned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in a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following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Index, and made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upon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Bills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of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Mortality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díky kterému se stal členem Královské společnosti v Londýně.</a:t>
            </a:r>
            <a:r>
              <a:rPr lang="cs-CZ" altLang="cs-CZ" sz="2400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endParaRPr lang="cs-CZ" altLang="cs-CZ" sz="2400" i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Použil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záznamy o úmrtích a částečně o křtech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 farnosti poblíž Londýna, což mu umožnilo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systematické dedukce o vývoji úmrtnosti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2082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91127" y="404814"/>
            <a:ext cx="10778837" cy="5616575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Objevil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zákonitosti platné pro celé populační so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ubory, např.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správný poměr mezi počtem mužů a žen v po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pulaci, který byl do té doby odvozován pouze spekulativně.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Další významnou demografickou zákonitostí připisovanou J. </a:t>
            </a:r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Grauntovi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bylo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určení stabilního poměru mezi počtem narozených chlapců a děvčat, jež stanovil na 14:13 ve prospěch chlapců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což v zásadě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 vyspělém světě platí dodnes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Dále se zabýval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řádem vymírání podle věkových skupin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který tvoří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základ úmrtnostních ta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bulek, 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důsledky epidemií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pro celkovou úmrtnost</a:t>
            </a:r>
          </a:p>
        </p:txBody>
      </p:sp>
    </p:spTree>
    <p:extLst>
      <p:ext uri="{BB962C8B-B14F-4D97-AF65-F5344CB8AC3E}">
        <p14:creationId xmlns:p14="http://schemas.microsoft.com/office/powerpoint/2010/main" val="2933645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620713"/>
            <a:ext cx="187801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600201"/>
            <a:ext cx="23177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1895475"/>
            <a:ext cx="359251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ovéPole 1"/>
          <p:cNvSpPr txBox="1">
            <a:spLocks noChangeArrowheads="1"/>
          </p:cNvSpPr>
          <p:nvPr/>
        </p:nvSpPr>
        <p:spPr bwMode="auto">
          <a:xfrm>
            <a:off x="4440239" y="692151"/>
            <a:ext cx="7494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John Graunt – zakladatel moderní demografické vědy</a:t>
            </a:r>
          </a:p>
        </p:txBody>
      </p:sp>
    </p:spTree>
    <p:extLst>
      <p:ext uri="{BB962C8B-B14F-4D97-AF65-F5344CB8AC3E}">
        <p14:creationId xmlns:p14="http://schemas.microsoft.com/office/powerpoint/2010/main" val="335889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4473" y="-157018"/>
            <a:ext cx="10409382" cy="6714836"/>
          </a:xfrm>
        </p:spPr>
        <p:txBody>
          <a:bodyPr/>
          <a:lstStyle/>
          <a:p>
            <a:endParaRPr lang="cs-CZ" altLang="cs-CZ" dirty="0"/>
          </a:p>
          <a:p>
            <a:pPr>
              <a:buFontTx/>
              <a:buNone/>
            </a:pP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6.    Dynamika obyvatelstva (porodnost, plodnost, úmrtnost, potratovost, sňatečnost, rozvodovost)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7.    Demografický přechod (demografická revoluce) a druhý demografický přechod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8.    Stárnutí populace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9.    Společenské a ekonomické dopady demografického stárnutí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10.    Migrační politika a evropská migrační krize 2015-2018 </a:t>
            </a:r>
            <a:b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11.    Projekce a prognózy obyvatelstva</a:t>
            </a:r>
            <a:endParaRPr lang="cs-CZ" altLang="cs-CZ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pPr algn="just">
              <a:buFontTx/>
              <a:buNone/>
            </a:pPr>
            <a:endParaRPr lang="cs-CZ" altLang="cs-CZ" b="1" u="sng" dirty="0">
              <a:latin typeface="Cambria" panose="02040503050406030204" pitchFamily="18" charset="0"/>
            </a:endParaRPr>
          </a:p>
          <a:p>
            <a:pPr algn="just">
              <a:buFontTx/>
              <a:buNone/>
            </a:pPr>
            <a:endParaRPr lang="cs-CZ" altLang="cs-CZ" b="1" u="sng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10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674255" y="549276"/>
            <a:ext cx="10825017" cy="5832475"/>
          </a:xfrm>
        </p:spPr>
        <p:txBody>
          <a:bodyPr/>
          <a:lstStyle/>
          <a:p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Grauntovým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vrstevníkem i přítelem byl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William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Petty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(1623-1687), ekonom, statistik a lékař, rovněž člen Královské společnosti.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Popularizoval novou vědu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jíž dal název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politická aritmetika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resp.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politická ekonomie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Začal pracovat s 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teorií pravděpodobnosti a se statistickými zákonitostmi sociálních procesů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Druhá polovina 17. století byla dobou, která již ve vyspělé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Anglii byla připravena na přijetí statistické metody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tehdejší „pojišťovací společnosti“ jevily zájem o praktické využití znalostí politické aritmetiky.</a:t>
            </a:r>
          </a:p>
        </p:txBody>
      </p:sp>
    </p:spTree>
    <p:extLst>
      <p:ext uri="{BB962C8B-B14F-4D97-AF65-F5344CB8AC3E}">
        <p14:creationId xmlns:p14="http://schemas.microsoft.com/office/powerpoint/2010/main" val="276328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91127" y="404814"/>
            <a:ext cx="11009746" cy="6048375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 konci 17. století zkonstruoval anglický astronom, matematik, fyzik a demograf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Edmund Halley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(1656-1742)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první úmrtnostní tabulk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y, a to na základě záznamů o úmrtích a porodech.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Jeho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jméno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se však nejčastěji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spojuje s objevem komety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 něm nazvané.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Nová zkoumání otázek demografické reprodukce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souvisela s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rozšířením pramenné základny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 přelomu 17. a 18. století v Anglii a ve Francii (např. daňové soupisy, lokální součty obyvatel). </a:t>
            </a: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Důvody pro statistická še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tření byly v tomto období i zcela jiného rázu – např.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epidemie moru šířící se Evropou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505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655782" y="404813"/>
            <a:ext cx="10880436" cy="5721350"/>
          </a:xfrm>
        </p:spPr>
        <p:txBody>
          <a:bodyPr/>
          <a:lstStyle/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Čelním představitelem demografie první poloviny 18. století byl německý luteránský duchovní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Johann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Süssmilch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(1707-1767), který byl silně inspirován </a:t>
            </a:r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Grauntovým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dílem.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Člen Pruské Akademie věd jako první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formuloval „zákonitosti čísel“ a sestavil úmrtnostní tabulky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 celou populaci Pruska.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Náboženství a ideologie ho vedly k tvrzením, že všechny životní děje, i poznané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statistické zákonitosti (např. sekundární poměr pohlaví) jsou výrazem boží vůle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3297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81891" y="130176"/>
            <a:ext cx="11194473" cy="6119813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Až téměř do konce 18. století byli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všichni ekonomové a další autoři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(až na výjimky)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pro-populační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Velká a rostoucí populace byla považována za znak prosperity a vedla k pokroku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Tento postulát zcela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zbořil pastor anglikánské církve a profesor nových dějin a ekonomie Thomas Robert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(1766-1834), který se stal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symbolem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všech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autorů stavících se negativně k populačnímu růstu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se problematikou demografické reprodukce hlouběji nezabýval,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vycházel z klasické politické ekonomie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(čelní představitelé David Ricardo, Adam Smith a francouzští fyziokraté), přičemž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vyjádřil vztah mezi růstem úživných prostředků a početním růstem populace a povýšil ho na zákon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6804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43345" y="476251"/>
            <a:ext cx="10972799" cy="6048375"/>
          </a:xfrm>
        </p:spPr>
        <p:txBody>
          <a:bodyPr/>
          <a:lstStyle/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 roce 1798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vydal </a:t>
            </a:r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anonymně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velmi populární i kontroverzní spis </a:t>
            </a:r>
            <a:r>
              <a:rPr lang="cs-CZ" altLang="cs-CZ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An</a:t>
            </a:r>
            <a:r>
              <a:rPr lang="cs-CZ" altLang="cs-CZ" sz="2400" b="1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Essay</a:t>
            </a:r>
            <a:r>
              <a:rPr lang="cs-CZ" altLang="cs-CZ" sz="2400" b="1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on </a:t>
            </a:r>
            <a:r>
              <a:rPr lang="cs-CZ" altLang="cs-CZ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cs-CZ" altLang="cs-CZ" sz="2400" b="1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Principle</a:t>
            </a:r>
            <a:r>
              <a:rPr lang="cs-CZ" altLang="cs-CZ" sz="2400" b="1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of</a:t>
            </a:r>
            <a:r>
              <a:rPr lang="cs-CZ" altLang="cs-CZ" sz="2400" b="1" i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Population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kde shrnul své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domněnky a vize o populačním růstu a jeho vlivu na budoucí rozvoj společnosti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deklaruje, že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mechanický růst populace lze omezit pouze „pozitivně“ válkou, hladomorem či morem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 vše v doprovodu spíše slabšího „preventivního“ opatření v podobě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menšího počtu početí v důsledku hladovění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(„preventivní negativní“ opatření).</a:t>
            </a:r>
          </a:p>
        </p:txBody>
      </p:sp>
    </p:spTree>
    <p:extLst>
      <p:ext uri="{BB962C8B-B14F-4D97-AF65-F5344CB8AC3E}">
        <p14:creationId xmlns:p14="http://schemas.microsoft.com/office/powerpoint/2010/main" val="866725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57382" y="476250"/>
            <a:ext cx="10704945" cy="5976938"/>
          </a:xfrm>
        </p:spPr>
        <p:txBody>
          <a:bodyPr/>
          <a:lstStyle/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přidal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falešnou matematickou preciznost svému slavnému tvrzení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- tedy, že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populace se dvojnásobí každých dvacet pět let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tedy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roste geometrickou řadou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zatímco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prostředky obživy rostou aritmetickou řadou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Malthusovy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vývody a čísla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nebyly reálné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neměl pro ně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žádný doklad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Absurdně mechanistický pohled na lidstvo by způsobil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že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za několik dalších století by při stejném růstu byl „poměr“ populace k obživě téměř nekonečný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8823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01964" y="476250"/>
            <a:ext cx="10815781" cy="5905500"/>
          </a:xfrm>
        </p:spPr>
        <p:txBody>
          <a:bodyPr/>
          <a:lstStyle/>
          <a:p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se pokusil dokázat svá čísla s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tudií kolonií v Severní Americe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kde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populace rostla delší dobu geometricky zdvojnásobováním se každých dvacet pět let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Kromě toho, že tato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populace musela jíst a tedy prostředky obživy rostly také geometricky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se americká populace prudce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rozvíjela díky velmi početné imigraci z Evropy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a také díky posunutí věkové hranice vstupu do manželství na mnohem vyšší úroveň ve srovnání s Evropou.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 vše tvořilo v té době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dosti extrémní případ dočasně prudce expandující populace žijící ve velmi příznivých podmínkách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3742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52582" y="404814"/>
            <a:ext cx="10843491" cy="6048375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Jako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protilék vůči nekontrolovatelnému růstu popula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ce </a:t>
            </a:r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navrhoval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morální a sexuální zdrženlivost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a to i v kontextu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sociální bídy a nezaměstnanosti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jež jsou důsledky příliš rychlého rozmnožování lidí. </a:t>
            </a: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Tato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zákonitost měla svou historickou platnost, neplatila však již v době, kdy ji vyslovil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Malthusovy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názory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se logicky v této době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ocitly pod palbou silné kritiky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Už někteří jeho současníci tvrdili, že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populační tlak může být problémem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v některých místech,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ale bude překonán společenským a ekonomickým pokrokem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což se skutečně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stalo v průběhu 19. století v západní Evropě či USA.</a:t>
            </a:r>
          </a:p>
        </p:txBody>
      </p:sp>
    </p:spTree>
    <p:extLst>
      <p:ext uri="{BB962C8B-B14F-4D97-AF65-F5344CB8AC3E}">
        <p14:creationId xmlns:p14="http://schemas.microsoft.com/office/powerpoint/2010/main" val="3084791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54183" y="333375"/>
            <a:ext cx="10788072" cy="6191250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Přes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veškerou oprávněnou kritiku nelze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Malthusovi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upřít, že se díky jeho rozporuplným pracím  zvýšil celkový zájem o demografickou reprodukci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Lze říci, že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odhalil tehdejší západoevropský systém plodnosti založený na odložení vstupu do manželství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Také jeho prognóza o tom, že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větší bohatství nepovede k dramatickému růstu populace, ale k navýšení komfortu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se ukázala jako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správná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rovněž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myšlenka kontroly porodnosti našla uplatnění, avšak až sto let po sepsání jeho teorie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738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376219" y="476251"/>
            <a:ext cx="9624290" cy="5649913"/>
          </a:xfrm>
        </p:spPr>
        <p:txBody>
          <a:bodyPr/>
          <a:lstStyle/>
          <a:p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Pokud to opět vše otočíme, tak </a:t>
            </a:r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přes všechny </a:t>
            </a:r>
            <a:r>
              <a:rPr lang="cs-CZ" altLang="cs-CZ" b="1" dirty="0" err="1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Malthusovy</a:t>
            </a:r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správné postřehy ho nejvíce proslavil </a:t>
            </a:r>
            <a:r>
              <a:rPr lang="cs-CZ" altLang="cs-CZ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výrok o geometrickém růstu populací a aritmetickém růstu zdrojů obživy</a:t>
            </a:r>
            <a:r>
              <a:rPr lang="cs-CZ" altLang="cs-CZ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který se ukázal jako nepravdivý</a:t>
            </a:r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711490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260351"/>
            <a:ext cx="10427855" cy="62642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OBSAH PŘEDMĚTU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latin typeface="Cambria" panose="02040503050406030204" pitchFamily="18" charset="0"/>
              </a:rPr>
              <a:t>Objekt a předmět studia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</a:rPr>
              <a:t> - </a:t>
            </a:r>
            <a:r>
              <a:rPr lang="cs-CZ" altLang="cs-CZ" sz="2400" b="1" i="1" u="sng" dirty="0">
                <a:latin typeface="Cambria" panose="02040503050406030204" pitchFamily="18" charset="0"/>
              </a:rPr>
              <a:t>objektem studia </a:t>
            </a:r>
            <a:r>
              <a:rPr lang="cs-CZ" altLang="cs-CZ" sz="2400" dirty="0">
                <a:latin typeface="Cambria" panose="02040503050406030204" pitchFamily="18" charset="0"/>
              </a:rPr>
              <a:t>jsou </a:t>
            </a:r>
            <a:r>
              <a:rPr lang="cs-CZ" altLang="cs-CZ" sz="2400" b="1" i="1" u="sng" dirty="0">
                <a:latin typeface="Cambria" panose="02040503050406030204" pitchFamily="18" charset="0"/>
              </a:rPr>
              <a:t>lidské populace</a:t>
            </a:r>
            <a:r>
              <a:rPr lang="cs-CZ" altLang="cs-CZ" sz="2400" dirty="0">
                <a:latin typeface="Cambria" panose="02040503050406030204" pitchFamily="18" charset="0"/>
              </a:rPr>
              <a:t>            skupina lidí, mezi nimiž dochází k demografickým událostem/reprodukci.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Cambria" panose="02040503050406030204" pitchFamily="18" charset="0"/>
              </a:rPr>
              <a:t> -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Demografie se zabývá jejich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velikostí, strukturou, vývojem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dalšími charakteristikami.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- Pozornost je věnována zejména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demografické reprodukci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která je chápána jako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přirozená obnova populace v důsledku procesů rození a vymírání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 Od demografické reprodukce je třeba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odlišit </a:t>
            </a:r>
            <a:r>
              <a:rPr lang="cs-CZ" altLang="cs-CZ" sz="2400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demografický (populační) vývoj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Tento termín je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obsahově širší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neboť v sobě zahrnuje také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prostorovou mobilitu obyvatelstva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která výsledek demografického vývoje ovlivňuje tím více, čím menší je územní jednotka </a:t>
            </a:r>
            <a:endParaRPr lang="cs-CZ" altLang="cs-CZ" sz="24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b="1" dirty="0">
                <a:latin typeface="Verdana" panose="020B0604030504040204" pitchFamily="34" charset="0"/>
              </a:rPr>
              <a:t>   </a:t>
            </a:r>
            <a:endParaRPr lang="cs-CZ" altLang="cs-CZ" sz="1800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1800" u="sng" dirty="0"/>
          </a:p>
        </p:txBody>
      </p:sp>
      <p:sp>
        <p:nvSpPr>
          <p:cNvPr id="9219" name="AutoShape 5"/>
          <p:cNvSpPr>
            <a:spLocks noChangeArrowheads="1"/>
          </p:cNvSpPr>
          <p:nvPr/>
        </p:nvSpPr>
        <p:spPr bwMode="auto">
          <a:xfrm>
            <a:off x="6187208" y="1280249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6921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655782" y="476251"/>
            <a:ext cx="10778836" cy="5649913"/>
          </a:xfrm>
        </p:spPr>
        <p:txBody>
          <a:bodyPr/>
          <a:lstStyle/>
          <a:p>
            <a:r>
              <a:rPr lang="cs-CZ" altLang="cs-CZ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dalších významných osobností demografické historie je možné jmenovat belgického astronoma, demografa a statistika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Adolpha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Lamberta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Queteleta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(1796-1874).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Za jeho největší přínos lze považovat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zpřesnění statistického zjišťování demografických dat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vypracování zásad moderního sčítání lidu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které poprvé uplatnil při belgickém sčítání lidu v roce 1846.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 roce 1853 se </a:t>
            </a:r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Quetelet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podílel na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založení Mezinárodního statistického institutu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(ISI – </a:t>
            </a:r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International </a:t>
            </a:r>
            <a:r>
              <a:rPr lang="cs-CZ" altLang="cs-CZ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Statistical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Institute), který má od roku 1911 sídlo v Haagu.</a:t>
            </a:r>
          </a:p>
        </p:txBody>
      </p:sp>
    </p:spTree>
    <p:extLst>
      <p:ext uri="{BB962C8B-B14F-4D97-AF65-F5344CB8AC3E}">
        <p14:creationId xmlns:p14="http://schemas.microsoft.com/office/powerpoint/2010/main" val="358393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66618" y="476251"/>
            <a:ext cx="10446327" cy="6048375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 rozvoji demografické metodologie v 19. století významně přispěl také německý statistik a ekonom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Wilhelm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Lexis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(1837-1914). Jeho jméno nesou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dvě demografické položky -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Lexisův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poměr a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Lexisův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diagram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Druhý pojem je spojený s 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návrhem demografické sítě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která je důležitým nástrojem demografické analýzy. </a:t>
            </a: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Zasadil se také 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koncepční přípravu konstrukce hrubé a čisté míry reprodukce a teorii mortality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67587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48" y="4008438"/>
            <a:ext cx="4319587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213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91127" y="404814"/>
            <a:ext cx="10889673" cy="6192837"/>
          </a:xfrm>
        </p:spPr>
        <p:txBody>
          <a:bodyPr/>
          <a:lstStyle/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 roce 1895 publikoval švédský demograf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Axel Gustav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Sundb</a:t>
            </a:r>
            <a:r>
              <a:rPr lang="en-US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ä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rg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(1857–1914)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klasifikaci věkových skupin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 své studii, na příkladu švédské populace, vyčlenil modelově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tři základní věkové skupiny 0-14 let, 15-49 let a 50 a více let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na základě kterých sestrojil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tři typy věkových pyramid - progresivní, stacionární a regresivní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 jeho době však byl tento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zákon ovlivněn tehdejšími reprodukčními poměry a věková struktura nebyla tolik narušena různými extrémy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(výběžky a výkroji)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jako dnes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678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29674" y="476250"/>
            <a:ext cx="11009744" cy="5976938"/>
          </a:xfrm>
        </p:spPr>
        <p:txBody>
          <a:bodyPr/>
          <a:lstStyle/>
          <a:p>
            <a:r>
              <a:rPr lang="cs-CZ" altLang="cs-CZ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Důležitý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pokrok v moderní demografické metodologii představovaly práce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Alfreda Jamese Lotky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(1880-1949), amerického přírodovědce, statistika a demografa rakouského původu.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Mimo jiné (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Lotkův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zákon,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Lotkův-Volterův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m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odel) Lotka zkonstruoval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modely stabilní populace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které mají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základní význam v demografické analýze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a prokázal jejich návaznost na míry reprodukce.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 jeho práci poté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navázala nová demografická metodologie a také představitelé francouzské i americké školy 20. století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918401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26473" y="404813"/>
            <a:ext cx="10963563" cy="6119812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Ve 20. století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se v demografii nadále rozvíjely tendence nastoupené v minulosti. </a:t>
            </a: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Silnou složkou se stala zejména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demografická metodologie a na ni navazující demografická analýza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Méně se rozvíjely syntetické studie a demografické teorie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Přestože výčet výše uvedených autorů není zdaleka vyčerpávající, základní přehled největších osobností světové demografie představuje.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 trochou nadsázky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lze tento výčet považovat za konec období demografické a statistické historie a počátek éry nové, současné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621753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sah 2">
            <a:extLst>
              <a:ext uri="{FF2B5EF4-FFF2-40B4-BE49-F238E27FC236}">
                <a16:creationId xmlns:a16="http://schemas.microsoft.com/office/drawing/2014/main" id="{23D42DDD-9B6B-46BA-A70B-560ECF200F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3564" y="188913"/>
            <a:ext cx="11000509" cy="6553200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Současné významné celosvětové zdroje demografických dat 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jsou velmi rozsáhlé, pokrývají většinu zemí a jsou každoročně aktualizované.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Využívají se nejen v široké platformě prakticky všech vědních oborů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(společenských, ekonomických, přírodovědných, lékařských apod.), ale mají také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významné praktické využití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Nejdůležitějšími organizacemi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které shromažďují demografická data, jsou:</a:t>
            </a:r>
          </a:p>
          <a:p>
            <a:pPr>
              <a:buFontTx/>
              <a:buNone/>
            </a:pPr>
            <a:r>
              <a:rPr lang="cs-CZ" altLang="cs-CZ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United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Nations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– Population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Division</a:t>
            </a:r>
            <a:endParaRPr lang="cs-CZ" altLang="cs-CZ" sz="24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None/>
            </a:pP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 Central Intelligence Agency</a:t>
            </a:r>
          </a:p>
          <a:p>
            <a:pPr>
              <a:buFontTx/>
              <a:buNone/>
            </a:pP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 Population Reference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Burreau</a:t>
            </a:r>
            <a:endParaRPr lang="cs-CZ" altLang="cs-CZ" sz="24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None/>
            </a:pP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 (OECD, </a:t>
            </a:r>
            <a:r>
              <a:rPr lang="cs-CZ" altLang="cs-CZ" sz="2400" b="1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Eurostat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…)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856768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Struktura obyvatelstva I.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2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sz="4400" b="1" dirty="0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35877144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321EEA-698D-4B37-AE0A-850EB4BBE5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CC8D026-DC98-470E-AB7C-8A49920B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Struktura obyvatelstva podle pohlaví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D09FE2B-F44B-46D4-A6C3-90522052E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008017"/>
            <a:ext cx="10950086" cy="4841966"/>
          </a:xfrm>
        </p:spPr>
        <p:txBody>
          <a:bodyPr/>
          <a:lstStyle/>
          <a:p>
            <a:pPr marL="72000" indent="0">
              <a:buNone/>
            </a:pPr>
            <a:r>
              <a:rPr lang="cs-CZ" b="1" i="1" dirty="0"/>
              <a:t>Pohlaví obyvatelstva</a:t>
            </a:r>
            <a:r>
              <a:rPr lang="cs-CZ" b="1" dirty="0"/>
              <a:t> </a:t>
            </a:r>
            <a:r>
              <a:rPr lang="cs-CZ" dirty="0"/>
              <a:t>je jednou z charakteristik, která může přispět k typologii populace. Poměr pohlaví je výsledkem několika spolupůsobících fenoménů: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dirty="0"/>
              <a:t>1) </a:t>
            </a:r>
            <a:r>
              <a:rPr lang="cs-CZ" b="1" dirty="0"/>
              <a:t>Poměr pohlaví živě narozených dětí</a:t>
            </a:r>
            <a:r>
              <a:rPr lang="cs-CZ" dirty="0"/>
              <a:t> (sekundární index maskulinity) </a:t>
            </a:r>
            <a:r>
              <a:rPr lang="cs-CZ" altLang="cs-CZ" b="1" i="1" dirty="0">
                <a:solidFill>
                  <a:srgbClr val="CC3300"/>
                </a:solidFill>
                <a:latin typeface="Verdana" panose="020B0604030504040204" pitchFamily="34" charset="0"/>
              </a:rPr>
              <a:t>(Jak je tomu ve světě a v ČR?)</a:t>
            </a:r>
            <a:endParaRPr lang="cs-CZ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dirty="0"/>
              <a:t>2) </a:t>
            </a:r>
            <a:r>
              <a:rPr lang="cs-CZ" b="1" dirty="0"/>
              <a:t>Pohlavně diferencovaná úmrtnost </a:t>
            </a:r>
            <a:r>
              <a:rPr lang="cs-CZ" dirty="0"/>
              <a:t>(mužská </a:t>
            </a:r>
            <a:r>
              <a:rPr lang="cs-CZ" dirty="0" err="1"/>
              <a:t>nadúmrtnost</a:t>
            </a:r>
            <a:r>
              <a:rPr lang="cs-CZ" dirty="0"/>
              <a:t>) </a:t>
            </a:r>
            <a:r>
              <a:rPr lang="cs-CZ" altLang="cs-CZ" b="1" i="1" dirty="0">
                <a:solidFill>
                  <a:srgbClr val="CC3300"/>
                </a:solidFill>
                <a:latin typeface="Verdana" panose="020B0604030504040204" pitchFamily="34" charset="0"/>
              </a:rPr>
              <a:t>(Ve kterém věku asi začíná a proč?)</a:t>
            </a:r>
            <a:endParaRPr lang="cs-CZ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dirty="0"/>
              <a:t>3) </a:t>
            </a:r>
            <a:r>
              <a:rPr lang="cs-CZ" b="1" dirty="0"/>
              <a:t>Zevní faktory </a:t>
            </a:r>
            <a:r>
              <a:rPr lang="cs-CZ" dirty="0"/>
              <a:t>(migrace, dramatické události, války </a:t>
            </a:r>
            <a:r>
              <a:rPr lang="cs-CZ" dirty="0" err="1"/>
              <a:t>apod</a:t>
            </a:r>
            <a:r>
              <a:rPr lang="cs-CZ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3279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F12B6C-E59F-4897-B798-98ADF444F5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0E6C669-BF15-4CAB-9790-9333331E2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31223"/>
            <a:ext cx="10753200" cy="530077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Poměr pohlaví se vyjadřuje buď jako podíl mužů a žen v populaci </a:t>
            </a:r>
            <a:r>
              <a:rPr lang="cs-CZ" b="1" dirty="0"/>
              <a:t>– </a:t>
            </a:r>
            <a:r>
              <a:rPr lang="cs-CZ" b="1" i="1" dirty="0"/>
              <a:t>koeficient maskulinity</a:t>
            </a:r>
            <a:r>
              <a:rPr lang="cs-CZ" b="1" dirty="0"/>
              <a:t> či </a:t>
            </a:r>
            <a:r>
              <a:rPr lang="cs-CZ" b="1" i="1" dirty="0"/>
              <a:t>feminity</a:t>
            </a:r>
            <a:r>
              <a:rPr lang="cs-CZ" b="1" dirty="0"/>
              <a:t> </a:t>
            </a:r>
            <a:r>
              <a:rPr lang="cs-CZ" dirty="0"/>
              <a:t>(v %)  nebo jako poměr počtu mužů na 100 žen – </a:t>
            </a:r>
            <a:r>
              <a:rPr lang="cs-CZ" b="1" i="1" dirty="0"/>
              <a:t>index maskulinity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ima</a:t>
            </a:r>
            <a:r>
              <a:rPr lang="cs-CZ" dirty="0"/>
              <a:t>), či obráceně – </a:t>
            </a:r>
            <a:r>
              <a:rPr lang="cs-CZ" b="1" i="1" dirty="0"/>
              <a:t>index feminity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75C77FEB-5C68-4DFB-A280-48EAD84A95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199832"/>
              </p:ext>
            </p:extLst>
          </p:nvPr>
        </p:nvGraphicFramePr>
        <p:xfrm>
          <a:off x="4269651" y="3242855"/>
          <a:ext cx="2663825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Rovnice" r:id="rId3" imgW="965200" imgH="508000" progId="Equation.3">
                  <p:embed/>
                </p:oleObj>
              </mc:Choice>
              <mc:Fallback>
                <p:oleObj name="Rovnice" r:id="rId3" imgW="965200" imgH="508000" progId="Equation.3">
                  <p:embed/>
                  <p:pic>
                    <p:nvPicPr>
                      <p:cNvPr id="71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9651" y="3242855"/>
                        <a:ext cx="2663825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65647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B2A306-B70A-4B31-9252-FF71E27FAE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D9C6EC9-35DA-4F1C-A69C-10949FF2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05394"/>
            <a:ext cx="10753200" cy="512660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Ve světové populaci </a:t>
            </a:r>
            <a:r>
              <a:rPr lang="cs-CZ" b="1" dirty="0"/>
              <a:t>převažuje počet mužů</a:t>
            </a:r>
            <a:r>
              <a:rPr lang="cs-CZ" dirty="0"/>
              <a:t>, přičemž tento podíl </a:t>
            </a:r>
            <a:r>
              <a:rPr lang="cs-CZ" b="1" dirty="0"/>
              <a:t>od druhé poloviny 20. století mírně roste.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Zatímco v roce 1960 bylo rozložení mužů a žen v populaci téměř vyrovnané (50,03 % ku 49,97 %), </a:t>
            </a:r>
            <a:r>
              <a:rPr lang="cs-CZ" b="1" dirty="0"/>
              <a:t>v roce 2018 to bylo 50,4 % ku 49,6 %, což znamená poměr zhruba 101/100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1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50983" y="549275"/>
            <a:ext cx="11000508" cy="5576888"/>
          </a:xfrm>
        </p:spPr>
        <p:txBody>
          <a:bodyPr/>
          <a:lstStyle/>
          <a:p>
            <a:r>
              <a:rPr lang="cs-CZ" altLang="cs-CZ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Je 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nutné také rozlišovat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rozdíl ve významu termínu </a:t>
            </a:r>
            <a:r>
              <a:rPr lang="cs-CZ" altLang="cs-CZ" b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obyvatelstvo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jako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souboru lidí žijících na určitém územ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í (státu, kraje, města apod.)…</a:t>
            </a:r>
          </a:p>
          <a:p>
            <a:endParaRPr lang="cs-CZ" altLang="cs-CZ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…a již zmíněné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lidské populace jako lidí, mezi nimiž dochází k demografické reprodukci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b="1" i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Předmětem studia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je potom </a:t>
            </a:r>
            <a:r>
              <a:rPr lang="cs-CZ" altLang="cs-CZ" b="1" i="1" u="sng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chování lidských populací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jako demografických (populačních) systémů.</a:t>
            </a:r>
          </a:p>
        </p:txBody>
      </p:sp>
    </p:spTree>
    <p:extLst>
      <p:ext uri="{BB962C8B-B14F-4D97-AF65-F5344CB8AC3E}">
        <p14:creationId xmlns:p14="http://schemas.microsoft.com/office/powerpoint/2010/main" val="2636683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237B93-1851-4DF2-BAB7-641BF31A8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2E80297-7BCF-492A-AD47-46F301EC1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99" y="557348"/>
            <a:ext cx="10906543" cy="54442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Ekonomicky vyspělé země OECD mají standardně převahu žen </a:t>
            </a:r>
            <a:r>
              <a:rPr lang="cs-CZ" sz="2000" dirty="0"/>
              <a:t>v populaci (103-106/100).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Země </a:t>
            </a:r>
            <a:r>
              <a:rPr lang="cs-CZ" sz="2000" b="1" dirty="0"/>
              <a:t>bývalého Sovětského svazu mají tento podíl ještě vyšší </a:t>
            </a:r>
            <a:r>
              <a:rPr lang="cs-CZ" sz="2000" dirty="0"/>
              <a:t>(114-117/100), což je stále ještě důsledek 2. světové války, vyšší mužské </a:t>
            </a:r>
            <a:r>
              <a:rPr lang="cs-CZ" sz="2000" dirty="0" err="1"/>
              <a:t>nadúmrtnosti</a:t>
            </a:r>
            <a:r>
              <a:rPr lang="cs-CZ" sz="2000" dirty="0"/>
              <a:t> způsobené vnějšími vlivy (zejména alkohol, práce v těžkém průmyslu, v armádě apod.).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 afrických nemuslimských zemích je poměr pohlaví v populaci zhruba vyrovnaný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Muži se dožívají relativně stále vyššího věku a v populaci je jich více</a:t>
            </a:r>
            <a:r>
              <a:rPr lang="cs-CZ" sz="2000" dirty="0"/>
              <a:t>, než tomu bylo dříve.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Je to způsobeno skutečností, že </a:t>
            </a:r>
            <a:r>
              <a:rPr lang="cs-CZ" sz="2000" b="1" dirty="0"/>
              <a:t>rozdíl v naději dožití mezi muži a ženami se v posledních desetiletích snižuje (ve prospěch mužů)</a:t>
            </a:r>
            <a:r>
              <a:rPr lang="cs-CZ" sz="2000" dirty="0"/>
              <a:t>, což je způsobeno stále kvalitnější lékařskou vědou, rostoucí kvalitou života, vyváženějším životním stylem a zlepšením pracovních podmínek v rizikových povoláních. </a:t>
            </a:r>
          </a:p>
        </p:txBody>
      </p:sp>
    </p:spTree>
    <p:extLst>
      <p:ext uri="{BB962C8B-B14F-4D97-AF65-F5344CB8AC3E}">
        <p14:creationId xmlns:p14="http://schemas.microsoft.com/office/powerpoint/2010/main" val="5828161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CF4E10-A160-48F3-9A84-32159A391F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Zástupný symbol pro obsah 4" descr="F:\demo kniha\Dílčí texty\Final texty\Obrázky_Petr_prosinec2019\Obr 5_1 Poměr pohlaví ve světě (index maskulinity; mužiženy) pro celou populaci v roce 2015.png">
            <a:extLst>
              <a:ext uri="{FF2B5EF4-FFF2-40B4-BE49-F238E27FC236}">
                <a16:creationId xmlns:a16="http://schemas.microsoft.com/office/drawing/2014/main" id="{B7352765-924D-427C-BD45-96A8540CDF0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69" y="1010194"/>
            <a:ext cx="10110651" cy="48158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2B94B3-9B64-4EA6-8EC0-F0FC528D0AF2}"/>
              </a:ext>
            </a:extLst>
          </p:cNvPr>
          <p:cNvSpPr txBox="1"/>
          <p:nvPr/>
        </p:nvSpPr>
        <p:spPr>
          <a:xfrm>
            <a:off x="1627565" y="589437"/>
            <a:ext cx="893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Poměr pohlaví ve světě (index maskulinity; muži/ženy) pro celou populaci v roce 2017</a:t>
            </a:r>
          </a:p>
        </p:txBody>
      </p:sp>
    </p:spTree>
    <p:extLst>
      <p:ext uri="{BB962C8B-B14F-4D97-AF65-F5344CB8AC3E}">
        <p14:creationId xmlns:p14="http://schemas.microsoft.com/office/powerpoint/2010/main" val="375266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F69A-7181-42B9-877E-3A5C0B05E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68B7A53-47E9-4AC1-957A-5CDC0AF6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378000"/>
            <a:ext cx="10906543" cy="52912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V zemích „západní“ civilizace (zejména v Evropě) se standardně rodí více chlapců než dívek </a:t>
            </a:r>
            <a:r>
              <a:rPr lang="cs-CZ" sz="2400" dirty="0"/>
              <a:t>a tento </a:t>
            </a:r>
            <a:r>
              <a:rPr lang="cs-CZ" sz="2400" b="1" dirty="0"/>
              <a:t>poměr (106-107/100) </a:t>
            </a:r>
            <a:r>
              <a:rPr lang="cs-CZ" sz="2400" dirty="0"/>
              <a:t>bývá ještě navýšen v zemích, kde jsou upřednostňováni chlapci a muži, a to z řady ekonomických důvodů, kulturních a náboženských tradic a zvyklostí, politických a legislativních opatření, vlivem válek apod.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Čína, Indie, Jižní Korea, státy s islámskou vírou, ale i další země preferují chlapce před dívkami</a:t>
            </a:r>
            <a:r>
              <a:rPr lang="cs-CZ" sz="2400" dirty="0"/>
              <a:t>, což dříve vedlo a v některých zemích (zejména ortodoxní islámské státy) stále vede k potratům ženských embryí, či dokonce vraždám novorozeňat ženského pohlaví.</a:t>
            </a:r>
          </a:p>
        </p:txBody>
      </p:sp>
    </p:spTree>
    <p:extLst>
      <p:ext uri="{BB962C8B-B14F-4D97-AF65-F5344CB8AC3E}">
        <p14:creationId xmlns:p14="http://schemas.microsoft.com/office/powerpoint/2010/main" val="2797650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2097F3-AEE8-45AD-BCFC-8F685A9DC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F371DB5-B251-4E27-AC2D-E31D08727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97" y="378000"/>
            <a:ext cx="11382103" cy="5454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 posledních letech došlo</a:t>
            </a:r>
            <a:r>
              <a:rPr lang="cs-CZ" sz="2000" dirty="0"/>
              <a:t> nejen ve jmenovaných zemích </a:t>
            </a:r>
            <a:r>
              <a:rPr lang="cs-CZ" sz="2000" b="1" dirty="0"/>
              <a:t>k opatřením, která zakazují určování pohlaví a provádění nelegálních interrupcí</a:t>
            </a:r>
            <a:r>
              <a:rPr lang="cs-CZ" sz="2000" dirty="0"/>
              <a:t>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Např. v Jižní Koreji se již na začátku minulého desetiletí podařilo změnit poměr pohlaví u novorozenců již pod hodnoty 110/100 ve prospěch chlapců (dříve to bylo až 117/100). Podobný trend začíná být zvolna patrný i v Číně a Indii.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Přesto se např. </a:t>
            </a:r>
            <a:r>
              <a:rPr lang="cs-CZ" sz="2000" b="1" dirty="0"/>
              <a:t>v roce 2005 v Číně rodilo 121 chlapců na 100 dívek</a:t>
            </a:r>
            <a:r>
              <a:rPr lang="cs-CZ" sz="2000" dirty="0"/>
              <a:t>. V absolutních číslech to znamená, že se jen v tomto roce narodilo o 1,1 milionu více chlapců než dívek. V roce 2005 vykazovala čínská populace ve věku do dvaceti let </a:t>
            </a:r>
            <a:r>
              <a:rPr lang="cs-CZ" sz="2000" b="1" dirty="0"/>
              <a:t>přebytek 32 milionů chlapců</a:t>
            </a:r>
            <a:r>
              <a:rPr lang="cs-CZ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 druhou stranu je v</a:t>
            </a:r>
            <a:r>
              <a:rPr lang="cs-CZ" sz="2000" b="1" dirty="0"/>
              <a:t> řadě afrických zemí poměr pohlaví při narození vyšší u dívek</a:t>
            </a:r>
            <a:r>
              <a:rPr lang="cs-CZ" sz="2000" dirty="0"/>
              <a:t>. Tato skutečnost může být </a:t>
            </a:r>
            <a:r>
              <a:rPr lang="cs-CZ" sz="2000" b="1" dirty="0"/>
              <a:t>způsobena jednak rasou</a:t>
            </a:r>
            <a:r>
              <a:rPr lang="cs-CZ" sz="2000" dirty="0"/>
              <a:t>, resp. tmavou barvou pleti, ale také o</a:t>
            </a:r>
            <a:r>
              <a:rPr lang="cs-CZ" sz="2000" b="1" dirty="0"/>
              <a:t>becně vysokým počtem dětí narozených jedné ženě a následně vyšším podílem dívek narozených v druhém a dalším pořadí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0338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3E0C49-C9D4-4D0C-A742-8712440B11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DFF530-11ED-45D5-A76E-B464988D2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014928"/>
            <a:ext cx="9710056" cy="48498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9322CE-C38E-4E71-A120-C42D1C0575BD}"/>
              </a:ext>
            </a:extLst>
          </p:cNvPr>
          <p:cNvSpPr txBox="1"/>
          <p:nvPr/>
        </p:nvSpPr>
        <p:spPr>
          <a:xfrm>
            <a:off x="1510353" y="608462"/>
            <a:ext cx="9171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Poměr pohlaví ve světě (index maskulinity; muži/ženy) při narození v roce 2017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4486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BB2702-ACC6-4588-BDB6-221D9D0F44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AB9554-28EF-4618-9F51-85EFE03B2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80" y="1741715"/>
            <a:ext cx="10007623" cy="35966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0ECEFFA-17C4-4455-8F15-B8C6794EC18F}"/>
              </a:ext>
            </a:extLst>
          </p:cNvPr>
          <p:cNvSpPr txBox="1"/>
          <p:nvPr/>
        </p:nvSpPr>
        <p:spPr>
          <a:xfrm>
            <a:off x="1562350" y="750205"/>
            <a:ext cx="8937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Podíl žen na celkové populaci ve vybraných státech v letech 1960 a 2017 (%)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783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3B422A-E646-4B6C-9846-5E8C2B1DBD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611544C-F9E1-4E09-977B-FEF15D8EF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09" y="818606"/>
            <a:ext cx="10854891" cy="50133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Podíl žen byl v českých zemích vždy o něco vyšší, než podíl mužů </a:t>
            </a:r>
            <a:r>
              <a:rPr lang="cs-CZ" sz="2000" dirty="0"/>
              <a:t>a pohyboval se mezi 51-54 % (v roce 2018: 50,8 %; tzn. o 160 tis. více žen). </a:t>
            </a:r>
            <a:r>
              <a:rPr lang="cs-CZ" sz="2000" b="1" dirty="0"/>
              <a:t>Nižší počet mužů v české populaci </a:t>
            </a:r>
            <a:r>
              <a:rPr lang="cs-CZ" sz="2000" dirty="0"/>
              <a:t>je podmíněn tím, že se </a:t>
            </a:r>
            <a:r>
              <a:rPr lang="cs-CZ" sz="2000" b="1" dirty="0"/>
              <a:t>muži dožívají nižšího věku než ženy a neexistuje žádné umělé upřednostňování pohlaví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9FB912-7199-4754-9895-C53D0C1EA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29" y="3596146"/>
            <a:ext cx="9937903" cy="17871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C50F638-77D0-41B8-8878-42F207ACE78A}"/>
              </a:ext>
            </a:extLst>
          </p:cNvPr>
          <p:cNvSpPr txBox="1"/>
          <p:nvPr/>
        </p:nvSpPr>
        <p:spPr>
          <a:xfrm>
            <a:off x="828455" y="3140637"/>
            <a:ext cx="1018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Rozložení mužské a ženské populace v základních věkových kategoriích v ČR v letech 2007 a 2017</a:t>
            </a:r>
          </a:p>
        </p:txBody>
      </p:sp>
    </p:spTree>
    <p:extLst>
      <p:ext uri="{BB962C8B-B14F-4D97-AF65-F5344CB8AC3E}">
        <p14:creationId xmlns:p14="http://schemas.microsoft.com/office/powerpoint/2010/main" val="35057680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DDD639-D78E-4FD7-BD8F-07B13B403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73FA49-3040-415B-A2CE-1FAF87D31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803727"/>
            <a:ext cx="10753200" cy="449108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Poměr mužů a žen v populaci se obrací ve prospěch žen kolem 55. - 60. roku života</a:t>
            </a:r>
            <a:r>
              <a:rPr lang="cs-CZ" sz="2400" dirty="0"/>
              <a:t>, přičemž výrazná převaha je ve vyšších věkových kategoriích, kdy </a:t>
            </a:r>
            <a:r>
              <a:rPr lang="cs-CZ" sz="2400" b="1" dirty="0"/>
              <a:t>muži začínají umírat na řadu chorob dříve než ženy </a:t>
            </a:r>
            <a:r>
              <a:rPr lang="cs-CZ" sz="2400" dirty="0"/>
              <a:t>(zejména nemoci oběhové a dýchací soustavy).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Ačkoliv je rozdíl stále velmi patrný, </a:t>
            </a:r>
            <a:r>
              <a:rPr lang="cs-CZ" sz="2400" b="1" dirty="0"/>
              <a:t>ve vyšším věku se začíná poměr mužů a žen přibližovat </a:t>
            </a:r>
            <a:r>
              <a:rPr lang="cs-CZ" sz="2400" dirty="0"/>
              <a:t>a v nejvyšších věkových </a:t>
            </a:r>
            <a:r>
              <a:rPr lang="cs-CZ" sz="2400" b="1" dirty="0"/>
              <a:t>kategoriích nad 100 let se tento poměr zmenšuje výrazněji a muži mají mírně vyšší naději dožití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253755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9673C7-4C53-41A8-A042-43F90F82F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734CAB-55F6-4E44-9063-BF8AE1D5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8" y="1002490"/>
            <a:ext cx="7707084" cy="48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695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A3C375-35D4-4DBE-A830-7FBEFAB159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E93CD9D-30A5-47B1-BDAA-3ACCCACA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Struktura obyvatelstva podle věku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3AC341C-8AF5-42E5-959E-2B3B8E32B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Věkové složení</a:t>
            </a:r>
            <a:r>
              <a:rPr lang="cs-CZ" b="1" dirty="0"/>
              <a:t> </a:t>
            </a:r>
            <a:r>
              <a:rPr lang="cs-CZ" dirty="0"/>
              <a:t>obyvatelstva je </a:t>
            </a:r>
            <a:r>
              <a:rPr lang="cs-CZ" b="1" dirty="0"/>
              <a:t>výsledkem zhruba stoletého populačního vývoje</a:t>
            </a:r>
            <a:r>
              <a:rPr lang="cs-CZ" dirty="0"/>
              <a:t>. </a:t>
            </a:r>
            <a:r>
              <a:rPr lang="cs-CZ" b="1" i="1" dirty="0">
                <a:solidFill>
                  <a:srgbClr val="FF0000"/>
                </a:solidFill>
              </a:rPr>
              <a:t>(Proč zrovna stoletého?)</a:t>
            </a:r>
          </a:p>
          <a:p>
            <a:r>
              <a:rPr lang="cs-CZ" dirty="0"/>
              <a:t>Je velmi důležitou biologickou charakteristikou populace. </a:t>
            </a:r>
          </a:p>
          <a:p>
            <a:r>
              <a:rPr lang="cs-CZ" dirty="0"/>
              <a:t>Věková struktura je podrobně </a:t>
            </a:r>
            <a:r>
              <a:rPr lang="cs-CZ" b="1" dirty="0"/>
              <a:t>prezentována podle jednotek věku nebo kalendářních let narození nebo </a:t>
            </a:r>
            <a:r>
              <a:rPr lang="cs-CZ" b="1" dirty="0" err="1"/>
              <a:t>agregovaně</a:t>
            </a:r>
            <a:r>
              <a:rPr lang="cs-CZ" b="1" dirty="0"/>
              <a:t> podle různých charakteristických věkových skupin </a:t>
            </a:r>
            <a:r>
              <a:rPr lang="cs-CZ" dirty="0"/>
              <a:t>(nejčastěji pětileté, ale i jednoleté) </a:t>
            </a:r>
          </a:p>
        </p:txBody>
      </p:sp>
    </p:spTree>
    <p:extLst>
      <p:ext uri="{BB962C8B-B14F-4D97-AF65-F5344CB8AC3E}">
        <p14:creationId xmlns:p14="http://schemas.microsoft.com/office/powerpoint/2010/main" val="249899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979055" y="333376"/>
            <a:ext cx="10206181" cy="56702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>
                <a:latin typeface="Cambria" panose="02040503050406030204" pitchFamily="18" charset="0"/>
              </a:rPr>
              <a:t>Oblast studia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latin typeface="Cambria" panose="02040503050406030204" pitchFamily="18" charset="0"/>
              </a:rPr>
              <a:t>   - mimo studia trendů a kontextů </a:t>
            </a:r>
            <a:r>
              <a:rPr lang="cs-CZ" altLang="cs-CZ" b="1" i="1" dirty="0">
                <a:latin typeface="Cambria" panose="02040503050406030204" pitchFamily="18" charset="0"/>
              </a:rPr>
              <a:t>porodnosti a úmrtnosti</a:t>
            </a:r>
            <a:r>
              <a:rPr lang="cs-CZ" altLang="cs-CZ" dirty="0">
                <a:latin typeface="Cambria" panose="02040503050406030204" pitchFamily="18" charset="0"/>
              </a:rPr>
              <a:t> (resp. zdravotního stavu), které jsou základními demografickými procesy, dále zkoumá změny </a:t>
            </a:r>
            <a:r>
              <a:rPr lang="cs-CZ" altLang="cs-CZ" i="1" dirty="0">
                <a:latin typeface="Cambria" panose="02040503050406030204" pitchFamily="18" charset="0"/>
              </a:rPr>
              <a:t>sňatečnosti, rozvodovosti, potratovosti a migrací </a:t>
            </a:r>
            <a:r>
              <a:rPr lang="cs-CZ" altLang="cs-CZ" dirty="0">
                <a:latin typeface="Cambria" panose="02040503050406030204" pitchFamily="18" charset="0"/>
              </a:rPr>
              <a:t>(</a:t>
            </a:r>
            <a:r>
              <a:rPr lang="cs-CZ" altLang="cs-CZ" b="1" i="1" u="sng" dirty="0">
                <a:latin typeface="Cambria" panose="02040503050406030204" pitchFamily="18" charset="0"/>
              </a:rPr>
              <a:t>dynamické charakteristiky</a:t>
            </a:r>
            <a:r>
              <a:rPr lang="cs-CZ" altLang="cs-CZ" dirty="0">
                <a:latin typeface="Cambria" panose="02040503050406030204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cs-CZ" b="1" i="1" u="sng" dirty="0" smtClean="0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b="1" i="1" u="sng" dirty="0" smtClean="0">
                <a:latin typeface="Cambria" panose="02040503050406030204" pitchFamily="18" charset="0"/>
              </a:rPr>
              <a:t>Strukturální </a:t>
            </a:r>
            <a:r>
              <a:rPr lang="cs-CZ" altLang="cs-CZ" b="1" i="1" u="sng" dirty="0">
                <a:latin typeface="Cambria" panose="02040503050406030204" pitchFamily="18" charset="0"/>
              </a:rPr>
              <a:t>charakteristiky </a:t>
            </a:r>
            <a:r>
              <a:rPr lang="cs-CZ" altLang="cs-CZ" b="1" i="1" dirty="0">
                <a:latin typeface="Cambria" panose="02040503050406030204" pitchFamily="18" charset="0"/>
              </a:rPr>
              <a:t>populací</a:t>
            </a:r>
            <a:r>
              <a:rPr lang="cs-CZ" altLang="cs-CZ" b="1" dirty="0">
                <a:latin typeface="Cambria" panose="02040503050406030204" pitchFamily="18" charset="0"/>
              </a:rPr>
              <a:t> </a:t>
            </a:r>
            <a:r>
              <a:rPr lang="cs-CZ" altLang="cs-CZ" dirty="0">
                <a:latin typeface="Cambria" panose="02040503050406030204" pitchFamily="18" charset="0"/>
              </a:rPr>
              <a:t>(obyvatelstva) </a:t>
            </a:r>
            <a:r>
              <a:rPr lang="cs-CZ" altLang="cs-CZ" i="1" dirty="0">
                <a:latin typeface="Cambria" panose="02040503050406030204" pitchFamily="18" charset="0"/>
              </a:rPr>
              <a:t>v </a:t>
            </a:r>
            <a:r>
              <a:rPr lang="cs-CZ" altLang="cs-CZ" dirty="0">
                <a:latin typeface="Cambria" panose="02040503050406030204" pitchFamily="18" charset="0"/>
              </a:rPr>
              <a:t> makro měřítku (</a:t>
            </a:r>
            <a:r>
              <a:rPr lang="cs-CZ" altLang="cs-CZ" i="1" dirty="0">
                <a:latin typeface="Cambria" panose="02040503050406030204" pitchFamily="18" charset="0"/>
              </a:rPr>
              <a:t>pohlaví, věk, vzdělanost, </a:t>
            </a:r>
            <a:r>
              <a:rPr lang="cs-CZ" altLang="cs-CZ" i="1" dirty="0" err="1">
                <a:latin typeface="Cambria" panose="02040503050406030204" pitchFamily="18" charset="0"/>
              </a:rPr>
              <a:t>ekon</a:t>
            </a:r>
            <a:r>
              <a:rPr lang="cs-CZ" altLang="cs-CZ" i="1" dirty="0">
                <a:latin typeface="Cambria" panose="02040503050406030204" pitchFamily="18" charset="0"/>
              </a:rPr>
              <a:t>. aktivita</a:t>
            </a:r>
            <a:r>
              <a:rPr lang="cs-CZ" altLang="cs-CZ" dirty="0">
                <a:latin typeface="Cambria" panose="02040503050406030204" pitchFamily="18" charset="0"/>
              </a:rPr>
              <a:t>…)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latin typeface="Cambria" panose="02040503050406030204" pitchFamily="18" charset="0"/>
              </a:rPr>
              <a:t>   - analýza demografických procesů umožňuje </a:t>
            </a:r>
            <a:r>
              <a:rPr lang="cs-CZ" altLang="cs-CZ" b="1" dirty="0">
                <a:latin typeface="Cambria" panose="02040503050406030204" pitchFamily="18" charset="0"/>
              </a:rPr>
              <a:t>zobecňovat </a:t>
            </a:r>
            <a:r>
              <a:rPr lang="cs-CZ" altLang="cs-CZ" b="1" u="sng" dirty="0">
                <a:latin typeface="Cambria" panose="02040503050406030204" pitchFamily="18" charset="0"/>
              </a:rPr>
              <a:t>pravidelnosti populačního vývoje</a:t>
            </a:r>
            <a:r>
              <a:rPr lang="cs-CZ" altLang="cs-CZ" u="sng" dirty="0">
                <a:latin typeface="Cambria" panose="02040503050406030204" pitchFamily="18" charset="0"/>
              </a:rPr>
              <a:t> </a:t>
            </a:r>
            <a:r>
              <a:rPr lang="cs-CZ" altLang="cs-CZ" dirty="0">
                <a:latin typeface="Cambria" panose="02040503050406030204" pitchFamily="18" charset="0"/>
              </a:rPr>
              <a:t>jednotlivých populací, hledat zákonitosti, případně </a:t>
            </a:r>
            <a:r>
              <a:rPr lang="cs-CZ" altLang="cs-CZ" b="1" dirty="0">
                <a:latin typeface="Cambria" panose="02040503050406030204" pitchFamily="18" charset="0"/>
              </a:rPr>
              <a:t>formulovat </a:t>
            </a:r>
            <a:r>
              <a:rPr lang="cs-CZ" altLang="cs-CZ" b="1" u="sng" dirty="0">
                <a:latin typeface="Cambria" panose="02040503050406030204" pitchFamily="18" charset="0"/>
              </a:rPr>
              <a:t>hypotézy budoucího demografického vývoje</a:t>
            </a:r>
            <a:r>
              <a:rPr lang="cs-CZ" altLang="cs-CZ" b="1" dirty="0">
                <a:latin typeface="Cambria" panose="02040503050406030204" pitchFamily="18" charset="0"/>
              </a:rPr>
              <a:t>, </a:t>
            </a:r>
            <a:r>
              <a:rPr lang="cs-CZ" altLang="cs-CZ" dirty="0">
                <a:latin typeface="Cambria" panose="02040503050406030204" pitchFamily="18" charset="0"/>
              </a:rPr>
              <a:t>dále také</a:t>
            </a:r>
            <a:r>
              <a:rPr lang="cs-CZ" altLang="cs-CZ" b="1" dirty="0">
                <a:latin typeface="Cambria" panose="02040503050406030204" pitchFamily="18" charset="0"/>
              </a:rPr>
              <a:t> interpretovat </a:t>
            </a:r>
            <a:r>
              <a:rPr lang="cs-CZ" altLang="cs-CZ" b="1" u="sng" dirty="0">
                <a:latin typeface="Cambria" panose="02040503050406030204" pitchFamily="18" charset="0"/>
              </a:rPr>
              <a:t>prostorové diferenciace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837463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CCBE31-0F2A-4CCE-9746-DF42C2C701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5AD8B2A-9815-4006-ABE5-5A0AB3A9B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740229"/>
            <a:ext cx="10828766" cy="50917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Nejčastěji používaným způsobem interpretace věkové struktury obyvatelstva je tzv. </a:t>
            </a:r>
            <a:r>
              <a:rPr lang="cs-CZ" sz="2000" b="1" i="1" dirty="0"/>
              <a:t>věková pyramida</a:t>
            </a:r>
            <a:r>
              <a:rPr lang="cs-CZ" sz="2000" b="1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Vedle věkové struktury umožňuje současně graficky znázornit i strukturu obyvatelstva podle pohlaví.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Její podstatou jsou dva spojené grafy, respektive </a:t>
            </a:r>
            <a:r>
              <a:rPr lang="cs-CZ" sz="2000" b="1" dirty="0"/>
              <a:t>dvojitý histogram početnosti mužů a žen</a:t>
            </a:r>
            <a:r>
              <a:rPr lang="cs-CZ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 levé části se zpravidla uvádějí údaje pro muže, v pravé pro ženy.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Na vodorovnou osu se nanáší počet obyvatel, na svislou osu jednoleté či pětileté věkové kategorie.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 grafickém znázornění věkové pyramidy se zobrazují </a:t>
            </a:r>
            <a:r>
              <a:rPr lang="cs-CZ" sz="2000" b="1" dirty="0"/>
              <a:t>veškeré nepravidelnosti způsobené jakýmikoliv událostmi v historii dané populace </a:t>
            </a:r>
            <a:r>
              <a:rPr lang="cs-CZ" sz="2000" dirty="0"/>
              <a:t>(války, populační boom, epidemie, hospodářské krize, období konjunktury apod.). </a:t>
            </a:r>
          </a:p>
        </p:txBody>
      </p:sp>
    </p:spTree>
    <p:extLst>
      <p:ext uri="{BB962C8B-B14F-4D97-AF65-F5344CB8AC3E}">
        <p14:creationId xmlns:p14="http://schemas.microsoft.com/office/powerpoint/2010/main" val="936974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1CA58B-1985-4516-B6F0-BE3C62EEAB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6EEA39-CBAB-47AE-B94F-B4BCFB880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48937"/>
            <a:ext cx="10881017" cy="50395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Jednou z dříve užívaných typologií obyvatelstva, jejíž základy jsou přeneseně využívány dodnes, je </a:t>
            </a:r>
            <a:r>
              <a:rPr lang="cs-CZ" b="1" dirty="0"/>
              <a:t>klasifikace švédského demografa G. </a:t>
            </a:r>
            <a:r>
              <a:rPr lang="cs-CZ" b="1" dirty="0" err="1"/>
              <a:t>Sundbärga</a:t>
            </a:r>
            <a:r>
              <a:rPr lang="cs-CZ" b="1" dirty="0"/>
              <a:t> (1900)</a:t>
            </a:r>
            <a:r>
              <a:rPr lang="cs-CZ" dirty="0"/>
              <a:t>, jenž vyslovil zákonitost, vztahující se k věkové struktuře. </a:t>
            </a:r>
            <a:r>
              <a:rPr lang="cs-CZ" b="1" dirty="0"/>
              <a:t>Rozdělil obyvatelstvo podle věku na tři základní skupiny</a:t>
            </a:r>
            <a:r>
              <a:rPr lang="cs-CZ" dirty="0"/>
              <a:t>: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B5CAC4-443F-431A-B54A-1D0DC05C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96" y="4111817"/>
            <a:ext cx="11389858" cy="21161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56B0953-4191-4C02-A1EA-328EEBA87574}"/>
              </a:ext>
            </a:extLst>
          </p:cNvPr>
          <p:cNvSpPr txBox="1"/>
          <p:nvPr/>
        </p:nvSpPr>
        <p:spPr>
          <a:xfrm>
            <a:off x="1558834" y="5635946"/>
            <a:ext cx="7207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K jakému věku se tedy tyto skupiny vztahují?</a:t>
            </a:r>
          </a:p>
        </p:txBody>
      </p:sp>
    </p:spTree>
    <p:extLst>
      <p:ext uri="{BB962C8B-B14F-4D97-AF65-F5344CB8AC3E}">
        <p14:creationId xmlns:p14="http://schemas.microsoft.com/office/powerpoint/2010/main" val="1166705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B8E41F-F190-4F08-8101-E335F242FE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1FFCA6-4F92-432B-A52D-C2BE22F93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9" y="600891"/>
            <a:ext cx="10915851" cy="52311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Podle zastoupené dětské a post-reprodukční složky</a:t>
            </a:r>
            <a:r>
              <a:rPr lang="cs-CZ" sz="2000" dirty="0"/>
              <a:t>, je možné určit </a:t>
            </a:r>
            <a:r>
              <a:rPr lang="cs-CZ" sz="2000" b="1" dirty="0"/>
              <a:t>tři populační typy</a:t>
            </a:r>
            <a:r>
              <a:rPr lang="cs-CZ" sz="20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B83E69-5B77-41EE-BC3F-FB9C156E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69" y="1619794"/>
            <a:ext cx="10259161" cy="39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536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D8AB31-B845-46C9-A176-5357AFB3B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AA9256-A4CE-4FE9-9D57-37C1161E0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2031647"/>
            <a:ext cx="8891451" cy="30484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D9B256-B46A-4DFB-A952-E10401EC7035}"/>
              </a:ext>
            </a:extLst>
          </p:cNvPr>
          <p:cNvSpPr txBox="1"/>
          <p:nvPr/>
        </p:nvSpPr>
        <p:spPr>
          <a:xfrm>
            <a:off x="1132114" y="966651"/>
            <a:ext cx="9494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Modelové typy věkových pyramid podle věkového rozložení populace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97041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E50A42-DB7D-4870-95E5-53AAD353D7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0D28EF-7B83-4683-8570-0F209E9D2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47" y="296091"/>
            <a:ext cx="11207930" cy="55359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Věková pyramida se v rámci světové populace v současnosti přelévá z progresivního do stacionárního tvaru. </a:t>
            </a:r>
            <a:r>
              <a:rPr lang="cs-CZ" sz="2000" dirty="0"/>
              <a:t>Rozdíly ve tvaru věkových pyramid jednotlivých států i kontinentů, a tedy i ve stádiu populačního vývoje, se ovšem výrazně liší.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Jako příklady </a:t>
            </a:r>
            <a:r>
              <a:rPr lang="cs-CZ" sz="2000" b="1" dirty="0"/>
              <a:t>progresivního typu věkové pyramidy</a:t>
            </a:r>
            <a:r>
              <a:rPr lang="cs-CZ" sz="2000" dirty="0"/>
              <a:t>, a tedy stále převažující mladé populace, lze uvést </a:t>
            </a:r>
            <a:r>
              <a:rPr lang="cs-CZ" sz="2000" b="1" dirty="0"/>
              <a:t>ekonomicky nejvíce zaostalé země Afriky </a:t>
            </a:r>
            <a:r>
              <a:rPr lang="cs-CZ" sz="2000" dirty="0"/>
              <a:t>(např. Kamerun, Rwanda, Středoafrické republika) či </a:t>
            </a:r>
            <a:r>
              <a:rPr lang="cs-CZ" sz="2000" b="1" dirty="0"/>
              <a:t>Afganistán</a:t>
            </a:r>
            <a:r>
              <a:rPr lang="cs-CZ" sz="2000" dirty="0"/>
              <a:t>, </a:t>
            </a:r>
            <a:r>
              <a:rPr lang="cs-CZ" sz="2000" b="1" dirty="0"/>
              <a:t>stacionární typ je typický např. pro Venezuelu, USA, Nový Zéland a (ale i pro většinu západoevropských a skandinávských zemí</a:t>
            </a:r>
            <a:r>
              <a:rPr lang="cs-CZ" sz="2000" dirty="0"/>
              <a:t>).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Nejméně příznivou věkovou skladbu a nejstarší populaci (regresivní typ) mají vyspělé státy </a:t>
            </a:r>
            <a:r>
              <a:rPr lang="cs-CZ" sz="2000" dirty="0"/>
              <a:t>jako je </a:t>
            </a:r>
            <a:r>
              <a:rPr lang="cs-CZ" sz="2000" b="1" dirty="0"/>
              <a:t>Japonsko či Německo, dále pak země jižní </a:t>
            </a:r>
            <a:r>
              <a:rPr lang="cs-CZ" sz="2000" dirty="0"/>
              <a:t>(Portugalsko, Itálie, Řecko) a </a:t>
            </a:r>
            <a:r>
              <a:rPr lang="cs-CZ" sz="2000" b="1" dirty="0"/>
              <a:t>východní Evropy včetně ČR a východní a jihovýchodní Asie </a:t>
            </a:r>
            <a:r>
              <a:rPr lang="cs-CZ" sz="2000" dirty="0"/>
              <a:t>(Čína, Jižní Korea, Tchaj-wan, </a:t>
            </a:r>
            <a:r>
              <a:rPr lang="cs-CZ" sz="2000" dirty="0" err="1"/>
              <a:t>Hong</a:t>
            </a:r>
            <a:r>
              <a:rPr lang="cs-CZ" sz="2000" dirty="0"/>
              <a:t>-Kong, Singapur apod.)</a:t>
            </a:r>
          </a:p>
        </p:txBody>
      </p:sp>
    </p:spTree>
    <p:extLst>
      <p:ext uri="{BB962C8B-B14F-4D97-AF65-F5344CB8AC3E}">
        <p14:creationId xmlns:p14="http://schemas.microsoft.com/office/powerpoint/2010/main" val="37959910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D61778-2A46-4C8F-A829-E7BEF8281D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56823D-9DE7-4E77-9EAC-AC54187EA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760697"/>
            <a:ext cx="3367942" cy="28328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447518-569F-4F39-BEE4-F2837420F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39" y="1871835"/>
            <a:ext cx="3036477" cy="27328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BD07AA-B867-44A3-BEC8-A2EA10BE3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49" y="1939143"/>
            <a:ext cx="3036478" cy="26544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2A29F6C-A8E9-4792-B5B9-8D9983FD496B}"/>
              </a:ext>
            </a:extLst>
          </p:cNvPr>
          <p:cNvSpPr txBox="1"/>
          <p:nvPr/>
        </p:nvSpPr>
        <p:spPr>
          <a:xfrm>
            <a:off x="965668" y="804894"/>
            <a:ext cx="953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Věková pyramidy světa v letech 1950, 2017 a predikce pro rok 2050 </a:t>
            </a:r>
          </a:p>
        </p:txBody>
      </p:sp>
    </p:spTree>
    <p:extLst>
      <p:ext uri="{BB962C8B-B14F-4D97-AF65-F5344CB8AC3E}">
        <p14:creationId xmlns:p14="http://schemas.microsoft.com/office/powerpoint/2010/main" val="19817106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F2FCC1-5AAF-43FE-98F6-09E565DEF0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F8EFCC-6B72-475D-B241-899903D6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49" y="1637761"/>
            <a:ext cx="10398500" cy="38953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7F36277-A89C-4B55-AC9B-B618B3755BF0}"/>
              </a:ext>
            </a:extLst>
          </p:cNvPr>
          <p:cNvSpPr txBox="1"/>
          <p:nvPr/>
        </p:nvSpPr>
        <p:spPr>
          <a:xfrm>
            <a:off x="984069" y="597800"/>
            <a:ext cx="964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Věkové pyramidy Evropy v letech 1950, 2017 a predikce pro rok 2050</a:t>
            </a:r>
          </a:p>
        </p:txBody>
      </p:sp>
    </p:spTree>
    <p:extLst>
      <p:ext uri="{BB962C8B-B14F-4D97-AF65-F5344CB8AC3E}">
        <p14:creationId xmlns:p14="http://schemas.microsoft.com/office/powerpoint/2010/main" val="21973944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4EE338-FBCE-4987-940E-691999164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9D14CE-0F25-4BA8-A9D2-535863B9D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1" y="1546676"/>
            <a:ext cx="10377575" cy="3887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EA99C1-0FB6-44C4-943B-CEE961186F17}"/>
              </a:ext>
            </a:extLst>
          </p:cNvPr>
          <p:cNvSpPr txBox="1"/>
          <p:nvPr/>
        </p:nvSpPr>
        <p:spPr>
          <a:xfrm>
            <a:off x="720000" y="549586"/>
            <a:ext cx="10308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Příklady modelových populací v roce 2017 </a:t>
            </a:r>
          </a:p>
          <a:p>
            <a:r>
              <a:rPr lang="cs-CZ" dirty="0"/>
              <a:t>(Kamerun – progresivní, Venezuela – stacionární, Portugalsko – regresivní)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802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9" y="378000"/>
            <a:ext cx="4459861" cy="310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D5438A-C72C-4117-8DFF-698A3126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205" y="2982278"/>
            <a:ext cx="6287589" cy="368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838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C714794-9601-41CF-8CD1-2C8E1F3E7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82" y="719883"/>
            <a:ext cx="7437121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8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382" y="188913"/>
            <a:ext cx="10510982" cy="612140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b="1" u="sng" dirty="0" smtClean="0">
                <a:latin typeface="Cambria" panose="02040503050406030204" pitchFamily="18" charset="0"/>
              </a:rPr>
              <a:t>DEMOGRAFIE </a:t>
            </a:r>
            <a:r>
              <a:rPr lang="cs-CZ" altLang="cs-CZ" b="1" u="sng" dirty="0">
                <a:latin typeface="Cambria" panose="02040503050406030204" pitchFamily="18" charset="0"/>
              </a:rPr>
              <a:t>V SYSTÉMU VĚD</a:t>
            </a:r>
          </a:p>
          <a:p>
            <a:endParaRPr lang="cs-CZ" altLang="cs-CZ" b="1" u="sng" dirty="0">
              <a:latin typeface="Cambria" panose="02040503050406030204" pitchFamily="18" charset="0"/>
            </a:endParaRPr>
          </a:p>
          <a:p>
            <a:r>
              <a:rPr lang="cs-CZ" altLang="cs-CZ" dirty="0">
                <a:latin typeface="Cambria" panose="02040503050406030204" pitchFamily="18" charset="0"/>
              </a:rPr>
              <a:t>Demografie se v systému věd nachází na </a:t>
            </a:r>
            <a:r>
              <a:rPr lang="cs-CZ" altLang="cs-CZ" b="1" dirty="0">
                <a:latin typeface="Cambria" panose="02040503050406030204" pitchFamily="18" charset="0"/>
              </a:rPr>
              <a:t>rozhraní přírodovědných a společenských oborů</a:t>
            </a:r>
            <a:r>
              <a:rPr lang="cs-CZ" altLang="cs-CZ" dirty="0">
                <a:latin typeface="Cambria" panose="02040503050406030204" pitchFamily="18" charset="0"/>
              </a:rPr>
              <a:t>.</a:t>
            </a:r>
          </a:p>
          <a:p>
            <a:endParaRPr lang="cs-CZ" altLang="cs-CZ" dirty="0">
              <a:latin typeface="Cambria" panose="02040503050406030204" pitchFamily="18" charset="0"/>
            </a:endParaRPr>
          </a:p>
          <a:p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Člověk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resp.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lidské populace 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jsou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objektem studia mnoha vědních oborů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(antropologie, etnografie, genetika, lékařské vědy, politická ekonomie, sociologie, psychologie, ekologie a další), přičemž </a:t>
            </a:r>
            <a:r>
              <a:rPr lang="cs-CZ" altLang="cs-CZ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každý z nich si vymezuje svůj předmět z jiného hlediska</a:t>
            </a:r>
            <a:r>
              <a:rPr lang="cs-CZ" altLang="cs-CZ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431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F5FA91-C407-4E4A-BB74-6C989FED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395" y="616737"/>
            <a:ext cx="7445828" cy="51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82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F096284-E9B5-499B-9285-1274BC90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554" y="458783"/>
            <a:ext cx="7829006" cy="545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867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482557"/>
            <a:ext cx="5315040" cy="37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567F1C-E5AA-47BB-B5E2-3C5E00D8C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67680"/>
            <a:ext cx="5810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070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353665"/>
            <a:ext cx="5568613" cy="388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946D2C-ADF9-4A49-A560-C0BC772A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133" y="3048000"/>
            <a:ext cx="6250867" cy="39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542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BBA741-B1F3-4732-8825-7F63759A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653143"/>
            <a:ext cx="7537115" cy="52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719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3" y="242933"/>
            <a:ext cx="6050388" cy="42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6EF77C-3919-4FBE-A47C-CE4897D40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97" y="2667680"/>
            <a:ext cx="5810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80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69938"/>
            <a:ext cx="74168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5129633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77C56B-C715-4075-8011-5AC770F4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91" y="612633"/>
            <a:ext cx="7332617" cy="51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60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F8CEE8-8588-47F9-81B9-F47A89103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5" y="684942"/>
            <a:ext cx="7367452" cy="513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63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F627F0-7CBD-47F4-9DD1-B094F8074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91" y="716851"/>
            <a:ext cx="7254240" cy="50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37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91127" y="620714"/>
            <a:ext cx="10751127" cy="5616575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Specifické a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úzké je propojení demografie s geografií obyvatelstva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která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rozšiřuje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náhled demografie do již zmíněného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studia migračních procesů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ale také do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zákonitostí lokalizace a prostorového rozmístění obyvatelstva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Někdy je </a:t>
            </a:r>
            <a:r>
              <a:rPr lang="cs-CZ" altLang="cs-CZ" sz="24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geografie obyvatelstva zahrnována přímo do demografie</a:t>
            </a:r>
            <a:r>
              <a:rPr lang="cs-CZ" altLang="cs-CZ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a spolu s dalšími vědními obory zvyšuje teoretickou i aplikační interdisciplinaritu. </a:t>
            </a:r>
          </a:p>
          <a:p>
            <a:endParaRPr lang="cs-CZ" altLang="cs-CZ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Právě její </a:t>
            </a:r>
            <a:r>
              <a:rPr lang="cs-CZ" altLang="cs-CZ" sz="2400" b="1" dirty="0">
                <a:latin typeface="Cambria" panose="02040503050406030204" pitchFamily="18" charset="0"/>
              </a:rPr>
              <a:t>interdisciplinární charakter </a:t>
            </a:r>
            <a:r>
              <a:rPr lang="cs-CZ" altLang="cs-CZ" sz="2400" dirty="0">
                <a:latin typeface="Cambria" panose="02040503050406030204" pitchFamily="18" charset="0"/>
              </a:rPr>
              <a:t>ji může přidávat na zajímavosti a užitečnosti (v řadě případů i pro ekonomy…). 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5597038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B6E652-85B1-4B5A-83C3-040C5B456D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9FE0F5-5DA3-4616-B488-1283A119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450" y="697078"/>
            <a:ext cx="7261567" cy="50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246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2971AE-B50C-4628-8B79-C6296BBDB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638972"/>
            <a:ext cx="7559040" cy="52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128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AE74F2-FCA3-4246-96F5-0BC827B7A9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FE8F35-E998-4AC7-A2AC-F63FA3B84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3908"/>
            <a:ext cx="5810250" cy="40481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CCC79D0-2CC3-4D4D-BB55-E76A6FC6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1" y="481828"/>
            <a:ext cx="5810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142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4EF849-DB3D-42FC-9FBD-73C7A188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63" y="637975"/>
            <a:ext cx="7802880" cy="54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301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53B6BA-ACB2-4C63-B3DD-B81DBF140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97" y="717350"/>
            <a:ext cx="7524205" cy="52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150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D1F4BC-4D96-465F-8FCF-A7A25EB4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6" y="710783"/>
            <a:ext cx="7602583" cy="52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191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F983FC-A9F2-474D-9D27-6BD4A68E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234" y="503550"/>
            <a:ext cx="7684869" cy="53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897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1" y="836613"/>
            <a:ext cx="746601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Struktura obyvatelstva I.</a:t>
            </a:r>
          </a:p>
        </p:txBody>
      </p:sp>
    </p:spTree>
    <p:extLst>
      <p:ext uri="{BB962C8B-B14F-4D97-AF65-F5344CB8AC3E}">
        <p14:creationId xmlns:p14="http://schemas.microsoft.com/office/powerpoint/2010/main" val="41025953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DC5476-2924-4873-9BA7-1738D290C5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Struktura obyvatelstva I.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9C9644-C3AF-4174-BE35-B681AF65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795728"/>
            <a:ext cx="7193279" cy="50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36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054D32-7707-4AD0-BD9F-32EAA2562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Struktura obyvatelstva I.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D43BFDA-EA2F-4E31-9E7E-E940402E0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92480"/>
            <a:ext cx="10863600" cy="5039520"/>
          </a:xfrm>
        </p:spPr>
        <p:txBody>
          <a:bodyPr/>
          <a:lstStyle/>
          <a:p>
            <a:r>
              <a:rPr lang="cs-CZ" b="1" dirty="0"/>
              <a:t>Česká republika</a:t>
            </a:r>
            <a:r>
              <a:rPr lang="cs-CZ" dirty="0"/>
              <a:t> patří od </a:t>
            </a:r>
            <a:r>
              <a:rPr lang="cs-CZ" b="1" dirty="0"/>
              <a:t>80. let minulého století mezi země s regresivním typem věkové pyramidy</a:t>
            </a:r>
            <a:r>
              <a:rPr lang="cs-CZ" dirty="0"/>
              <a:t>, což je dáno </a:t>
            </a:r>
            <a:r>
              <a:rPr lang="cs-CZ" b="1" dirty="0"/>
              <a:t>nízkou plodností, zvyšující se nadějí dožití, velmi nízkou úmrtností i kojeneckou úmrtností</a:t>
            </a:r>
            <a:r>
              <a:rPr lang="cs-CZ" dirty="0"/>
              <a:t> apod., což vše způsobuje </a:t>
            </a:r>
            <a:r>
              <a:rPr lang="cs-CZ" b="1" u="sng" dirty="0"/>
              <a:t>stárnutí a vymírání populace</a:t>
            </a:r>
            <a:r>
              <a:rPr lang="cs-CZ" dirty="0"/>
              <a:t>. </a:t>
            </a:r>
          </a:p>
          <a:p>
            <a:r>
              <a:rPr lang="cs-CZ" dirty="0"/>
              <a:t>Na aktuální věkové pyramidě (základna v roce 2017) lze vidět specifické vlivy projevující se ve věkové struktuře České republiky. </a:t>
            </a:r>
          </a:p>
        </p:txBody>
      </p:sp>
    </p:spTree>
    <p:extLst>
      <p:ext uri="{BB962C8B-B14F-4D97-AF65-F5344CB8AC3E}">
        <p14:creationId xmlns:p14="http://schemas.microsoft.com/office/powerpoint/2010/main" val="76966256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 vizuál</Template>
  <TotalTime>1288</TotalTime>
  <Words>8127</Words>
  <Application>Microsoft Office PowerPoint</Application>
  <PresentationFormat>Širokoúhlá obrazovka</PresentationFormat>
  <Paragraphs>1370</Paragraphs>
  <Slides>310</Slides>
  <Notes>63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310</vt:i4>
      </vt:variant>
    </vt:vector>
  </HeadingPairs>
  <TitlesOfParts>
    <vt:vector size="319" baseType="lpstr">
      <vt:lpstr>Arial</vt:lpstr>
      <vt:lpstr>Cambria</vt:lpstr>
      <vt:lpstr>Cambria Math</vt:lpstr>
      <vt:lpstr>Tahoma</vt:lpstr>
      <vt:lpstr>Times New Roman</vt:lpstr>
      <vt:lpstr>Verdana</vt:lpstr>
      <vt:lpstr>Wingdings</vt:lpstr>
      <vt:lpstr>Prezentace_MU_CZ</vt:lpstr>
      <vt:lpstr>Rovnice</vt:lpstr>
      <vt:lpstr>Blok 1</vt:lpstr>
      <vt:lpstr>Přednáška č. 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Přednáška č. 2 </vt:lpstr>
      <vt:lpstr>Struktura obyvatelstva podle pohlaví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Struktura obyvatelstva podle 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2008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Výpočet průměrného věku – prostý či vážený aritmetický průměr</vt:lpstr>
      <vt:lpstr>Prezentace aplikace PowerPoint</vt:lpstr>
      <vt:lpstr>Prezentace aplikace PowerPoint</vt:lpstr>
      <vt:lpstr>Prezentace aplikace PowerPoint</vt:lpstr>
      <vt:lpstr>Struktura obyvatelstva podle vzdělání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Struktura obyvatelstva podle náboženství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Přednáška č. 3 </vt:lpstr>
      <vt:lpstr>Jazyková struktura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Rasová, etnická a národnostní struktura</vt:lpstr>
      <vt:lpstr>Prezentace aplikace PowerPoint</vt:lpstr>
      <vt:lpstr>Prezentace aplikace PowerPoint</vt:lpstr>
      <vt:lpstr>Prezentace aplikace PowerPoint</vt:lpstr>
      <vt:lpstr>USA – vývoj rasové struktury</vt:lpstr>
      <vt:lpstr>Prezentace aplikace PowerPoint</vt:lpstr>
      <vt:lpstr>Prezentace aplikace PowerPoint</vt:lpstr>
      <vt:lpstr>Prezentace aplikace PowerPoint</vt:lpstr>
      <vt:lpstr>Prezentace aplikace PowerPoint</vt:lpstr>
      <vt:lpstr>Etnická struktura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Struktura obyvatelstva podle  ekonomické aktivity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Demografická data a sčítání lidu</vt:lpstr>
      <vt:lpstr>Prezentace aplikace PowerPoint</vt:lpstr>
      <vt:lpstr>Prezentace aplikace PowerPoint</vt:lpstr>
      <vt:lpstr>Prezentace aplikace PowerPoint</vt:lpstr>
      <vt:lpstr>Prezentace aplikace PowerPoint</vt:lpstr>
      <vt:lpstr>STATISTICKÉ PRAMENY K VÝVOJI OBYVATELSTVA V ČESKÝCH ZEMÍCH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Přednáška č. 4 </vt:lpstr>
      <vt:lpstr>DYNAMIKA OBYVATELSTVA</vt:lpstr>
      <vt:lpstr>Prezentace aplikace PowerPoint</vt:lpstr>
      <vt:lpstr>Prezentace aplikace PowerPoint</vt:lpstr>
      <vt:lpstr>Prezentace aplikace PowerPoint</vt:lpstr>
      <vt:lpstr>Porodnost a plodnost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Úmrtnost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Kunc_admin</cp:lastModifiedBy>
  <cp:revision>49</cp:revision>
  <cp:lastPrinted>1601-01-01T00:00:00Z</cp:lastPrinted>
  <dcterms:created xsi:type="dcterms:W3CDTF">2019-09-26T15:38:03Z</dcterms:created>
  <dcterms:modified xsi:type="dcterms:W3CDTF">2020-03-13T19:57:41Z</dcterms:modified>
</cp:coreProperties>
</file>