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8"/>
  </p:notesMasterIdLst>
  <p:handoutMasterIdLst>
    <p:handoutMasterId r:id="rId189"/>
  </p:handoutMasterIdLst>
  <p:sldIdLst>
    <p:sldId id="436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6" r:id="rId82"/>
    <p:sldId id="517" r:id="rId83"/>
    <p:sldId id="518" r:id="rId84"/>
    <p:sldId id="519" r:id="rId85"/>
    <p:sldId id="520" r:id="rId86"/>
    <p:sldId id="521" r:id="rId87"/>
    <p:sldId id="522" r:id="rId88"/>
    <p:sldId id="523" r:id="rId89"/>
    <p:sldId id="524" r:id="rId90"/>
    <p:sldId id="525" r:id="rId91"/>
    <p:sldId id="526" r:id="rId92"/>
    <p:sldId id="527" r:id="rId93"/>
    <p:sldId id="528" r:id="rId94"/>
    <p:sldId id="529" r:id="rId95"/>
    <p:sldId id="530" r:id="rId96"/>
    <p:sldId id="531" r:id="rId97"/>
    <p:sldId id="532" r:id="rId98"/>
    <p:sldId id="533" r:id="rId99"/>
    <p:sldId id="534" r:id="rId100"/>
    <p:sldId id="535" r:id="rId101"/>
    <p:sldId id="536" r:id="rId102"/>
    <p:sldId id="537" r:id="rId103"/>
    <p:sldId id="538" r:id="rId104"/>
    <p:sldId id="539" r:id="rId105"/>
    <p:sldId id="540" r:id="rId106"/>
    <p:sldId id="541" r:id="rId107"/>
    <p:sldId id="542" r:id="rId108"/>
    <p:sldId id="543" r:id="rId109"/>
    <p:sldId id="544" r:id="rId110"/>
    <p:sldId id="545" r:id="rId111"/>
    <p:sldId id="546" r:id="rId112"/>
    <p:sldId id="547" r:id="rId113"/>
    <p:sldId id="548" r:id="rId114"/>
    <p:sldId id="549" r:id="rId115"/>
    <p:sldId id="550" r:id="rId116"/>
    <p:sldId id="551" r:id="rId117"/>
    <p:sldId id="552" r:id="rId118"/>
    <p:sldId id="553" r:id="rId119"/>
    <p:sldId id="554" r:id="rId120"/>
    <p:sldId id="555" r:id="rId121"/>
    <p:sldId id="556" r:id="rId122"/>
    <p:sldId id="557" r:id="rId123"/>
    <p:sldId id="558" r:id="rId124"/>
    <p:sldId id="559" r:id="rId125"/>
    <p:sldId id="560" r:id="rId126"/>
    <p:sldId id="561" r:id="rId127"/>
    <p:sldId id="562" r:id="rId128"/>
    <p:sldId id="563" r:id="rId129"/>
    <p:sldId id="564" r:id="rId130"/>
    <p:sldId id="565" r:id="rId131"/>
    <p:sldId id="566" r:id="rId132"/>
    <p:sldId id="567" r:id="rId133"/>
    <p:sldId id="568" r:id="rId134"/>
    <p:sldId id="569" r:id="rId135"/>
    <p:sldId id="570" r:id="rId136"/>
    <p:sldId id="571" r:id="rId137"/>
    <p:sldId id="572" r:id="rId138"/>
    <p:sldId id="573" r:id="rId139"/>
    <p:sldId id="574" r:id="rId140"/>
    <p:sldId id="575" r:id="rId141"/>
    <p:sldId id="576" r:id="rId142"/>
    <p:sldId id="577" r:id="rId143"/>
    <p:sldId id="578" r:id="rId144"/>
    <p:sldId id="579" r:id="rId145"/>
    <p:sldId id="580" r:id="rId146"/>
    <p:sldId id="581" r:id="rId147"/>
    <p:sldId id="582" r:id="rId148"/>
    <p:sldId id="583" r:id="rId149"/>
    <p:sldId id="584" r:id="rId150"/>
    <p:sldId id="585" r:id="rId151"/>
    <p:sldId id="586" r:id="rId152"/>
    <p:sldId id="587" r:id="rId153"/>
    <p:sldId id="588" r:id="rId154"/>
    <p:sldId id="589" r:id="rId155"/>
    <p:sldId id="590" r:id="rId156"/>
    <p:sldId id="591" r:id="rId157"/>
    <p:sldId id="592" r:id="rId158"/>
    <p:sldId id="593" r:id="rId159"/>
    <p:sldId id="594" r:id="rId160"/>
    <p:sldId id="595" r:id="rId161"/>
    <p:sldId id="596" r:id="rId162"/>
    <p:sldId id="597" r:id="rId163"/>
    <p:sldId id="598" r:id="rId164"/>
    <p:sldId id="599" r:id="rId165"/>
    <p:sldId id="600" r:id="rId166"/>
    <p:sldId id="601" r:id="rId167"/>
    <p:sldId id="602" r:id="rId168"/>
    <p:sldId id="603" r:id="rId169"/>
    <p:sldId id="604" r:id="rId170"/>
    <p:sldId id="605" r:id="rId171"/>
    <p:sldId id="606" r:id="rId172"/>
    <p:sldId id="607" r:id="rId173"/>
    <p:sldId id="608" r:id="rId174"/>
    <p:sldId id="609" r:id="rId175"/>
    <p:sldId id="610" r:id="rId176"/>
    <p:sldId id="611" r:id="rId177"/>
    <p:sldId id="612" r:id="rId178"/>
    <p:sldId id="613" r:id="rId179"/>
    <p:sldId id="614" r:id="rId180"/>
    <p:sldId id="615" r:id="rId181"/>
    <p:sldId id="616" r:id="rId182"/>
    <p:sldId id="617" r:id="rId183"/>
    <p:sldId id="618" r:id="rId184"/>
    <p:sldId id="619" r:id="rId185"/>
    <p:sldId id="620" r:id="rId186"/>
    <p:sldId id="621" r:id="rId18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9" d="100"/>
          <a:sy n="69" d="100"/>
        </p:scale>
        <p:origin x="60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8866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7400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2881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420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478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17642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680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0199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6078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2871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63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41059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3286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0569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70675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6872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7369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2854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463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436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938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6263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0632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3077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4973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3715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B14070-F93F-4C11-A0F9-B97433D34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F691A-9B0C-4C13-8AA1-4FFE2627C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E58AD0-D2DB-4624-A10B-08116EA3D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9F11-38EF-44E0-A436-143B443C2B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015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64B3B6-733D-4432-B025-215CDCE91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1C054C-3231-439D-B93E-6FB78B1C8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844475-B2F7-4481-9A87-1431E9136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DD87-EA9B-4378-BAED-C09F526BC7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05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Struktura obyvatelstva I.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Struktura obyvatelstva I.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lesk.cz/img/1/full/1201077-img-rodiny-duchodci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dat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3645025"/>
            <a:ext cx="7772400" cy="1362075"/>
          </a:xfrm>
        </p:spPr>
        <p:txBody>
          <a:bodyPr/>
          <a:lstStyle/>
          <a:p>
            <a:pPr algn="ctr"/>
            <a:r>
              <a:rPr lang="cs-CZ" dirty="0" smtClean="0"/>
              <a:t>Blok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7568" y="1700809"/>
            <a:ext cx="7772400" cy="1500187"/>
          </a:xfrm>
        </p:spPr>
        <p:txBody>
          <a:bodyPr/>
          <a:lstStyle/>
          <a:p>
            <a:pPr algn="ctr"/>
            <a:r>
              <a:rPr lang="cs-CZ" sz="6000" b="1" dirty="0"/>
              <a:t>Demografie</a:t>
            </a:r>
          </a:p>
        </p:txBody>
      </p:sp>
    </p:spTree>
    <p:extLst>
      <p:ext uri="{BB962C8B-B14F-4D97-AF65-F5344CB8AC3E}">
        <p14:creationId xmlns:p14="http://schemas.microsoft.com/office/powerpoint/2010/main" val="327583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360218"/>
            <a:ext cx="10863600" cy="5471782"/>
          </a:xfrm>
        </p:spPr>
        <p:txBody>
          <a:bodyPr/>
          <a:lstStyle/>
          <a:p>
            <a:r>
              <a:rPr lang="cs-CZ" sz="2400" dirty="0"/>
              <a:t>Nemocnost je úzce propojená s úmrtností, nadějí dožití a dlouhověkostí a zároveň je vnímána jako charakteristika kvality populace, sociální situace a sociálního vývoje. </a:t>
            </a:r>
            <a:endParaRPr lang="cs-CZ" sz="2400" dirty="0" smtClean="0"/>
          </a:p>
          <a:p>
            <a:r>
              <a:rPr lang="cs-CZ" sz="2400" dirty="0" smtClean="0"/>
              <a:t>Dle </a:t>
            </a:r>
            <a:r>
              <a:rPr lang="cs-CZ" sz="2400" dirty="0"/>
              <a:t>způsobu ukončení nemoci se rozlišuje </a:t>
            </a:r>
            <a:r>
              <a:rPr lang="cs-CZ" sz="2400" b="1" i="1" dirty="0"/>
              <a:t>míra uzdravení</a:t>
            </a:r>
            <a:r>
              <a:rPr lang="cs-CZ" sz="2400" b="1" dirty="0"/>
              <a:t> nebo </a:t>
            </a:r>
            <a:r>
              <a:rPr lang="cs-CZ" sz="2400" b="1" i="1" dirty="0"/>
              <a:t>míra letality</a:t>
            </a:r>
            <a:r>
              <a:rPr lang="cs-CZ" sz="2400" dirty="0"/>
              <a:t>, tedy smrtnosti při dané nemoci, čímž se vyznačuje závažnost dané nemoci v populaci. </a:t>
            </a:r>
            <a:endParaRPr lang="cs-CZ" sz="2400" dirty="0" smtClean="0"/>
          </a:p>
          <a:p>
            <a:r>
              <a:rPr lang="cs-CZ" sz="2400" dirty="0" smtClean="0"/>
              <a:t>Nemocnost </a:t>
            </a:r>
            <a:r>
              <a:rPr lang="cs-CZ" sz="2400" dirty="0"/>
              <a:t>a zdravotní stav, resp. stav populace souvisí i s problematikou životního a pracovního prostředí, stejně tak jako s fyzickou zdatností obyvatelstva, vyplývající z určitých životních návyků (výživa, sportování, kouření apod.) </a:t>
            </a:r>
          </a:p>
        </p:txBody>
      </p:sp>
    </p:spTree>
    <p:extLst>
      <p:ext uri="{BB962C8B-B14F-4D97-AF65-F5344CB8AC3E}">
        <p14:creationId xmlns:p14="http://schemas.microsoft.com/office/powerpoint/2010/main" val="9064714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6392" y="433137"/>
            <a:ext cx="10866808" cy="5398863"/>
          </a:xfrm>
        </p:spPr>
        <p:txBody>
          <a:bodyPr/>
          <a:lstStyle/>
          <a:p>
            <a:r>
              <a:rPr lang="cs-CZ" sz="2000" dirty="0"/>
              <a:t>Vzhledem k těmto skutečnostem bylo potřebné formulovat nové teoretické rámce, které by vysvětlovaly </a:t>
            </a:r>
            <a:r>
              <a:rPr lang="cs-CZ" sz="2000" b="1" dirty="0"/>
              <a:t>prvky</a:t>
            </a:r>
            <a:r>
              <a:rPr lang="cs-CZ" sz="2000" dirty="0"/>
              <a:t>, jako byl </a:t>
            </a:r>
            <a:r>
              <a:rPr lang="cs-CZ" sz="2000" b="1" dirty="0"/>
              <a:t>pokles a dílčí nahrazení plodnosti, systematické oddalování manželství a rodičovství, vznik alternativních forem partnerství </a:t>
            </a:r>
            <a:r>
              <a:rPr lang="cs-CZ" sz="2000" dirty="0"/>
              <a:t>(nesezdaná soužití, pluralitní formy domácností apod.) a </a:t>
            </a:r>
            <a:r>
              <a:rPr lang="cs-CZ" sz="2000" b="1" dirty="0"/>
              <a:t>rodičovství mimo manželství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Demografické </a:t>
            </a:r>
            <a:r>
              <a:rPr lang="cs-CZ" sz="2000" b="1" dirty="0"/>
              <a:t>proměny tohoto období měly tedy širší souvislosti než jen rozhodování se o počtu dětí a zda vůbec dítě mít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Teorie</a:t>
            </a:r>
            <a:r>
              <a:rPr lang="cs-CZ" sz="2000" dirty="0" smtClean="0"/>
              <a:t> </a:t>
            </a:r>
            <a:r>
              <a:rPr lang="cs-CZ" sz="2000" b="1" i="1" u="sng" dirty="0"/>
              <a:t>druhého demografického přechodu</a:t>
            </a:r>
            <a:r>
              <a:rPr lang="cs-CZ" sz="2000" b="1" u="sng" dirty="0"/>
              <a:t> </a:t>
            </a:r>
            <a:r>
              <a:rPr lang="cs-CZ" sz="2000" dirty="0"/>
              <a:t>je tedy </a:t>
            </a:r>
            <a:r>
              <a:rPr lang="cs-CZ" sz="2000" b="1" dirty="0"/>
              <a:t>určitým „modelem“, který jednak přijal hlavní principy omezené racionální ekonomické volby </a:t>
            </a:r>
            <a:r>
              <a:rPr lang="cs-CZ" sz="2000" dirty="0"/>
              <a:t>(</a:t>
            </a:r>
            <a:r>
              <a:rPr lang="cs-CZ" sz="2000" dirty="0" err="1"/>
              <a:t>Maslowova</a:t>
            </a:r>
            <a:r>
              <a:rPr lang="cs-CZ" sz="2000" dirty="0"/>
              <a:t> pyramida potřeb), ale umožnil také </a:t>
            </a:r>
            <a:r>
              <a:rPr lang="cs-CZ" sz="2000" b="1" dirty="0"/>
              <a:t>autonomní posun v preferencích lidí – k ekonomickým a společenským aspektům byly přidány také ideový a kulturní posun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4835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4893" y="423512"/>
            <a:ext cx="11126803" cy="5408488"/>
          </a:xfrm>
        </p:spPr>
        <p:txBody>
          <a:bodyPr/>
          <a:lstStyle/>
          <a:p>
            <a:r>
              <a:rPr lang="cs-CZ" sz="2000" dirty="0"/>
              <a:t>Zatímco v pozadí </a:t>
            </a:r>
            <a:r>
              <a:rPr lang="cs-CZ" sz="2000" b="1" dirty="0"/>
              <a:t>prvního demografického přechodu stály hodnoty altruismu (nezištnosti)</a:t>
            </a:r>
            <a:r>
              <a:rPr lang="cs-CZ" sz="2000" dirty="0"/>
              <a:t>, neboť pokles porodnosti souvisel především s ohledem na zdraví žen a dětí, pro </a:t>
            </a:r>
            <a:r>
              <a:rPr lang="cs-CZ" sz="2000" b="1" dirty="0"/>
              <a:t>druhý demografický přechod je typický především posun v hodnotách lidí - narůstající individualismus a důraz na seberealizaci jednotlivce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Právě </a:t>
            </a:r>
            <a:r>
              <a:rPr lang="cs-CZ" sz="2000" b="1" dirty="0"/>
              <a:t>uvedené modernizační sociální změny </a:t>
            </a:r>
            <a:r>
              <a:rPr lang="cs-CZ" sz="2000" dirty="0"/>
              <a:t>– zejména individualismus jednotlivce - </a:t>
            </a:r>
            <a:r>
              <a:rPr lang="cs-CZ" sz="2000" b="1" dirty="0"/>
              <a:t>ohrozily fungování „tradiční“ rodiny</a:t>
            </a:r>
            <a:r>
              <a:rPr lang="cs-CZ" sz="2000" dirty="0"/>
              <a:t>, jak se ustavila v průběhu 19. století. </a:t>
            </a:r>
            <a:r>
              <a:rPr lang="cs-CZ" sz="2000" b="1" dirty="0"/>
              <a:t>Některé „rodinné funkce“ byly také přebírány státem</a:t>
            </a:r>
            <a:r>
              <a:rPr lang="cs-CZ" sz="2000" dirty="0"/>
              <a:t> a rodina se stala dočasnou jednotkou, dokud to bylo pro dospělé jedince výhodné. </a:t>
            </a:r>
            <a:endParaRPr lang="cs-CZ" sz="2000" dirty="0" smtClean="0"/>
          </a:p>
          <a:p>
            <a:r>
              <a:rPr lang="cs-CZ" sz="2000" b="1" dirty="0" smtClean="0"/>
              <a:t>Rodina </a:t>
            </a:r>
            <a:r>
              <a:rPr lang="cs-CZ" sz="2000" b="1" dirty="0"/>
              <a:t>přestala sloužit jako „záchranné pouto“ v době ekonomické krize, omezil se její socializační vliv</a:t>
            </a:r>
            <a:r>
              <a:rPr lang="cs-CZ" sz="2000" dirty="0"/>
              <a:t>. Z důvodů individuálních nároků, které rodina měla plnit, ale dle rozvádějících neplnila, se </a:t>
            </a:r>
            <a:r>
              <a:rPr lang="cs-CZ" sz="2000" b="1" dirty="0"/>
              <a:t>zvýšil počet rozvodů i jejich sociální akceptace</a:t>
            </a:r>
            <a:r>
              <a:rPr lang="cs-CZ" sz="2000" dirty="0"/>
              <a:t>. </a:t>
            </a:r>
            <a:r>
              <a:rPr lang="cs-CZ" sz="2000" b="1" dirty="0"/>
              <a:t>Snížil se význam </a:t>
            </a:r>
            <a:r>
              <a:rPr lang="cs-CZ" sz="2000" dirty="0"/>
              <a:t>(přes odpor církve) </a:t>
            </a:r>
            <a:r>
              <a:rPr lang="cs-CZ" sz="2000" b="1" dirty="0"/>
              <a:t>samotné instituce „oficiální“ rodiny </a:t>
            </a:r>
            <a:r>
              <a:rPr lang="cs-CZ" sz="2000" dirty="0"/>
              <a:t>– </a:t>
            </a:r>
            <a:r>
              <a:rPr lang="cs-CZ" sz="2000" b="1" dirty="0"/>
              <a:t>k plození a výchově dětí není potřeba </a:t>
            </a:r>
            <a:r>
              <a:rPr lang="cs-CZ" sz="2000" b="1" dirty="0" smtClean="0"/>
              <a:t>sňatku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1558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7141" y="394636"/>
            <a:ext cx="10886059" cy="5437364"/>
          </a:xfrm>
        </p:spPr>
        <p:txBody>
          <a:bodyPr/>
          <a:lstStyle/>
          <a:p>
            <a:r>
              <a:rPr lang="cs-CZ" sz="2000" dirty="0"/>
              <a:t>Pokud bychom shrnuli předchozí informace, tak podle Van De </a:t>
            </a:r>
            <a:r>
              <a:rPr lang="cs-CZ" sz="2000" dirty="0" err="1"/>
              <a:t>Kaa</a:t>
            </a:r>
            <a:r>
              <a:rPr lang="cs-CZ" sz="2000" dirty="0"/>
              <a:t> (1987) probíhal od poloviny 60. let posun v hodnotách lidí týkajících se demografické reprodukce především těmito směry: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14" y="2030931"/>
            <a:ext cx="9526781" cy="34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628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00" y="1203158"/>
            <a:ext cx="11883429" cy="42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17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7891" y="433137"/>
            <a:ext cx="10905309" cy="5398863"/>
          </a:xfrm>
        </p:spPr>
        <p:txBody>
          <a:bodyPr/>
          <a:lstStyle/>
          <a:p>
            <a:r>
              <a:rPr lang="cs-CZ" sz="2400" dirty="0"/>
              <a:t>Jak již bylo naznačeno, </a:t>
            </a:r>
            <a:r>
              <a:rPr lang="cs-CZ" sz="2400" b="1" dirty="0"/>
              <a:t>termín druhý demografický přechod </a:t>
            </a:r>
            <a:r>
              <a:rPr lang="cs-CZ" sz="2400" dirty="0"/>
              <a:t>byl vnesen do demografického a sociologického diskursu v reakci na novou velkou proměnu demografického chování, kterou zaznamenala ekonomicky a kulturně vyspělá Evropa od </a:t>
            </a:r>
            <a:r>
              <a:rPr lang="cs-CZ" sz="2400" b="1" dirty="0"/>
              <a:t>druhé poloviny 60. let minulého století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Protože </a:t>
            </a:r>
            <a:r>
              <a:rPr lang="cs-CZ" sz="2400" dirty="0"/>
              <a:t>již jeden demografický přechod v Evropě proběhl, tento nový dostal přídomek „druhý“. </a:t>
            </a:r>
            <a:endParaRPr lang="cs-CZ" sz="2400" dirty="0" smtClean="0"/>
          </a:p>
          <a:p>
            <a:r>
              <a:rPr lang="cs-CZ" sz="2400" dirty="0" smtClean="0"/>
              <a:t>Termín </a:t>
            </a:r>
            <a:r>
              <a:rPr lang="cs-CZ" sz="2400" dirty="0"/>
              <a:t>druhý demografický přechod poprvé použili demografové Ron </a:t>
            </a:r>
            <a:r>
              <a:rPr lang="cs-CZ" sz="2400" dirty="0" err="1"/>
              <a:t>Lesthaeghe</a:t>
            </a:r>
            <a:r>
              <a:rPr lang="cs-CZ" sz="2400" dirty="0"/>
              <a:t> (Belgie) a </a:t>
            </a:r>
            <a:r>
              <a:rPr lang="cs-CZ" sz="2400" dirty="0" err="1"/>
              <a:t>Dirk</a:t>
            </a:r>
            <a:r>
              <a:rPr lang="cs-CZ" sz="2400" dirty="0"/>
              <a:t> Van De </a:t>
            </a:r>
            <a:r>
              <a:rPr lang="cs-CZ" sz="2400" dirty="0" err="1"/>
              <a:t>Kaa</a:t>
            </a:r>
            <a:r>
              <a:rPr lang="cs-CZ" sz="2400" dirty="0"/>
              <a:t> (Nizozemsko). Právě Van De </a:t>
            </a:r>
            <a:r>
              <a:rPr lang="cs-CZ" sz="2400" dirty="0" err="1"/>
              <a:t>Kaa</a:t>
            </a:r>
            <a:r>
              <a:rPr lang="cs-CZ" sz="2400" dirty="0"/>
              <a:t> (1987) stanovil počátek druhého demografického přechodu na rok 1965. </a:t>
            </a:r>
          </a:p>
        </p:txBody>
      </p:sp>
    </p:spTree>
    <p:extLst>
      <p:ext uri="{BB962C8B-B14F-4D97-AF65-F5344CB8AC3E}">
        <p14:creationId xmlns:p14="http://schemas.microsoft.com/office/powerpoint/2010/main" val="921468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5267" y="423512"/>
            <a:ext cx="10837933" cy="5408488"/>
          </a:xfrm>
        </p:spPr>
        <p:txBody>
          <a:bodyPr/>
          <a:lstStyle/>
          <a:p>
            <a:r>
              <a:rPr lang="cs-CZ" sz="2000" dirty="0"/>
              <a:t>Za </a:t>
            </a:r>
            <a:r>
              <a:rPr lang="cs-CZ" sz="2000" b="1" dirty="0"/>
              <a:t>hlavní demografický rys </a:t>
            </a:r>
            <a:r>
              <a:rPr lang="cs-CZ" sz="2000" dirty="0" smtClean="0"/>
              <a:t>považoval Van de </a:t>
            </a:r>
            <a:r>
              <a:rPr lang="cs-CZ" sz="2000" dirty="0" err="1" smtClean="0"/>
              <a:t>Kaa</a:t>
            </a:r>
            <a:r>
              <a:rPr lang="cs-CZ" sz="2000" dirty="0" smtClean="0"/>
              <a:t> </a:t>
            </a:r>
            <a:r>
              <a:rPr lang="cs-CZ" sz="2000" b="1" dirty="0"/>
              <a:t>pokles úhrnné plodnosti </a:t>
            </a:r>
            <a:r>
              <a:rPr lang="cs-CZ" sz="2000" dirty="0"/>
              <a:t>z úrovně, která zaručuje alespoň záchovnou (reprodukční) hranici </a:t>
            </a:r>
            <a:r>
              <a:rPr lang="cs-CZ" sz="2000" b="1" dirty="0"/>
              <a:t>2,1 dítěte na ženu</a:t>
            </a:r>
            <a:r>
              <a:rPr lang="cs-CZ" sz="2000" dirty="0"/>
              <a:t>, kdy populace neroste, ale alespoň se obnoví a udržuje se rovnováha mezi narozenými a zemřelými, na </a:t>
            </a:r>
            <a:r>
              <a:rPr lang="cs-CZ" sz="2000" b="1" dirty="0"/>
              <a:t>úroveň hluboce pod touto hranicí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Van </a:t>
            </a:r>
            <a:r>
              <a:rPr lang="cs-CZ" sz="2000" dirty="0"/>
              <a:t>de </a:t>
            </a:r>
            <a:r>
              <a:rPr lang="cs-CZ" sz="2000" dirty="0" err="1"/>
              <a:t>Kaa</a:t>
            </a:r>
            <a:r>
              <a:rPr lang="cs-CZ" sz="2000" dirty="0"/>
              <a:t> </a:t>
            </a:r>
            <a:r>
              <a:rPr lang="cs-CZ" sz="2000" b="1" dirty="0" smtClean="0"/>
              <a:t>definoval </a:t>
            </a:r>
            <a:r>
              <a:rPr lang="cs-CZ" sz="2000" b="1" dirty="0"/>
              <a:t>i přibližný okamžik</a:t>
            </a:r>
            <a:r>
              <a:rPr lang="cs-CZ" sz="2000" dirty="0"/>
              <a:t>, kdy </a:t>
            </a:r>
            <a:r>
              <a:rPr lang="cs-CZ" sz="2000" b="1" dirty="0"/>
              <a:t>končí fáze prvního demografického </a:t>
            </a:r>
            <a:r>
              <a:rPr lang="cs-CZ" sz="2000" b="1" dirty="0" smtClean="0"/>
              <a:t>přechodu </a:t>
            </a:r>
            <a:r>
              <a:rPr lang="cs-CZ" sz="2000" b="1" dirty="0"/>
              <a:t>a </a:t>
            </a:r>
            <a:r>
              <a:rPr lang="cs-CZ" sz="2000" b="1" dirty="0" smtClean="0"/>
              <a:t>začíná </a:t>
            </a:r>
            <a:r>
              <a:rPr lang="cs-CZ" sz="2000" b="1" dirty="0"/>
              <a:t>fáze druhá, resp. druhý demografický přechod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Jedná se </a:t>
            </a:r>
            <a:r>
              <a:rPr lang="cs-CZ" sz="2000" dirty="0"/>
              <a:t>o okamžik, kdy se </a:t>
            </a:r>
            <a:r>
              <a:rPr lang="cs-CZ" sz="2000" b="1" dirty="0"/>
              <a:t>migrační saldo změní z negativního na pozitivní</a:t>
            </a:r>
            <a:r>
              <a:rPr lang="cs-CZ" sz="2000" dirty="0"/>
              <a:t>. </a:t>
            </a:r>
            <a:r>
              <a:rPr lang="cs-CZ" sz="2000" b="1" dirty="0"/>
              <a:t>Populační ztráty vytvořené přirozenou výměnou obyvatelstva jsou migrací do značné míry kompenzované</a:t>
            </a:r>
            <a:r>
              <a:rPr lang="cs-CZ" sz="2000" dirty="0"/>
              <a:t>, přestože celkový přírůstek nemusí být kladný. Evropské prostředí pro další výklad preferujeme vzhledem k demografické vyspělosti, kulturní a geografické blízkosti a specifikům daným poválečným politickým uspořádáním, které vydrželo až do konce 80. let.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7536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5310" y="385011"/>
            <a:ext cx="10943811" cy="5437364"/>
          </a:xfrm>
        </p:spPr>
        <p:txBody>
          <a:bodyPr/>
          <a:lstStyle/>
          <a:p>
            <a:r>
              <a:rPr lang="cs-CZ" sz="2000" dirty="0"/>
              <a:t>Zmíněný </a:t>
            </a:r>
            <a:r>
              <a:rPr lang="cs-CZ" sz="2000" b="1" dirty="0"/>
              <a:t>pokles plodnosti neprobíhal izolovaně</a:t>
            </a:r>
            <a:r>
              <a:rPr lang="cs-CZ" sz="2000" dirty="0"/>
              <a:t>, ale naopak byl spojen s řadou dalších trendů. </a:t>
            </a:r>
            <a:r>
              <a:rPr lang="cs-CZ" sz="2000" b="1" dirty="0"/>
              <a:t>Po roce 1965 se v evropské populaci začaly projevovat další důležité demografické trendy a změny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7" y="2656573"/>
            <a:ext cx="11399016" cy="23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79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6017" y="519764"/>
            <a:ext cx="10857183" cy="5312236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Paralelně </a:t>
            </a:r>
            <a:r>
              <a:rPr lang="cs-CZ" sz="2000" dirty="0"/>
              <a:t>s novými demografickými trendy docházelo v evropské populaci také ke </a:t>
            </a:r>
            <a:r>
              <a:rPr lang="cs-CZ" sz="2000" b="1" dirty="0"/>
              <a:t>společenským změnám </a:t>
            </a:r>
            <a:r>
              <a:rPr lang="cs-CZ" sz="2000" dirty="0"/>
              <a:t>v podobě: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6" y="2656573"/>
            <a:ext cx="11282283" cy="20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534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9389" y="500514"/>
            <a:ext cx="10943811" cy="5331486"/>
          </a:xfrm>
        </p:spPr>
        <p:txBody>
          <a:bodyPr/>
          <a:lstStyle/>
          <a:p>
            <a:r>
              <a:rPr lang="cs-CZ" sz="2000" b="1" dirty="0"/>
              <a:t>Druhý demografický přechod přirozeně nezačal a neproběhl v celé Evropě ve stejném období</a:t>
            </a:r>
            <a:r>
              <a:rPr lang="cs-CZ" sz="2000" dirty="0"/>
              <a:t>. Jak již bylo naznačeno a je zřejmé i z </a:t>
            </a:r>
            <a:r>
              <a:rPr lang="cs-CZ" sz="2000" dirty="0" smtClean="0"/>
              <a:t>následujících obrázků, </a:t>
            </a:r>
            <a:r>
              <a:rPr lang="cs-CZ" sz="2000" b="1" dirty="0"/>
              <a:t>demografické změny v západní a severní Evropě začaly zhruba od roku 1965</a:t>
            </a:r>
            <a:r>
              <a:rPr lang="cs-CZ" sz="2000" dirty="0"/>
              <a:t>, </a:t>
            </a:r>
            <a:r>
              <a:rPr lang="cs-CZ" sz="2000" b="1" dirty="0"/>
              <a:t>v jižní Evropě zhruba o deset let později a v zemích bývalého východního bloku až na konci 80. let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</a:t>
            </a:r>
            <a:r>
              <a:rPr lang="cs-CZ" sz="2000" dirty="0"/>
              <a:t> velmi vysokých hodnot úhrnné plodnosti v západní a severní Evropě (2,5 – 4 děti na ženu) se v jižní a východní Evropě tyto snižovaly jak v horní, tak dolní hranici intervalu, aby dosáhly historického minima - v České republice se na konci století jednalo o 1,13 dítěte na ženu.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Projevila </a:t>
            </a:r>
            <a:r>
              <a:rPr lang="cs-CZ" sz="2000" dirty="0"/>
              <a:t>se zde tedy </a:t>
            </a:r>
            <a:r>
              <a:rPr lang="cs-CZ" sz="2000" b="1" dirty="0"/>
              <a:t>časoprostorová fázová posloupnost </a:t>
            </a:r>
            <a:r>
              <a:rPr lang="cs-CZ" sz="2000" dirty="0"/>
              <a:t>(období 1965-2000, postupně ve všech částech Evropy) </a:t>
            </a:r>
            <a:r>
              <a:rPr lang="cs-CZ" sz="2000" b="1" dirty="0"/>
              <a:t>související s ekonomickou, sociokulturní i politickou </a:t>
            </a:r>
            <a:r>
              <a:rPr lang="cs-CZ" sz="2000" b="1" dirty="0" smtClean="0"/>
              <a:t>vyspělostí.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4067766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Demografické přechody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48" y="1104483"/>
            <a:ext cx="6853188" cy="462736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05137" y="471638"/>
            <a:ext cx="2292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Západní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31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8" y="535709"/>
            <a:ext cx="10909782" cy="5347855"/>
          </a:xfrm>
        </p:spPr>
        <p:txBody>
          <a:bodyPr/>
          <a:lstStyle/>
          <a:p>
            <a:r>
              <a:rPr lang="cs-CZ" sz="2000" dirty="0"/>
              <a:t>Při sledování příčin úmrtí se eviduje ukazatel </a:t>
            </a:r>
            <a:r>
              <a:rPr lang="cs-CZ" sz="2000" b="1" i="1" dirty="0"/>
              <a:t>standardizované úmrtnosti</a:t>
            </a:r>
            <a:r>
              <a:rPr lang="cs-CZ" sz="2000" dirty="0"/>
              <a:t>, který umožňuje </a:t>
            </a:r>
            <a:r>
              <a:rPr lang="cs-CZ" sz="2000" b="1" dirty="0"/>
              <a:t>nezkreslené srovnání dvou populací lišících se svou věkovou strukturou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S</a:t>
            </a:r>
            <a:r>
              <a:rPr lang="cs-CZ" sz="2000" dirty="0"/>
              <a:t> rostoucím vyšším věkem se úmrtnost zvyšuje, ukazatel věkově specifické úmrtnosti je tedy výrazně na věku závislý.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Při </a:t>
            </a:r>
            <a:r>
              <a:rPr lang="cs-CZ" sz="2000" dirty="0"/>
              <a:t>srovnání úrovně úmrtnosti dvou populací, z nichž každá má jinou věkovou strukturu, dochází při použití ukazatele hrubé míry úmrtnosti ke zkreslení. </a:t>
            </a:r>
            <a:endParaRPr lang="cs-CZ" sz="2000" dirty="0" smtClean="0"/>
          </a:p>
          <a:p>
            <a:r>
              <a:rPr lang="cs-CZ" sz="2000" dirty="0" smtClean="0"/>
              <a:t>Populace </a:t>
            </a:r>
            <a:r>
              <a:rPr lang="cs-CZ" sz="2000" dirty="0"/>
              <a:t>s větším zastoupením starých osob, u nichž je úmrtnost vyšší, bude mít více zemřelých než populace s mladší věkovou strukturou. </a:t>
            </a:r>
            <a:endParaRPr lang="cs-CZ" sz="2000" dirty="0" smtClean="0"/>
          </a:p>
          <a:p>
            <a:r>
              <a:rPr lang="cs-CZ" sz="2000" dirty="0" smtClean="0"/>
              <a:t>Proto </a:t>
            </a:r>
            <a:r>
              <a:rPr lang="cs-CZ" sz="2000" dirty="0"/>
              <a:t>se ke srovnání populací s různou věkovou strukturou užívá specifického souhrnného ukazatele standardizované úmrtnosti. </a:t>
            </a:r>
          </a:p>
        </p:txBody>
      </p:sp>
    </p:spTree>
    <p:extLst>
      <p:ext uri="{BB962C8B-B14F-4D97-AF65-F5344CB8AC3E}">
        <p14:creationId xmlns:p14="http://schemas.microsoft.com/office/powerpoint/2010/main" val="31074186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Demografické přechody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53" y="1058779"/>
            <a:ext cx="6766873" cy="45690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57011" y="407147"/>
            <a:ext cx="221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6708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Demografické přechody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76" y="1116530"/>
            <a:ext cx="6700666" cy="45530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28135" y="375638"/>
            <a:ext cx="179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Jižní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2834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Demografické přechody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9" y="1110206"/>
            <a:ext cx="6891688" cy="46733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23874" y="434913"/>
            <a:ext cx="244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Východní Evropa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536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6392" y="462013"/>
            <a:ext cx="11020926" cy="5369987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Dalším </a:t>
            </a:r>
            <a:r>
              <a:rPr lang="cs-CZ" sz="2400" b="1" dirty="0"/>
              <a:t>významným znakem druhého demografického přechodu </a:t>
            </a:r>
            <a:r>
              <a:rPr lang="cs-CZ" sz="2400" dirty="0"/>
              <a:t>je postupné, ale trvalé </a:t>
            </a:r>
            <a:r>
              <a:rPr lang="cs-CZ" sz="2400" b="1" dirty="0"/>
              <a:t>snižování kojenecké úmrtnosti a </a:t>
            </a:r>
            <a:r>
              <a:rPr lang="cs-CZ" sz="2400" b="1" dirty="0" smtClean="0"/>
              <a:t>zvyšování naděje </a:t>
            </a:r>
            <a:r>
              <a:rPr lang="cs-CZ" sz="2400" b="1" dirty="0"/>
              <a:t>dožití</a:t>
            </a:r>
            <a:r>
              <a:rPr lang="cs-CZ" sz="2400" dirty="0"/>
              <a:t> v důsledku soustavného růstu životní úrovně na všech kontinentech, nejrychleji však v rozvojových zemích.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Tento </a:t>
            </a:r>
            <a:r>
              <a:rPr lang="cs-CZ" sz="2400" dirty="0"/>
              <a:t>jev, v kombinaci s poklesem porodnosti a dalšími demografickými událostmi, má za důsledek </a:t>
            </a:r>
            <a:r>
              <a:rPr lang="cs-CZ" sz="2400" b="1" i="1" dirty="0"/>
              <a:t>demografické stárnutí </a:t>
            </a:r>
            <a:r>
              <a:rPr lang="cs-CZ" sz="2400" b="1" i="1" dirty="0" smtClean="0"/>
              <a:t>populace</a:t>
            </a:r>
            <a:r>
              <a:rPr lang="cs-CZ" sz="2400" i="1" dirty="0" smtClean="0"/>
              <a:t>.</a:t>
            </a:r>
            <a:r>
              <a:rPr lang="cs-CZ" sz="2400" b="1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06047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6017" y="490888"/>
            <a:ext cx="10857183" cy="5341112"/>
          </a:xfrm>
        </p:spPr>
        <p:txBody>
          <a:bodyPr/>
          <a:lstStyle/>
          <a:p>
            <a:r>
              <a:rPr lang="cs-CZ" sz="2000" b="1" dirty="0" smtClean="0"/>
              <a:t>Koncept </a:t>
            </a:r>
            <a:r>
              <a:rPr lang="cs-CZ" sz="2000" b="1" dirty="0"/>
              <a:t>druhého demografického přechodu se samozřejmě nevyhnul kritice</a:t>
            </a:r>
            <a:r>
              <a:rPr lang="cs-CZ" sz="2000" dirty="0"/>
              <a:t>, které vlastně čelí dodnes. </a:t>
            </a:r>
            <a:endParaRPr lang="cs-CZ" sz="2000" dirty="0" smtClean="0"/>
          </a:p>
          <a:p>
            <a:r>
              <a:rPr lang="cs-CZ" sz="2000" dirty="0" smtClean="0"/>
              <a:t>Někteří odborníci uvádějí, že </a:t>
            </a:r>
            <a:r>
              <a:rPr lang="cs-CZ" sz="2000" b="1" dirty="0"/>
              <a:t>změny v charakteru porodnosti a sňatečnosti nebyly nijak zásadně odlišné od minulých trendů, které probíhaly v průběhu prvního demografického přechodu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Za </a:t>
            </a:r>
            <a:r>
              <a:rPr lang="cs-CZ" sz="2000" b="1" dirty="0"/>
              <a:t>nový prvek </a:t>
            </a:r>
            <a:r>
              <a:rPr lang="cs-CZ" sz="2000" dirty="0" smtClean="0"/>
              <a:t>se považuje </a:t>
            </a:r>
            <a:r>
              <a:rPr lang="cs-CZ" sz="2000" dirty="0"/>
              <a:t>pouze </a:t>
            </a:r>
            <a:r>
              <a:rPr lang="cs-CZ" sz="2000" b="1" dirty="0"/>
              <a:t>rozšiřování užívání antikoncepčních prostředků</a:t>
            </a:r>
            <a:r>
              <a:rPr lang="cs-CZ" sz="2000" dirty="0"/>
              <a:t>, které byly logickým důsledkem vědeckého pokroku ve zdravotnictví.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Zavádění </a:t>
            </a:r>
            <a:r>
              <a:rPr lang="cs-CZ" sz="2000" dirty="0"/>
              <a:t>lékařské antikoncepce se sice projevuje v reprodukčním chování populace, ale tyto </a:t>
            </a:r>
            <a:r>
              <a:rPr lang="cs-CZ" sz="2000" b="1" dirty="0"/>
              <a:t>změny nejsou nikterak zásadní a změny v charakteru demografické reprodukce není možné </a:t>
            </a:r>
            <a:r>
              <a:rPr lang="cs-CZ" sz="2000" b="1" dirty="0" smtClean="0"/>
              <a:t>označit </a:t>
            </a:r>
            <a:r>
              <a:rPr lang="cs-CZ" sz="2000" b="1" dirty="0"/>
              <a:t>za „revoluční“</a:t>
            </a:r>
            <a:r>
              <a:rPr lang="cs-CZ" sz="2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5743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6017" y="490888"/>
            <a:ext cx="10857183" cy="5341112"/>
          </a:xfrm>
        </p:spPr>
        <p:txBody>
          <a:bodyPr/>
          <a:lstStyle/>
          <a:p>
            <a:r>
              <a:rPr lang="cs-CZ" b="1" dirty="0" smtClean="0"/>
              <a:t>Na </a:t>
            </a:r>
            <a:r>
              <a:rPr lang="cs-CZ" b="1" dirty="0"/>
              <a:t>rozdíl od zcela nezvratných a definitivních změn v rámci první demografické revoluce, </a:t>
            </a:r>
            <a:r>
              <a:rPr lang="cs-CZ" b="1" dirty="0" err="1"/>
              <a:t>tranzice</a:t>
            </a:r>
            <a:r>
              <a:rPr lang="cs-CZ" b="1" dirty="0"/>
              <a:t> v rámci 2. demografického přechodu nemusí být natolik trvalá a nezvratná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Stojí </a:t>
            </a:r>
            <a:r>
              <a:rPr lang="cs-CZ" dirty="0"/>
              <a:t>také za </a:t>
            </a:r>
            <a:r>
              <a:rPr lang="cs-CZ" dirty="0" smtClean="0"/>
              <a:t>upozornění, </a:t>
            </a:r>
            <a:r>
              <a:rPr lang="cs-CZ" dirty="0"/>
              <a:t>že v některých státech jako např. Francie nebo Švédsko se </a:t>
            </a:r>
            <a:r>
              <a:rPr lang="cs-CZ" b="1" dirty="0"/>
              <a:t>začala znovu zvyšovat úroveň plodnosti </a:t>
            </a:r>
            <a:r>
              <a:rPr lang="cs-CZ" dirty="0"/>
              <a:t>a celkově </a:t>
            </a:r>
            <a:r>
              <a:rPr lang="cs-CZ" dirty="0" smtClean="0"/>
              <a:t>se tyto země </a:t>
            </a:r>
            <a:r>
              <a:rPr lang="cs-CZ" dirty="0"/>
              <a:t>začaly vymykat předpokladům stanoveným v rámci teorie druhého demografického přechodu</a:t>
            </a:r>
          </a:p>
        </p:txBody>
      </p:sp>
    </p:spTree>
    <p:extLst>
      <p:ext uri="{BB962C8B-B14F-4D97-AF65-F5344CB8AC3E}">
        <p14:creationId xmlns:p14="http://schemas.microsoft.com/office/powerpoint/2010/main" val="37715219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icture 2"/>
          <p:cNvSpPr>
            <a:spLocks noChangeAspect="1" noChangeArrowheads="1"/>
          </p:cNvSpPr>
          <p:nvPr/>
        </p:nvSpPr>
        <p:spPr bwMode="auto">
          <a:xfrm>
            <a:off x="1992313" y="1603376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85090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Vývoj hrubé míry sňatečnosti </a:t>
            </a:r>
            <a:br>
              <a:rPr lang="cs-CZ" altLang="cs-CZ" sz="2800" dirty="0">
                <a:latin typeface="Verdana" panose="020B0604030504040204" pitchFamily="34" charset="0"/>
              </a:rPr>
            </a:br>
            <a:r>
              <a:rPr lang="cs-CZ" altLang="cs-CZ" sz="2800" dirty="0">
                <a:latin typeface="Verdana" panose="020B0604030504040204" pitchFamily="34" charset="0"/>
              </a:rPr>
              <a:t>v severní Evropě</a:t>
            </a:r>
            <a:r>
              <a:rPr lang="cs-CZ" altLang="cs-CZ" dirty="0"/>
              <a:t> 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819276"/>
            <a:ext cx="8064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93503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latin typeface="Verdana" panose="020B0604030504040204" pitchFamily="34" charset="0"/>
              </a:rPr>
              <a:t>Vývoj indexu rozvodovosti v severní Evropě</a:t>
            </a:r>
            <a:r>
              <a:rPr lang="cs-CZ" altLang="cs-CZ" sz="2800" dirty="0"/>
              <a:t> </a:t>
            </a:r>
          </a:p>
        </p:txBody>
      </p:sp>
      <p:sp>
        <p:nvSpPr>
          <p:cNvPr id="109571" name="Picture 3"/>
          <p:cNvSpPr>
            <a:spLocks noChangeAspect="1" noChangeArrowheads="1"/>
          </p:cNvSpPr>
          <p:nvPr/>
        </p:nvSpPr>
        <p:spPr bwMode="auto">
          <a:xfrm>
            <a:off x="2351088" y="1438275"/>
            <a:ext cx="7561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654175"/>
            <a:ext cx="7561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0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Graf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>
            <a:fillRect/>
          </a:stretch>
        </p:blipFill>
        <p:spPr bwMode="auto">
          <a:xfrm>
            <a:off x="2279650" y="1484314"/>
            <a:ext cx="72723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Obdélník 1"/>
          <p:cNvSpPr>
            <a:spLocks noChangeArrowheads="1"/>
          </p:cNvSpPr>
          <p:nvPr/>
        </p:nvSpPr>
        <p:spPr bwMode="auto">
          <a:xfrm>
            <a:off x="2495550" y="620713"/>
            <a:ext cx="684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Odhad vývoje úhrnné plodnosti ve světě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roku 1950 do 2100</a:t>
            </a:r>
          </a:p>
        </p:txBody>
      </p:sp>
      <p:sp>
        <p:nvSpPr>
          <p:cNvPr id="118788" name="Obdélník 2"/>
          <p:cNvSpPr>
            <a:spLocks noChangeArrowheads="1"/>
          </p:cNvSpPr>
          <p:nvPr/>
        </p:nvSpPr>
        <p:spPr bwMode="auto">
          <a:xfrm>
            <a:off x="2495550" y="5732464"/>
            <a:ext cx="698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Zdroj: UN, 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population prospects, 2015</a:t>
            </a: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6781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Graf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>
            <a:fillRect/>
          </a:stretch>
        </p:blipFill>
        <p:spPr bwMode="auto">
          <a:xfrm>
            <a:off x="2279651" y="1341438"/>
            <a:ext cx="7561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Obdélník 1"/>
          <p:cNvSpPr>
            <a:spLocks noChangeArrowheads="1"/>
          </p:cNvSpPr>
          <p:nvPr/>
        </p:nvSpPr>
        <p:spPr bwMode="auto">
          <a:xfrm>
            <a:off x="3575050" y="404813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Odhad vývoje HMP a HMÚ ve světě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roku 1950 do 2100</a:t>
            </a:r>
          </a:p>
        </p:txBody>
      </p:sp>
      <p:sp>
        <p:nvSpPr>
          <p:cNvPr id="119812" name="Obdélník 2"/>
          <p:cNvSpPr>
            <a:spLocks noChangeArrowheads="1"/>
          </p:cNvSpPr>
          <p:nvPr/>
        </p:nvSpPr>
        <p:spPr bwMode="auto">
          <a:xfrm>
            <a:off x="2640014" y="6122989"/>
            <a:ext cx="438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Zdroj: UN, 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population prospects, 2015</a:t>
            </a: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86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891" y="498764"/>
            <a:ext cx="10891309" cy="5551054"/>
          </a:xfrm>
        </p:spPr>
        <p:txBody>
          <a:bodyPr/>
          <a:lstStyle/>
          <a:p>
            <a:r>
              <a:rPr lang="cs-CZ" sz="2400" b="1" dirty="0"/>
              <a:t>Mezi nejčastější příčiny úmrtí v EU se řadí nemoci oběhové soustavy, rakovina a respirační choroby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V</a:t>
            </a:r>
            <a:r>
              <a:rPr lang="cs-CZ" sz="2400" dirty="0"/>
              <a:t> letech 2004 – 2012 vykazovaly standardizované míry úmrtnosti v důsledku novotvarů, ischemické choroby srdeční a dopravních nehod sestupnou tendenci, zatímco u nemocí nervové soustavy došlo k navýšení u obou pohlaví.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87" y="4069964"/>
            <a:ext cx="10029453" cy="20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861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Stárnutí populace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509" y="3174294"/>
            <a:ext cx="11361600" cy="698497"/>
          </a:xfrm>
        </p:spPr>
        <p:txBody>
          <a:bodyPr/>
          <a:lstStyle/>
          <a:p>
            <a:pPr algn="ctr"/>
            <a:r>
              <a:rPr lang="cs-CZ" sz="4400" b="1" dirty="0" smtClean="0"/>
              <a:t>Demografické stárnutí populace </a:t>
            </a:r>
          </a:p>
        </p:txBody>
      </p:sp>
    </p:spTree>
    <p:extLst>
      <p:ext uri="{BB962C8B-B14F-4D97-AF65-F5344CB8AC3E}">
        <p14:creationId xmlns:p14="http://schemas.microsoft.com/office/powerpoint/2010/main" val="33552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7308" y="387927"/>
            <a:ext cx="11055928" cy="5661891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3200" b="1" dirty="0" smtClean="0"/>
              <a:t>SVĚTOVÁ POPULACE STÁRNE</a:t>
            </a:r>
          </a:p>
          <a:p>
            <a:endParaRPr lang="cs-CZ" dirty="0"/>
          </a:p>
          <a:p>
            <a:r>
              <a:rPr lang="cs-CZ" dirty="0" smtClean="0"/>
              <a:t>Toto </a:t>
            </a:r>
            <a:r>
              <a:rPr lang="cs-CZ" dirty="0"/>
              <a:t>konstatování je asi </a:t>
            </a:r>
            <a:r>
              <a:rPr lang="cs-CZ" b="1" dirty="0"/>
              <a:t>nejvýstižnějším globálním trendem posledních desetiletí a nejčastějším tématem populačních studií </a:t>
            </a:r>
            <a:r>
              <a:rPr lang="cs-CZ" dirty="0"/>
              <a:t>z dílen významných světových organizací zabývajících se demografickými analýzami (United </a:t>
            </a:r>
            <a:r>
              <a:rPr lang="cs-CZ" dirty="0" err="1"/>
              <a:t>Nations</a:t>
            </a:r>
            <a:r>
              <a:rPr lang="cs-CZ" dirty="0"/>
              <a:t> – Population </a:t>
            </a:r>
            <a:r>
              <a:rPr lang="cs-CZ" dirty="0" err="1"/>
              <a:t>Division</a:t>
            </a:r>
            <a:r>
              <a:rPr lang="cs-CZ" dirty="0"/>
              <a:t>, Central Intelligence Agency, Population Reference Bureau a další). </a:t>
            </a:r>
          </a:p>
        </p:txBody>
      </p:sp>
    </p:spTree>
    <p:extLst>
      <p:ext uri="{BB962C8B-B14F-4D97-AF65-F5344CB8AC3E}">
        <p14:creationId xmlns:p14="http://schemas.microsoft.com/office/powerpoint/2010/main" val="11981479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7237" y="332509"/>
            <a:ext cx="11296072" cy="5499491"/>
          </a:xfrm>
        </p:spPr>
        <p:txBody>
          <a:bodyPr/>
          <a:lstStyle/>
          <a:p>
            <a:r>
              <a:rPr lang="cs-CZ" sz="2400" b="1" i="1" dirty="0"/>
              <a:t>Demografické stárnutí</a:t>
            </a:r>
            <a:r>
              <a:rPr lang="cs-CZ" sz="2400" b="1" dirty="0"/>
              <a:t> společnosti však není zdaleka otázkou posledních let</a:t>
            </a:r>
            <a:r>
              <a:rPr lang="cs-CZ" sz="2400" dirty="0"/>
              <a:t>, tento fenomén od poloviny 20. století postihuje ve větší či menší míře všechny země a v současnosti se stává jedním ze zásadních celosvětových problémů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i="1" dirty="0" smtClean="0"/>
              <a:t>Stárnutí </a:t>
            </a:r>
            <a:r>
              <a:rPr lang="cs-CZ" sz="2400" b="1" i="1" dirty="0"/>
              <a:t>populace</a:t>
            </a:r>
            <a:r>
              <a:rPr lang="cs-CZ" sz="2400" b="1" dirty="0"/>
              <a:t> je komplexním procesem </a:t>
            </a:r>
            <a:r>
              <a:rPr lang="cs-CZ" sz="2400" dirty="0"/>
              <a:t>působícím na více aspektů lidského života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Je </a:t>
            </a:r>
            <a:r>
              <a:rPr lang="cs-CZ" sz="2400" dirty="0"/>
              <a:t>výsledkem </a:t>
            </a:r>
            <a:r>
              <a:rPr lang="cs-CZ" sz="2400" b="1" dirty="0"/>
              <a:t>zlepšování zdravotního stavu populace</a:t>
            </a:r>
            <a:r>
              <a:rPr lang="cs-CZ" sz="2400" dirty="0"/>
              <a:t>, a s tím spojených </a:t>
            </a:r>
            <a:r>
              <a:rPr lang="cs-CZ" sz="2400" b="1" dirty="0"/>
              <a:t>úmrtnostních poměrů </a:t>
            </a:r>
            <a:r>
              <a:rPr lang="cs-CZ" sz="2400" dirty="0"/>
              <a:t>v kontextu obecného zvyšování kvality lidského života a také dlouhodobého </a:t>
            </a:r>
            <a:r>
              <a:rPr lang="cs-CZ" sz="2400" b="1" dirty="0"/>
              <a:t>snižování realizované </a:t>
            </a:r>
            <a:r>
              <a:rPr lang="cs-CZ" sz="2400" b="1" dirty="0" smtClean="0"/>
              <a:t>plodnosti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2648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5709" y="387927"/>
            <a:ext cx="10937491" cy="5444073"/>
          </a:xfrm>
        </p:spPr>
        <p:txBody>
          <a:bodyPr/>
          <a:lstStyle/>
          <a:p>
            <a:r>
              <a:rPr lang="cs-CZ" sz="2400" b="1" dirty="0" smtClean="0"/>
              <a:t>Při </a:t>
            </a:r>
            <a:r>
              <a:rPr lang="cs-CZ" sz="2400" b="1" dirty="0"/>
              <a:t>studiu stárnutí populace </a:t>
            </a:r>
            <a:r>
              <a:rPr lang="cs-CZ" sz="2400" b="1" dirty="0" smtClean="0"/>
              <a:t>se uplatňují </a:t>
            </a:r>
            <a:r>
              <a:rPr lang="cs-CZ" sz="2400" b="1" dirty="0"/>
              <a:t>dva odlišné přístupy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b="1" dirty="0" smtClean="0"/>
              <a:t>1) V </a:t>
            </a:r>
            <a:r>
              <a:rPr lang="cs-CZ" sz="2400" b="1" dirty="0"/>
              <a:t>prvním případě se úsilí zaměřuje na komparaci většího počtu (makro)regionálních populačních struktur </a:t>
            </a:r>
            <a:r>
              <a:rPr lang="cs-CZ" sz="2400" dirty="0"/>
              <a:t>(</a:t>
            </a:r>
            <a:r>
              <a:rPr lang="cs-CZ" sz="2400" dirty="0" err="1"/>
              <a:t>interregionální</a:t>
            </a:r>
            <a:r>
              <a:rPr lang="cs-CZ" sz="2400" dirty="0"/>
              <a:t> analýza) s orientací na poznání rozdílů ve věkové struktuře jejich obyvatel v dosažené úrovni stárnutí. </a:t>
            </a:r>
            <a:endParaRPr lang="cs-CZ" sz="2400" dirty="0" smtClean="0"/>
          </a:p>
          <a:p>
            <a:r>
              <a:rPr lang="cs-CZ" sz="2400" b="1" dirty="0" smtClean="0"/>
              <a:t>2) Ve </a:t>
            </a:r>
            <a:r>
              <a:rPr lang="cs-CZ" sz="2400" b="1" dirty="0"/>
              <a:t>druhém případě se pozornost zaměřuje především na časové změny věkové struktury jednoho (makro)regionálního populačního útvaru </a:t>
            </a:r>
            <a:r>
              <a:rPr lang="cs-CZ" sz="2400" dirty="0"/>
              <a:t>(tzv. </a:t>
            </a:r>
            <a:r>
              <a:rPr lang="cs-CZ" sz="2400" dirty="0" err="1"/>
              <a:t>intertemporální</a:t>
            </a:r>
            <a:r>
              <a:rPr lang="cs-CZ" sz="2400" dirty="0"/>
              <a:t> analýza). </a:t>
            </a:r>
            <a:endParaRPr lang="cs-CZ" sz="2400" dirty="0" smtClean="0"/>
          </a:p>
          <a:p>
            <a:r>
              <a:rPr lang="cs-CZ" sz="2400" dirty="0" smtClean="0"/>
              <a:t>Ukazuje </a:t>
            </a:r>
            <a:r>
              <a:rPr lang="cs-CZ" sz="2400" dirty="0"/>
              <a:t>se však výhoda prostorových analýz i </a:t>
            </a:r>
            <a:r>
              <a:rPr lang="cs-CZ" sz="2400" b="1" dirty="0"/>
              <a:t>potřeba propojení obou přístupů.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9590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7" y="415637"/>
            <a:ext cx="11092873" cy="5416364"/>
          </a:xfrm>
        </p:spPr>
        <p:txBody>
          <a:bodyPr/>
          <a:lstStyle/>
          <a:p>
            <a:r>
              <a:rPr lang="cs-CZ" sz="2400" b="1" dirty="0"/>
              <a:t>Rozsáhlý soubor metod a technik studia procesů stárnutí populace je možné rozdělit do tří základních </a:t>
            </a:r>
            <a:r>
              <a:rPr lang="cs-CZ" sz="2400" b="1" dirty="0" smtClean="0"/>
              <a:t>skupin</a:t>
            </a:r>
            <a:r>
              <a:rPr lang="cs-CZ" sz="2400" dirty="0" smtClean="0"/>
              <a:t>. </a:t>
            </a:r>
          </a:p>
          <a:p>
            <a:r>
              <a:rPr lang="cs-CZ" sz="2400" b="1" dirty="0" smtClean="0"/>
              <a:t>První </a:t>
            </a:r>
            <a:r>
              <a:rPr lang="cs-CZ" sz="2400" b="1" dirty="0"/>
              <a:t>skupinu představují jednoduché ukazatele, které charakterizují pouze jednu typickou věkovou kategorii obyvatelstva </a:t>
            </a:r>
            <a:r>
              <a:rPr lang="cs-CZ" sz="2400" dirty="0"/>
              <a:t>(např. obyvatelstvo v poproduktivním či </a:t>
            </a:r>
            <a:r>
              <a:rPr lang="cs-CZ" sz="2400" dirty="0" err="1"/>
              <a:t>postreprodukčním</a:t>
            </a:r>
            <a:r>
              <a:rPr lang="cs-CZ" sz="2400" dirty="0"/>
              <a:t> věku, nebo ve vybraných věkových kategoriích - typicky 60-69, 70-79, 80 a více let apod.). </a:t>
            </a:r>
            <a:endParaRPr lang="cs-CZ" sz="2400" dirty="0" smtClean="0"/>
          </a:p>
          <a:p>
            <a:r>
              <a:rPr lang="cs-CZ" sz="2400" dirty="0" smtClean="0"/>
              <a:t>Výhodou </a:t>
            </a:r>
            <a:r>
              <a:rPr lang="cs-CZ" sz="2400" dirty="0"/>
              <a:t>je </a:t>
            </a:r>
            <a:r>
              <a:rPr lang="cs-CZ" sz="2400" b="1" dirty="0"/>
              <a:t>relativně dobrá dostupnost základních statistických dat i jednoduchost jejich zpracování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Tyto </a:t>
            </a:r>
            <a:r>
              <a:rPr lang="cs-CZ" sz="2400" dirty="0"/>
              <a:t>charakteristiky se vyznačují i jednoduchou interpretací, </a:t>
            </a:r>
            <a:r>
              <a:rPr lang="cs-CZ" sz="2400" b="1" dirty="0"/>
              <a:t>nevýhodou je absence poznatků o ostatních věkových kategoriích</a:t>
            </a:r>
            <a:r>
              <a:rPr lang="cs-CZ" sz="24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33034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4945" y="434109"/>
            <a:ext cx="10991273" cy="5397891"/>
          </a:xfrm>
        </p:spPr>
        <p:txBody>
          <a:bodyPr/>
          <a:lstStyle/>
          <a:p>
            <a:r>
              <a:rPr lang="cs-CZ" sz="2400" b="1" dirty="0"/>
              <a:t>Druhou skupinu tvoří složitější míry studia stárnutí obyvatelstva</a:t>
            </a:r>
            <a:r>
              <a:rPr lang="cs-CZ" sz="2400" dirty="0"/>
              <a:t>. Jsou to statistické míry, při jejichž konstrukci je </a:t>
            </a:r>
            <a:r>
              <a:rPr lang="cs-CZ" sz="2400" b="1" dirty="0"/>
              <a:t>zohledňováno více typických věkových kategorií obyvatelstva</a:t>
            </a:r>
            <a:r>
              <a:rPr lang="cs-CZ" sz="2400" dirty="0"/>
              <a:t>, příp. jsou brány v úvahu všechny věkové </a:t>
            </a:r>
            <a:r>
              <a:rPr lang="cs-CZ" sz="2400" dirty="0" smtClean="0"/>
              <a:t>kategorie. </a:t>
            </a:r>
          </a:p>
          <a:p>
            <a:endParaRPr lang="cs-CZ" sz="2400" dirty="0" smtClean="0"/>
          </a:p>
          <a:p>
            <a:r>
              <a:rPr lang="cs-CZ" sz="2400" b="1" dirty="0" smtClean="0"/>
              <a:t>Vypovídací </a:t>
            </a:r>
            <a:r>
              <a:rPr lang="cs-CZ" sz="2400" b="1" dirty="0"/>
              <a:t>schopnost těchto ukazatelů je přirozeně vyšší, na druhou stranu bývá obtížnější jejich interpretace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této skupiny ukazatelů je možné zařadit, </a:t>
            </a:r>
            <a:r>
              <a:rPr lang="cs-CZ" sz="2400" b="1" dirty="0"/>
              <a:t>index stáří, index ekonomické závislosti</a:t>
            </a:r>
            <a:r>
              <a:rPr lang="cs-CZ" sz="2400" dirty="0"/>
              <a:t>, </a:t>
            </a:r>
            <a:r>
              <a:rPr lang="cs-CZ" sz="2400" dirty="0" err="1"/>
              <a:t>Billeterův</a:t>
            </a:r>
            <a:r>
              <a:rPr lang="cs-CZ" sz="2400" dirty="0"/>
              <a:t> index, věkový medián, průměrný věk a další.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86391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15636" y="314037"/>
            <a:ext cx="11296072" cy="5517964"/>
          </a:xfrm>
        </p:spPr>
        <p:txBody>
          <a:bodyPr/>
          <a:lstStyle/>
          <a:p>
            <a:r>
              <a:rPr lang="cs-CZ" sz="2000" b="1" dirty="0"/>
              <a:t>Třetí skupinu nástrojů hodnocení a prezentace věkových struktur představují grafické </a:t>
            </a:r>
            <a:r>
              <a:rPr lang="cs-CZ" sz="2000" b="1" dirty="0" smtClean="0"/>
              <a:t>metody</a:t>
            </a:r>
            <a:r>
              <a:rPr lang="cs-CZ" sz="2000" dirty="0" smtClean="0"/>
              <a:t>. </a:t>
            </a:r>
          </a:p>
          <a:p>
            <a:endParaRPr lang="cs-CZ" sz="2000" dirty="0"/>
          </a:p>
          <a:p>
            <a:r>
              <a:rPr lang="cs-CZ" sz="2000" b="1" dirty="0" smtClean="0"/>
              <a:t>Nejčastěji </a:t>
            </a:r>
            <a:r>
              <a:rPr lang="cs-CZ" sz="2000" b="1" dirty="0"/>
              <a:t>používanou</a:t>
            </a:r>
            <a:r>
              <a:rPr lang="cs-CZ" sz="2000" dirty="0"/>
              <a:t>, zejména pro svoji názornost, je </a:t>
            </a:r>
            <a:r>
              <a:rPr lang="cs-CZ" sz="2000" b="1" dirty="0"/>
              <a:t>věková pyramida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Jedná </a:t>
            </a:r>
            <a:r>
              <a:rPr lang="cs-CZ" sz="2000" dirty="0"/>
              <a:t>o dvojitý histogram četnosti obyvatel v jednotlivých věkových kategoriích (jednoletých nebo pětiletých).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hrubých rysech se tímto způsobem zobrazuje historie populace a především formování její věkové struktury.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jejím tvaru, tedy v nepravidelnosti četnosti věkových kategorií, se odráží demografické události, které ovlivnily úroveň reprodukce (nárůst nebo pokles natality či mortality), příp. migrace obyvatelstva.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Dalšími </a:t>
            </a:r>
            <a:r>
              <a:rPr lang="cs-CZ" sz="2000" dirty="0"/>
              <a:t>příklady grafických metod jsou tzv. </a:t>
            </a:r>
            <a:r>
              <a:rPr lang="cs-CZ" sz="2000" b="1" dirty="0"/>
              <a:t>Lorentzova křivka a </a:t>
            </a:r>
            <a:r>
              <a:rPr lang="cs-CZ" sz="2000" b="1" dirty="0" err="1"/>
              <a:t>Ossanův</a:t>
            </a:r>
            <a:r>
              <a:rPr lang="cs-CZ" sz="2000" b="1" dirty="0"/>
              <a:t> </a:t>
            </a:r>
            <a:r>
              <a:rPr lang="cs-CZ" sz="2000" b="1" dirty="0" smtClean="0"/>
              <a:t>trojúhelník.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53235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6473" y="387928"/>
            <a:ext cx="11129818" cy="5384800"/>
          </a:xfrm>
        </p:spPr>
        <p:txBody>
          <a:bodyPr/>
          <a:lstStyle/>
          <a:p>
            <a:r>
              <a:rPr lang="cs-CZ" sz="2400" dirty="0"/>
              <a:t>V souvislosti se stárnutím populace je vhodné stručně představit </a:t>
            </a:r>
            <a:r>
              <a:rPr lang="cs-CZ" sz="2400" b="1" dirty="0"/>
              <a:t>koncept </a:t>
            </a:r>
            <a:r>
              <a:rPr lang="cs-CZ" sz="2400" dirty="0"/>
              <a:t>tzv. </a:t>
            </a:r>
            <a:r>
              <a:rPr lang="cs-CZ" sz="2400" b="1" i="1" dirty="0"/>
              <a:t>prospektivního věku</a:t>
            </a:r>
            <a:r>
              <a:rPr lang="cs-CZ" sz="2400" dirty="0" smtClean="0"/>
              <a:t>.</a:t>
            </a:r>
          </a:p>
          <a:p>
            <a:pPr marL="72000" indent="0">
              <a:buNone/>
            </a:pPr>
            <a:endParaRPr lang="cs-CZ" sz="2400" dirty="0" smtClean="0"/>
          </a:p>
          <a:p>
            <a:r>
              <a:rPr lang="cs-CZ" sz="2400" dirty="0" smtClean="0"/>
              <a:t>Ten </a:t>
            </a:r>
            <a:r>
              <a:rPr lang="cs-CZ" sz="2400" dirty="0"/>
              <a:t>je v zjednodušené podobě </a:t>
            </a:r>
            <a:r>
              <a:rPr lang="cs-CZ" sz="2400" b="1" dirty="0"/>
              <a:t>určován pomocí zbývající naděje dožití osoby v určitém přesném věku</a:t>
            </a:r>
            <a:r>
              <a:rPr lang="cs-CZ" sz="2400" dirty="0" smtClean="0"/>
              <a:t>.</a:t>
            </a:r>
          </a:p>
          <a:p>
            <a:pPr marL="72000" indent="0">
              <a:buNone/>
            </a:pPr>
            <a:r>
              <a:rPr lang="cs-CZ" sz="2400" dirty="0" smtClean="0"/>
              <a:t> </a:t>
            </a:r>
          </a:p>
          <a:p>
            <a:r>
              <a:rPr lang="cs-CZ" sz="2400" dirty="0" smtClean="0"/>
              <a:t>Dle </a:t>
            </a:r>
            <a:r>
              <a:rPr lang="cs-CZ" sz="2400" dirty="0"/>
              <a:t>tohoto pojetí tak lze hovořit o </a:t>
            </a:r>
            <a:r>
              <a:rPr lang="cs-CZ" sz="2400" b="1" dirty="0"/>
              <a:t>dvou věcích pro každou osobu </a:t>
            </a:r>
            <a:r>
              <a:rPr lang="cs-CZ" sz="2400" dirty="0" smtClean="0"/>
              <a:t>– </a:t>
            </a:r>
            <a:r>
              <a:rPr lang="cs-CZ" sz="2400" b="1" dirty="0" smtClean="0"/>
              <a:t>1) retrospektivním</a:t>
            </a:r>
            <a:r>
              <a:rPr lang="cs-CZ" sz="2400" dirty="0"/>
              <a:t>, který </a:t>
            </a:r>
            <a:r>
              <a:rPr lang="cs-CZ" sz="2400" b="1" dirty="0"/>
              <a:t>vyjadřuje počet let, které daná osoba již prožila</a:t>
            </a:r>
            <a:r>
              <a:rPr lang="cs-CZ" sz="2400" dirty="0"/>
              <a:t>, a </a:t>
            </a:r>
            <a:r>
              <a:rPr lang="cs-CZ" sz="2400" b="1" dirty="0" smtClean="0"/>
              <a:t>2) prospektivním</a:t>
            </a:r>
            <a:r>
              <a:rPr lang="cs-CZ" sz="2400" dirty="0"/>
              <a:t>, jež bere v potaz </a:t>
            </a:r>
            <a:r>
              <a:rPr lang="cs-CZ" sz="2400" b="1" dirty="0"/>
              <a:t>počet let, které daná osoba pravděpodobně ještě </a:t>
            </a:r>
            <a:r>
              <a:rPr lang="cs-CZ" sz="2400" b="1" dirty="0" smtClean="0"/>
              <a:t>prožije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95743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434109"/>
            <a:ext cx="11185236" cy="5397891"/>
          </a:xfrm>
        </p:spPr>
        <p:txBody>
          <a:bodyPr/>
          <a:lstStyle/>
          <a:p>
            <a:r>
              <a:rPr lang="cs-CZ" sz="2000" b="1" dirty="0"/>
              <a:t>Základní rozdíl mezi standardními a prospektivními charakteristikami spočívá ve většině případů v definici hranice stáří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b="1" dirty="0" smtClean="0"/>
              <a:t>Definice </a:t>
            </a:r>
            <a:r>
              <a:rPr lang="cs-CZ" sz="2000" b="1" dirty="0"/>
              <a:t>stáří se v čase mění a je ovlivněna různými faktory</a:t>
            </a:r>
            <a:r>
              <a:rPr lang="cs-CZ" sz="2000" dirty="0"/>
              <a:t>. Z tohoto důvodu činí pevná </a:t>
            </a:r>
            <a:r>
              <a:rPr lang="cs-CZ" sz="2000" b="1" dirty="0"/>
              <a:t>hranice stáří (obvykle dána věkem 65 let) standardní ukazatele obtížně porovnatelné v čase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Použití </a:t>
            </a:r>
            <a:r>
              <a:rPr lang="cs-CZ" sz="2000" dirty="0"/>
              <a:t>alternativního ukazatele, v tomto případě </a:t>
            </a:r>
            <a:r>
              <a:rPr lang="cs-CZ" sz="2000" b="1" dirty="0"/>
              <a:t>konstantního prospektivního věku, má větší výpovědní hodnotu, jelikož více odráží skutečné proměny věkové struktury obyvatelstva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Například </a:t>
            </a:r>
            <a:r>
              <a:rPr lang="cs-CZ" sz="2000" dirty="0"/>
              <a:t>v Itálii či Švédsku se konstantní prospektivní věk během let 1950-2013 zvýšil o více než 8 let a ve druhé polovině současné dekády nabývá hodnot kolem 71 až 72 let (kontinuálně roste od 50. let), v České republice je to kolem 68-89 let a kontinuální růst je, po stagnaci v období socialismu, zaznamenáván až od počátku 90. </a:t>
            </a:r>
            <a:r>
              <a:rPr lang="cs-CZ" sz="2000" dirty="0" smtClean="0"/>
              <a:t>let.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7408913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981" y="620713"/>
            <a:ext cx="10492509" cy="5505450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Demografické stárnutí</a:t>
            </a:r>
            <a:r>
              <a:rPr lang="cs-CZ" altLang="cs-CZ" sz="2400" dirty="0">
                <a:latin typeface="Verdana" panose="020B0604030504040204" pitchFamily="34" charset="0"/>
              </a:rPr>
              <a:t> společnosti, které od poloviny 20. století postihuje ve větší či menší míře všechny země, se v současnosti stává jedním z </a:t>
            </a:r>
            <a:r>
              <a:rPr lang="cs-CZ" altLang="cs-CZ" sz="2400" b="1" dirty="0">
                <a:latin typeface="Verdana" panose="020B0604030504040204" pitchFamily="34" charset="0"/>
              </a:rPr>
              <a:t>celosvětových problémů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Úzce souvisí s procesem druhého demografického přechodu</a:t>
            </a:r>
            <a:r>
              <a:rPr lang="cs-CZ" altLang="cs-CZ" sz="2400" dirty="0">
                <a:latin typeface="Verdana" panose="020B0604030504040204" pitchFamily="34" charset="0"/>
              </a:rPr>
              <a:t>, resp. </a:t>
            </a:r>
            <a:r>
              <a:rPr lang="cs-CZ" altLang="cs-CZ" sz="2400" b="1" i="1" dirty="0">
                <a:latin typeface="Verdana" panose="020B0604030504040204" pitchFamily="34" charset="0"/>
              </a:rPr>
              <a:t>snižováním porodnosti (plodnosti) i úmrtnosti!</a:t>
            </a:r>
            <a:r>
              <a:rPr lang="cs-CZ" altLang="cs-CZ" sz="2400" dirty="0">
                <a:latin typeface="Verdana" panose="020B0604030504040204" pitchFamily="34" charset="0"/>
              </a:rPr>
              <a:t> a </a:t>
            </a:r>
            <a:r>
              <a:rPr lang="cs-CZ" altLang="cs-CZ" sz="2400" b="1" i="1" dirty="0">
                <a:latin typeface="Verdana" panose="020B0604030504040204" pitchFamily="34" charset="0"/>
              </a:rPr>
              <a:t>zvyšováním střední délky života</a:t>
            </a:r>
          </a:p>
          <a:p>
            <a:pPr eaLnBrk="1" hangingPunct="1"/>
            <a:endParaRPr lang="cs-CZ" altLang="cs-CZ" sz="2400" b="1" i="1" u="sng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i="1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i="1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1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5" y="1062182"/>
            <a:ext cx="9082285" cy="4661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6727" y="350982"/>
            <a:ext cx="11870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Příčiny úmrtí podle standardizované míry úmrtnosti EU-28 (2015, na 100 tis. obyvatel)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739525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333376"/>
            <a:ext cx="10622255" cy="55317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b="1" u="sng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>
                <a:latin typeface="Verdana" panose="020B0604030504040204" pitchFamily="34" charset="0"/>
              </a:rPr>
              <a:t>Primárně</a:t>
            </a:r>
            <a:r>
              <a:rPr lang="cs-CZ" altLang="cs-CZ" sz="2400" dirty="0" smtClean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je</a:t>
            </a:r>
            <a:r>
              <a:rPr lang="cs-CZ" altLang="cs-CZ" sz="2400" i="1" dirty="0">
                <a:latin typeface="Verdana" panose="020B0604030504040204" pitchFamily="34" charset="0"/>
              </a:rPr>
              <a:t> </a:t>
            </a:r>
            <a:r>
              <a:rPr lang="cs-CZ" altLang="cs-CZ" sz="2400" b="1" i="1" dirty="0">
                <a:latin typeface="Verdana" panose="020B0604030504040204" pitchFamily="34" charset="0"/>
              </a:rPr>
              <a:t>stárnutí populace</a:t>
            </a:r>
            <a:r>
              <a:rPr lang="cs-CZ" altLang="cs-CZ" sz="2400" i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dáno</a:t>
            </a:r>
            <a:r>
              <a:rPr lang="cs-CZ" altLang="cs-CZ" sz="2400" i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trendem </a:t>
            </a:r>
            <a:r>
              <a:rPr lang="cs-CZ" altLang="cs-CZ" sz="2400" b="1" dirty="0">
                <a:latin typeface="Verdana" panose="020B0604030504040204" pitchFamily="34" charset="0"/>
              </a:rPr>
              <a:t>úrovně </a:t>
            </a:r>
            <a:r>
              <a:rPr lang="cs-CZ" altLang="cs-CZ" sz="2400" b="1" i="1" dirty="0">
                <a:latin typeface="Verdana" panose="020B0604030504040204" pitchFamily="34" charset="0"/>
              </a:rPr>
              <a:t>plodnosti</a:t>
            </a:r>
            <a:r>
              <a:rPr lang="cs-CZ" altLang="cs-CZ" sz="2400" dirty="0">
                <a:latin typeface="Verdana" panose="020B0604030504040204" pitchFamily="34" charset="0"/>
              </a:rPr>
              <a:t> a </a:t>
            </a:r>
            <a:r>
              <a:rPr lang="cs-CZ" altLang="cs-CZ" sz="2400" b="1" dirty="0">
                <a:latin typeface="Verdana" panose="020B0604030504040204" pitchFamily="34" charset="0"/>
              </a:rPr>
              <a:t>sekundárně úrovní </a:t>
            </a:r>
            <a:r>
              <a:rPr lang="cs-CZ" altLang="cs-CZ" sz="2400" b="1" i="1" dirty="0">
                <a:latin typeface="Verdana" panose="020B0604030504040204" pitchFamily="34" charset="0"/>
              </a:rPr>
              <a:t>úmrtnosti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Průměrné </a:t>
            </a:r>
            <a:r>
              <a:rPr lang="cs-CZ" altLang="cs-CZ" sz="2400" b="1" dirty="0">
                <a:latin typeface="Verdana" panose="020B0604030504040204" pitchFamily="34" charset="0"/>
              </a:rPr>
              <a:t>stáří obyvatelstva</a:t>
            </a:r>
            <a:r>
              <a:rPr lang="cs-CZ" altLang="cs-CZ" sz="2400" dirty="0">
                <a:latin typeface="Verdana" panose="020B0604030504040204" pitchFamily="34" charset="0"/>
              </a:rPr>
              <a:t> se začíná </a:t>
            </a:r>
            <a:r>
              <a:rPr lang="cs-CZ" altLang="cs-CZ" sz="2400" b="1" dirty="0">
                <a:latin typeface="Verdana" panose="020B0604030504040204" pitchFamily="34" charset="0"/>
              </a:rPr>
              <a:t>zvyšovat</a:t>
            </a:r>
            <a:r>
              <a:rPr lang="cs-CZ" altLang="cs-CZ" sz="2400" dirty="0">
                <a:latin typeface="Verdana" panose="020B0604030504040204" pitchFamily="34" charset="0"/>
              </a:rPr>
              <a:t> když </a:t>
            </a:r>
            <a:r>
              <a:rPr lang="cs-CZ" altLang="cs-CZ" sz="2400" b="1" dirty="0">
                <a:latin typeface="Verdana" panose="020B0604030504040204" pitchFamily="34" charset="0"/>
              </a:rPr>
              <a:t>poklesne míra plodnosti</a:t>
            </a:r>
            <a:r>
              <a:rPr lang="cs-CZ" altLang="cs-CZ" sz="2400" dirty="0">
                <a:latin typeface="Verdana" panose="020B0604030504040204" pitchFamily="34" charset="0"/>
              </a:rPr>
              <a:t> – vysoká míra plodnosti je zejména u rozvojových zemí, které mají mladou věkovou strukturu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Dopad </a:t>
            </a:r>
            <a:r>
              <a:rPr lang="cs-CZ" altLang="cs-CZ" sz="2400" b="1" dirty="0">
                <a:latin typeface="Verdana" panose="020B0604030504040204" pitchFamily="34" charset="0"/>
              </a:rPr>
              <a:t>poklesu úmrtnosti je proměnlivý</a:t>
            </a:r>
            <a:r>
              <a:rPr lang="cs-CZ" altLang="cs-CZ" sz="2400" dirty="0">
                <a:latin typeface="Verdana" panose="020B0604030504040204" pitchFamily="34" charset="0"/>
              </a:rPr>
              <a:t> v závislosti na tom, zda se týká </a:t>
            </a:r>
            <a:r>
              <a:rPr lang="cs-CZ" altLang="cs-CZ" sz="2400" b="1" dirty="0">
                <a:latin typeface="Verdana" panose="020B0604030504040204" pitchFamily="34" charset="0"/>
              </a:rPr>
              <a:t>mladší nebo starší generace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Historicky se </a:t>
            </a:r>
            <a:r>
              <a:rPr lang="cs-CZ" altLang="cs-CZ" sz="2400" b="1" dirty="0">
                <a:latin typeface="Verdana" panose="020B0604030504040204" pitchFamily="34" charset="0"/>
              </a:rPr>
              <a:t>první pokles úmrtnosti </a:t>
            </a:r>
            <a:r>
              <a:rPr lang="cs-CZ" altLang="cs-CZ" sz="2400" dirty="0">
                <a:latin typeface="Verdana" panose="020B0604030504040204" pitchFamily="34" charset="0"/>
              </a:rPr>
              <a:t>týkal zejména </a:t>
            </a:r>
            <a:r>
              <a:rPr lang="cs-CZ" altLang="cs-CZ" sz="2400" b="1" dirty="0">
                <a:latin typeface="Verdana" panose="020B0604030504040204" pitchFamily="34" charset="0"/>
              </a:rPr>
              <a:t>dětí</a:t>
            </a:r>
            <a:r>
              <a:rPr lang="cs-CZ" altLang="cs-CZ" sz="2400" dirty="0">
                <a:latin typeface="Verdana" panose="020B0604030504040204" pitchFamily="34" charset="0"/>
              </a:rPr>
              <a:t> a </a:t>
            </a:r>
            <a:r>
              <a:rPr lang="cs-CZ" altLang="cs-CZ" sz="2400" b="1" dirty="0">
                <a:latin typeface="Verdana" panose="020B0604030504040204" pitchFamily="34" charset="0"/>
              </a:rPr>
              <a:t>omlazoval tak populaci </a:t>
            </a:r>
            <a:r>
              <a:rPr lang="cs-CZ" altLang="cs-CZ" sz="2400" dirty="0">
                <a:latin typeface="Verdana" panose="020B0604030504040204" pitchFamily="34" charset="0"/>
              </a:rPr>
              <a:t>– </a:t>
            </a:r>
            <a:r>
              <a:rPr lang="cs-CZ" altLang="cs-CZ" sz="2400" b="1" dirty="0">
                <a:latin typeface="Verdana" panose="020B0604030504040204" pitchFamily="34" charset="0"/>
              </a:rPr>
              <a:t>postupně se projevil i u dalších (starších) generací</a:t>
            </a:r>
            <a:r>
              <a:rPr lang="cs-CZ" altLang="cs-CZ" sz="2400" dirty="0">
                <a:latin typeface="Verdana" panose="020B0604030504040204" pitchFamily="34" charset="0"/>
              </a:rPr>
              <a:t> – </a:t>
            </a:r>
            <a:r>
              <a:rPr lang="cs-CZ" altLang="cs-CZ" sz="2400" b="1" dirty="0">
                <a:latin typeface="Verdana" panose="020B0604030504040204" pitchFamily="34" charset="0"/>
              </a:rPr>
              <a:t>výrazné stárnutí populace</a:t>
            </a:r>
            <a:endParaRPr lang="cs-CZ" altLang="cs-CZ" sz="2400" b="1" i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2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214313"/>
            <a:ext cx="10714182" cy="5505450"/>
          </a:xfrm>
        </p:spPr>
        <p:txBody>
          <a:bodyPr/>
          <a:lstStyle/>
          <a:p>
            <a:pPr eaLnBrk="1" hangingPunct="1"/>
            <a:r>
              <a:rPr lang="cs-CZ" altLang="cs-CZ" sz="2400" b="1" i="1" dirty="0" smtClean="0">
                <a:latin typeface="Verdana" panose="020B0604030504040204" pitchFamily="34" charset="0"/>
              </a:rPr>
              <a:t>Stárnutí </a:t>
            </a:r>
            <a:r>
              <a:rPr lang="cs-CZ" altLang="cs-CZ" sz="2400" b="1" i="1" dirty="0">
                <a:latin typeface="Verdana" panose="020B0604030504040204" pitchFamily="34" charset="0"/>
              </a:rPr>
              <a:t>jednotlivce</a:t>
            </a:r>
            <a:r>
              <a:rPr lang="cs-CZ" altLang="cs-CZ" sz="2400" dirty="0">
                <a:latin typeface="Verdana" panose="020B0604030504040204" pitchFamily="34" charset="0"/>
              </a:rPr>
              <a:t> (biologický proces, biologický věk) vs. </a:t>
            </a:r>
            <a:r>
              <a:rPr lang="cs-CZ" altLang="cs-CZ" sz="2400" b="1" dirty="0">
                <a:latin typeface="Verdana" panose="020B0604030504040204" pitchFamily="34" charset="0"/>
              </a:rPr>
              <a:t>demografické stárnutí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Demografické stárnutí se týká celé populace</a:t>
            </a:r>
            <a:r>
              <a:rPr lang="cs-CZ" altLang="cs-CZ" sz="2400" dirty="0">
                <a:latin typeface="Verdana" panose="020B0604030504040204" pitchFamily="34" charset="0"/>
              </a:rPr>
              <a:t> a na rozdíl od biologického </a:t>
            </a:r>
            <a:r>
              <a:rPr lang="cs-CZ" altLang="cs-CZ" sz="2400" b="1" dirty="0">
                <a:latin typeface="Verdana" panose="020B0604030504040204" pitchFamily="34" charset="0"/>
              </a:rPr>
              <a:t>může daná populace omládnout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zvýšením podílu mladých věkových skupin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K demografickému stárnutí dochází v důsledku změn v charakteru demografické reprodukce a </a:t>
            </a:r>
            <a:r>
              <a:rPr lang="cs-CZ" altLang="cs-CZ" sz="2400" b="1" dirty="0">
                <a:latin typeface="Verdana" panose="020B0604030504040204" pitchFamily="34" charset="0"/>
              </a:rPr>
              <a:t>mění se</a:t>
            </a:r>
            <a:r>
              <a:rPr lang="cs-CZ" altLang="cs-CZ" sz="2400" dirty="0">
                <a:latin typeface="Verdana" panose="020B0604030504040204" pitchFamily="34" charset="0"/>
              </a:rPr>
              <a:t> při něm </a:t>
            </a:r>
            <a:r>
              <a:rPr lang="cs-CZ" altLang="cs-CZ" sz="2400" b="1" dirty="0">
                <a:latin typeface="Verdana" panose="020B0604030504040204" pitchFamily="34" charset="0"/>
              </a:rPr>
              <a:t>zastoupení dětské a </a:t>
            </a:r>
            <a:r>
              <a:rPr lang="cs-CZ" altLang="cs-CZ" sz="2400" b="1" dirty="0" err="1">
                <a:latin typeface="Verdana" panose="020B0604030504040204" pitchFamily="34" charset="0"/>
              </a:rPr>
              <a:t>postreprodukční</a:t>
            </a:r>
            <a:r>
              <a:rPr lang="cs-CZ" altLang="cs-CZ" sz="2400" b="1" dirty="0">
                <a:latin typeface="Verdana" panose="020B0604030504040204" pitchFamily="34" charset="0"/>
              </a:rPr>
              <a:t> složky</a:t>
            </a:r>
            <a:r>
              <a:rPr lang="cs-CZ" altLang="cs-CZ" sz="2400" dirty="0">
                <a:latin typeface="Verdana" panose="020B0604030504040204" pitchFamily="34" charset="0"/>
              </a:rPr>
              <a:t> v populaci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476251"/>
            <a:ext cx="10778836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latin typeface="Verdana" panose="020B0604030504040204" pitchFamily="34" charset="0"/>
              </a:rPr>
              <a:t>Stárnutí </a:t>
            </a:r>
            <a:r>
              <a:rPr lang="cs-CZ" altLang="cs-CZ" sz="2400" b="1" dirty="0">
                <a:latin typeface="Verdana" panose="020B0604030504040204" pitchFamily="34" charset="0"/>
              </a:rPr>
              <a:t>může být vyvoláno dvěma faktory: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latin typeface="Verdana" panose="020B0604030504040204" pitchFamily="34" charset="0"/>
              </a:rPr>
              <a:t>1)</a:t>
            </a:r>
            <a:r>
              <a:rPr lang="cs-CZ" altLang="cs-CZ" sz="2400" b="1" dirty="0"/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Dochází k relativnímu </a:t>
            </a:r>
            <a:r>
              <a:rPr lang="cs-CZ" altLang="cs-CZ" sz="2400" b="1" dirty="0">
                <a:latin typeface="Verdana" panose="020B0604030504040204" pitchFamily="34" charset="0"/>
              </a:rPr>
              <a:t>zpomalení růstu mladších věkových skupin</a:t>
            </a:r>
            <a:r>
              <a:rPr lang="cs-CZ" altLang="cs-CZ" sz="2400" dirty="0">
                <a:latin typeface="Verdana" panose="020B0604030504040204" pitchFamily="34" charset="0"/>
              </a:rPr>
              <a:t>, které je většinou výsledkem </a:t>
            </a:r>
            <a:r>
              <a:rPr lang="cs-CZ" altLang="cs-CZ" sz="2400" b="1" i="1" dirty="0">
                <a:latin typeface="Verdana" panose="020B0604030504040204" pitchFamily="34" charset="0"/>
              </a:rPr>
              <a:t>poklesu úrovně plodnosti a porodnosti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= </a:t>
            </a:r>
            <a:r>
              <a:rPr lang="cs-CZ" altLang="cs-CZ" sz="2400" b="1" dirty="0">
                <a:latin typeface="Verdana" panose="020B0604030504040204" pitchFamily="34" charset="0"/>
              </a:rPr>
              <a:t>STÁRNUTÍ V ZÁKLADNĚ VĚKOVÉ PYRAMIDY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 smtClean="0">
                <a:latin typeface="Verdana" panose="020B0604030504040204" pitchFamily="34" charset="0"/>
              </a:rPr>
              <a:t>2</a:t>
            </a:r>
            <a:r>
              <a:rPr lang="cs-CZ" altLang="cs-CZ" sz="2400" b="1" dirty="0">
                <a:latin typeface="Verdana" panose="020B0604030504040204" pitchFamily="34" charset="0"/>
              </a:rPr>
              <a:t>) </a:t>
            </a:r>
            <a:r>
              <a:rPr lang="cs-CZ" altLang="cs-CZ" sz="2400" dirty="0">
                <a:latin typeface="Verdana" panose="020B0604030504040204" pitchFamily="34" charset="0"/>
              </a:rPr>
              <a:t>Dochází ke </a:t>
            </a:r>
            <a:r>
              <a:rPr lang="cs-CZ" altLang="cs-CZ" sz="2400" b="1" dirty="0">
                <a:latin typeface="Verdana" panose="020B0604030504040204" pitchFamily="34" charset="0"/>
              </a:rPr>
              <a:t>zrychlení růstu počtu osob ve starším věku</a:t>
            </a:r>
            <a:r>
              <a:rPr lang="cs-CZ" altLang="cs-CZ" sz="2400" dirty="0">
                <a:latin typeface="Verdana" panose="020B0604030504040204" pitchFamily="34" charset="0"/>
              </a:rPr>
              <a:t>, které je důsledkem rychlejšího </a:t>
            </a:r>
            <a:r>
              <a:rPr lang="cs-CZ" altLang="cs-CZ" sz="2400" b="1" i="1" dirty="0">
                <a:latin typeface="Verdana" panose="020B0604030504040204" pitchFamily="34" charset="0"/>
              </a:rPr>
              <a:t>snižování měr úmrtnosti ve vyšším věku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To vede k </a:t>
            </a:r>
            <a:r>
              <a:rPr lang="cs-CZ" altLang="cs-CZ" sz="2400" b="1" dirty="0">
                <a:latin typeface="Verdana" panose="020B0604030504040204" pitchFamily="34" charset="0"/>
              </a:rPr>
              <a:t>prodlužování naděje dožití</a:t>
            </a:r>
            <a:r>
              <a:rPr lang="cs-CZ" altLang="cs-CZ" sz="2400" dirty="0">
                <a:latin typeface="Verdana" panose="020B0604030504040204" pitchFamily="34" charset="0"/>
              </a:rPr>
              <a:t> a tím k častějšímu dožívání se vyššího a vysokého věku</a:t>
            </a: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   =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r>
              <a:rPr lang="cs-CZ" altLang="cs-CZ" sz="2400" b="1" dirty="0">
                <a:latin typeface="Verdana" panose="020B0604030504040204" pitchFamily="34" charset="0"/>
              </a:rPr>
              <a:t>STÁRNUTÍ NA VRCHOLU VĚKOVÉ PYRAMIDY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618836"/>
            <a:ext cx="10753200" cy="5213164"/>
          </a:xfrm>
        </p:spPr>
        <p:txBody>
          <a:bodyPr/>
          <a:lstStyle/>
          <a:p>
            <a:r>
              <a:rPr lang="cs-CZ" sz="2400" dirty="0"/>
              <a:t>V souvislosti s výše uvedenými formami stárnutí je třeba zmínit také </a:t>
            </a:r>
            <a:r>
              <a:rPr lang="cs-CZ" sz="2400" b="1" dirty="0"/>
              <a:t>„specifické“ stárnutí ve středu věkové pyramidy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To </a:t>
            </a:r>
            <a:r>
              <a:rPr lang="cs-CZ" sz="2400" dirty="0"/>
              <a:t>je způsobeno </a:t>
            </a:r>
            <a:r>
              <a:rPr lang="cs-CZ" sz="2400" b="1" dirty="0"/>
              <a:t>populačně silnými ročníky, které postupně vstupují do vyššího věku a vzhledem k velkému počtu jedinců způsobují demografické stárnutí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</a:t>
            </a:r>
            <a:r>
              <a:rPr lang="cs-CZ" sz="2400" b="1" dirty="0"/>
              <a:t> Evropě </a:t>
            </a:r>
            <a:r>
              <a:rPr lang="cs-CZ" sz="2400" dirty="0"/>
              <a:t>se jedná </a:t>
            </a:r>
            <a:r>
              <a:rPr lang="cs-CZ" sz="2400" b="1" dirty="0"/>
              <a:t>typicky o poválečné generace, </a:t>
            </a:r>
            <a:r>
              <a:rPr lang="cs-CZ" sz="2400" b="1" dirty="0" smtClean="0"/>
              <a:t>v České </a:t>
            </a:r>
            <a:r>
              <a:rPr lang="cs-CZ" sz="2400" b="1" dirty="0"/>
              <a:t>republice či na Slovensku také o silné ročníky z poloviny 70. let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9455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91127" y="544945"/>
            <a:ext cx="10882073" cy="5541819"/>
          </a:xfrm>
        </p:spPr>
        <p:txBody>
          <a:bodyPr/>
          <a:lstStyle/>
          <a:p>
            <a:r>
              <a:rPr lang="cs-CZ" sz="2400" dirty="0"/>
              <a:t>Jak je zřejmé z </a:t>
            </a:r>
            <a:r>
              <a:rPr lang="cs-CZ" sz="2400" dirty="0" smtClean="0"/>
              <a:t>dalšího obrázku, </a:t>
            </a:r>
            <a:r>
              <a:rPr lang="cs-CZ" sz="2400" b="1" dirty="0"/>
              <a:t>úhrnná plodnost v souladu s teorií i realitou druhého demografického přechodu prudce klesala od poloviny 60. let minulého století.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Poválečné </a:t>
            </a:r>
            <a:r>
              <a:rPr lang="cs-CZ" sz="2400" dirty="0"/>
              <a:t>hodnoty v řádu pěti dětí připadajících na jednu ženu se propadly během deseti let na hodnotu čtyři a za dalších 15 let, v 1. polovině 90. let, klesly pod tři děti na ženu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Poté </a:t>
            </a:r>
            <a:r>
              <a:rPr lang="cs-CZ" sz="2400" dirty="0"/>
              <a:t>se prudký pokles zastavil a s velkým odstupem je ke konci 21. století predikováno přiblížení k hodnotě dva.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6142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97" y="1256145"/>
            <a:ext cx="8081783" cy="44704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25600" y="452582"/>
            <a:ext cx="868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Vývoj a odhad úhrnné plodnosti ve světě mezi roky 1950-2100</a:t>
            </a:r>
          </a:p>
        </p:txBody>
      </p:sp>
    </p:spTree>
    <p:extLst>
      <p:ext uri="{BB962C8B-B14F-4D97-AF65-F5344CB8AC3E}">
        <p14:creationId xmlns:p14="http://schemas.microsoft.com/office/powerpoint/2010/main" val="38689580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434109"/>
            <a:ext cx="10753200" cy="5397891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b="1" dirty="0" smtClean="0"/>
              <a:t>Zcela </a:t>
            </a:r>
            <a:r>
              <a:rPr lang="cs-CZ" sz="2400" b="1" dirty="0"/>
              <a:t>zásadní rozdíly v rámci reálných hodnot i odhadů v období let 1975-2050 je možné sledovat i s ohledem na rozložení úhrnné plodnosti </a:t>
            </a:r>
            <a:r>
              <a:rPr lang="cs-CZ" sz="2400" dirty="0"/>
              <a:t>v mezích </a:t>
            </a:r>
            <a:r>
              <a:rPr lang="cs-CZ" sz="2400" b="1" dirty="0" smtClean="0"/>
              <a:t>1) vysoká </a:t>
            </a:r>
            <a:r>
              <a:rPr lang="cs-CZ" sz="2400" b="1" dirty="0"/>
              <a:t>(5 a více dětí na ženu), </a:t>
            </a:r>
            <a:r>
              <a:rPr lang="cs-CZ" sz="2400" b="1" dirty="0" smtClean="0"/>
              <a:t>2) střední </a:t>
            </a:r>
            <a:r>
              <a:rPr lang="cs-CZ" sz="2400" b="1" dirty="0"/>
              <a:t>(2,1-5 dětí) a </a:t>
            </a:r>
            <a:r>
              <a:rPr lang="cs-CZ" sz="2400" b="1" dirty="0" smtClean="0"/>
              <a:t>3) pod </a:t>
            </a:r>
            <a:r>
              <a:rPr lang="cs-CZ" sz="2400" b="1" dirty="0"/>
              <a:t>tzv. záchovnou hranicí úhrnné plodnosti (2,1 dítěte na ženu), </a:t>
            </a:r>
            <a:r>
              <a:rPr lang="cs-CZ" sz="2400" dirty="0"/>
              <a:t>při které populace neroste, ale alespoň se obnoví.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K</a:t>
            </a:r>
            <a:r>
              <a:rPr lang="cs-CZ" sz="2400" dirty="0"/>
              <a:t> polovině 21. století je odhadován více než dvoutřetinový podíl populace světa, u které nebude dosaženo ani této záchovné </a:t>
            </a:r>
            <a:r>
              <a:rPr lang="cs-CZ" sz="2400" dirty="0" smtClean="0"/>
              <a:t>hranice.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641422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26" y="849745"/>
            <a:ext cx="8537211" cy="49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853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7309" y="480291"/>
            <a:ext cx="10835891" cy="5351709"/>
          </a:xfrm>
        </p:spPr>
        <p:txBody>
          <a:bodyPr/>
          <a:lstStyle/>
          <a:p>
            <a:r>
              <a:rPr lang="cs-CZ" sz="2400" dirty="0"/>
              <a:t>Stárnutí obyvatelstva, tedy </a:t>
            </a:r>
            <a:r>
              <a:rPr lang="cs-CZ" sz="2400" b="1" dirty="0"/>
              <a:t>nevyhnutelné zvýšení podílu starších osob, které je důsledkem poklesu plodnosti a zlepšení naděje dožití, se projevuje po celém světě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b="1" dirty="0" smtClean="0"/>
              <a:t>Každá </a:t>
            </a:r>
            <a:r>
              <a:rPr lang="cs-CZ" sz="2400" b="1" dirty="0"/>
              <a:t>z 201 zemí </a:t>
            </a:r>
            <a:r>
              <a:rPr lang="cs-CZ" sz="2400" dirty="0"/>
              <a:t>nebo oblastí s nejméně 90 000 obyvateli sečtenými v roce 2017 </a:t>
            </a:r>
            <a:r>
              <a:rPr lang="cs-CZ" sz="2400" b="1" dirty="0" smtClean="0"/>
              <a:t>předpokládá </a:t>
            </a:r>
            <a:r>
              <a:rPr lang="cs-CZ" sz="2400" b="1" dirty="0"/>
              <a:t>nárůst podílu osob ve věku 60 a více let mezi roky 2017 a 2050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Přestože </a:t>
            </a:r>
            <a:r>
              <a:rPr lang="cs-CZ" sz="2400" dirty="0"/>
              <a:t>je proces stárnutí obyvatelstva nejrozšířenější v Evropě a v Severní Americe, kde v roce 2017 byl více než jeden z pěti obyvatel starší 60 let, lidé v ostatních regionech také stárnou.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1782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28589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Globální a </a:t>
            </a:r>
            <a:r>
              <a:rPr lang="cs-CZ" dirty="0" err="1"/>
              <a:t>makroregionální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trendy </a:t>
            </a:r>
            <a:r>
              <a:rPr lang="cs-CZ" dirty="0"/>
              <a:t>stárnutí populace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711418"/>
            <a:ext cx="10753200" cy="4516582"/>
          </a:xfrm>
        </p:spPr>
        <p:txBody>
          <a:bodyPr/>
          <a:lstStyle/>
          <a:p>
            <a:r>
              <a:rPr lang="cs-CZ" b="1" dirty="0" smtClean="0"/>
              <a:t>Celosvětová </a:t>
            </a:r>
            <a:r>
              <a:rPr lang="cs-CZ" b="1" dirty="0"/>
              <a:t>populace ve věku 60 a více let v roce 2017 čítala 962 milionů, což je 2,5krát více než v roce 1980</a:t>
            </a:r>
            <a:r>
              <a:rPr lang="cs-CZ" dirty="0"/>
              <a:t>, kdy na celém světě bylo 382 milionů osob starších 60 let.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Očekává </a:t>
            </a:r>
            <a:r>
              <a:rPr lang="cs-CZ" dirty="0"/>
              <a:t>se, že </a:t>
            </a:r>
            <a:r>
              <a:rPr lang="cs-CZ" b="1" dirty="0"/>
              <a:t>počet starších osob </a:t>
            </a:r>
            <a:r>
              <a:rPr lang="cs-CZ" dirty="0"/>
              <a:t>se </a:t>
            </a:r>
            <a:r>
              <a:rPr lang="cs-CZ" b="1" dirty="0"/>
              <a:t>do roku 2050 dále více než zdvojnásobí </a:t>
            </a:r>
            <a:r>
              <a:rPr lang="cs-CZ" dirty="0"/>
              <a:t>a dosáhne téměř 2,1 miliardy.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15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8" y="508000"/>
            <a:ext cx="10909782" cy="5324000"/>
          </a:xfrm>
        </p:spPr>
        <p:txBody>
          <a:bodyPr/>
          <a:lstStyle/>
          <a:p>
            <a:r>
              <a:rPr lang="cs-CZ" sz="2400" b="1" dirty="0"/>
              <a:t>Mužská </a:t>
            </a:r>
            <a:r>
              <a:rPr lang="cs-CZ" sz="2400" b="1" dirty="0" err="1"/>
              <a:t>nadúmrtnost</a:t>
            </a:r>
            <a:r>
              <a:rPr lang="cs-CZ" sz="2400" b="1" dirty="0"/>
              <a:t> se projevuje ve všech sledovaných kategoriích příčin úmrtí s vyšším výskytem. </a:t>
            </a:r>
            <a:endParaRPr lang="cs-CZ" sz="2400" b="1" dirty="0" smtClean="0"/>
          </a:p>
          <a:p>
            <a:r>
              <a:rPr lang="cs-CZ" sz="2400" b="1" dirty="0" smtClean="0"/>
              <a:t>Více </a:t>
            </a:r>
            <a:r>
              <a:rPr lang="cs-CZ" sz="2400" b="1" dirty="0"/>
              <a:t>než dvojnásobný počet úmrtí mužů oproti ženám byl zaznamenán u vnějších příčin</a:t>
            </a:r>
            <a:r>
              <a:rPr lang="cs-CZ" sz="2400" dirty="0"/>
              <a:t> (nehody, otravy, sebevraždy). </a:t>
            </a:r>
            <a:endParaRPr lang="cs-CZ" sz="2400" dirty="0" smtClean="0"/>
          </a:p>
          <a:p>
            <a:r>
              <a:rPr lang="cs-CZ" sz="2400" b="1" dirty="0" smtClean="0"/>
              <a:t>Velký </a:t>
            </a:r>
            <a:r>
              <a:rPr lang="cs-CZ" sz="2400" b="1" dirty="0"/>
              <a:t>rozdíl je také u nemocí dýchací soustavy, trávicí soustavy, novotvarů a oběhové soustavy</a:t>
            </a:r>
            <a:r>
              <a:rPr lang="cs-CZ" sz="2400" dirty="0"/>
              <a:t>, tedy u nejčastějších příčin úmrtí. </a:t>
            </a:r>
            <a:endParaRPr lang="cs-CZ" sz="2400" dirty="0" smtClean="0"/>
          </a:p>
          <a:p>
            <a:r>
              <a:rPr lang="cs-CZ" sz="2400" dirty="0" smtClean="0"/>
              <a:t>Naopak </a:t>
            </a:r>
            <a:r>
              <a:rPr lang="cs-CZ" sz="2400" dirty="0"/>
              <a:t>se u obou </a:t>
            </a:r>
            <a:r>
              <a:rPr lang="cs-CZ" sz="2400" b="1" dirty="0"/>
              <a:t>pohlaví vyrovnává počet úmrtí na nemoci nervové soustavy, nemoci duševních poruch a poruch chování a infekční a parazitární nemoci</a:t>
            </a:r>
            <a:r>
              <a:rPr lang="cs-CZ" sz="24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8688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7309" y="387927"/>
            <a:ext cx="10835891" cy="5569528"/>
          </a:xfrm>
        </p:spPr>
        <p:txBody>
          <a:bodyPr/>
          <a:lstStyle/>
          <a:p>
            <a:r>
              <a:rPr lang="cs-CZ" sz="2400" b="1" dirty="0"/>
              <a:t>Starší populace v rozvojových regionech roste mnohem rychleji než v regionech </a:t>
            </a:r>
            <a:r>
              <a:rPr lang="cs-CZ" sz="2400" b="1" dirty="0" smtClean="0"/>
              <a:t>rozvinutých.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roce 1980 žilo v rozvojových regionech 56 % osob ve věku 60 a více let, v roce 2017 to byly již více než dvě třetiny starších osob světa. </a:t>
            </a:r>
            <a:endParaRPr lang="cs-CZ" sz="2400" dirty="0" smtClean="0"/>
          </a:p>
          <a:p>
            <a:r>
              <a:rPr lang="cs-CZ" sz="2400" dirty="0" smtClean="0"/>
              <a:t>Očekává </a:t>
            </a:r>
            <a:r>
              <a:rPr lang="cs-CZ" sz="2400" dirty="0"/>
              <a:t>se, že </a:t>
            </a:r>
            <a:r>
              <a:rPr lang="cs-CZ" sz="2400" b="1" dirty="0"/>
              <a:t>mezi roky 2017-2050 se počet osob ve věku 60 a více let v rozvojových regionech zvýší zhruba 2,5krát</a:t>
            </a:r>
            <a:r>
              <a:rPr lang="cs-CZ" sz="2400" dirty="0"/>
              <a:t>, z 652 mil. na 1,7 miliardy.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rozvinutých regionech se v daném období očekává nárůst u osob starších 60 let pouze o 38 %, z 310 na 427 mil. </a:t>
            </a:r>
            <a:endParaRPr lang="cs-CZ" sz="2400" dirty="0" smtClean="0"/>
          </a:p>
          <a:p>
            <a:r>
              <a:rPr lang="cs-CZ" sz="2400" dirty="0" smtClean="0"/>
              <a:t>Předpovědi </a:t>
            </a:r>
            <a:r>
              <a:rPr lang="cs-CZ" sz="2400" dirty="0"/>
              <a:t>naznačují, že </a:t>
            </a:r>
            <a:r>
              <a:rPr lang="cs-CZ" sz="2400" b="1" dirty="0"/>
              <a:t>v roce 2050 budou v rozvojových regionech téměř 4/5 všech osob starších 60 </a:t>
            </a:r>
            <a:r>
              <a:rPr lang="cs-CZ" sz="2400" b="1" dirty="0" smtClean="0"/>
              <a:t>let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15410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46" y="591128"/>
            <a:ext cx="7971918" cy="5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913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369455"/>
            <a:ext cx="10900545" cy="5462545"/>
          </a:xfrm>
        </p:spPr>
        <p:txBody>
          <a:bodyPr/>
          <a:lstStyle/>
          <a:p>
            <a:r>
              <a:rPr lang="cs-CZ" sz="2400" b="1" dirty="0"/>
              <a:t>Podle predikce United </a:t>
            </a:r>
            <a:r>
              <a:rPr lang="cs-CZ" sz="2400" b="1" dirty="0" err="1"/>
              <a:t>Nations</a:t>
            </a:r>
            <a:r>
              <a:rPr lang="cs-CZ" sz="2400" b="1" dirty="0"/>
              <a:t> (2017) poroste v příštích desetiletích počet starších osob nejrychleji v Africe</a:t>
            </a:r>
            <a:r>
              <a:rPr lang="cs-CZ" sz="2400" dirty="0"/>
              <a:t>, kde se očekává, že počet obyvatel ve věku 60 a více let se v letech 2017 až 2050 zvýší více než trojnásobně, z 69 na 226 milionů. </a:t>
            </a:r>
            <a:endParaRPr lang="cs-CZ" sz="2400" dirty="0" smtClean="0"/>
          </a:p>
          <a:p>
            <a:r>
              <a:rPr lang="cs-CZ" sz="2400" dirty="0" smtClean="0"/>
              <a:t>Po </a:t>
            </a:r>
            <a:r>
              <a:rPr lang="cs-CZ" sz="2400" dirty="0"/>
              <a:t>Africe bude následovat Latinská Amerika, kde se odhaduje v letech 2017 až 2050 více než dvojnásobný růst starší populace (ze 76 na 198 milionů). </a:t>
            </a:r>
            <a:endParaRPr lang="cs-CZ" sz="2400" dirty="0" smtClean="0"/>
          </a:p>
          <a:p>
            <a:r>
              <a:rPr lang="cs-CZ" sz="2400" dirty="0" smtClean="0"/>
              <a:t>Také </a:t>
            </a:r>
            <a:r>
              <a:rPr lang="cs-CZ" sz="2400" dirty="0"/>
              <a:t>v Asii by mělo dojít k více než dvojnásobnému nárůstu počtu starších osob, a to z 549 milionů v roce 2017 na téměř 1,3 miliardy v roce 2050. </a:t>
            </a:r>
            <a:endParaRPr lang="cs-CZ" sz="2400" dirty="0" smtClean="0"/>
          </a:p>
          <a:p>
            <a:r>
              <a:rPr lang="cs-CZ" sz="2400" b="1" dirty="0" smtClean="0"/>
              <a:t>Ze </a:t>
            </a:r>
            <a:r>
              <a:rPr lang="cs-CZ" sz="2400" b="1" dirty="0"/>
              <a:t>šesti hlavních geografických regionů bude starší populace nejpomaleji růst v Evropě</a:t>
            </a:r>
            <a:r>
              <a:rPr lang="cs-CZ" sz="2400" dirty="0"/>
              <a:t>, zhruba o 35 </a:t>
            </a:r>
            <a:r>
              <a:rPr lang="cs-CZ" sz="2400" dirty="0" smtClean="0"/>
              <a:t>%.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472842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67" y="1052945"/>
            <a:ext cx="10321021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207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1818" y="295564"/>
            <a:ext cx="11166764" cy="5536436"/>
          </a:xfrm>
        </p:spPr>
        <p:txBody>
          <a:bodyPr/>
          <a:lstStyle/>
          <a:p>
            <a:r>
              <a:rPr lang="cs-CZ" sz="2400" dirty="0"/>
              <a:t>Ve většině zemí světa bude růst absolutního počtu starších osob probíhat v souvislosti s nízkou nebo klesající plodností, což povede ke zvýšení podílu starších osob v populaci.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roce 2017 byl jeden z osmi lidí na světě ve věku 60 let a více. Pro rok 2050 se předpokládá změna na 1:5. </a:t>
            </a:r>
            <a:endParaRPr lang="cs-CZ" sz="2400" dirty="0" smtClean="0"/>
          </a:p>
          <a:p>
            <a:r>
              <a:rPr lang="cs-CZ" sz="2400" dirty="0" smtClean="0"/>
              <a:t>Přestože </a:t>
            </a:r>
            <a:r>
              <a:rPr lang="cs-CZ" sz="2400" dirty="0"/>
              <a:t>je proces stárnutí populace nejdále v Evropě a Severní Americe, kde v roce 2017 byla ve věku 60 a více let již více než jedna z pěti osob, populace ostatních regionů také stárnou. </a:t>
            </a:r>
            <a:endParaRPr lang="cs-CZ" sz="2400" dirty="0" smtClean="0"/>
          </a:p>
          <a:p>
            <a:r>
              <a:rPr lang="cs-CZ" sz="2400" b="1" dirty="0" smtClean="0"/>
              <a:t>Očekává </a:t>
            </a:r>
            <a:r>
              <a:rPr lang="cs-CZ" sz="2400" b="1" dirty="0"/>
              <a:t>se, že v roce 2050 budou starší lidé představovat 35 % populace v Evropě, 28 % v Severní Americe, 25 % v Latinské Americe 24 % v Asii, 23 % v Austrálii a Oceánii a 9 % v </a:t>
            </a:r>
            <a:r>
              <a:rPr lang="cs-CZ" sz="2400" b="1" dirty="0" smtClean="0"/>
              <a:t>Africe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8655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8" y="498764"/>
            <a:ext cx="10909782" cy="5333236"/>
          </a:xfrm>
        </p:spPr>
        <p:txBody>
          <a:bodyPr/>
          <a:lstStyle/>
          <a:p>
            <a:r>
              <a:rPr lang="cs-CZ" sz="2400" dirty="0"/>
              <a:t>Jak je zřejmé z následující </a:t>
            </a:r>
            <a:r>
              <a:rPr lang="cs-CZ" sz="2400" dirty="0" smtClean="0"/>
              <a:t>tabulky, </a:t>
            </a:r>
            <a:r>
              <a:rPr lang="cs-CZ" sz="2400" b="1" dirty="0"/>
              <a:t>podíl populace starší 60 let na populaci světa ve stejném věku by měl podle predikce United </a:t>
            </a:r>
            <a:r>
              <a:rPr lang="cs-CZ" sz="2400" b="1" dirty="0" err="1"/>
              <a:t>Nations</a:t>
            </a:r>
            <a:r>
              <a:rPr lang="cs-CZ" sz="2400" b="1" dirty="0"/>
              <a:t> (2017) vzrůst u tří kontinentů, a to Afriky, Asie a Latinské Ameriky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K</a:t>
            </a:r>
            <a:r>
              <a:rPr lang="cs-CZ" sz="2400" dirty="0"/>
              <a:t> největšímu podílovému růstu dojde v Africe, absolutně však bude dominovat více než 3/5 podíl asijské populace.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K</a:t>
            </a:r>
            <a:r>
              <a:rPr lang="cs-CZ" sz="2400" b="1" dirty="0"/>
              <a:t> největšímu propadu podílu osob starších 60 let dojde v Evropě</a:t>
            </a:r>
            <a:r>
              <a:rPr lang="cs-CZ" sz="2400" dirty="0"/>
              <a:t>, jejíž podíl klesne pod 12 %.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1838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791855"/>
            <a:ext cx="11329951" cy="34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1227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27" y="803564"/>
            <a:ext cx="6561793" cy="50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8961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1819" y="267855"/>
            <a:ext cx="11360726" cy="5564145"/>
          </a:xfrm>
        </p:spPr>
        <p:txBody>
          <a:bodyPr/>
          <a:lstStyle/>
          <a:p>
            <a:r>
              <a:rPr lang="cs-CZ" sz="2000" dirty="0"/>
              <a:t>Nárůst počtu starších osob je celosvětovým fenoménem, očekává se, že </a:t>
            </a:r>
            <a:r>
              <a:rPr lang="cs-CZ" sz="2000" b="1" dirty="0"/>
              <a:t>do roku 2050 bude muset velká většina zemí světa akceptovat podstatný nárůst počtu obyvatel ve věku 60 let a více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Nicméně </a:t>
            </a:r>
            <a:r>
              <a:rPr lang="cs-CZ" sz="2000" dirty="0"/>
              <a:t>v regionech a příjmových skupinách existuje velká různorodost míry růstu starší populace. </a:t>
            </a:r>
            <a:endParaRPr lang="cs-CZ" sz="2000" dirty="0" smtClean="0"/>
          </a:p>
          <a:p>
            <a:r>
              <a:rPr lang="cs-CZ" sz="2000" b="1" dirty="0" smtClean="0"/>
              <a:t>Předpokládá </a:t>
            </a:r>
            <a:r>
              <a:rPr lang="cs-CZ" sz="2000" b="1" dirty="0"/>
              <a:t>se, že v zemích s nízkými příjmy, z nichž většina se nachází v subsaharské Africe (celkem 31 zemí), vzroste mezi roky 2017 až 2050 starší populace více než dvojnásobně. </a:t>
            </a:r>
            <a:endParaRPr lang="cs-CZ" sz="2000" b="1" dirty="0" smtClean="0"/>
          </a:p>
          <a:p>
            <a:r>
              <a:rPr lang="cs-CZ" sz="2000" dirty="0" smtClean="0"/>
              <a:t>Očekává </a:t>
            </a:r>
            <a:r>
              <a:rPr lang="cs-CZ" sz="2000" dirty="0"/>
              <a:t>se, že ve 25 z nich se populace ve věku 60 a více let v tomto období zvýší více než trojnásobně. </a:t>
            </a:r>
            <a:endParaRPr lang="cs-CZ" sz="2000" dirty="0" smtClean="0"/>
          </a:p>
          <a:p>
            <a:r>
              <a:rPr lang="cs-CZ" sz="2000" dirty="0" smtClean="0"/>
              <a:t>Mnoho </a:t>
            </a:r>
            <a:r>
              <a:rPr lang="cs-CZ" sz="2000" dirty="0"/>
              <a:t>zemí se středními příjmy (celkem 103 zemí) rovněž očekává do roku 2050 rychlý růst počtu starších osob, většinou více než dvojnásobný; u zhruba 2/5 těchto zemí je poté predikován až trojnásobný růst. </a:t>
            </a:r>
          </a:p>
        </p:txBody>
      </p:sp>
    </p:spTree>
    <p:extLst>
      <p:ext uri="{BB962C8B-B14F-4D97-AF65-F5344CB8AC3E}">
        <p14:creationId xmlns:p14="http://schemas.microsoft.com/office/powerpoint/2010/main" val="8371148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8000" y="480291"/>
            <a:ext cx="10965200" cy="5351709"/>
          </a:xfrm>
        </p:spPr>
        <p:txBody>
          <a:bodyPr/>
          <a:lstStyle/>
          <a:p>
            <a:r>
              <a:rPr lang="cs-CZ" sz="2400" b="1" dirty="0"/>
              <a:t>Celosvětově roste počet starších osob rychleji než počet lidí ve všech mladších věkových skupinách. </a:t>
            </a:r>
            <a:endParaRPr lang="cs-CZ" sz="2400" b="1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roce 1980 děti ve věku 0-9 let výrazně převyšovaly osoby ve věku 60 let a více (1,1 miliardy oproti 400 milionům), ale do roku 2030 je velmi pravděpodobné, že globální populace starších osob překoná počet dětí ve věku do 10 let (1,41 mld. oproti 1,35 </a:t>
            </a:r>
            <a:r>
              <a:rPr lang="cs-CZ" sz="2400" dirty="0" smtClean="0"/>
              <a:t>mld.). </a:t>
            </a:r>
          </a:p>
          <a:p>
            <a:r>
              <a:rPr lang="cs-CZ" sz="2400" dirty="0" smtClean="0"/>
              <a:t>Projekce </a:t>
            </a:r>
            <a:r>
              <a:rPr lang="cs-CZ" sz="2400" dirty="0"/>
              <a:t>rovněž naznačují, že v roce 2050 bude více starších osob ve věku 60 a více let, než je adolescentů a mládeže ve věku 10-24 let (2,1 mld. oproti 2,0 mld.). Počet lidí ve velmi pokročilém věku nad 80 let také vzroste, do roku 2050 to může být až trojnásobně, ze 137 na 425 </a:t>
            </a:r>
            <a:r>
              <a:rPr lang="cs-CZ" sz="2400" dirty="0" smtClean="0"/>
              <a:t>milionů.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956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8001" y="369455"/>
            <a:ext cx="10965200" cy="5624945"/>
          </a:xfrm>
        </p:spPr>
        <p:txBody>
          <a:bodyPr/>
          <a:lstStyle/>
          <a:p>
            <a:r>
              <a:rPr lang="cs-CZ" sz="2000" b="1" dirty="0"/>
              <a:t>Mezi nejčastější příčiny úmrtí v České republice </a:t>
            </a:r>
            <a:r>
              <a:rPr lang="cs-CZ" sz="2000" dirty="0"/>
              <a:t>v období 2006-2016 patřily </a:t>
            </a:r>
            <a:r>
              <a:rPr lang="cs-CZ" sz="2000" b="1" dirty="0"/>
              <a:t>nemoci oběhové soustavy</a:t>
            </a:r>
            <a:r>
              <a:rPr lang="cs-CZ" sz="2000" dirty="0"/>
              <a:t>, jež tvoří téměř polovinu všech úmrtí. Dále se jednalo o </a:t>
            </a:r>
            <a:r>
              <a:rPr lang="cs-CZ" sz="2000" b="1" dirty="0"/>
              <a:t>novotvary (přibližně 25 %), nemoci dýchací soustavy (6 %) a tzv. vnější příčiny</a:t>
            </a:r>
            <a:r>
              <a:rPr lang="cs-CZ" sz="2000" dirty="0"/>
              <a:t> (nehody, sebevraždy apod.; 5,6 %).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" y="2783773"/>
            <a:ext cx="11206242" cy="28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5149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84" y="1108364"/>
            <a:ext cx="8936589" cy="46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363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434109"/>
            <a:ext cx="10863600" cy="5397891"/>
          </a:xfrm>
        </p:spPr>
        <p:txBody>
          <a:bodyPr/>
          <a:lstStyle/>
          <a:p>
            <a:r>
              <a:rPr lang="cs-CZ" sz="2000" dirty="0"/>
              <a:t>V roce 1980 se každá z deseti nejstarších populací (zemí) světa nacházela v Evropě a podíl osob ve věku 60 a více let z celkového počtu osob nedosáhl v žádné zemi 25 %.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roce 2017 překročil podíl starších osob 25 % ve všech deseti nejstarších zemích a v roce 2050 budou osoby starší 60 let pravděpodobně tvořit více než 39% podíl obyvatel v každé z deseti nejstarších zemí.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Japonsko </a:t>
            </a:r>
            <a:r>
              <a:rPr lang="cs-CZ" sz="2000" dirty="0"/>
              <a:t>bylo v roce 2017 na světě nejstarší populací (33% podíl osob ve věku 60 a více let) a předpokládá se, že na první pozici zůstane i do roku 2050 (42 %). Očekává se, že v Evropě se bude v roce 2050 nacházet 5 z 10 nejstarších zemí světa a dalších pět zemí z východní a jihovýchodní Asie, což je výrazná změna oproti </a:t>
            </a:r>
            <a:r>
              <a:rPr lang="cs-CZ" sz="2000" dirty="0" smtClean="0"/>
              <a:t>současnosti.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56089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449" y="932873"/>
            <a:ext cx="10167740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95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8836" y="508000"/>
            <a:ext cx="10854364" cy="5324000"/>
          </a:xfrm>
        </p:spPr>
        <p:txBody>
          <a:bodyPr/>
          <a:lstStyle/>
          <a:p>
            <a:r>
              <a:rPr lang="cs-CZ" sz="2400" b="1" dirty="0"/>
              <a:t>Střední délka života obyvatel planety Země se neustále zvyšuje. </a:t>
            </a:r>
            <a:endParaRPr lang="cs-CZ" sz="2400" b="1" dirty="0" smtClean="0"/>
          </a:p>
          <a:p>
            <a:r>
              <a:rPr lang="cs-CZ" sz="2400" b="1" dirty="0" smtClean="0"/>
              <a:t>V </a:t>
            </a:r>
            <a:r>
              <a:rPr lang="cs-CZ" sz="2400" b="1" dirty="0"/>
              <a:t>současnosti, poprvé v historii, může většina lidí očekávat, že bude žít alespoň do 60 let. </a:t>
            </a:r>
            <a:endParaRPr lang="cs-CZ" sz="2400" b="1" dirty="0" smtClean="0"/>
          </a:p>
          <a:p>
            <a:r>
              <a:rPr lang="cs-CZ" sz="2400" dirty="0" smtClean="0"/>
              <a:t>Aktuální </a:t>
            </a:r>
            <a:r>
              <a:rPr lang="cs-CZ" sz="2400" dirty="0"/>
              <a:t>čísla udávají, že </a:t>
            </a:r>
            <a:r>
              <a:rPr lang="cs-CZ" sz="2400" b="1" dirty="0"/>
              <a:t>na světě je 125 milionů lidí ve věku 80 a více let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roku 2050 bude v této věkové skupině např. v Číně žít téměř stejný počet lidí (120 milionů) a 434 milionů lidí to bude na celém světě.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roku 2050 bude 80 % všech starších lidí žít v zemích s nízkými a středními příjmy.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4481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424873"/>
            <a:ext cx="10919018" cy="5407127"/>
          </a:xfrm>
        </p:spPr>
        <p:txBody>
          <a:bodyPr/>
          <a:lstStyle/>
          <a:p>
            <a:r>
              <a:rPr lang="cs-CZ" sz="2000" b="1" dirty="0"/>
              <a:t>Tempo stárnutí populace po celém světě také dramaticky roste. </a:t>
            </a:r>
            <a:r>
              <a:rPr lang="cs-CZ" sz="2000" dirty="0"/>
              <a:t>Francie měla téměř 150 let na to, aby se přizpůsobila změně podílu populace, která byla starší než 60 let - zdvojnásobení z 10 na 20 %. </a:t>
            </a:r>
            <a:endParaRPr lang="cs-CZ" sz="2000" dirty="0" smtClean="0"/>
          </a:p>
          <a:p>
            <a:r>
              <a:rPr lang="cs-CZ" sz="2000" dirty="0" smtClean="0"/>
              <a:t>Země </a:t>
            </a:r>
            <a:r>
              <a:rPr lang="cs-CZ" sz="2000" dirty="0"/>
              <a:t>jako Brazílie, Čína či Indie však na toto přizpůsobení budou mít pouhých 20 let.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Zatímco </a:t>
            </a:r>
            <a:r>
              <a:rPr lang="cs-CZ" sz="2000" b="1" dirty="0"/>
              <a:t>tento posun v rozdělení populace země na převažující starší věkové skupiny, známý jako stárnutí populace, začal v zemích s vysokými příjmy </a:t>
            </a:r>
            <a:r>
              <a:rPr lang="cs-CZ" sz="2000" dirty="0"/>
              <a:t>(například v Japonsku osoby starší 60 let tvoří třetinu populace</a:t>
            </a:r>
            <a:r>
              <a:rPr lang="cs-CZ" sz="2000" b="1" dirty="0"/>
              <a:t>), jsou to aktuálně země s nízkými a středními příjmy, které zažívají největší změnu. </a:t>
            </a:r>
            <a:endParaRPr lang="cs-CZ" sz="2000" b="1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polovině 21. století bude mít mnoho zemí, jako např. Chile, Čína, Írán či Rusko, podobný podíl starších lidí jako má dnes </a:t>
            </a:r>
            <a:r>
              <a:rPr lang="cs-CZ" sz="2000" dirty="0" smtClean="0"/>
              <a:t>Japonsko.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832026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0596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Demografické faktory stárnutí populace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173017"/>
            <a:ext cx="11065600" cy="4701309"/>
          </a:xfrm>
        </p:spPr>
        <p:txBody>
          <a:bodyPr/>
          <a:lstStyle/>
          <a:p>
            <a:r>
              <a:rPr lang="cs-CZ" sz="2000" b="1" dirty="0"/>
              <a:t>Stárnutí populace je způsobeno snížením plodnosti a zlepšenou nadějí dožití (nízká úmrtnost), k čemuž dochází během demografického přechodu. </a:t>
            </a:r>
            <a:endParaRPr lang="cs-CZ" sz="2000" b="1" dirty="0" smtClean="0"/>
          </a:p>
          <a:p>
            <a:r>
              <a:rPr lang="cs-CZ" sz="2000" b="1" dirty="0" smtClean="0"/>
              <a:t>Evropa </a:t>
            </a:r>
            <a:r>
              <a:rPr lang="cs-CZ" sz="2000" b="1" dirty="0"/>
              <a:t>byla prvním regionem, kde došlo na přelomu 19. a 20. století v rámci demografického přechodu k výraznému snížení plodnosti žen a zvýšení naděje dožití</a:t>
            </a:r>
            <a:r>
              <a:rPr lang="cs-CZ" sz="2000" dirty="0"/>
              <a:t>. V důsledku těchto procesů patří mnoho evropských zemí k nejstarším na světě. </a:t>
            </a:r>
            <a:endParaRPr lang="cs-CZ" sz="2000" dirty="0" smtClean="0"/>
          </a:p>
          <a:p>
            <a:r>
              <a:rPr lang="cs-CZ" sz="2000" dirty="0" smtClean="0"/>
              <a:t>Například </a:t>
            </a:r>
            <a:r>
              <a:rPr lang="cs-CZ" sz="2000" dirty="0"/>
              <a:t>v Německu, které bylo v roce 2017 na třetím místě žebříčku zemí s vysokým podílem populace ve věku 60 a více let (viz tabulka č. 8.3 výše), klesla v roce 1950 úhrnná plodnost k záchovné hranici 2,1 dětí připadajících na ženu a nadále klesala na hodnotu 1,5 v roce 2017. </a:t>
            </a:r>
            <a:endParaRPr lang="cs-CZ" sz="2000" dirty="0" smtClean="0"/>
          </a:p>
          <a:p>
            <a:r>
              <a:rPr lang="cs-CZ" sz="2000" dirty="0" smtClean="0"/>
              <a:t>Podíl </a:t>
            </a:r>
            <a:r>
              <a:rPr lang="cs-CZ" sz="2000" dirty="0"/>
              <a:t>starších osob se v tomto období téměř zdvojnásobil, a to z necelých 15 % v roce 1950 na 28 % v roce 2017. Očekává se, že míry plodnosti zůstanou v Německu v nadcházejících desetiletích pod hranicí 2,1 a podíl osob starších 60 let dosáhne v 2050 hodnoty 38 </a:t>
            </a:r>
            <a:r>
              <a:rPr lang="cs-CZ" sz="2000" dirty="0" smtClean="0"/>
              <a:t>%.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51404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4945" y="480291"/>
            <a:ext cx="10928255" cy="5351709"/>
          </a:xfrm>
        </p:spPr>
        <p:txBody>
          <a:bodyPr/>
          <a:lstStyle/>
          <a:p>
            <a:r>
              <a:rPr lang="cs-CZ" sz="2000" b="1" dirty="0"/>
              <a:t>Demografický přechod začal ve zbytku světa později, v důsledku čehož jsou populace v Latinské Americe, Asii či Oceánii mladší než v Evropě a Severní Americe. </a:t>
            </a:r>
            <a:endParaRPr lang="cs-CZ" sz="2000" b="1" dirty="0" smtClean="0"/>
          </a:p>
          <a:p>
            <a:r>
              <a:rPr lang="cs-CZ" sz="2000" dirty="0" smtClean="0"/>
              <a:t>Např</a:t>
            </a:r>
            <a:r>
              <a:rPr lang="cs-CZ" sz="2000" dirty="0"/>
              <a:t>. v Mexiku byla v roce 1950 plodnost 6,7 živě narozených na ženu a pouze 5 % populace bylo ve věku 60 let a více. </a:t>
            </a:r>
            <a:endParaRPr lang="cs-CZ" sz="2000" dirty="0" smtClean="0"/>
          </a:p>
          <a:p>
            <a:r>
              <a:rPr lang="cs-CZ" sz="2000" dirty="0" smtClean="0"/>
              <a:t>Počínaje </a:t>
            </a:r>
            <a:r>
              <a:rPr lang="cs-CZ" sz="2000" dirty="0"/>
              <a:t>rokem 1970 však plodnost v Mexiku rychle klesala, v roce 2017 dosáhla 2,2 živě narození na ženu a předpokládá se, že pod záchovnou hranicí 2,1 se bude držet do roku 2050. </a:t>
            </a:r>
            <a:endParaRPr lang="cs-CZ" sz="2000" dirty="0" smtClean="0"/>
          </a:p>
          <a:p>
            <a:r>
              <a:rPr lang="cs-CZ" sz="2000" dirty="0" smtClean="0"/>
              <a:t>Pokles </a:t>
            </a:r>
            <a:r>
              <a:rPr lang="cs-CZ" sz="2000" dirty="0"/>
              <a:t>plodnosti nastal v Asii a Latinské Americe mnohem rychleji než v rozvinutějších regionech, proto tyto populace stárnou rychleji. </a:t>
            </a:r>
            <a:endParaRPr lang="cs-CZ" sz="2000" dirty="0" smtClean="0"/>
          </a:p>
          <a:p>
            <a:r>
              <a:rPr lang="cs-CZ" sz="2000" dirty="0" smtClean="0"/>
              <a:t>Předpokládá </a:t>
            </a:r>
            <a:r>
              <a:rPr lang="cs-CZ" sz="2000" dirty="0"/>
              <a:t>se, že např.  podíl mexické populace ve věku 60 let a více se zvýší 2,5krát, z 10 % v roce 2017 na 25 % v roce 2050.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61144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1819" y="424872"/>
            <a:ext cx="11011382" cy="5407127"/>
          </a:xfrm>
        </p:spPr>
        <p:txBody>
          <a:bodyPr/>
          <a:lstStyle/>
          <a:p>
            <a:r>
              <a:rPr lang="cs-CZ" sz="2000" dirty="0"/>
              <a:t>Mnoho subsaharských afrických zemí zůstává v první fázi demografického přechodu; některé </a:t>
            </a:r>
            <a:r>
              <a:rPr lang="cs-CZ" sz="2000" dirty="0" smtClean="0"/>
              <a:t>začaly </a:t>
            </a:r>
            <a:r>
              <a:rPr lang="cs-CZ" sz="2000" dirty="0"/>
              <a:t>snižovat plodnost teprve nedávno, zatímco jiné dosud nezaznamenaly výrazný pokles plodnosti. </a:t>
            </a:r>
            <a:endParaRPr lang="cs-CZ" sz="2000" dirty="0" smtClean="0"/>
          </a:p>
          <a:p>
            <a:r>
              <a:rPr lang="cs-CZ" sz="2000" dirty="0" smtClean="0"/>
              <a:t>I </a:t>
            </a:r>
            <a:r>
              <a:rPr lang="cs-CZ" sz="2000" dirty="0"/>
              <a:t>když počet starších osob rostl, jejich podíl na celkové populaci zůstal malý. Například v Ugandě byla v roce 2017 úhrnná plodnost stále poměrně vysoká, a to 5,5 živě narozených dětí na ženu (v roce 1950 to bylo 6,9 dětí).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důsledku toho došlo pouze k malé změně v podílu starších lidí nad 60 let, který dokonce mírně poklesl: ze 4,7 % v roce 1950 na 3,3 % v roce 2017. Důvodem byla mimo jiné také zvýšená úmrtnost na HIV/AIDS. </a:t>
            </a:r>
            <a:r>
              <a:rPr lang="cs-CZ" sz="2000" dirty="0" smtClean="0"/>
              <a:t>Vlna </a:t>
            </a:r>
            <a:r>
              <a:rPr lang="cs-CZ" sz="2000" dirty="0"/>
              <a:t>úmrtnosti na AIDS postihla jižní část kontinentu v 90. letech minulého století. </a:t>
            </a:r>
            <a:endParaRPr lang="cs-CZ" sz="2000" dirty="0" smtClean="0"/>
          </a:p>
          <a:p>
            <a:r>
              <a:rPr lang="cs-CZ" sz="2000" dirty="0" smtClean="0"/>
              <a:t>Předpokládá </a:t>
            </a:r>
            <a:r>
              <a:rPr lang="cs-CZ" sz="2000" dirty="0"/>
              <a:t>se, že plodnost v Ugandě bude k roku 2050 pomalu klesat směrem k hodnotě 3,2 dětí na ženu a podíl populace ve věku 60 a více let se bude postupně zvyšovat k hranici 6 </a:t>
            </a:r>
            <a:r>
              <a:rPr lang="cs-CZ" sz="2000" dirty="0" smtClean="0"/>
              <a:t>%.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31936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10" y="236171"/>
            <a:ext cx="5157890" cy="64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03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891" y="535709"/>
            <a:ext cx="10891309" cy="5296291"/>
          </a:xfrm>
        </p:spPr>
        <p:txBody>
          <a:bodyPr/>
          <a:lstStyle/>
          <a:p>
            <a:r>
              <a:rPr lang="cs-CZ" sz="2000" b="1" dirty="0"/>
              <a:t>Přestože plodnost byla dlouhodobě nejvýznamnějším faktorem při utváření trendů v počtu a proporci starších osob ve světové populaci, ke stárnutí populace přispěla nízká úmrtnost a vyšší střední délka </a:t>
            </a:r>
            <a:r>
              <a:rPr lang="cs-CZ" sz="2000" b="1" dirty="0" smtClean="0"/>
              <a:t>života. </a:t>
            </a:r>
          </a:p>
          <a:p>
            <a:r>
              <a:rPr lang="cs-CZ" sz="2000" dirty="0" smtClean="0"/>
              <a:t>Od </a:t>
            </a:r>
            <a:r>
              <a:rPr lang="cs-CZ" sz="2000" dirty="0"/>
              <a:t>50. let minulého století vzrostla naděje dožití při narození o více než 10 let v Severní Americe, Evropě, Austrálii a Oceánii a téměř o 25 let v Latinské </a:t>
            </a:r>
            <a:r>
              <a:rPr lang="cs-CZ" sz="2000" dirty="0" smtClean="0"/>
              <a:t>Americe.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každém z těchto čtyř regionů se očekává, že v nadcházejících dekádách přesáhne průměrná střední délka života 80 let.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Asii došlo od 50. let minulého století k nárůstu střední délky života o 30 let a předpokládá se, že region bude pokračovat v prodlužování naděje dožití, a to až na 78 let k roku 2050. </a:t>
            </a:r>
            <a:endParaRPr lang="cs-CZ" sz="2000" dirty="0" smtClean="0"/>
          </a:p>
          <a:p>
            <a:r>
              <a:rPr lang="cs-CZ" sz="2000" dirty="0" smtClean="0"/>
              <a:t>Afrika </a:t>
            </a:r>
            <a:r>
              <a:rPr lang="cs-CZ" sz="2000" dirty="0"/>
              <a:t>má nižší úroveň střední délky života, z velké části kvůli přetrvávajícím vysokým rizikům úmrtnosti dětí a matek v mnoha zemích, jakož i nadměrné úmrtnosti způsobené HIV/AIDS. </a:t>
            </a:r>
          </a:p>
        </p:txBody>
      </p:sp>
    </p:spTree>
    <p:extLst>
      <p:ext uri="{BB962C8B-B14F-4D97-AF65-F5344CB8AC3E}">
        <p14:creationId xmlns:p14="http://schemas.microsoft.com/office/powerpoint/2010/main" val="224534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34109" y="341745"/>
            <a:ext cx="11314546" cy="5490255"/>
          </a:xfrm>
        </p:spPr>
        <p:txBody>
          <a:bodyPr/>
          <a:lstStyle/>
          <a:p>
            <a:r>
              <a:rPr lang="cs-CZ" sz="2000" b="1" dirty="0"/>
              <a:t>Ačkoliv téměř v každém věku je úmrtnost mužů vyšší než žen (platí dokonce i pro kojenecký věk), příčiny úmrtí se s věkem mění.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Po </a:t>
            </a:r>
            <a:r>
              <a:rPr lang="cs-CZ" sz="2000" dirty="0"/>
              <a:t>úmrtnosti na příčiny spojené s kojeneckým věkem (stavy vzniklé v perinatálním období a vrození vady) postupně začíná dominovat úmrtnost na vnější příčiny. </a:t>
            </a:r>
            <a:endParaRPr lang="cs-CZ" sz="2000" dirty="0" smtClean="0"/>
          </a:p>
          <a:p>
            <a:r>
              <a:rPr lang="cs-CZ" sz="2000" dirty="0" smtClean="0"/>
              <a:t>U </a:t>
            </a:r>
            <a:r>
              <a:rPr lang="cs-CZ" sz="2000" dirty="0"/>
              <a:t>mužů po 15. roku úmrtnost prudce roste vlivem rizikovějšího chování. </a:t>
            </a:r>
            <a:endParaRPr lang="cs-CZ" sz="2000" dirty="0" smtClean="0"/>
          </a:p>
          <a:p>
            <a:r>
              <a:rPr lang="cs-CZ" sz="2000" dirty="0" smtClean="0"/>
              <a:t>Tato </a:t>
            </a:r>
            <a:r>
              <a:rPr lang="cs-CZ" sz="2000" dirty="0" err="1"/>
              <a:t>nadúmrtnost</a:t>
            </a:r>
            <a:r>
              <a:rPr lang="cs-CZ" sz="2000" dirty="0"/>
              <a:t> dominuje zhruba do 45. roku života a poté dochází k růstu úmrtnosti na novotvary a nemoci oběhové soustavy. </a:t>
            </a:r>
            <a:endParaRPr lang="cs-CZ" sz="2000" dirty="0" smtClean="0"/>
          </a:p>
          <a:p>
            <a:r>
              <a:rPr lang="cs-CZ" sz="2000" dirty="0" smtClean="0"/>
              <a:t>Další </a:t>
            </a:r>
            <a:r>
              <a:rPr lang="cs-CZ" sz="2000" dirty="0"/>
              <a:t>velmi častou příčinou úmrtí u mužů ve věku 40 až 50 let je onemocnění jater, což velmi často souvisí s životním stylem jedinců. </a:t>
            </a:r>
            <a:endParaRPr lang="cs-CZ" sz="2000" dirty="0" smtClean="0"/>
          </a:p>
          <a:p>
            <a:r>
              <a:rPr lang="cs-CZ" sz="2000" dirty="0" smtClean="0"/>
              <a:t>Naproti </a:t>
            </a:r>
            <a:r>
              <a:rPr lang="cs-CZ" sz="2000" dirty="0"/>
              <a:t>tomu u žen se okolo 30 až 35 roku začíná vyskytovat úmrtnost na zhoubné novotvary (zejména rakovinu prsu), která je již vyšší než úmrtnost na vnější příčiny smrti. </a:t>
            </a:r>
            <a:endParaRPr lang="cs-CZ" sz="2000" dirty="0" smtClean="0"/>
          </a:p>
          <a:p>
            <a:r>
              <a:rPr lang="cs-CZ" sz="2000" dirty="0" smtClean="0"/>
              <a:t>Obecně </a:t>
            </a:r>
            <a:r>
              <a:rPr lang="cs-CZ" sz="2000" dirty="0"/>
              <a:t>se snížila úmrtnost na sebevraždy a klesá také úmrtnost, kde je příčinnou dopravní </a:t>
            </a:r>
            <a:r>
              <a:rPr lang="cs-CZ" sz="2000" dirty="0" smtClean="0"/>
              <a:t>nehoda.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948272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415636"/>
            <a:ext cx="10919018" cy="541636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Dalším </a:t>
            </a:r>
            <a:r>
              <a:rPr lang="cs-CZ" dirty="0"/>
              <a:t>důvodem jsou i vojensko-politické konflikty v posledních dekádách.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</a:t>
            </a:r>
            <a:r>
              <a:rPr lang="cs-CZ" dirty="0"/>
              <a:t> Africe se od 50. let nicméně prodloužila střední délka života při narození o 23 let a předpokládá se další zlepšení z aktuálních 60 na 71 let k polovině </a:t>
            </a:r>
            <a:r>
              <a:rPr lang="cs-CZ" dirty="0" smtClean="0"/>
              <a:t>století.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37251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97" y="443345"/>
            <a:ext cx="7793939" cy="57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220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434109"/>
            <a:ext cx="10753200" cy="5397891"/>
          </a:xfrm>
        </p:spPr>
        <p:txBody>
          <a:bodyPr/>
          <a:lstStyle/>
          <a:p>
            <a:r>
              <a:rPr lang="cs-CZ" sz="2400" dirty="0" err="1"/>
              <a:t>Makroregionální</a:t>
            </a:r>
            <a:r>
              <a:rPr lang="cs-CZ" sz="2400" dirty="0"/>
              <a:t> rozdíly ve střední délce života ve věku 60 let odrážejí přetrvávání dlouhodobých rozdílů v pravděpodobnosti přežití do pokročilého věku. V druhé dekádě tohoto století mají šedesátileté  osoby po celém světě naději dožití v průměru dalších 20 let (viz tabulka č. 8.4). </a:t>
            </a:r>
            <a:endParaRPr lang="cs-CZ" sz="2400" dirty="0" smtClean="0"/>
          </a:p>
          <a:p>
            <a:r>
              <a:rPr lang="cs-CZ" sz="2400" dirty="0" smtClean="0"/>
              <a:t>Nejvyšší </a:t>
            </a:r>
            <a:r>
              <a:rPr lang="cs-CZ" sz="2400" dirty="0"/>
              <a:t>průměrná naděje dožití ve věku 60 let byla změřena v Severní Americe a Austrálii a Oceánii (zhruba 24 let) a nejnižší v Africe (17 let). </a:t>
            </a:r>
            <a:endParaRPr lang="cs-CZ" sz="2400" dirty="0" smtClean="0"/>
          </a:p>
          <a:p>
            <a:r>
              <a:rPr lang="cs-CZ" sz="2400" dirty="0" smtClean="0"/>
              <a:t>Ženy </a:t>
            </a:r>
            <a:r>
              <a:rPr lang="cs-CZ" sz="2400" dirty="0"/>
              <a:t>většinou žijí déle než muži, na celosvětové úrovni aktuálně překračuje naděje dožití žen při narození muže o 4,6 roku. </a:t>
            </a:r>
            <a:endParaRPr lang="cs-CZ" sz="2400" dirty="0" smtClean="0"/>
          </a:p>
          <a:p>
            <a:r>
              <a:rPr lang="cs-CZ" sz="2400" dirty="0" smtClean="0"/>
              <a:t>Nejvíce </a:t>
            </a:r>
            <a:r>
              <a:rPr lang="cs-CZ" sz="2400" dirty="0"/>
              <a:t>převyšují ženy muže v Evropě (7,0 roku) a v Latinské Americe (6,6 roku) a nejméně v Africe (3,3 roku) a Asii (3,9 roku).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5939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9527" y="387927"/>
            <a:ext cx="11323782" cy="5444073"/>
          </a:xfrm>
        </p:spPr>
        <p:txBody>
          <a:bodyPr/>
          <a:lstStyle/>
          <a:p>
            <a:r>
              <a:rPr lang="cs-CZ" sz="2000" b="1" dirty="0"/>
              <a:t>Dispozice žen pro vyšší naději dožití a přežití do vyššího věku je dlouhodobým trendem</a:t>
            </a:r>
            <a:r>
              <a:rPr lang="cs-CZ" sz="2000" dirty="0"/>
              <a:t>. Globálně v letech 2010-2015 mohly 60leté ženy očekávat, že přežijí stejně staré muže v průměru o 2,9 roku. Stejně jako u střední délky života při narození byl největší rozdíl v naději dožití žen ve věku 60 let v Evropě (4,0 roku) a nejmenší v Africe (1,6 roku). </a:t>
            </a:r>
            <a:endParaRPr lang="cs-CZ" sz="2000" dirty="0" smtClean="0"/>
          </a:p>
          <a:p>
            <a:r>
              <a:rPr lang="cs-CZ" sz="2000" b="1" dirty="0" smtClean="0"/>
              <a:t>Důsledkem </a:t>
            </a:r>
            <a:r>
              <a:rPr lang="cs-CZ" sz="2000" b="1" dirty="0"/>
              <a:t>vyšší délky života žen je právě starší populace, kterou zastupují převážně ženy; v roce 2017 tvořily ženy 54 % celosvětové populace ve věku 60 a více let a 61 % bylo ve věku 80 a více let. </a:t>
            </a:r>
            <a:endParaRPr lang="cs-CZ" sz="2000" b="1" dirty="0" smtClean="0"/>
          </a:p>
          <a:p>
            <a:r>
              <a:rPr lang="cs-CZ" sz="2000" b="1" dirty="0" smtClean="0"/>
              <a:t>Předpokládá </a:t>
            </a:r>
            <a:r>
              <a:rPr lang="cs-CZ" sz="2000" b="1" dirty="0"/>
              <a:t>se, že v nadcházejících desetiletích zůstane na celosvětové úrovni naznačená nerovnováha pohlaví u starší populace relativně nezměněna. </a:t>
            </a:r>
            <a:endParaRPr lang="cs-CZ" sz="2000" b="1" dirty="0" smtClean="0"/>
          </a:p>
          <a:p>
            <a:r>
              <a:rPr lang="cs-CZ" sz="2000" dirty="0" smtClean="0"/>
              <a:t>Prognózy </a:t>
            </a:r>
            <a:r>
              <a:rPr lang="cs-CZ" sz="2000" dirty="0"/>
              <a:t>naznačují, že v roce 2050 budou ženy tvořit 53 % světové populace ve věku 60 let a více. </a:t>
            </a:r>
            <a:r>
              <a:rPr lang="cs-CZ" sz="2000" b="1" dirty="0"/>
              <a:t>Vzhledem k již dlouhodobějším trendům přibližování naděje dožití mužů a žen se tyto postupně přiblíží a nerovnováha pohlaví mezi osobami ve věku 80 a více let se vyrovná. </a:t>
            </a:r>
            <a:endParaRPr lang="cs-CZ" sz="2000" b="1" dirty="0" smtClean="0"/>
          </a:p>
          <a:p>
            <a:r>
              <a:rPr lang="cs-CZ" sz="2000" dirty="0" smtClean="0"/>
              <a:t>Podle </a:t>
            </a:r>
            <a:r>
              <a:rPr lang="cs-CZ" sz="2000" dirty="0"/>
              <a:t>odhadů se očekává, že podíl žen ve věku 80 let a více se v roce 2050 mírně sníží na 58 </a:t>
            </a:r>
            <a:r>
              <a:rPr lang="cs-CZ" sz="2000" dirty="0" smtClean="0"/>
              <a:t>%.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203528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661" y="1115655"/>
            <a:ext cx="9952393" cy="43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778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7309" y="471055"/>
            <a:ext cx="11009746" cy="5360945"/>
          </a:xfrm>
        </p:spPr>
        <p:txBody>
          <a:bodyPr/>
          <a:lstStyle/>
          <a:p>
            <a:r>
              <a:rPr lang="cs-CZ" sz="2400" b="1" dirty="0" smtClean="0"/>
              <a:t>Evropa: nejstaršími </a:t>
            </a:r>
            <a:r>
              <a:rPr lang="cs-CZ" sz="2400" b="1" dirty="0"/>
              <a:t>jsou populace Německa, Itálie, Portugalska a Řecka, nejmladšími naopak Albánie, Islandu a Irska. </a:t>
            </a:r>
            <a:endParaRPr lang="cs-CZ" sz="2400" b="1" dirty="0" smtClean="0"/>
          </a:p>
          <a:p>
            <a:r>
              <a:rPr lang="cs-CZ" sz="2400" b="1" dirty="0" smtClean="0"/>
              <a:t>Česká </a:t>
            </a:r>
            <a:r>
              <a:rPr lang="cs-CZ" sz="2400" b="1" dirty="0"/>
              <a:t>republika patří </a:t>
            </a:r>
            <a:r>
              <a:rPr lang="cs-CZ" sz="2400" dirty="0"/>
              <a:t>nejen v Evropě, ale i ve světě </a:t>
            </a:r>
            <a:r>
              <a:rPr lang="cs-CZ" sz="2400" b="1" dirty="0"/>
              <a:t>mezi staré populace</a:t>
            </a:r>
            <a:r>
              <a:rPr lang="cs-CZ" sz="2400" dirty="0"/>
              <a:t>; </a:t>
            </a:r>
            <a:r>
              <a:rPr lang="cs-CZ" sz="2400" b="1" dirty="0"/>
              <a:t>Slovensko</a:t>
            </a:r>
            <a:r>
              <a:rPr lang="cs-CZ" sz="2400" dirty="0"/>
              <a:t> se spolu s několika dalšími populačně menšími zeměmi zařadilo mezi </a:t>
            </a:r>
            <a:r>
              <a:rPr lang="cs-CZ" sz="2400" b="1" dirty="0"/>
              <a:t>mladé populace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V</a:t>
            </a:r>
            <a:r>
              <a:rPr lang="cs-CZ" sz="2400" b="1" dirty="0"/>
              <a:t> souvislosti s II. demografickým přechodem </a:t>
            </a:r>
            <a:r>
              <a:rPr lang="cs-CZ" sz="2400" dirty="0"/>
              <a:t>a posunem hodnot plodnosti, úmrtnosti, naděje dožití apod. je zřejmé, že </a:t>
            </a:r>
            <a:r>
              <a:rPr lang="cs-CZ" sz="2400" b="1" dirty="0"/>
              <a:t>střední a východní Evropa je starší než severní a západní, přičemž nejstarší je Evropa jižní včetně středoevropského Německa.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4680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Stárnutí populace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985301"/>
            <a:ext cx="6539345" cy="50209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1353" y="348099"/>
            <a:ext cx="3975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Populační stárnutí v Evropě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26307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2363" y="387491"/>
            <a:ext cx="10753200" cy="451576"/>
          </a:xfrm>
        </p:spPr>
        <p:txBody>
          <a:bodyPr/>
          <a:lstStyle/>
          <a:p>
            <a:r>
              <a:rPr lang="cs-CZ" dirty="0"/>
              <a:t>Stárnutí populace a mezinárodní migrace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891" y="1117600"/>
            <a:ext cx="11074400" cy="4729018"/>
          </a:xfrm>
        </p:spPr>
        <p:txBody>
          <a:bodyPr/>
          <a:lstStyle/>
          <a:p>
            <a:r>
              <a:rPr lang="cs-CZ" sz="2000" dirty="0"/>
              <a:t>Zatímco klesající plodnost a zvyšující se dlouhověkost jsou klíčovými faktory stárnutí populace na celém světě, </a:t>
            </a:r>
            <a:r>
              <a:rPr lang="cs-CZ" sz="2000" b="1" dirty="0"/>
              <a:t>mezinárodní migrace také přispěla ke změně věkové struktury obyvatelstva v některých zemích a regionech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/>
              <a:t>zemích, které zažívají velké migrační toky, může mezinárodní </a:t>
            </a:r>
            <a:r>
              <a:rPr lang="cs-CZ" sz="2000" b="1" dirty="0"/>
              <a:t>migrace alespoň dočasně zpomalit proces stárnutí</a:t>
            </a:r>
            <a:r>
              <a:rPr lang="cs-CZ" sz="2000" dirty="0"/>
              <a:t>, protože </a:t>
            </a:r>
            <a:r>
              <a:rPr lang="cs-CZ" sz="2000" b="1" dirty="0"/>
              <a:t>největší počet migrantů je v produktivním věku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Je </a:t>
            </a:r>
            <a:r>
              <a:rPr lang="cs-CZ" sz="2000" dirty="0"/>
              <a:t>skutečností, že některé země se obracejí k </a:t>
            </a:r>
            <a:r>
              <a:rPr lang="cs-CZ" sz="2000" b="1" dirty="0"/>
              <a:t>mezinárodní migraci jako politické reakci na stárnutí populace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Počet </a:t>
            </a:r>
            <a:r>
              <a:rPr lang="cs-CZ" sz="2000" dirty="0"/>
              <a:t>zemí s politikami ke zvýšení míry imigrace vzrostl z 8 v roce 1996 na 24 v roce 2015 a 20 z těchto 24 zemí označilo stárnutí populace za „hlavní problém“ z pohledu sociálního i </a:t>
            </a:r>
            <a:r>
              <a:rPr lang="cs-CZ" sz="2000" dirty="0" smtClean="0"/>
              <a:t>ekonomického.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8923655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397164"/>
            <a:ext cx="10919018" cy="5434836"/>
          </a:xfrm>
        </p:spPr>
        <p:txBody>
          <a:bodyPr/>
          <a:lstStyle/>
          <a:p>
            <a:r>
              <a:rPr lang="cs-CZ" sz="2000" b="1" dirty="0" smtClean="0"/>
              <a:t>Přistěhovalectví </a:t>
            </a:r>
            <a:r>
              <a:rPr lang="cs-CZ" sz="2000" b="1" dirty="0"/>
              <a:t>by však muselo mít daleko vyšší objem</a:t>
            </a:r>
            <a:r>
              <a:rPr lang="cs-CZ" sz="2000" dirty="0"/>
              <a:t>, než tomu bylo v minulosti, aby </a:t>
            </a:r>
            <a:r>
              <a:rPr lang="cs-CZ" sz="2000" b="1" dirty="0"/>
              <a:t>mezinárodní migrace kompenzovala očekávané změny ve věkové struktuře populace </a:t>
            </a:r>
            <a:r>
              <a:rPr lang="cs-CZ" sz="2000" dirty="0"/>
              <a:t>v důsledku dlouhodobých trendů v plodnosti a úmrtnosti. </a:t>
            </a:r>
            <a:endParaRPr lang="cs-CZ" sz="2000" dirty="0" smtClean="0"/>
          </a:p>
          <a:p>
            <a:r>
              <a:rPr lang="cs-CZ" sz="2000" b="1" dirty="0" smtClean="0"/>
              <a:t>Něco </a:t>
            </a:r>
            <a:r>
              <a:rPr lang="cs-CZ" sz="2000" b="1" dirty="0"/>
              <a:t>takového se v právě od roku 2015 děje v </a:t>
            </a:r>
            <a:r>
              <a:rPr lang="cs-CZ" sz="2000" b="1" dirty="0" smtClean="0"/>
              <a:t>Evropě.</a:t>
            </a:r>
          </a:p>
          <a:p>
            <a:endParaRPr lang="cs-CZ" sz="2000" dirty="0" smtClean="0"/>
          </a:p>
          <a:p>
            <a:r>
              <a:rPr lang="cs-CZ" sz="2000" b="1" dirty="0" smtClean="0"/>
              <a:t>Samotná </a:t>
            </a:r>
            <a:r>
              <a:rPr lang="cs-CZ" sz="2000" b="1" dirty="0"/>
              <a:t>migrace, resp. přistěhovalectví proto pravděpodobně nebude zcela účinnou politickou reakcí na stárnutí populace ve velké většině zemí. </a:t>
            </a:r>
            <a:endParaRPr lang="cs-CZ" sz="2000" b="1" dirty="0" smtClean="0"/>
          </a:p>
          <a:p>
            <a:endParaRPr lang="cs-CZ" sz="2000" dirty="0"/>
          </a:p>
          <a:p>
            <a:r>
              <a:rPr lang="cs-CZ" sz="2000" b="1" dirty="0" smtClean="0"/>
              <a:t>Naopak </a:t>
            </a:r>
            <a:r>
              <a:rPr lang="cs-CZ" sz="2000" b="1" dirty="0"/>
              <a:t>emigrace mladých pracovníků zrychlila stárnutí populace v některých zemích, zejména ve východní Evropě, kde zlepšení přístupu na trhy práce Evropské unie a hospodářská recese z roku 2008 přispěly k velkému odlivu osob v produktivním </a:t>
            </a:r>
            <a:r>
              <a:rPr lang="cs-CZ" sz="2000" b="1" dirty="0" smtClean="0"/>
              <a:t>věku.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983962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4873" y="387927"/>
            <a:ext cx="11305309" cy="5444073"/>
          </a:xfrm>
        </p:spPr>
        <p:txBody>
          <a:bodyPr/>
          <a:lstStyle/>
          <a:p>
            <a:r>
              <a:rPr lang="cs-CZ" sz="2400" dirty="0"/>
              <a:t>V reakci na uvedené skutečnosti </a:t>
            </a:r>
            <a:r>
              <a:rPr lang="cs-CZ" sz="2400" b="1" dirty="0"/>
              <a:t>některé z těchto zemí přijaly politiku ke zpomalení emigrace nebo k podpoře návratu svých občanů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dohledné budoucnosti se očekává, že </a:t>
            </a:r>
            <a:r>
              <a:rPr lang="cs-CZ" sz="2400" b="1" dirty="0"/>
              <a:t>mezinárodní migrace bude mít globálně jen malé dopady na rychlost stárnutí populace ve většině zemí světa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b="1" dirty="0" smtClean="0"/>
              <a:t>Některé </a:t>
            </a:r>
            <a:r>
              <a:rPr lang="cs-CZ" sz="2400" b="1" dirty="0"/>
              <a:t>země</a:t>
            </a:r>
            <a:r>
              <a:rPr lang="cs-CZ" sz="2400" dirty="0"/>
              <a:t>, které přijímají velké množství migrantů, jako jsou vybrané vyspělé země OECD či země v Perském zálivu produkující ropu, </a:t>
            </a:r>
            <a:r>
              <a:rPr lang="cs-CZ" sz="2400" b="1" dirty="0"/>
              <a:t>však předpokládají, že mezinárodní migrace může v nadcházejících desetiletích zpomalit stárnutí </a:t>
            </a:r>
            <a:r>
              <a:rPr lang="cs-CZ" sz="2400" b="1" dirty="0" smtClean="0"/>
              <a:t>populace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169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36873" y="35978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Úmrtnostní tabulky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6873" y="1108363"/>
            <a:ext cx="11019418" cy="4802909"/>
          </a:xfrm>
        </p:spPr>
        <p:txBody>
          <a:bodyPr/>
          <a:lstStyle/>
          <a:p>
            <a:r>
              <a:rPr lang="cs-CZ" sz="2000" dirty="0"/>
              <a:t>Specifickou metodou užívanou k </a:t>
            </a:r>
            <a:r>
              <a:rPr lang="cs-CZ" sz="2000" b="1" dirty="0"/>
              <a:t>charakteristice řádu vymírání určité populace jsou </a:t>
            </a:r>
            <a:r>
              <a:rPr lang="cs-CZ" sz="2000" b="1" i="1" dirty="0"/>
              <a:t>úmrtnostní tabulky</a:t>
            </a:r>
            <a:r>
              <a:rPr lang="cs-CZ" sz="2000" dirty="0"/>
              <a:t>. Jako kvantitativně přesné vystižení řádu vymírání jsou zatím </a:t>
            </a:r>
            <a:r>
              <a:rPr lang="cs-CZ" sz="2000" b="1" dirty="0"/>
              <a:t>nejdokonalejším nástrojem hlubší analýzy úmrtnosti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Vychází </a:t>
            </a:r>
            <a:r>
              <a:rPr lang="cs-CZ" sz="2000" dirty="0"/>
              <a:t>z ukazatele </a:t>
            </a:r>
            <a:r>
              <a:rPr lang="cs-CZ" sz="2000" b="1" dirty="0"/>
              <a:t>pravděpodobnost úmrtí v jednotlivých věkových kategoriích</a:t>
            </a:r>
            <a:r>
              <a:rPr lang="cs-CZ" sz="2000" dirty="0"/>
              <a:t>, kde se </a:t>
            </a:r>
            <a:r>
              <a:rPr lang="cs-CZ" sz="2000" b="1" dirty="0"/>
              <a:t>počet zemřelých vztahuje </a:t>
            </a:r>
            <a:r>
              <a:rPr lang="cs-CZ" sz="2000" dirty="0"/>
              <a:t>nikoliv ke střednímu stavu obyvatel, ale </a:t>
            </a:r>
            <a:r>
              <a:rPr lang="cs-CZ" sz="2000" b="1" dirty="0"/>
              <a:t>k počátečnímu počtu osob vystavených riziku úmrtí </a:t>
            </a:r>
            <a:r>
              <a:rPr lang="cs-CZ" sz="2000" dirty="0"/>
              <a:t>(tzn. nejčastěji k začátku roku).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Na </a:t>
            </a:r>
            <a:r>
              <a:rPr lang="cs-CZ" sz="2000" dirty="0"/>
              <a:t>základě tohoto ukazatele lze přejít od reálné populace k </a:t>
            </a:r>
            <a:r>
              <a:rPr lang="cs-CZ" sz="2000" b="1" dirty="0"/>
              <a:t>fiktivní tabulkové populaci</a:t>
            </a:r>
            <a:r>
              <a:rPr lang="cs-CZ" sz="2000" dirty="0"/>
              <a:t>, která vychází ze zaokrouhleného počtu narozených (většinou 100 000 osob, populace Švédska nebo jiná fiktivní populace nezatížená válkami</a:t>
            </a:r>
            <a:r>
              <a:rPr lang="cs-CZ" sz="2000" dirty="0" smtClean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988921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55345" y="37825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Stárnutí populace a kupní síla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55345" y="1126835"/>
            <a:ext cx="11028655" cy="4784437"/>
          </a:xfrm>
        </p:spPr>
        <p:txBody>
          <a:bodyPr/>
          <a:lstStyle/>
          <a:p>
            <a:r>
              <a:rPr lang="cs-CZ" dirty="0"/>
              <a:t>Téměř každá země na světě vykazuje nárůst počtu a podílu starších osob v populaci. </a:t>
            </a:r>
            <a:endParaRPr lang="cs-CZ" dirty="0" smtClean="0"/>
          </a:p>
          <a:p>
            <a:r>
              <a:rPr lang="cs-CZ" dirty="0" smtClean="0"/>
              <a:t>Lidé </a:t>
            </a:r>
            <a:r>
              <a:rPr lang="cs-CZ" dirty="0"/>
              <a:t>žijí mnohem déle, chtějí zůstat aktivní, přispívat společnosti a udržovat pozitivní postoj k životu. </a:t>
            </a:r>
            <a:endParaRPr lang="cs-CZ" dirty="0" smtClean="0"/>
          </a:p>
          <a:p>
            <a:r>
              <a:rPr lang="cs-CZ" dirty="0" smtClean="0"/>
              <a:t>Například </a:t>
            </a:r>
            <a:r>
              <a:rPr lang="cs-CZ" dirty="0"/>
              <a:t>v Japonsku bylo v roce 2018 více než dva miliony osob starších 90 let a do roku 2025 bude polovina populace starší 50 let.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9047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891" y="443345"/>
            <a:ext cx="11028218" cy="5388655"/>
          </a:xfrm>
        </p:spPr>
        <p:txBody>
          <a:bodyPr/>
          <a:lstStyle/>
          <a:p>
            <a:r>
              <a:rPr lang="cs-CZ" sz="2000" dirty="0"/>
              <a:t>Obecně lze konstatovat, že lidé ve středním a vyšším věku mají lepší finanční možnosti než zbytek populace a nejvyšší kupní sílu ze všech věkových skupin.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roce 2018 lidé ve věku 50-59 let ve světě, z nichž většina stále pracovala, vydělali ročně v průměru 17,2 tis. USD, tedy o 28 % více, než byl průměrný výdělek všech věkových skupin skupiny (13,4 tis. USD).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Nejen </a:t>
            </a:r>
            <a:r>
              <a:rPr lang="cs-CZ" sz="2000" dirty="0"/>
              <a:t>zvyšující se absolutní počet lidí ve věku 50-59 (i podíl v populaci), ale zejména vysoká průměrná úroveň příjmů této věkové skupiny, jež vzroste do roku 2025 téměř o čtvrtinu, učiní z tohoto populačního segmentu velmi silnou cílovou skupinu pro marketingové nákupy podle vlastního uvážení - od rekreačních domů a luxusních hodinek, přes doplňky výživy a kosmetické prostředky až po široké spektrum prémiových produktů a </a:t>
            </a:r>
            <a:r>
              <a:rPr lang="cs-CZ" sz="2000" dirty="0" smtClean="0"/>
              <a:t>služeb.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842993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24436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Stárnutí populace a udržitelný rozvoj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145309"/>
            <a:ext cx="10753200" cy="4802909"/>
          </a:xfrm>
        </p:spPr>
        <p:txBody>
          <a:bodyPr/>
          <a:lstStyle/>
          <a:p>
            <a:r>
              <a:rPr lang="cs-CZ" sz="2400" dirty="0"/>
              <a:t>Vzhledem ke skutečnosti, že průměrný věk a naděje dožití obyvatelstva nadále stoupají, </a:t>
            </a:r>
            <a:r>
              <a:rPr lang="cs-CZ" sz="2400" b="1" dirty="0"/>
              <a:t>měly by vlády nejvíce dotčených zemí zavést politiku zaměřenou na potřeby a zájmy starších osob, včetně těch, které se týkají bydlení, zaměstnání, zdravotní a sociální péče a dalších forem mezigenerační solidarity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Předvídáním </a:t>
            </a:r>
            <a:r>
              <a:rPr lang="cs-CZ" sz="2400" dirty="0"/>
              <a:t>tohoto zásadního demografického posunu se mohou země aktivně účastnit na politice přizpůsobení se stárnutí obyvatelstva, což bude nezbytné pro splnění závazku Agendy pro udržitelný rozvoj z roku 2030, podle které "nikdo nezůstane bez </a:t>
            </a:r>
            <a:r>
              <a:rPr lang="cs-CZ" sz="2400" dirty="0" smtClean="0"/>
              <a:t>pomoci".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092159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4945" y="424873"/>
            <a:ext cx="11092873" cy="5407127"/>
          </a:xfrm>
        </p:spPr>
        <p:txBody>
          <a:bodyPr/>
          <a:lstStyle/>
          <a:p>
            <a:r>
              <a:rPr lang="cs-CZ" sz="2000" dirty="0"/>
              <a:t>Mezinárodní akční plán pro stárnutí (Madrid International </a:t>
            </a:r>
            <a:r>
              <a:rPr lang="cs-CZ" sz="2000" dirty="0" err="1"/>
              <a:t>Plan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Action</a:t>
            </a:r>
            <a:r>
              <a:rPr lang="cs-CZ" sz="2000" dirty="0"/>
              <a:t> on </a:t>
            </a:r>
            <a:r>
              <a:rPr lang="cs-CZ" sz="2000" dirty="0" err="1"/>
              <a:t>Ageing</a:t>
            </a:r>
            <a:r>
              <a:rPr lang="cs-CZ" sz="2000" dirty="0"/>
              <a:t>) z roku 2002 z Madridu, přijatý během Druhého světového shromáždění o stárnutí, připustil i mnoho výhod větší dlouhověkosti jak pro jednotlivce a rodiny, tak pro společnost. </a:t>
            </a:r>
            <a:endParaRPr lang="cs-CZ" sz="2000" dirty="0" smtClean="0"/>
          </a:p>
          <a:p>
            <a:r>
              <a:rPr lang="cs-CZ" sz="2000" dirty="0" smtClean="0"/>
              <a:t>Rodiny </a:t>
            </a:r>
            <a:r>
              <a:rPr lang="cs-CZ" sz="2000" dirty="0"/>
              <a:t>mohou těžit z příspěvků starších generací prostřednictvím finanční podpory, pomoci při údržbě domácnosti, nebo účasti na péči o děti. </a:t>
            </a:r>
            <a:endParaRPr lang="cs-CZ" sz="2000" dirty="0" smtClean="0"/>
          </a:p>
          <a:p>
            <a:r>
              <a:rPr lang="cs-CZ" sz="2000" dirty="0" smtClean="0"/>
              <a:t>Společnosti </a:t>
            </a:r>
            <a:r>
              <a:rPr lang="cs-CZ" sz="2000" dirty="0"/>
              <a:t>mohou mít prospěch ze zkušeností starších osob v rámci pracovních aktivit, ale také z dobrovolnictví, filantropie a občanské angažovanosti. </a:t>
            </a:r>
            <a:endParaRPr lang="cs-CZ" sz="2000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Jak </a:t>
            </a:r>
            <a:r>
              <a:rPr lang="cs-CZ" sz="2000" b="1" dirty="0"/>
              <a:t>populace stárne, je důležitější než kdy jindy, aby vlády navrhovaly inovativní politiky a veřejné služby zaměřené zejména na starší osoby, včetně politik zaměřených mimo jiné na bydlení, zaměstnanost, zdravotní péči, infrastrukturu a sociální ochranu</a:t>
            </a:r>
            <a:r>
              <a:rPr 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544296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406400"/>
            <a:ext cx="10900545" cy="5425600"/>
          </a:xfrm>
        </p:spPr>
        <p:txBody>
          <a:bodyPr/>
          <a:lstStyle/>
          <a:p>
            <a:r>
              <a:rPr lang="cs-CZ" sz="2400" dirty="0"/>
              <a:t>Rostoucí pocit naléhavosti spojený s výzvami a příležitostmi, které představuje stárnutí obyvatelstva, je zřejmý z nedávného rozšíření politických iniciativ souvisejících se stárnutím obyvatelstva v celé řadě společenských aktivit. </a:t>
            </a:r>
            <a:endParaRPr lang="cs-CZ" sz="2400" dirty="0" smtClean="0"/>
          </a:p>
          <a:p>
            <a:r>
              <a:rPr lang="cs-CZ" sz="2400" dirty="0" smtClean="0"/>
              <a:t>Mnohé </a:t>
            </a:r>
            <a:r>
              <a:rPr lang="cs-CZ" sz="2400" dirty="0"/>
              <a:t>vlády se například snaží zvýšit pokrytí a zlepšit výhody poskytované prostřednictvím důchodových systémů, přičemž je třeba věnovat zvýšenou pozornost rovnosti žen a mužů a dlouhodobé fiskální udržitelnosti. </a:t>
            </a:r>
            <a:endParaRPr lang="cs-CZ" sz="2400" dirty="0" smtClean="0"/>
          </a:p>
          <a:p>
            <a:r>
              <a:rPr lang="cs-CZ" sz="2400" dirty="0" smtClean="0"/>
              <a:t>Některé </a:t>
            </a:r>
            <a:r>
              <a:rPr lang="cs-CZ" sz="2400" dirty="0"/>
              <a:t>vlády usilují o zvýšení zákonného věku odchodu do důchodu, odstranění formálních věkových bariér na trhu práce a podporu možností flexibilních pracovních příležitostí pro starší pracovníky. </a:t>
            </a:r>
          </a:p>
        </p:txBody>
      </p:sp>
    </p:spTree>
    <p:extLst>
      <p:ext uri="{BB962C8B-B14F-4D97-AF65-F5344CB8AC3E}">
        <p14:creationId xmlns:p14="http://schemas.microsoft.com/office/powerpoint/2010/main" val="420719274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5709" y="498764"/>
            <a:ext cx="10937491" cy="5333236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Investice </a:t>
            </a:r>
            <a:r>
              <a:rPr lang="cs-CZ" sz="2400" dirty="0"/>
              <a:t>do vzdělávání a celoživotních vzdělávacích příležitostí jsou stále více uznávány jako přínosné při získávání dovedností, které lidé potřebují k aktivitě na měnícím se trhu práce a k udržování kognitivních schopností a tělesného a duševního zdraví do stáří. </a:t>
            </a:r>
            <a:endParaRPr lang="cs-CZ" sz="2400" dirty="0" smtClean="0"/>
          </a:p>
          <a:p>
            <a:r>
              <a:rPr lang="cs-CZ" sz="2400" dirty="0" smtClean="0"/>
              <a:t>Přesné </a:t>
            </a:r>
            <a:r>
              <a:rPr lang="cs-CZ" sz="2400" dirty="0"/>
              <a:t>a aktuální demografické údaje, členěné podle pohlaví, věku a dalších relevantních charakteristik, jsou klíčové pro vlády dotčených států, aby mohly předvídat demografické změny a aktivně realizovat politiku a programy potřebné pro řešení výzev a příležitostí stárnoucí </a:t>
            </a:r>
            <a:r>
              <a:rPr lang="cs-CZ" sz="2400" dirty="0" smtClean="0"/>
              <a:t>populace.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899142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91127" y="461818"/>
            <a:ext cx="10882073" cy="5370182"/>
          </a:xfrm>
        </p:spPr>
        <p:txBody>
          <a:bodyPr/>
          <a:lstStyle/>
          <a:p>
            <a:r>
              <a:rPr lang="cs-CZ" sz="2000" b="1" dirty="0" smtClean="0"/>
              <a:t>O </a:t>
            </a:r>
            <a:r>
              <a:rPr lang="cs-CZ" sz="2000" b="1" dirty="0"/>
              <a:t>starých lidech a jejich zvyšujícím se počtu se v západních společnostech často hovoří jako o sociálním a ekonomickém problému, především v souvislosti s důchodovým systémem a s růstem nákladů na sociální zabezpečení a zdravotní péči</a:t>
            </a:r>
            <a:r>
              <a:rPr lang="cs-CZ" sz="2000" dirty="0"/>
              <a:t>, což je velmi kontroverzní téma. </a:t>
            </a:r>
            <a:endParaRPr lang="cs-CZ" sz="2000" dirty="0" smtClean="0"/>
          </a:p>
          <a:p>
            <a:r>
              <a:rPr lang="cs-CZ" sz="2000" dirty="0" smtClean="0"/>
              <a:t>Jak </a:t>
            </a:r>
            <a:r>
              <a:rPr lang="cs-CZ" sz="2000" dirty="0"/>
              <a:t>již bylo zmíněno,</a:t>
            </a:r>
            <a:r>
              <a:rPr lang="cs-CZ" sz="2000" b="1" dirty="0"/>
              <a:t> relativní tempo stárnutí populace je ovšem v posledních letech daleko rychlejší v rozvojových </a:t>
            </a:r>
            <a:r>
              <a:rPr lang="cs-CZ" sz="2000" b="1" dirty="0" smtClean="0"/>
              <a:t>zemích.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/>
              <a:t>Rozvíjející </a:t>
            </a:r>
            <a:r>
              <a:rPr lang="cs-CZ" sz="2000" b="1" dirty="0"/>
              <a:t>se ekonomiky však nejsou připraveny na prudký (řád několika roků) nárůst počtu svých obyvatel v dětském, produktivním i seniorském věku a dostatečně pružně nereagují na sociální i ekonomické potřeby (</a:t>
            </a:r>
            <a:r>
              <a:rPr lang="cs-CZ" sz="2000" dirty="0"/>
              <a:t>školství, zdravotnictví, sociální péče, důchodové zabezpečení, volná pracovní místa či nezaměstnanost apod.). </a:t>
            </a:r>
            <a:endParaRPr lang="cs-CZ" sz="2000" dirty="0" smtClean="0"/>
          </a:p>
          <a:p>
            <a:r>
              <a:rPr lang="cs-CZ" sz="2000" b="1" dirty="0" smtClean="0"/>
              <a:t>Populační </a:t>
            </a:r>
            <a:r>
              <a:rPr lang="cs-CZ" sz="2000" b="1" dirty="0"/>
              <a:t>růst se tak do jisté míry stává brzdou ekonomického i sociokulturního pokroku. </a:t>
            </a:r>
          </a:p>
        </p:txBody>
      </p:sp>
    </p:spTree>
    <p:extLst>
      <p:ext uri="{BB962C8B-B14F-4D97-AF65-F5344CB8AC3E}">
        <p14:creationId xmlns:p14="http://schemas.microsoft.com/office/powerpoint/2010/main" val="88316221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2309090" y="1089891"/>
          <a:ext cx="7703127" cy="4599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127">
                  <a:extLst>
                    <a:ext uri="{9D8B030D-6E8A-4147-A177-3AD203B41FA5}">
                      <a16:colId xmlns:a16="http://schemas.microsoft.com/office/drawing/2014/main" val="1462121904"/>
                    </a:ext>
                  </a:extLst>
                </a:gridCol>
              </a:tblGrid>
              <a:tr h="2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Pozitivní pohled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cs-CZ" sz="2400" dirty="0">
                          <a:effectLst/>
                        </a:rPr>
                        <a:t>zvyšující se střední délka života (naděje dožití) je ukazatel ekonomické, kulturní a společenské vyspělosti státu (společnosti) a zlepšující se kvality života;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763111"/>
                  </a:ext>
                </a:extLst>
              </a:tr>
              <a:tr h="2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Negativní pohled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cs-CZ" sz="2400" dirty="0">
                          <a:effectLst/>
                        </a:rPr>
                        <a:t>stále vyšší počet osob dožívající se vyššího a vysokého věku může v některých společnostech (zemích) způsobovat ekonomické a sociální problémy.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608847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560945" y="307737"/>
            <a:ext cx="8636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stárnutí populace/í je tedy možné nahlížet velmi diferencovaně: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7562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8836" y="415636"/>
            <a:ext cx="10854364" cy="5416364"/>
          </a:xfrm>
        </p:spPr>
        <p:txBody>
          <a:bodyPr/>
          <a:lstStyle/>
          <a:p>
            <a:r>
              <a:rPr lang="cs-CZ" sz="2400" dirty="0"/>
              <a:t>Extrémy v sociokulturním prostředí, rodinných tradicích a zvycích napříč kontinenty naznačují také dostupné údaje ze 143 zemí/oblastí, kde se podíl osob ve věku 60 a více let, kteří žijí "nezávisle" (samostatně nebo jen s partnerem), značně lišil - od 2,3 % v Afghánistánu až po 93,4 % v Nizozemsku. </a:t>
            </a:r>
            <a:endParaRPr lang="cs-CZ" sz="2400" dirty="0" smtClean="0"/>
          </a:p>
          <a:p>
            <a:r>
              <a:rPr lang="cs-CZ" sz="2400" dirty="0" smtClean="0"/>
              <a:t>Další </a:t>
            </a:r>
            <a:r>
              <a:rPr lang="cs-CZ" sz="2400" dirty="0"/>
              <a:t>údaje poukazují na skutečnost, že v roce 2010 žila v Asii, Africe, Latinské Americe více než polovina osob ve věku 60 a více let s potomky. Naopak, v Evropě a Severní Americe pouze 20 % osob starších 60 let mělo společné bydliště se svými </a:t>
            </a:r>
            <a:r>
              <a:rPr lang="cs-CZ" sz="2400" dirty="0" smtClean="0"/>
              <a:t>dětmi.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099896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06401" y="249382"/>
            <a:ext cx="11508508" cy="6530109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Definice „stáří“</a:t>
            </a:r>
          </a:p>
          <a:p>
            <a:pPr marL="0" indent="0"/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střední (zralý) věk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45 až 59 let</a:t>
            </a:r>
          </a:p>
          <a:p>
            <a:pPr marL="0" indent="0"/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vyšší věk (rané stáří)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60 až 74 let</a:t>
            </a:r>
          </a:p>
          <a:p>
            <a:pPr marL="0" indent="0"/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stařecký věk (sérum)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75 až 89 let</a:t>
            </a:r>
          </a:p>
          <a:p>
            <a:pPr marL="0" indent="0"/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dlouhověkost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90 let a více</a:t>
            </a:r>
          </a:p>
          <a:p>
            <a:pPr marL="0" indent="0"/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oficiálně uznanou, historicky nejstarší osobou světa byla francouzská občanka </a:t>
            </a:r>
            <a:r>
              <a:rPr lang="cs-CZ" alt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Jeanne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Louise </a:t>
            </a:r>
            <a:r>
              <a:rPr lang="cs-CZ" alt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Calment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která se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dožila věku 122 let </a:t>
            </a:r>
          </a:p>
          <a:p>
            <a:pPr marL="0" indent="0"/>
            <a:r>
              <a:rPr lang="cs-CZ" alt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Vědci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domnívají, že z biologického hlediska není možné, aby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lidské tělo fungovalo výrazně déle než 130 let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proto se zdá být uvedená hranice předpokládaným limitem lidské dlouhověkosti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07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535709"/>
            <a:ext cx="10753200" cy="5394036"/>
          </a:xfrm>
        </p:spPr>
        <p:txBody>
          <a:bodyPr/>
          <a:lstStyle/>
          <a:p>
            <a:r>
              <a:rPr lang="cs-CZ" sz="2400" dirty="0"/>
              <a:t>Aplikací reálných pravděpodobností úmrtí na tabulkovou populaci lze prostřednictvím specifických výpočtů získat tabulkové počty žijících i zemřelých.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Zároveň </a:t>
            </a:r>
            <a:r>
              <a:rPr lang="cs-CZ" sz="2400" dirty="0"/>
              <a:t>také vidíme </a:t>
            </a:r>
            <a:r>
              <a:rPr lang="cs-CZ" sz="2400" b="1" dirty="0"/>
              <a:t>hlavní výstup úmrtnostních tabulek - střední délku života (naději dožití)</a:t>
            </a:r>
            <a:r>
              <a:rPr lang="cs-CZ" sz="2400" dirty="0"/>
              <a:t>, která je definována jako průměrný počet let, které zbývá osobě ve věku x ještě prožít.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Nejčastěji </a:t>
            </a:r>
            <a:r>
              <a:rPr lang="cs-CZ" sz="2400" dirty="0"/>
              <a:t>se tento ukazatel uvádí </a:t>
            </a:r>
            <a:r>
              <a:rPr lang="cs-CZ" sz="2400" b="1" dirty="0"/>
              <a:t>ve věku 0 let </a:t>
            </a:r>
            <a:r>
              <a:rPr lang="cs-CZ" sz="2400" dirty="0"/>
              <a:t>a je označován jako střední délka života při </a:t>
            </a:r>
            <a:r>
              <a:rPr lang="cs-CZ" sz="2400" dirty="0" smtClean="0"/>
              <a:t>narození.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304746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quote-i-m-interested-in-everthing-but-passionate-about-nothing-jeanne-calment-30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636839"/>
            <a:ext cx="7404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Obdélník 1"/>
          <p:cNvSpPr>
            <a:spLocks noChangeArrowheads="1"/>
          </p:cNvSpPr>
          <p:nvPr/>
        </p:nvSpPr>
        <p:spPr bwMode="auto">
          <a:xfrm>
            <a:off x="3792538" y="8366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Citát oficiálně uznané nejstarší osoby na světě Jeanne Louise Calment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Stárnutí populace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3606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76251"/>
            <a:ext cx="9744364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u="sng" dirty="0">
                <a:latin typeface="Verdana" panose="020B0604030504040204" pitchFamily="34" charset="0"/>
              </a:rPr>
              <a:t>Nejstarší státy…obyvatelstvo 60 +</a:t>
            </a:r>
          </a:p>
          <a:p>
            <a:pPr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Japonsko 1950: 7,7 %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1980: 12,9 %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1990: 17,4 %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2000: 23,3 %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2010: 30,5 %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2050: 44,2 %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Německo 1950: 14,6 %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1980: 19,3 %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1990: 20,4 %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2000: 23,2 %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2010: 26,0 %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               2050: 39,5 %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34880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35709" y="333376"/>
            <a:ext cx="11046691" cy="6119813"/>
          </a:xfrm>
        </p:spPr>
        <p:txBody>
          <a:bodyPr/>
          <a:lstStyle/>
          <a:p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Jelikož stále více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seniorů žije samo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zvyšuje se i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riziko sociální izolace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která je předzvěstí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 exkluze </a:t>
            </a:r>
          </a:p>
          <a:p>
            <a:endParaRPr lang="cs-CZ" altLang="cs-CZ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altLang="cs-CZ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Ageismus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lze také považovat jako jednu z forem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sociálního vyčlenění seniorů ze společnosti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altLang="cs-CZ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exkluze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 zpravidla bývá důsledkem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selhání některého ze systémů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(demokratický, legislativní, trh práce, sociální stát, rodina a pospolitostní systém) </a:t>
            </a:r>
          </a:p>
          <a:p>
            <a:endParaRPr lang="cs-CZ" alt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rasismu a pohlavní diskriminaci se stává </a:t>
            </a:r>
            <a:r>
              <a:rPr lang="cs-CZ" altLang="cs-CZ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ageismus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nejčastěji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diskutovaným tématem, zejména v diskuzi o rovnosti práv a příležitostí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6160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50862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60350"/>
            <a:ext cx="84994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500439"/>
            <a:ext cx="492125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Stárnutí populace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1533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3692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57289"/>
            <a:ext cx="80645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Stárnutí populace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83740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997527" y="549275"/>
            <a:ext cx="10400145" cy="5759450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Možné reakce státu na populační stárnutí</a:t>
            </a:r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se daly shrnout do čtyř základních kroků:</a:t>
            </a: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pozdější odchod do penze</a:t>
            </a: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snižování dávek v důchodu a penzijní připojištění</a:t>
            </a: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zvyšování podílu žen na trhu práce</a:t>
            </a:r>
          </a:p>
          <a:p>
            <a:pPr marL="0" indent="0"/>
            <a:r>
              <a:rPr lang="cs-CZ" alt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liberalizace imigračních toků</a:t>
            </a:r>
          </a:p>
          <a:p>
            <a:pPr marL="0" indent="0"/>
            <a:endParaRPr lang="cs-CZ" alt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cs-CZ" alt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Všechna opatření jsou ale velmi citlivá a diskutabilní…</a:t>
            </a:r>
          </a:p>
          <a:p>
            <a:pPr marL="0" indent="0"/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Stárnutí populace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887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1156126_stari-muze-byt-mnohem-hezci-nez-si-myslite_image_620x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9" y="1557339"/>
            <a:ext cx="69119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Obdélník 1"/>
          <p:cNvSpPr>
            <a:spLocks noChangeArrowheads="1"/>
          </p:cNvSpPr>
          <p:nvPr/>
        </p:nvSpPr>
        <p:spPr bwMode="auto">
          <a:xfrm>
            <a:off x="2566989" y="260350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Někteří odborníci tvrdí, že dochází k jistému omlazení společnosti, jelikož dnešní senioři jsou zdravější vitálnější, aktivnější, flexibilnější a mobilnější, díky čemuž jsou relativně mladší, než stejně staré osoby dříve</a:t>
            </a:r>
          </a:p>
        </p:txBody>
      </p:sp>
      <p:sp>
        <p:nvSpPr>
          <p:cNvPr id="151556" name="TextovéPole 2"/>
          <p:cNvSpPr txBox="1">
            <a:spLocks noChangeArrowheads="1"/>
          </p:cNvSpPr>
          <p:nvPr/>
        </p:nvSpPr>
        <p:spPr bwMode="auto">
          <a:xfrm>
            <a:off x="4151313" y="6381750"/>
            <a:ext cx="4164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Zdravý senior = šťastný senior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Stárnutí populace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89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9527" y="286327"/>
            <a:ext cx="11194473" cy="5545673"/>
          </a:xfrm>
        </p:spPr>
        <p:txBody>
          <a:bodyPr/>
          <a:lstStyle/>
          <a:p>
            <a:r>
              <a:rPr lang="cs-CZ" sz="2400" dirty="0"/>
              <a:t>Podrobné úmrtnostní tabulky jsou založeny na </a:t>
            </a:r>
            <a:r>
              <a:rPr lang="cs-CZ" sz="2400" b="1" dirty="0"/>
              <a:t>třech hlavních souborech demografických událostí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Vstupní </a:t>
            </a:r>
            <a:r>
              <a:rPr lang="cs-CZ" sz="2400" dirty="0"/>
              <a:t>pravděpodobnosti úmrtí jsou </a:t>
            </a:r>
            <a:r>
              <a:rPr lang="cs-CZ" sz="2400" b="1" dirty="0"/>
              <a:t>vypočteny nepřímou metodou, tj. odvozeny z pozorovaných specifických měr úmrtnosti </a:t>
            </a:r>
            <a:r>
              <a:rPr lang="cs-CZ" sz="2400" dirty="0"/>
              <a:t>(viz níže).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Tabulky </a:t>
            </a:r>
            <a:r>
              <a:rPr lang="cs-CZ" sz="2400" dirty="0"/>
              <a:t>jsou podrobné, tj. s </a:t>
            </a:r>
            <a:r>
              <a:rPr lang="cs-CZ" sz="2400" b="1" dirty="0"/>
              <a:t>jednoletým věkovým intervalem</a:t>
            </a:r>
            <a:r>
              <a:rPr lang="cs-CZ" sz="2400" dirty="0"/>
              <a:t>, s nejvyšším věkovým intervalem 105 a více let. Jsou počítány </a:t>
            </a:r>
            <a:r>
              <a:rPr lang="cs-CZ" sz="2400" b="1" dirty="0"/>
              <a:t>odděleně pro muže a ženy</a:t>
            </a:r>
            <a:r>
              <a:rPr lang="cs-CZ" sz="2400" dirty="0"/>
              <a:t>. 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/>
              <a:t>Základními </a:t>
            </a:r>
            <a:r>
              <a:rPr lang="cs-CZ" sz="2400" b="1" dirty="0"/>
              <a:t>vstupními daty jsou údaje o počtu zemřelých a středním stavu obyvatel daného věku a pohlaví </a:t>
            </a:r>
            <a:r>
              <a:rPr lang="cs-CZ" sz="2400" dirty="0"/>
              <a:t>v daném roce.</a:t>
            </a:r>
          </a:p>
        </p:txBody>
      </p:sp>
    </p:spTree>
    <p:extLst>
      <p:ext uri="{BB962C8B-B14F-4D97-AF65-F5344CB8AC3E}">
        <p14:creationId xmlns:p14="http://schemas.microsoft.com/office/powerpoint/2010/main" val="19382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Dynamika obyvatelstva II.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072693"/>
            <a:ext cx="11361600" cy="698497"/>
          </a:xfrm>
        </p:spPr>
        <p:txBody>
          <a:bodyPr/>
          <a:lstStyle/>
          <a:p>
            <a:pPr algn="ctr"/>
            <a:r>
              <a:rPr lang="cs-CZ" sz="4400" b="1" dirty="0" smtClean="0"/>
              <a:t>Dynamika </a:t>
            </a:r>
            <a:r>
              <a:rPr lang="cs-CZ" sz="4400" b="1" dirty="0"/>
              <a:t>obyvatelstva </a:t>
            </a:r>
            <a:r>
              <a:rPr lang="cs-CZ" sz="4400" b="1" dirty="0" smtClean="0"/>
              <a:t>II.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3588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95" y="966588"/>
            <a:ext cx="7979787" cy="53874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52504" y="129309"/>
            <a:ext cx="7652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Ukázka úmrtnostní tabulky (Česká republika, rok 2003)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96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616364" y="1228435"/>
          <a:ext cx="7749309" cy="464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9309">
                  <a:extLst>
                    <a:ext uri="{9D8B030D-6E8A-4147-A177-3AD203B41FA5}">
                      <a16:colId xmlns:a16="http://schemas.microsoft.com/office/drawing/2014/main" val="4057295015"/>
                    </a:ext>
                  </a:extLst>
                </a:gridCol>
              </a:tblGrid>
              <a:tr h="2167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1) Okamžikové (průřezové, běžné) úmrtnostní tabulky (nejvíce používané)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Jsou založeny na hypotetickém sledování současně narozených osob;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Na tuto hypotetickou populaci se aplikují pravděpodobnosti úmrtí podle věku dané populace;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Metoda výpočtu je založena na datech o souborech zemřelých v jednom nebo několika po sobě následujících kalendářních letech a žijících v těchto letech - kombinují se tedy údaje ze sčítání lidu a evidence přirozené měny.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399651"/>
                  </a:ext>
                </a:extLst>
              </a:tr>
              <a:tr h="2478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2) Generační (</a:t>
                      </a:r>
                      <a:r>
                        <a:rPr lang="cs-CZ" sz="1600" dirty="0" err="1">
                          <a:effectLst/>
                        </a:rPr>
                        <a:t>kohortní</a:t>
                      </a:r>
                      <a:r>
                        <a:rPr lang="cs-CZ" sz="1600" dirty="0">
                          <a:effectLst/>
                        </a:rPr>
                        <a:t>) úmrtnostní tabulky (kvůli velké časové náročnosti na zpracování prakticky již nepoužívané)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Představují záznam skutečného průběhu života konkrétní populace současně narozených jedinců od narození až do smrti posledního z nich;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Konstrukce takovéto tabulky je velice obtížná, předpokládá sledování populace v průběhu dlouhé doby (populace se zmenšuje vymíráním i migrací);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290830" algn="l"/>
                          <a:tab pos="457200" algn="l"/>
                        </a:tabLst>
                      </a:pPr>
                      <a:r>
                        <a:rPr lang="cs-CZ" sz="1600" dirty="0">
                          <a:effectLst/>
                        </a:rPr>
                        <a:t>Využívají se např. v lékařství – pacienti se sledují od nasazení léčby či vzniku nemoci, v zoologii (sledují se mikroby, hmyz, zvířata apod.).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39676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838138" y="507999"/>
            <a:ext cx="68018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Rozli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dva z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kladn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druhy 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mrtnostn</a:t>
            </a: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 tabulek:</a:t>
            </a:r>
            <a:endParaRPr lang="cs-CZ" altLang="cs-CZ" sz="4000" dirty="0">
              <a:latin typeface="Arial" panose="020B0604020202020204" pitchFamily="34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328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0596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Sňatečnost a rozvodovost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8836" y="1163782"/>
            <a:ext cx="10854364" cy="4839854"/>
          </a:xfrm>
        </p:spPr>
        <p:txBody>
          <a:bodyPr/>
          <a:lstStyle/>
          <a:p>
            <a:endParaRPr lang="cs-CZ" sz="2400" i="1" dirty="0" smtClean="0"/>
          </a:p>
          <a:p>
            <a:r>
              <a:rPr lang="cs-CZ" sz="2400" b="1" i="1" dirty="0" smtClean="0"/>
              <a:t>Sňatečnost</a:t>
            </a:r>
            <a:r>
              <a:rPr lang="cs-CZ" sz="2400" b="1" dirty="0" smtClean="0"/>
              <a:t> </a:t>
            </a:r>
            <a:r>
              <a:rPr lang="cs-CZ" sz="2400" b="1" dirty="0"/>
              <a:t>neboli uzavírání sňatku</a:t>
            </a:r>
            <a:r>
              <a:rPr lang="cs-CZ" sz="2400" dirty="0"/>
              <a:t>, resp. zakládání manželství na základě zákonem daných podmínek, je jedním z </a:t>
            </a:r>
            <a:r>
              <a:rPr lang="cs-CZ" sz="2400" b="1" dirty="0"/>
              <a:t>hromadných demografických opakovatelných jevů</a:t>
            </a:r>
            <a:r>
              <a:rPr lang="cs-CZ" sz="2400" dirty="0"/>
              <a:t>, který však nemusí u všech příslušníků populace </a:t>
            </a:r>
            <a:r>
              <a:rPr lang="cs-CZ" sz="2400" dirty="0" smtClean="0"/>
              <a:t>nastat. </a:t>
            </a:r>
          </a:p>
          <a:p>
            <a:endParaRPr lang="cs-CZ" sz="2400" dirty="0" smtClean="0"/>
          </a:p>
          <a:p>
            <a:r>
              <a:rPr lang="cs-CZ" sz="2400" dirty="0" smtClean="0"/>
              <a:t>Demografové </a:t>
            </a:r>
            <a:r>
              <a:rPr lang="cs-CZ" sz="2400" dirty="0"/>
              <a:t>vyčleňují také v západním světě stále častější a „modernější“ formu partnerského nesezdaného soužití, tzv. </a:t>
            </a:r>
            <a:r>
              <a:rPr lang="cs-CZ" sz="2400" b="1" i="1" dirty="0"/>
              <a:t>kohabitaci</a:t>
            </a:r>
            <a:r>
              <a:rPr lang="cs-CZ" sz="2400" dirty="0"/>
              <a:t>, což je spojeno i s </a:t>
            </a:r>
            <a:r>
              <a:rPr lang="cs-CZ" sz="2400" b="1" dirty="0"/>
              <a:t>rostoucím podílem dětí narozených mimo manželství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201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81891" y="480291"/>
                <a:ext cx="10891309" cy="5514109"/>
              </a:xfrm>
            </p:spPr>
            <p:txBody>
              <a:bodyPr/>
              <a:lstStyle/>
              <a:p>
                <a:r>
                  <a:rPr lang="cs-CZ" sz="2400" dirty="0"/>
                  <a:t>Základními ukazateli intenzity sňatečnosti jsou absolutní počet uzavřených sňatků a na něj navazující </a:t>
                </a:r>
                <a:r>
                  <a:rPr lang="cs-CZ" sz="2400" b="1" i="1" dirty="0"/>
                  <a:t>hrubá míra sňatečnosti</a:t>
                </a:r>
                <a:r>
                  <a:rPr lang="cs-CZ" sz="2400" b="1" dirty="0"/>
                  <a:t> </a:t>
                </a:r>
                <a:r>
                  <a:rPr lang="cs-CZ" sz="2400" dirty="0"/>
                  <a:t>(</a:t>
                </a:r>
                <a:r>
                  <a:rPr lang="cs-CZ" sz="2400" dirty="0" err="1"/>
                  <a:t>hms</a:t>
                </a:r>
                <a:r>
                  <a:rPr lang="cs-CZ" sz="2400" dirty="0"/>
                  <a:t>), která vyjadřuje počet sňatků na 1000 obyvatel středního stavu.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𝒉𝒎𝒔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‰)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sz="2400" dirty="0"/>
                  <a:t>Hrubá míra sňatečnosti vypovídá o změnách v populačním klimatu a budoucím vývoji úrovně porodnosti. Je </a:t>
                </a:r>
                <a:r>
                  <a:rPr lang="cs-CZ" sz="2400" b="1" dirty="0"/>
                  <a:t>ovlivňována věkovou strukturou</a:t>
                </a:r>
                <a:r>
                  <a:rPr lang="cs-CZ" sz="2400" dirty="0"/>
                  <a:t>, ale také </a:t>
                </a:r>
                <a:r>
                  <a:rPr lang="cs-CZ" sz="2400" b="1" dirty="0"/>
                  <a:t>sňatky vyšších pořadí </a:t>
                </a:r>
                <a:r>
                  <a:rPr lang="cs-CZ" sz="2400" dirty="0"/>
                  <a:t>(tj. druhými a dalšími sňatky – sňatky rozvedených nebo ovdovělých osob), a proto se </a:t>
                </a:r>
                <a:r>
                  <a:rPr lang="cs-CZ" sz="2400" b="1" dirty="0"/>
                  <a:t>nehodí pro mezinárodní nebo regionální srovnání</a:t>
                </a:r>
                <a:r>
                  <a:rPr lang="cs-CZ" sz="2400" dirty="0"/>
                  <a:t>. 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891" y="480291"/>
                <a:ext cx="10891309" cy="5514109"/>
              </a:xfrm>
              <a:blipFill>
                <a:blip r:embed="rId2"/>
                <a:stretch>
                  <a:fillRect l="-895" r="-1679" b="-5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578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2582" y="397165"/>
            <a:ext cx="11212945" cy="5606472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K</a:t>
            </a:r>
            <a:r>
              <a:rPr lang="cs-CZ" sz="2000" dirty="0"/>
              <a:t> dalším charakteristikám sňatečnosti lze zařadit </a:t>
            </a:r>
            <a:r>
              <a:rPr lang="cs-CZ" sz="2000" b="1" i="1" dirty="0"/>
              <a:t>obecnou míru sňatečnosti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dirty="0" err="1"/>
              <a:t>oms</a:t>
            </a:r>
            <a:r>
              <a:rPr lang="cs-CZ" sz="2000" dirty="0"/>
              <a:t>). Je to specifičtější ukazatel,  který vyjadřuje počet sňatků osob ve věku 16-49 let vztažený k počtu </a:t>
            </a:r>
            <a:r>
              <a:rPr lang="cs-CZ" sz="2000" dirty="0" err="1"/>
              <a:t>sňatkuschopných</a:t>
            </a:r>
            <a:r>
              <a:rPr lang="cs-CZ" sz="2000" dirty="0"/>
              <a:t> osob (všichni svobodní, rozvedení a ovdovělí) ve stejné věkové kategorii.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i="1" dirty="0" smtClean="0"/>
              <a:t>Úhrnná </a:t>
            </a:r>
            <a:r>
              <a:rPr lang="cs-CZ" sz="2000" b="1" i="1" dirty="0"/>
              <a:t>sňatečnost </a:t>
            </a:r>
            <a:r>
              <a:rPr lang="cs-CZ" sz="2000" dirty="0"/>
              <a:t>(</a:t>
            </a:r>
            <a:r>
              <a:rPr lang="cs-CZ" sz="2000" i="1" dirty="0" err="1"/>
              <a:t>ús</a:t>
            </a:r>
            <a:r>
              <a:rPr lang="cs-CZ" sz="2000" dirty="0"/>
              <a:t>), tedy úhrn měr redukované sňatečnosti, udává průměrný počet sňatků na 100 osob. Tento ukazatel je vhodný k mezinárodnímu srovnání, přestože se z dat různých generací a jeho hodnoty jsou tudíž ovlivněny rozdílným složením sňatků těchto různých generací. Obdoba ukazatele úhrnné sňatečnosti, avšak počítána pouze pro jednu sledovanou generaci, je </a:t>
            </a:r>
            <a:r>
              <a:rPr lang="cs-CZ" sz="2000" b="1" i="1" dirty="0"/>
              <a:t>konečná sňatečnost </a:t>
            </a:r>
            <a:r>
              <a:rPr lang="cs-CZ" sz="2000" dirty="0"/>
              <a:t>(</a:t>
            </a:r>
            <a:r>
              <a:rPr lang="cs-CZ" sz="2000" i="1" dirty="0"/>
              <a:t>ks</a:t>
            </a:r>
            <a:r>
              <a:rPr lang="cs-CZ" sz="2000" dirty="0"/>
              <a:t>), která udává průměrný počet sňatků na 100 osob ve studované generaci.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53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7" y="378691"/>
            <a:ext cx="11157527" cy="5643417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analýze sňatečnosti se taktéž sleduje </a:t>
            </a:r>
            <a:r>
              <a:rPr lang="cs-CZ" b="1" i="1" dirty="0"/>
              <a:t>průměrný věk při sňatku</a:t>
            </a:r>
            <a:r>
              <a:rPr lang="cs-CZ" b="1" dirty="0"/>
              <a:t> </a:t>
            </a:r>
            <a:r>
              <a:rPr lang="cs-CZ" dirty="0"/>
              <a:t>(žen a mužů zvlášť) a zvláštní pozornost bývá věnována </a:t>
            </a:r>
            <a:r>
              <a:rPr lang="cs-CZ" b="1" i="1" dirty="0"/>
              <a:t>průměrnému věku při prvním sňatku</a:t>
            </a:r>
            <a:r>
              <a:rPr lang="cs-CZ" dirty="0"/>
              <a:t>, jež se využívá při hodnocení reprodukčního chování populace.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Statisticky </a:t>
            </a:r>
            <a:r>
              <a:rPr lang="cs-CZ" dirty="0"/>
              <a:t>se vykazuje také věkový rozdíl snoubenců při vstupu do </a:t>
            </a:r>
            <a:r>
              <a:rPr lang="cs-CZ" dirty="0" smtClean="0"/>
              <a:t>manželství.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54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637309" y="526473"/>
                <a:ext cx="10835891" cy="5458691"/>
              </a:xfrm>
            </p:spPr>
            <p:txBody>
              <a:bodyPr/>
              <a:lstStyle/>
              <a:p>
                <a:r>
                  <a:rPr lang="cs-CZ" sz="2400" dirty="0"/>
                  <a:t>Podobně jako u sňatečnosti je nejjednodušším ukazatelem úrovně rozvodovosti </a:t>
                </a:r>
                <a:r>
                  <a:rPr lang="cs-CZ" sz="2400" b="1" i="1" dirty="0"/>
                  <a:t>hrubá míra rozvodovosti</a:t>
                </a:r>
                <a:r>
                  <a:rPr lang="cs-CZ" sz="2400" b="1" dirty="0"/>
                  <a:t> </a:t>
                </a:r>
                <a:r>
                  <a:rPr lang="cs-CZ" sz="2400" dirty="0"/>
                  <a:t>(</a:t>
                </a:r>
                <a:r>
                  <a:rPr lang="cs-CZ" sz="2400" dirty="0" err="1"/>
                  <a:t>hmro</a:t>
                </a:r>
                <a:r>
                  <a:rPr lang="cs-CZ" sz="2400" dirty="0"/>
                  <a:t>), definovaná jako podíl rozvodů na 1000 obyvatel středního stavu. 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𝒉𝒎𝒓𝒐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‰)</m:t>
                      </m:r>
                    </m:oMath>
                  </m:oMathPara>
                </a14:m>
                <a:endParaRPr lang="cs-CZ" dirty="0"/>
              </a:p>
              <a:p>
                <a:endParaRPr lang="cs-CZ" sz="2400" dirty="0" smtClean="0"/>
              </a:p>
              <a:p>
                <a:r>
                  <a:rPr lang="cs-CZ" sz="2400" dirty="0" smtClean="0"/>
                  <a:t>Hrubá </a:t>
                </a:r>
                <a:r>
                  <a:rPr lang="cs-CZ" sz="2400" dirty="0"/>
                  <a:t>míra rozvodovosti (</a:t>
                </a:r>
                <a:r>
                  <a:rPr lang="cs-CZ" sz="2400" dirty="0" err="1"/>
                  <a:t>ir</a:t>
                </a:r>
                <a:r>
                  <a:rPr lang="cs-CZ" sz="2400" dirty="0"/>
                  <a:t>) je však pouze </a:t>
                </a:r>
                <a:r>
                  <a:rPr lang="cs-CZ" sz="2400" b="1" dirty="0"/>
                  <a:t>orientačním ukazatelem, který je ovlivněn nejen kulturou země, strukturou obyvatelstva, ale také počtem sňatků uzavřených v předchozím období</a:t>
                </a:r>
                <a:r>
                  <a:rPr lang="cs-CZ" sz="2400" dirty="0"/>
                  <a:t>. 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526473"/>
                <a:ext cx="10835891" cy="5458691"/>
              </a:xfrm>
              <a:blipFill>
                <a:blip r:embed="rId2"/>
                <a:stretch>
                  <a:fillRect l="-957" r="-22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45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07999" y="434109"/>
                <a:ext cx="11240655" cy="5578764"/>
              </a:xfrm>
            </p:spPr>
            <p:txBody>
              <a:bodyPr/>
              <a:lstStyle/>
              <a:p>
                <a:r>
                  <a:rPr lang="cs-CZ" sz="2000" dirty="0"/>
                  <a:t>Proto se používají i další ukazatele, např. </a:t>
                </a:r>
                <a:r>
                  <a:rPr lang="cs-CZ" sz="2000" b="1" i="1" dirty="0"/>
                  <a:t>index rozvodovosti</a:t>
                </a:r>
                <a:r>
                  <a:rPr lang="cs-CZ" sz="2000" dirty="0"/>
                  <a:t>, který dává do souvislosti počet rozvodů a počet sňatků obvykle v daném roce. </a:t>
                </a:r>
                <a:endParaRPr lang="cs-CZ" sz="2000" dirty="0" smtClean="0"/>
              </a:p>
              <a:p>
                <a:r>
                  <a:rPr lang="cs-CZ" sz="2000" dirty="0" smtClean="0"/>
                  <a:t>Je </a:t>
                </a:r>
                <a:r>
                  <a:rPr lang="cs-CZ" sz="2000" dirty="0"/>
                  <a:t>třeba brát ohled na to, že </a:t>
                </a:r>
                <a:r>
                  <a:rPr lang="cs-CZ" sz="2000" b="1" dirty="0"/>
                  <a:t>do souvislosti jsou dávány dvě různé veličiny a počet rozvodů závisí na předchozím počtu sňatků, nikoliv na počtu sňatků v daném roce</a:t>
                </a:r>
                <a:r>
                  <a:rPr lang="cs-CZ" sz="2000" dirty="0"/>
                  <a:t>. 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𝒊𝒓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sz="2000" dirty="0"/>
                  <a:t>Dalším ukazatelem jsou </a:t>
                </a:r>
                <a:r>
                  <a:rPr lang="cs-CZ" sz="2000" b="1" i="1" dirty="0"/>
                  <a:t>míra rozvodovosti manželství</a:t>
                </a:r>
                <a:r>
                  <a:rPr lang="cs-CZ" sz="2000" dirty="0"/>
                  <a:t>, tedy podíl počtu rozvodů v daném roce k počtu existujících manželství. </a:t>
                </a:r>
                <a:r>
                  <a:rPr lang="cs-CZ" sz="2000" dirty="0" smtClean="0"/>
                  <a:t>Ukazatele </a:t>
                </a:r>
                <a:r>
                  <a:rPr lang="cs-CZ" sz="2000" dirty="0"/>
                  <a:t>je možné vztáhnout k dalším charakteristikám, jako jsou věk, věková skupina, nebo dosažené vzdělání. </a:t>
                </a:r>
                <a:endParaRPr lang="cs-CZ" sz="2000" dirty="0" smtClean="0"/>
              </a:p>
              <a:p>
                <a:r>
                  <a:rPr lang="cs-CZ" sz="2000" dirty="0" smtClean="0"/>
                  <a:t>Jako </a:t>
                </a:r>
                <a:r>
                  <a:rPr lang="cs-CZ" sz="2000" dirty="0"/>
                  <a:t>doplňující ukazatel lze použít také </a:t>
                </a:r>
                <a:r>
                  <a:rPr lang="cs-CZ" sz="2000" b="1" i="1" dirty="0"/>
                  <a:t>podíl rozvedených osob</a:t>
                </a:r>
                <a:r>
                  <a:rPr lang="cs-CZ" sz="2000" b="1" dirty="0"/>
                  <a:t> </a:t>
                </a:r>
                <a:r>
                  <a:rPr lang="cs-CZ" sz="2000" dirty="0"/>
                  <a:t>ze všech žijících v jednotlivých věkových skupinách.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999" y="434109"/>
                <a:ext cx="11240655" cy="5578764"/>
              </a:xfrm>
              <a:blipFill>
                <a:blip r:embed="rId2"/>
                <a:stretch>
                  <a:fillRect l="-651" r="-1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449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397164"/>
            <a:ext cx="11157527" cy="5504872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Pro </a:t>
            </a:r>
            <a:r>
              <a:rPr lang="cs-CZ" sz="2000" dirty="0"/>
              <a:t>mezinárodní srovnání je se nejčastěji používá </a:t>
            </a:r>
            <a:r>
              <a:rPr lang="cs-CZ" sz="2000" b="1" i="1" dirty="0"/>
              <a:t>úhrnná rozvodovost</a:t>
            </a:r>
            <a:r>
              <a:rPr lang="cs-CZ" sz="2000" dirty="0"/>
              <a:t>, která vyjadřuje </a:t>
            </a:r>
            <a:r>
              <a:rPr lang="cs-CZ" sz="2000" b="1" dirty="0"/>
              <a:t>úroveň rozvodovosti manželství, neboli jaký podíl původně uzavřených manželství se rozvede</a:t>
            </a:r>
            <a:r>
              <a:rPr lang="cs-CZ" sz="2000" dirty="0"/>
              <a:t>. </a:t>
            </a:r>
            <a:r>
              <a:rPr lang="cs-CZ" sz="2000" dirty="0" smtClean="0"/>
              <a:t>Vypočte </a:t>
            </a:r>
            <a:r>
              <a:rPr lang="cs-CZ" sz="2000" dirty="0"/>
              <a:t>se jako součet tzv. redukovaných měr rozvodovosti podle doby uplynulé od sňatku, které vztahují rozvody v určitém roce tříděné podle délky trvání manželství k </a:t>
            </a:r>
            <a:r>
              <a:rPr lang="cs-CZ" sz="2000" dirty="0" smtClean="0"/>
              <a:t>výchozím </a:t>
            </a:r>
            <a:r>
              <a:rPr lang="cs-CZ" sz="2000" dirty="0"/>
              <a:t>sňatkovým </a:t>
            </a:r>
            <a:r>
              <a:rPr lang="cs-CZ" sz="2000" dirty="0" smtClean="0"/>
              <a:t>generacím.</a:t>
            </a:r>
          </a:p>
          <a:p>
            <a:endParaRPr lang="cs-CZ" sz="2000" dirty="0" smtClean="0"/>
          </a:p>
          <a:p>
            <a:r>
              <a:rPr lang="cs-CZ" sz="2000" b="1" dirty="0"/>
              <a:t>Mezinárodní srovnání sňatečnosti i rozvodovosti je velmi obtížné</a:t>
            </a:r>
            <a:r>
              <a:rPr lang="cs-CZ" sz="2000" dirty="0"/>
              <a:t>, a to především z důvodů </a:t>
            </a:r>
            <a:r>
              <a:rPr lang="cs-CZ" sz="2000" b="1" dirty="0"/>
              <a:t>rozdílné legislativy a více či méně liberálnímu přístupu jednotlivých zemí</a:t>
            </a:r>
            <a:r>
              <a:rPr lang="cs-CZ" sz="2000" dirty="0"/>
              <a:t>. Velký vliv na sňatky a rozvody mají navíc </a:t>
            </a:r>
            <a:r>
              <a:rPr lang="cs-CZ" sz="2000" b="1" dirty="0"/>
              <a:t>regionálně velmi odlišné kulturní zvyky a tradice, náboženství, hodnotové postavení rodiny </a:t>
            </a:r>
            <a:r>
              <a:rPr lang="cs-CZ" sz="2000" dirty="0"/>
              <a:t>apod. </a:t>
            </a:r>
          </a:p>
        </p:txBody>
      </p:sp>
    </p:spTree>
    <p:extLst>
      <p:ext uri="{BB962C8B-B14F-4D97-AF65-F5344CB8AC3E}">
        <p14:creationId xmlns:p14="http://schemas.microsoft.com/office/powerpoint/2010/main" val="185630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38" y="609600"/>
            <a:ext cx="8415253" cy="52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79854"/>
            <a:ext cx="10753200" cy="451576"/>
          </a:xfrm>
        </p:spPr>
        <p:txBody>
          <a:bodyPr/>
          <a:lstStyle/>
          <a:p>
            <a:pPr algn="ctr"/>
            <a:r>
              <a:rPr lang="cs-CZ" dirty="0" smtClean="0"/>
              <a:t>Potratovost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6545" y="1163782"/>
            <a:ext cx="10826655" cy="492298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i="1" dirty="0"/>
              <a:t>Potratovost</a:t>
            </a:r>
            <a:r>
              <a:rPr lang="cs-CZ" sz="2400" dirty="0"/>
              <a:t> je demografický proces, který se váže k </a:t>
            </a:r>
            <a:r>
              <a:rPr lang="cs-CZ" sz="2400" b="1" dirty="0"/>
              <a:t>oběma základním procesům lidské reprodukce - k porodnosti i úmrtnosti</a:t>
            </a:r>
            <a:r>
              <a:rPr lang="cs-CZ" sz="2400" dirty="0"/>
              <a:t>. Za hlavní faktory ovlivňující úroveň potratovosti v mezinárodním měřítku lze považovat:</a:t>
            </a:r>
          </a:p>
          <a:p>
            <a:pPr lvl="0"/>
            <a:r>
              <a:rPr lang="cs-CZ" sz="2400" dirty="0"/>
              <a:t>legislativní ustanovení,</a:t>
            </a:r>
          </a:p>
          <a:p>
            <a:pPr lvl="0"/>
            <a:r>
              <a:rPr lang="cs-CZ" sz="2400" dirty="0"/>
              <a:t>antikoncepci (dostupnost, rozšíření, metody),</a:t>
            </a:r>
          </a:p>
          <a:p>
            <a:pPr lvl="0"/>
            <a:r>
              <a:rPr lang="cs-CZ" sz="2400" dirty="0"/>
              <a:t>společenské klima,</a:t>
            </a:r>
          </a:p>
          <a:p>
            <a:pPr lvl="0"/>
            <a:r>
              <a:rPr lang="cs-CZ" sz="2400" dirty="0"/>
              <a:t>individuální vlivy (náboženské přesvědčení, úroveň vzdělání, ekonomická situace),</a:t>
            </a:r>
          </a:p>
          <a:p>
            <a:r>
              <a:rPr lang="cs-CZ" sz="2400" dirty="0"/>
              <a:t>reprodukční zdraví </a:t>
            </a:r>
            <a:r>
              <a:rPr lang="cs-CZ" sz="2400" dirty="0" smtClean="0"/>
              <a:t>populace.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4492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6473" y="397164"/>
            <a:ext cx="11166763" cy="5434836"/>
          </a:xfrm>
        </p:spPr>
        <p:txBody>
          <a:bodyPr/>
          <a:lstStyle/>
          <a:p>
            <a:r>
              <a:rPr lang="cs-CZ" dirty="0"/>
              <a:t>Jak je zřejmé z předchozího </a:t>
            </a:r>
            <a:r>
              <a:rPr lang="cs-CZ" dirty="0" smtClean="0"/>
              <a:t>obrázku, </a:t>
            </a:r>
            <a:r>
              <a:rPr lang="cs-CZ" b="1" dirty="0"/>
              <a:t>míra sňatečnosti za sledovaných 50 let v zemích EU-28 poklesla téměř na polovinu </a:t>
            </a:r>
            <a:r>
              <a:rPr lang="cs-CZ" dirty="0"/>
              <a:t>(ze 7,8 na 4,3 sňatku na 1 000 obyvatel) a naopak </a:t>
            </a:r>
            <a:r>
              <a:rPr lang="cs-CZ" b="1" dirty="0"/>
              <a:t>míra rozvodovosti vzrostla více než dvojnásobně</a:t>
            </a:r>
            <a:r>
              <a:rPr lang="cs-CZ" dirty="0"/>
              <a:t> z 0,8 na 1,9 rozvodu na 1 000 obyvatel</a:t>
            </a:r>
            <a:r>
              <a:rPr lang="cs-CZ" dirty="0" smtClean="0"/>
              <a:t>.</a:t>
            </a:r>
          </a:p>
          <a:p>
            <a:pPr marL="7200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Spolu </a:t>
            </a:r>
            <a:r>
              <a:rPr lang="cs-CZ" dirty="0"/>
              <a:t>s růstem podílu dětí narozených nesezdaným párům se jedná o </a:t>
            </a:r>
            <a:r>
              <a:rPr lang="cs-CZ" b="1" dirty="0"/>
              <a:t>dlouhodobé trendy</a:t>
            </a:r>
            <a:r>
              <a:rPr lang="cs-CZ" dirty="0"/>
              <a:t>, které v zásadě dokládají i následující </a:t>
            </a:r>
            <a:r>
              <a:rPr lang="cs-CZ" dirty="0" smtClean="0"/>
              <a:t>tabulky.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008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0" y="1570182"/>
            <a:ext cx="10518044" cy="38053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43709" y="766618"/>
            <a:ext cx="967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Hrubá míra sňatečnosti ve vybraných zemích EU mezi roky 1960-2015</a:t>
            </a:r>
          </a:p>
        </p:txBody>
      </p:sp>
    </p:spTree>
    <p:extLst>
      <p:ext uri="{BB962C8B-B14F-4D97-AF65-F5344CB8AC3E}">
        <p14:creationId xmlns:p14="http://schemas.microsoft.com/office/powerpoint/2010/main" val="392433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41" y="953605"/>
            <a:ext cx="6770695" cy="50869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10690" y="350688"/>
            <a:ext cx="639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Hrubé míry sňatečnosti v Evropě v roce 2016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77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6473" y="489527"/>
            <a:ext cx="10946727" cy="5342473"/>
          </a:xfrm>
        </p:spPr>
        <p:txBody>
          <a:bodyPr/>
          <a:lstStyle/>
          <a:p>
            <a:r>
              <a:rPr lang="cs-CZ" sz="2400" dirty="0"/>
              <a:t>Vyšší hodnoty sňatečnosti vykazovaly v minulosti především země střední a východní Evropy, v posledních letech se k nim přiblížily také skandinávské země. </a:t>
            </a:r>
            <a:endParaRPr lang="cs-CZ" sz="2400" dirty="0" smtClean="0"/>
          </a:p>
          <a:p>
            <a:r>
              <a:rPr lang="cs-CZ" sz="2400" dirty="0" smtClean="0"/>
              <a:t>Zajímavou </a:t>
            </a:r>
            <a:r>
              <a:rPr lang="cs-CZ" sz="2400" dirty="0"/>
              <a:t>skutečností je, že na rozdíl od poměrně vysokých hodnot v římsko-katolickém Polsku, dosahovaly v podobně nábožensky založených zemích Itálii a Irsku míry sňatečnosti vždy nižších hodnot.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Protestantské </a:t>
            </a:r>
            <a:r>
              <a:rPr lang="cs-CZ" sz="2400" dirty="0"/>
              <a:t>země severní Evropy a Pobaltí se v posledním období vyznačovaly relativně vyššími čísly než většina ostatních zemí EU. </a:t>
            </a:r>
          </a:p>
        </p:txBody>
      </p:sp>
    </p:spTree>
    <p:extLst>
      <p:ext uri="{BB962C8B-B14F-4D97-AF65-F5344CB8AC3E}">
        <p14:creationId xmlns:p14="http://schemas.microsoft.com/office/powerpoint/2010/main" val="380904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6" y="1385455"/>
            <a:ext cx="11130743" cy="402705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36073" y="489528"/>
            <a:ext cx="984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Hrubá míra rozvodovosti ve vybraných zemích EU mezi roky 1960-2015</a:t>
            </a:r>
          </a:p>
        </p:txBody>
      </p:sp>
    </p:spTree>
    <p:extLst>
      <p:ext uri="{BB962C8B-B14F-4D97-AF65-F5344CB8AC3E}">
        <p14:creationId xmlns:p14="http://schemas.microsoft.com/office/powerpoint/2010/main" val="4120757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022" y="785054"/>
            <a:ext cx="6995034" cy="52555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49236" y="182137"/>
            <a:ext cx="655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Hrubé míry rozvodovosti v Evropě v roce 2016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589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15636" y="332509"/>
            <a:ext cx="11057564" cy="5499491"/>
          </a:xfrm>
        </p:spPr>
        <p:txBody>
          <a:bodyPr/>
          <a:lstStyle/>
          <a:p>
            <a:r>
              <a:rPr lang="cs-CZ" sz="2400" dirty="0"/>
              <a:t>Navzdory vysokému podílu věřících v populaci (římsko-katolické vyznání) a tradičním rodinným vazbám jsou v Portugalsku a na Kypru rozvody poměrně časté. </a:t>
            </a:r>
            <a:endParaRPr lang="cs-CZ" sz="2400" dirty="0" smtClean="0"/>
          </a:p>
          <a:p>
            <a:r>
              <a:rPr lang="cs-CZ" sz="2400" dirty="0" smtClean="0"/>
              <a:t>Stejně </a:t>
            </a:r>
            <a:r>
              <a:rPr lang="cs-CZ" sz="2400" dirty="0"/>
              <a:t>tak např. ve Španělsku, kde se na vysoké úrovni rozvodovosti, kromě ekonomických důvodů, podepsala také změna legislativy, která umožnuje „expresní rozvod“, přičemž v minulosti bylo prakticky nemožné rozvodu </a:t>
            </a:r>
            <a:r>
              <a:rPr lang="cs-CZ" sz="2400" dirty="0" smtClean="0"/>
              <a:t>dosáhnout. </a:t>
            </a:r>
          </a:p>
          <a:p>
            <a:r>
              <a:rPr lang="cs-CZ" sz="2400" dirty="0" smtClean="0"/>
              <a:t>Kromě </a:t>
            </a:r>
            <a:r>
              <a:rPr lang="cs-CZ" sz="2400" dirty="0"/>
              <a:t>Španělska nebylo v dřívějších letech dle zákona možné požádat o rozvod také v Itálii, Irsku a na Maltě, kde je aktuálně nejnižší míra rozvodovosti v Evropě (0,8 </a:t>
            </a:r>
            <a:r>
              <a:rPr lang="cs-CZ" sz="2400" dirty="0" smtClean="0"/>
              <a:t>‰).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59800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74036" y="18429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Registrovaná partnerství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803564"/>
            <a:ext cx="10900545" cy="5424436"/>
          </a:xfrm>
        </p:spPr>
        <p:txBody>
          <a:bodyPr/>
          <a:lstStyle/>
          <a:p>
            <a:r>
              <a:rPr lang="cs-CZ" sz="2000" dirty="0"/>
              <a:t>V několika zemích EU je možné nechat formalizovat svůj partnerský vztah jinak než svatbou – jedná se o tzv. </a:t>
            </a:r>
            <a:r>
              <a:rPr lang="cs-CZ" sz="2000" b="1" i="1" dirty="0"/>
              <a:t>registrované partnerství</a:t>
            </a:r>
            <a:r>
              <a:rPr lang="cs-CZ" sz="2000" dirty="0"/>
              <a:t> (někdy nazývané občanské či civilní partnerství). Takové partnerství umožňuje dvěma osobám, které spolu žijí jako pár, nechat svůj vztah zaregistrovat u příslušného úřadu v zemi svého trvalého bydliště. </a:t>
            </a:r>
            <a:endParaRPr lang="cs-CZ" sz="2000" dirty="0" smtClean="0"/>
          </a:p>
          <a:p>
            <a:r>
              <a:rPr lang="cs-CZ" sz="2000" b="1" dirty="0" smtClean="0"/>
              <a:t>Právní </a:t>
            </a:r>
            <a:r>
              <a:rPr lang="cs-CZ" sz="2000" b="1" dirty="0"/>
              <a:t>úprava této oblasti se v jednotlivých zemích EU propastně liší</a:t>
            </a:r>
            <a:r>
              <a:rPr lang="cs-CZ" sz="2000" dirty="0"/>
              <a:t>, a to nejen v možnosti partnerství uzavřít, ale rovněž v rozsahu uznávání partnerství uzavřených v zahraničí (v některých zemích nejsou uznávána vůbec). </a:t>
            </a:r>
            <a:endParaRPr lang="cs-CZ" sz="2000" dirty="0" smtClean="0"/>
          </a:p>
          <a:p>
            <a:r>
              <a:rPr lang="cs-CZ" sz="2000" b="1" dirty="0" smtClean="0"/>
              <a:t>V </a:t>
            </a:r>
            <a:r>
              <a:rPr lang="cs-CZ" sz="2000" b="1" dirty="0"/>
              <a:t>některých zemích EU jsou registrovaná partnerství na úrovni manželského svazku</a:t>
            </a:r>
            <a:r>
              <a:rPr lang="cs-CZ" sz="2000" dirty="0"/>
              <a:t>. </a:t>
            </a:r>
            <a:r>
              <a:rPr lang="cs-CZ" sz="2000" dirty="0" smtClean="0"/>
              <a:t>V </a:t>
            </a:r>
            <a:r>
              <a:rPr lang="cs-CZ" sz="2000" dirty="0"/>
              <a:t>zemích, kde jsou tyto dva typy svazků rovnocenné, jsou zajištěna tatáž práva v oblasti imigrace. Tak tomu však není všude. Členské státy, jejichž legislativa nestanoví možnost registrovaného partnerství, jsou: Itálie, Polsko, Slovensko, Bulharsko, Rumunsko, Litva a Lotyšsko.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638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489527"/>
            <a:ext cx="10900545" cy="5342473"/>
          </a:xfrm>
        </p:spPr>
        <p:txBody>
          <a:bodyPr/>
          <a:lstStyle/>
          <a:p>
            <a:r>
              <a:rPr lang="cs-CZ" sz="2000" dirty="0"/>
              <a:t>Ve všech zemích, které povolují svatby osob stejného pohlaví, </a:t>
            </a:r>
            <a:r>
              <a:rPr lang="cs-CZ" sz="2000" b="1" dirty="0"/>
              <a:t>se zpravidla rovněž uznává registrované partnerství homosexuálů uzavřené v zahraničí</a:t>
            </a:r>
            <a:r>
              <a:rPr lang="cs-CZ" sz="2000" dirty="0"/>
              <a:t>. V zemích, kde svatby homosexuálních partnerů uznávány nejsou, ale kde byla zavedena určitá forma registrovaného partnerství, lze získat po svatbě se svým partnerem stejného pohlaví stejná práva, jako při uzavření registrované </a:t>
            </a:r>
            <a:r>
              <a:rPr lang="cs-CZ" sz="2000" dirty="0" smtClean="0"/>
              <a:t>partnerství. </a:t>
            </a:r>
          </a:p>
          <a:p>
            <a:r>
              <a:rPr lang="cs-CZ" sz="2000" b="1" dirty="0" smtClean="0"/>
              <a:t>Jako </a:t>
            </a:r>
            <a:r>
              <a:rPr lang="cs-CZ" sz="2000" b="1" dirty="0"/>
              <a:t>první země na světě uzákonilo registrované partnerství osob stejného pohlaví v roce 1989 Dánsko a v roce 2001 umožnilo sňatky homosexuálních párů Nizozemsko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Páry </a:t>
            </a:r>
            <a:r>
              <a:rPr lang="cs-CZ" sz="2000" dirty="0"/>
              <a:t>stejného pohlaví mají v současnosti podle zákona právo adoptovat dítě v těchto zemích EU: Belgie, Dánsko, Lucembursko, Nizozemí, Španělsko, Švédsko a Velká Británie. Mimo Evropu umožňují sňatky osob stejného pohlaví na celostátní úrovni Argentina, Brazílie, Bolívie, Kanada, Nový Zéland, Uruguay, USA, Austrálie a Jižní Afrika.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691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19" y="692727"/>
            <a:ext cx="6958104" cy="52277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39637" y="154403"/>
            <a:ext cx="827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Formy registrovaného partnerství stejného pohlaví v Evropě</a:t>
            </a:r>
          </a:p>
        </p:txBody>
      </p:sp>
    </p:spTree>
    <p:extLst>
      <p:ext uri="{BB962C8B-B14F-4D97-AF65-F5344CB8AC3E}">
        <p14:creationId xmlns:p14="http://schemas.microsoft.com/office/powerpoint/2010/main" val="29815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63417" y="480291"/>
                <a:ext cx="10982037" cy="5560291"/>
              </a:xfrm>
            </p:spPr>
            <p:txBody>
              <a:bodyPr/>
              <a:lstStyle/>
              <a:p>
                <a:r>
                  <a:rPr lang="cs-CZ" sz="2400" dirty="0"/>
                  <a:t>Nejobecnějším ukazatelem vyjadřující úroveň potratovosti je </a:t>
                </a:r>
                <a:r>
                  <a:rPr lang="cs-CZ" sz="2400" b="1" i="1" dirty="0"/>
                  <a:t>hrubá míra potratovosti</a:t>
                </a:r>
                <a:r>
                  <a:rPr lang="cs-CZ" sz="2400" b="1" dirty="0"/>
                  <a:t> </a:t>
                </a:r>
                <a:r>
                  <a:rPr lang="cs-CZ" sz="2400" dirty="0"/>
                  <a:t>(</a:t>
                </a:r>
                <a:r>
                  <a:rPr lang="cs-CZ" sz="2400" dirty="0" err="1"/>
                  <a:t>hmpo</a:t>
                </a:r>
                <a:r>
                  <a:rPr lang="cs-CZ" sz="2400" dirty="0"/>
                  <a:t>), která je definována jako počet potratů </a:t>
                </a:r>
                <a:r>
                  <a:rPr lang="cs-CZ" sz="2400" dirty="0" smtClean="0"/>
                  <a:t>připadajících na    1 </a:t>
                </a:r>
                <a:r>
                  <a:rPr lang="cs-CZ" sz="2400" dirty="0"/>
                  <a:t>000 obyvatel středního stavu. </a:t>
                </a:r>
                <a:endParaRPr lang="cs-CZ" sz="2400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𝒉𝒎𝒑𝒐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‰)</m:t>
                      </m:r>
                    </m:oMath>
                  </m:oMathPara>
                </a14:m>
                <a:endParaRPr lang="cs-CZ" dirty="0" smtClean="0"/>
              </a:p>
              <a:p>
                <a:r>
                  <a:rPr lang="cs-CZ" sz="2400" dirty="0" smtClean="0"/>
                  <a:t>Výstižnějším </a:t>
                </a:r>
                <a:r>
                  <a:rPr lang="cs-CZ" sz="2400" dirty="0"/>
                  <a:t>ukazatelem je </a:t>
                </a:r>
                <a:r>
                  <a:rPr lang="cs-CZ" sz="2400" i="1" dirty="0"/>
                  <a:t>index potratovosti</a:t>
                </a:r>
                <a:r>
                  <a:rPr lang="cs-CZ" sz="2400" dirty="0"/>
                  <a:t> (</a:t>
                </a:r>
                <a:r>
                  <a:rPr lang="cs-CZ" sz="2400" dirty="0" err="1"/>
                  <a:t>ipo</a:t>
                </a:r>
                <a:r>
                  <a:rPr lang="cs-CZ" sz="2400" dirty="0"/>
                  <a:t>), který se vypočte jako počet potratů na 100 narozených dětí. </a:t>
                </a:r>
              </a:p>
              <a:p>
                <a:pPr marL="72000" indent="0">
                  <a:buNone/>
                </a:pPr>
                <a:endParaRPr lang="cs-CZ" dirty="0"/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𝒊𝒑𝒐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 smtClean="0"/>
                  <a:t>(</a:t>
                </a:r>
                <a:r>
                  <a:rPr lang="cs-CZ" dirty="0"/>
                  <a:t>%)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417" y="480291"/>
                <a:ext cx="10982037" cy="5560291"/>
              </a:xfrm>
              <a:blipFill>
                <a:blip r:embed="rId2"/>
                <a:stretch>
                  <a:fillRect l="-888" r="-2109"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842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8001" y="434109"/>
            <a:ext cx="10965200" cy="5504873"/>
          </a:xfrm>
        </p:spPr>
        <p:txBody>
          <a:bodyPr/>
          <a:lstStyle/>
          <a:p>
            <a:r>
              <a:rPr lang="cs-CZ" sz="2400" dirty="0"/>
              <a:t>V České republice bylo v roce 2018 uzavřeno 54,5 tisíce </a:t>
            </a:r>
            <a:r>
              <a:rPr lang="cs-CZ" sz="2400" b="1" i="1" dirty="0"/>
              <a:t>manželství</a:t>
            </a:r>
            <a:r>
              <a:rPr lang="cs-CZ" sz="2400" i="1" dirty="0"/>
              <a:t>,</a:t>
            </a:r>
            <a:r>
              <a:rPr lang="cs-CZ" sz="2400" dirty="0"/>
              <a:t> o téměř 2 tis. více než v předchozím roce, a o 11 tis. více než při historickém minimu v roce 2013; meziročně také vzrostl počet sňatků svobodných, rozvedených i ovdovělých. </a:t>
            </a:r>
            <a:endParaRPr lang="cs-CZ" sz="2400" dirty="0" smtClean="0"/>
          </a:p>
          <a:p>
            <a:r>
              <a:rPr lang="cs-CZ" sz="2400" b="1" dirty="0" err="1" smtClean="0"/>
              <a:t>Protogamní</a:t>
            </a:r>
            <a:r>
              <a:rPr lang="cs-CZ" sz="2400" b="1" dirty="0" smtClean="0"/>
              <a:t> </a:t>
            </a:r>
            <a:r>
              <a:rPr lang="cs-CZ" sz="2400" b="1" dirty="0"/>
              <a:t>sňatky </a:t>
            </a:r>
            <a:r>
              <a:rPr lang="cs-CZ" sz="2400" dirty="0"/>
              <a:t>(oba snoubenci uzavírají sňatek poprvé) tvořily plné 3/4 z celkového počtu, sňatky vyššího pořadí ¼, přičemž se nejčastěji jedná o sňatky druhého pořadí (u rozvedených osob); s nejvyšší intenzitou ihned po rozvodu. </a:t>
            </a:r>
            <a:endParaRPr lang="cs-CZ" sz="2400" dirty="0" smtClean="0"/>
          </a:p>
          <a:p>
            <a:r>
              <a:rPr lang="cs-CZ" sz="2400" b="1" dirty="0" smtClean="0"/>
              <a:t>S</a:t>
            </a:r>
            <a:r>
              <a:rPr lang="cs-CZ" sz="2400" b="1" dirty="0"/>
              <a:t> přibývajícími roky uplynulými od zániku manželství tato intenzita </a:t>
            </a:r>
            <a:r>
              <a:rPr lang="cs-CZ" sz="2400" b="1" dirty="0" smtClean="0"/>
              <a:t>klesá</a:t>
            </a:r>
            <a:r>
              <a:rPr lang="cs-CZ" sz="2400" dirty="0" smtClean="0"/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8718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3" y="2925983"/>
            <a:ext cx="11897828" cy="15355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7515" y="1347536"/>
            <a:ext cx="10910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Porovnání sňatků nevěst a ženichů dvou věkových skupin v letech 2008 a 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978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9527" y="489527"/>
            <a:ext cx="10983673" cy="5342473"/>
          </a:xfrm>
        </p:spPr>
        <p:txBody>
          <a:bodyPr/>
          <a:lstStyle/>
          <a:p>
            <a:r>
              <a:rPr lang="cs-CZ" sz="2400" b="1" dirty="0"/>
              <a:t>Více než polovina snoubenců je ve věku mezi 25-34 lety </a:t>
            </a:r>
            <a:r>
              <a:rPr lang="cs-CZ" sz="2400" dirty="0"/>
              <a:t>(50,7 % ženichů a 56,2 % nevěst), věková struktura se ale v čase mění v souladu s vývojem věkové struktury celé </a:t>
            </a:r>
            <a:r>
              <a:rPr lang="cs-CZ" sz="2400" dirty="0" smtClean="0"/>
              <a:t>populace. </a:t>
            </a:r>
          </a:p>
          <a:p>
            <a:endParaRPr lang="cs-CZ" sz="2400" dirty="0" smtClean="0"/>
          </a:p>
          <a:p>
            <a:r>
              <a:rPr lang="cs-CZ" sz="2400" dirty="0" smtClean="0"/>
              <a:t>V</a:t>
            </a:r>
            <a:r>
              <a:rPr lang="cs-CZ" sz="2400" b="1" dirty="0"/>
              <a:t> posledních dvou až třech desetiletích se snižuje podíl mladších věkových skupin a naopak výrazně roste podíl starších nevěst a </a:t>
            </a:r>
            <a:r>
              <a:rPr lang="cs-CZ" sz="2400" b="1" dirty="0" smtClean="0"/>
              <a:t>ženichů</a:t>
            </a:r>
            <a:r>
              <a:rPr lang="cs-CZ" sz="2400" dirty="0" smtClean="0"/>
              <a:t>. </a:t>
            </a:r>
          </a:p>
          <a:p>
            <a:endParaRPr lang="cs-CZ" sz="2400" dirty="0" smtClean="0"/>
          </a:p>
          <a:p>
            <a:r>
              <a:rPr lang="cs-CZ" sz="2400" dirty="0" smtClean="0"/>
              <a:t>Tento </a:t>
            </a:r>
            <a:r>
              <a:rPr lang="cs-CZ" sz="2400" dirty="0"/>
              <a:t>posun dokumentují i </a:t>
            </a:r>
            <a:r>
              <a:rPr lang="cs-CZ" sz="2400" b="1" dirty="0"/>
              <a:t>změny podílů svobodných, které rostou </a:t>
            </a:r>
            <a:r>
              <a:rPr lang="cs-CZ" sz="2400" dirty="0"/>
              <a:t>nejvíce u mužů ve věku 38-40 let a u žen ve věku 32-34 </a:t>
            </a:r>
            <a:r>
              <a:rPr lang="cs-CZ" sz="2400" dirty="0" smtClean="0"/>
              <a:t>let.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0329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027" y="822036"/>
            <a:ext cx="8674574" cy="48952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30763" y="221673"/>
            <a:ext cx="6701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Sňatky podle pohlaví a věku v letech 2008-2018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824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415636"/>
            <a:ext cx="10900545" cy="5416364"/>
          </a:xfrm>
        </p:spPr>
        <p:txBody>
          <a:bodyPr/>
          <a:lstStyle/>
          <a:p>
            <a:r>
              <a:rPr lang="cs-CZ" sz="2000" dirty="0"/>
              <a:t>Následující  obrázek </a:t>
            </a:r>
            <a:r>
              <a:rPr lang="cs-CZ" sz="2000" dirty="0" smtClean="0"/>
              <a:t>ilustruje </a:t>
            </a:r>
            <a:r>
              <a:rPr lang="cs-CZ" sz="2000" b="1" dirty="0"/>
              <a:t>dlouhodobý trend v pravděpodobnosti uzavírání 1. sňatku započatý po roce 1990, a to směrem k výrazně nižšímu počtu sňatků a rostoucímu věku při uzavírání sňatku u mužů i žen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72" y="2096058"/>
            <a:ext cx="7656246" cy="4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6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5709" y="480291"/>
            <a:ext cx="10937491" cy="5351709"/>
          </a:xfrm>
        </p:spPr>
        <p:txBody>
          <a:bodyPr/>
          <a:lstStyle/>
          <a:p>
            <a:r>
              <a:rPr lang="cs-CZ" sz="2400" b="1" i="1" dirty="0"/>
              <a:t>Rozvod</a:t>
            </a:r>
            <a:r>
              <a:rPr lang="cs-CZ" sz="2400" b="1" dirty="0"/>
              <a:t> </a:t>
            </a:r>
            <a:r>
              <a:rPr lang="cs-CZ" sz="2400" dirty="0"/>
              <a:t>se v České republice řídí zákonem č. 89/2012 Sb., občanský zákoník, ve znění pozdějších předpisů. V roce 2018 bylo rozvedeno 24,3 tisíce manželství, ve 4/5 případů se jednalo o první rozvod. </a:t>
            </a:r>
            <a:endParaRPr lang="cs-CZ" sz="2400" dirty="0" smtClean="0"/>
          </a:p>
          <a:p>
            <a:r>
              <a:rPr lang="cs-CZ" sz="2400" b="1" dirty="0" smtClean="0"/>
              <a:t>Počet </a:t>
            </a:r>
            <a:r>
              <a:rPr lang="cs-CZ" sz="2400" b="1" dirty="0"/>
              <a:t>rozvodů se oproti roku 2017 snížil o 1,4 tis., což je nejnižší hodnota od extrémního roku 1999 a srovnatelná hodnota se stavem v polovině 70. let </a:t>
            </a:r>
            <a:r>
              <a:rPr lang="cs-CZ" sz="2400" dirty="0"/>
              <a:t>minulého století. </a:t>
            </a:r>
            <a:endParaRPr lang="cs-CZ" sz="2400" dirty="0" smtClean="0"/>
          </a:p>
          <a:p>
            <a:r>
              <a:rPr lang="cs-CZ" sz="2400" b="1" dirty="0" smtClean="0"/>
              <a:t>Klesající trend počtu rozvodů je ale dán dlouhodobě se snižujícím se počtem sňatků </a:t>
            </a:r>
            <a:r>
              <a:rPr lang="cs-CZ" sz="2400" dirty="0" smtClean="0"/>
              <a:t>(</a:t>
            </a:r>
            <a:r>
              <a:rPr lang="cs-CZ" sz="2400" dirty="0"/>
              <a:t>v posledních letech se jedná o menší nárůst) a změnami v intenzitě rozvodovosti v jednotlivých délkách trvání manželství. </a:t>
            </a:r>
          </a:p>
        </p:txBody>
      </p:sp>
    </p:spTree>
    <p:extLst>
      <p:ext uri="{BB962C8B-B14F-4D97-AF65-F5344CB8AC3E}">
        <p14:creationId xmlns:p14="http://schemas.microsoft.com/office/powerpoint/2010/main" val="518876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2582" y="397164"/>
            <a:ext cx="11020618" cy="5434836"/>
          </a:xfrm>
        </p:spPr>
        <p:txBody>
          <a:bodyPr/>
          <a:lstStyle/>
          <a:p>
            <a:endParaRPr lang="cs-CZ" sz="2000" b="1" dirty="0" smtClean="0"/>
          </a:p>
          <a:p>
            <a:r>
              <a:rPr lang="cs-CZ" sz="2000" b="1" dirty="0" smtClean="0"/>
              <a:t>Nejčastěji </a:t>
            </a:r>
            <a:r>
              <a:rPr lang="cs-CZ" sz="2000" b="1" dirty="0"/>
              <a:t>se manželství ukončuje po 5-9 letech</a:t>
            </a:r>
            <a:r>
              <a:rPr lang="cs-CZ" sz="2000" dirty="0"/>
              <a:t>, následované rozvody po 10-14 letech. Podíl rozvodů po 0-4 letech má klesající tendenci, naopak podíl rozvodů po 25-29 nebo trvající déle než 30 let má tendenci rostoucí.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Manželství </a:t>
            </a:r>
            <a:r>
              <a:rPr lang="cs-CZ" sz="2000" dirty="0"/>
              <a:t>cizinců či smíšená manželství bývají zhruba o 4-5 let </a:t>
            </a:r>
            <a:r>
              <a:rPr lang="cs-CZ" sz="2000" dirty="0" smtClean="0"/>
              <a:t>kratší. </a:t>
            </a:r>
          </a:p>
          <a:p>
            <a:endParaRPr lang="cs-CZ" sz="2000" dirty="0" smtClean="0"/>
          </a:p>
          <a:p>
            <a:r>
              <a:rPr lang="cs-CZ" sz="2000" b="1" dirty="0" smtClean="0"/>
              <a:t>Věková </a:t>
            </a:r>
            <a:r>
              <a:rPr lang="cs-CZ" sz="2000" b="1" dirty="0"/>
              <a:t>struktura rozvedených osob </a:t>
            </a:r>
            <a:r>
              <a:rPr lang="cs-CZ" sz="2000" b="1" dirty="0" smtClean="0"/>
              <a:t>se </a:t>
            </a:r>
            <a:r>
              <a:rPr lang="cs-CZ" sz="2000" b="1" dirty="0"/>
              <a:t>mění v souladu se změnami ve věkové skladbě obyvatelstva a také s posunem vstupu do manželství ve vyšším věku</a:t>
            </a:r>
            <a:r>
              <a:rPr lang="cs-CZ" sz="2000" dirty="0"/>
              <a:t>. </a:t>
            </a:r>
            <a:r>
              <a:rPr lang="cs-CZ" sz="2000" dirty="0" smtClean="0"/>
              <a:t>V </a:t>
            </a:r>
            <a:r>
              <a:rPr lang="cs-CZ" sz="2000" dirty="0"/>
              <a:t>posledních letech se tedy nejvýrazněji mění (zvyšuje) rozvodovost starších věkových skupin nad 45 let.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133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95" y="904919"/>
            <a:ext cx="8408032" cy="47846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62908" y="366519"/>
            <a:ext cx="6916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Rozvody podle pohlaví a věku v letech 2007-2018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885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86327" y="471055"/>
            <a:ext cx="10882073" cy="5360945"/>
          </a:xfrm>
        </p:spPr>
        <p:txBody>
          <a:bodyPr/>
          <a:lstStyle/>
          <a:p>
            <a:r>
              <a:rPr lang="cs-CZ" sz="2000" dirty="0"/>
              <a:t>Podobný posun je viditelný i v následující </a:t>
            </a:r>
            <a:r>
              <a:rPr lang="cs-CZ" sz="2000" dirty="0" smtClean="0"/>
              <a:t>tabulce, </a:t>
            </a:r>
            <a:r>
              <a:rPr lang="cs-CZ" sz="2000" dirty="0"/>
              <a:t>která přibližuje podíl rozvodů u mužů a žen ve věku do 30 a nad 50 let. Největší váha rozvodů stále leží na věkové skupině 40-49 let, a to u obou pohlaví (zhruba 2/5 všech rozvodů</a:t>
            </a:r>
            <a:r>
              <a:rPr lang="cs-CZ" sz="2000" dirty="0" smtClean="0"/>
              <a:t>).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844721"/>
            <a:ext cx="11236407" cy="14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20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3418" y="480291"/>
            <a:ext cx="10909782" cy="5351709"/>
          </a:xfrm>
        </p:spPr>
        <p:txBody>
          <a:bodyPr/>
          <a:lstStyle/>
          <a:p>
            <a:r>
              <a:rPr lang="cs-CZ" sz="2400" dirty="0"/>
              <a:t>Celkem bylo rozvodem v roce 2018 postiženo 22,3 tis. nezletilých dětí, což bylo o 1,5 tisíce méně než v předchozím roce a o 4,7 tisíce méně než v roce 2008. </a:t>
            </a:r>
            <a:endParaRPr lang="cs-CZ" sz="2400" dirty="0" smtClean="0"/>
          </a:p>
          <a:p>
            <a:r>
              <a:rPr lang="cs-CZ" sz="2400" b="1" dirty="0" smtClean="0"/>
              <a:t>Rozvody </a:t>
            </a:r>
            <a:r>
              <a:rPr lang="cs-CZ" sz="2400" b="1" dirty="0"/>
              <a:t>manželství s nezletilými dětmi tvořily 58 % všech rozvodů</a:t>
            </a:r>
            <a:r>
              <a:rPr lang="cs-CZ" sz="2400" dirty="0"/>
              <a:t>, z toho v polovině případů žilo v době rozvodu v rodině jedno nezletilé dítě, v 44 % dětí více. </a:t>
            </a:r>
            <a:endParaRPr lang="cs-CZ" sz="2400" dirty="0" smtClean="0"/>
          </a:p>
          <a:p>
            <a:r>
              <a:rPr lang="cs-CZ" sz="2400" b="1" dirty="0" smtClean="0"/>
              <a:t>Při </a:t>
            </a:r>
            <a:r>
              <a:rPr lang="cs-CZ" sz="2400" b="1" dirty="0"/>
              <a:t>setrvání intenzity rozvodovosti podle délky trvání manželství z roku 2018 by rozvodem skončilo 45 % manželství v průměru po 13,4 letech jeho trvání</a:t>
            </a:r>
            <a:r>
              <a:rPr lang="cs-CZ" sz="2400" dirty="0"/>
              <a:t>; </a:t>
            </a:r>
            <a:r>
              <a:rPr lang="cs-CZ" sz="2400" b="1" dirty="0"/>
              <a:t>délka manželství do jeho zániku rozvodem má již po více než dvě desetiletí </a:t>
            </a:r>
            <a:r>
              <a:rPr lang="cs-CZ" sz="2400" b="1" dirty="0" smtClean="0"/>
              <a:t>rostoucí trend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09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17236" y="175490"/>
                <a:ext cx="11157527" cy="5560291"/>
              </a:xfrm>
            </p:spPr>
            <p:txBody>
              <a:bodyPr/>
              <a:lstStyle/>
              <a:p>
                <a:r>
                  <a:rPr lang="cs-CZ" sz="2400" dirty="0" smtClean="0"/>
                  <a:t>Dalším </a:t>
                </a:r>
                <a:r>
                  <a:rPr lang="cs-CZ" sz="2400" dirty="0"/>
                  <a:t>používaným ukazatelem je </a:t>
                </a:r>
                <a:r>
                  <a:rPr lang="cs-CZ" sz="2400" i="1" dirty="0"/>
                  <a:t>obecná míra potratovosti</a:t>
                </a:r>
                <a:r>
                  <a:rPr lang="cs-CZ" sz="2400" b="1" dirty="0"/>
                  <a:t> </a:t>
                </a:r>
                <a:r>
                  <a:rPr lang="cs-CZ" sz="2400" dirty="0"/>
                  <a:t>(</a:t>
                </a:r>
                <a:r>
                  <a:rPr lang="cs-CZ" sz="2400" dirty="0" err="1"/>
                  <a:t>ompo</a:t>
                </a:r>
                <a:r>
                  <a:rPr lang="cs-CZ" sz="2400" dirty="0"/>
                  <a:t>) definovaná jako počet potratů na 1000 žen v reprodukčním věku.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𝒐𝒎𝒑𝒐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𝐀</m:t>
                          </m:r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𝟒𝟗</m:t>
                              </m:r>
                            </m:sub>
                          </m:sSub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‰)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sz="2000" i="1" dirty="0"/>
                  <a:t>Míra potratovosti dle věku</a:t>
                </a:r>
                <a:r>
                  <a:rPr lang="cs-CZ" sz="2000" b="1" i="1" dirty="0"/>
                  <a:t> </a:t>
                </a:r>
                <a:r>
                  <a:rPr lang="cs-CZ" sz="2000" dirty="0"/>
                  <a:t>(</a:t>
                </a:r>
                <a:r>
                  <a:rPr lang="cs-CZ" sz="2000" dirty="0" err="1"/>
                  <a:t>pox</a:t>
                </a:r>
                <a:r>
                  <a:rPr lang="cs-CZ" sz="2000" dirty="0"/>
                  <a:t>) (neboli věkově specifická míra potratovosti) se vypočte jako počet potratů ve věku x (resp. v dané pěti či desetileté věkové skupině) ke střednímu stavu žen v daném věku (věkové skupině). </a:t>
                </a:r>
                <a:endParaRPr lang="cs-CZ" sz="2000" dirty="0" smtClean="0"/>
              </a:p>
              <a:p>
                <a:r>
                  <a:rPr lang="cs-CZ" sz="2000" dirty="0" smtClean="0"/>
                  <a:t>Součet </a:t>
                </a:r>
                <a:r>
                  <a:rPr lang="cs-CZ" sz="2000" dirty="0"/>
                  <a:t>jednotlivých měr potratovosti podle věku dává dohromady průměrný počet potratů na jednu ženu v jejím reprodukčním období. </a:t>
                </a:r>
                <a:endParaRPr lang="cs-CZ" sz="2000" dirty="0" smtClean="0"/>
              </a:p>
              <a:p>
                <a:r>
                  <a:rPr lang="cs-CZ" sz="2000" dirty="0" smtClean="0"/>
                  <a:t>Tento </a:t>
                </a:r>
                <a:r>
                  <a:rPr lang="cs-CZ" sz="2000" dirty="0"/>
                  <a:t>ukazatel se nazývá </a:t>
                </a:r>
                <a:r>
                  <a:rPr lang="cs-CZ" sz="2000" i="1" dirty="0"/>
                  <a:t>úhrnná potratovost</a:t>
                </a:r>
                <a:r>
                  <a:rPr lang="cs-CZ" sz="2000" dirty="0"/>
                  <a:t> (</a:t>
                </a:r>
                <a:r>
                  <a:rPr lang="cs-CZ" sz="2000" dirty="0" err="1"/>
                  <a:t>úpo</a:t>
                </a:r>
                <a:r>
                  <a:rPr lang="cs-CZ" sz="2000" dirty="0"/>
                  <a:t>). </a:t>
                </a:r>
                <a:endParaRPr lang="cs-CZ" sz="2000" dirty="0" smtClean="0"/>
              </a:p>
              <a:p>
                <a:r>
                  <a:rPr lang="cs-CZ" sz="2000" dirty="0" smtClean="0"/>
                  <a:t>Pokud </a:t>
                </a:r>
                <a:r>
                  <a:rPr lang="cs-CZ" sz="2000" dirty="0"/>
                  <a:t>nakumulujeme jednotlivé věkově specifické míry potratovosti u žen určité generace, získáme ukazatel nazývaný </a:t>
                </a:r>
                <a:r>
                  <a:rPr lang="cs-CZ" sz="2000" i="1" dirty="0"/>
                  <a:t>konečná potratovost</a:t>
                </a:r>
                <a:r>
                  <a:rPr lang="cs-CZ" sz="2000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236" y="175490"/>
                <a:ext cx="11157527" cy="5560291"/>
              </a:xfrm>
              <a:blipFill>
                <a:blip r:embed="rId2"/>
                <a:stretch>
                  <a:fillRect l="-929" r="-1530" b="-108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961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80291" y="406400"/>
            <a:ext cx="11129818" cy="5425600"/>
          </a:xfrm>
        </p:spPr>
        <p:txBody>
          <a:bodyPr/>
          <a:lstStyle/>
          <a:p>
            <a:r>
              <a:rPr lang="cs-CZ" sz="2000" dirty="0"/>
              <a:t>Podle zákona </a:t>
            </a:r>
            <a:r>
              <a:rPr lang="cs-CZ" sz="2000" b="1" dirty="0"/>
              <a:t>mohou sňatek uzavřít stále pouze osoby odlišného pohlaví</a:t>
            </a:r>
            <a:r>
              <a:rPr lang="cs-CZ" sz="2000" dirty="0"/>
              <a:t>. Ačkoliv byl v ČR schválen zákon č. 115/2006 Sb., o registrovaném partnerství, který umožňuje uzavřít trvalé společenství dvou osob stejného pohlaví, tento svazek není považován za rovnocenný k běžnému sňatku a vyplývají z něj jiná práva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Možnost registrovaného partnerství byla v ČR uzákoněna v roce 2006 a do konce roku 2018 jí využilo 3 117 párů (448 párů se rozvedlo). </a:t>
            </a:r>
            <a:r>
              <a:rPr lang="cs-CZ" sz="2000" dirty="0"/>
              <a:t>Obecně vyšší zájem byl v prvních letech po uzákonění, poté následoval propad a v roce 2016 bylo uzavřeno vůbec nejvíce partnerství (336). </a:t>
            </a:r>
            <a:endParaRPr lang="cs-CZ" sz="2000" dirty="0" smtClean="0"/>
          </a:p>
          <a:p>
            <a:r>
              <a:rPr lang="cs-CZ" sz="2000" b="1" dirty="0" smtClean="0"/>
              <a:t>Dlouhodobě </a:t>
            </a:r>
            <a:r>
              <a:rPr lang="cs-CZ" sz="2000" b="1" dirty="0"/>
              <a:t>převažují partnerství gay párů </a:t>
            </a:r>
            <a:r>
              <a:rPr lang="cs-CZ" sz="2000" dirty="0"/>
              <a:t>nad lesbickými páry, v posledních letech však vzrostl zájem žen o oficiální svazek. Největší počet registrovaných partnerství byl uzavřen v Praze, následovaly Jihomoravský a Středočeský kraj. </a:t>
            </a:r>
            <a:endParaRPr lang="cs-CZ" sz="2000" dirty="0" smtClean="0"/>
          </a:p>
          <a:p>
            <a:r>
              <a:rPr lang="cs-CZ" sz="2000" b="1" dirty="0" smtClean="0"/>
              <a:t>Od </a:t>
            </a:r>
            <a:r>
              <a:rPr lang="cs-CZ" sz="2000" b="1" dirty="0"/>
              <a:t>roku 2016 mohou adoptovat dítě nejen heterosexuální páry, ale i jednotlivci</a:t>
            </a:r>
            <a:r>
              <a:rPr lang="cs-CZ" sz="2000" dirty="0"/>
              <a:t>. </a:t>
            </a:r>
            <a:r>
              <a:rPr lang="cs-CZ" sz="2000" b="1" dirty="0"/>
              <a:t>Společné osvojení dítěte gayům a lesbám však stále zůstává </a:t>
            </a:r>
            <a:r>
              <a:rPr lang="cs-CZ" sz="2000" b="1" dirty="0" smtClean="0"/>
              <a:t>zapovězeno.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119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442909"/>
            <a:ext cx="10753200" cy="451576"/>
          </a:xfrm>
        </p:spPr>
        <p:txBody>
          <a:bodyPr/>
          <a:lstStyle/>
          <a:p>
            <a:pPr algn="ctr"/>
            <a:r>
              <a:rPr lang="cs-CZ"/>
              <a:t>Migrace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91127" y="1062181"/>
            <a:ext cx="10882073" cy="4950691"/>
          </a:xfrm>
        </p:spPr>
        <p:txBody>
          <a:bodyPr/>
          <a:lstStyle/>
          <a:p>
            <a:r>
              <a:rPr lang="cs-CZ" sz="2000" b="1" dirty="0"/>
              <a:t>Nejvýznamnější složkou územních pohybů je </a:t>
            </a:r>
            <a:r>
              <a:rPr lang="cs-CZ" sz="2000" b="1" i="1" dirty="0"/>
              <a:t>migrace</a:t>
            </a:r>
            <a:r>
              <a:rPr lang="cs-CZ" sz="2000" dirty="0"/>
              <a:t>, protože pouze jejím důsledkem vznikají trvalé </a:t>
            </a:r>
            <a:r>
              <a:rPr lang="cs-CZ" sz="2000" b="1" dirty="0"/>
              <a:t>změny v prostorovém rozmístění obyvatelstva</a:t>
            </a:r>
            <a:r>
              <a:rPr lang="cs-CZ" sz="2000" dirty="0"/>
              <a:t>. Migrace má vliv nejen na celkový počet obyvatel, ale také na pracovní sílu a další ekonomické, demografické a sociální </a:t>
            </a:r>
            <a:r>
              <a:rPr lang="cs-CZ" sz="2000" dirty="0" smtClean="0"/>
              <a:t>struktury.</a:t>
            </a:r>
          </a:p>
          <a:p>
            <a:endParaRPr lang="cs-CZ" sz="2000" dirty="0" smtClean="0"/>
          </a:p>
          <a:p>
            <a:r>
              <a:rPr lang="cs-CZ" sz="2000" b="1" dirty="0" smtClean="0"/>
              <a:t>Migraci </a:t>
            </a:r>
            <a:r>
              <a:rPr lang="cs-CZ" sz="2000" b="1" dirty="0"/>
              <a:t>lze definovat jako prostorové přemisťování osob přes libovolné hranice </a:t>
            </a:r>
            <a:r>
              <a:rPr lang="cs-CZ" sz="2000" dirty="0"/>
              <a:t>(většinou administrativní) </a:t>
            </a:r>
            <a:r>
              <a:rPr lang="cs-CZ" sz="2000" b="1" dirty="0"/>
              <a:t>spojené se změnou místa bydliště</a:t>
            </a:r>
            <a:r>
              <a:rPr lang="cs-CZ" sz="2000" dirty="0"/>
              <a:t> na dobu kratší či delší, případně natrvalo. </a:t>
            </a:r>
            <a:r>
              <a:rPr lang="cs-CZ" sz="2000" b="1" dirty="0"/>
              <a:t>Data o migraci nebývají běžně dostupná a zpravidla ani úplná</a:t>
            </a:r>
            <a:r>
              <a:rPr lang="cs-CZ" sz="2000" dirty="0"/>
              <a:t>. Česká republika patří k málu zemí, které sledují statistiku stěhování a lze tak poměrně lehce sledovat emigraci a imigraci, avšak vzhledem ke snižující ochotě obyvatelstva vyplňovat statistické výkazy se vypovídající hodnota v čase </a:t>
            </a:r>
            <a:r>
              <a:rPr lang="cs-CZ" sz="2000" dirty="0" smtClean="0"/>
              <a:t>snižuje.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3873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28073" y="406400"/>
            <a:ext cx="10845127" cy="5425600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Obecně </a:t>
            </a:r>
            <a:r>
              <a:rPr lang="cs-CZ" sz="2400" dirty="0"/>
              <a:t>platí, že </a:t>
            </a:r>
            <a:r>
              <a:rPr lang="cs-CZ" sz="2400" b="1" dirty="0"/>
              <a:t>migraci lze posuzovat ze dvou směrů </a:t>
            </a:r>
            <a:r>
              <a:rPr lang="cs-CZ" sz="2400" dirty="0"/>
              <a:t>a to z hlediska místa, které migrant opouští </a:t>
            </a:r>
            <a:r>
              <a:rPr lang="cs-CZ" sz="2400" b="1" i="1" dirty="0"/>
              <a:t>(emigrace – vystěhování</a:t>
            </a:r>
            <a:r>
              <a:rPr lang="cs-CZ" sz="2400" b="1" dirty="0"/>
              <a:t>) </a:t>
            </a:r>
            <a:r>
              <a:rPr lang="cs-CZ" sz="2400" dirty="0"/>
              <a:t>a z hlediska místa, na které směřuje </a:t>
            </a:r>
            <a:r>
              <a:rPr lang="cs-CZ" sz="2400" b="1" dirty="0"/>
              <a:t>(</a:t>
            </a:r>
            <a:r>
              <a:rPr lang="cs-CZ" sz="2400" b="1" i="1" dirty="0"/>
              <a:t>imigrace</a:t>
            </a:r>
            <a:r>
              <a:rPr lang="cs-CZ" sz="2400" b="1" dirty="0"/>
              <a:t> - </a:t>
            </a:r>
            <a:r>
              <a:rPr lang="cs-CZ" sz="2400" b="1" i="1" dirty="0"/>
              <a:t>přistěhování</a:t>
            </a:r>
            <a:r>
              <a:rPr lang="cs-CZ" sz="2400" b="1" dirty="0"/>
              <a:t>)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Další </a:t>
            </a:r>
            <a:r>
              <a:rPr lang="cs-CZ" sz="2400" dirty="0"/>
              <a:t>pojmy, se kterými je možné se setkat, je</a:t>
            </a:r>
            <a:r>
              <a:rPr lang="cs-CZ" sz="2400" b="1" dirty="0"/>
              <a:t> </a:t>
            </a:r>
            <a:r>
              <a:rPr lang="cs-CZ" sz="2400" b="1" i="1" dirty="0"/>
              <a:t>reemigrace</a:t>
            </a:r>
            <a:r>
              <a:rPr lang="cs-CZ" sz="2400" dirty="0"/>
              <a:t>, která znamená návrat emigrantů zpět do původního místa, a</a:t>
            </a:r>
            <a:r>
              <a:rPr lang="cs-CZ" sz="2400" b="1" dirty="0"/>
              <a:t> </a:t>
            </a:r>
            <a:r>
              <a:rPr lang="cs-CZ" sz="2400" b="1" i="1" dirty="0"/>
              <a:t>repatriace</a:t>
            </a:r>
            <a:r>
              <a:rPr lang="cs-CZ" sz="2400" dirty="0"/>
              <a:t>, která se používá pro návrat obyvatel do míst, ze kterých se násilně nebo dobrovolně vystěhovali v důsledku např. vojenských operací, změn hranic, původní </a:t>
            </a:r>
            <a:r>
              <a:rPr lang="cs-CZ" sz="2400" dirty="0" smtClean="0"/>
              <a:t>kolonizace.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309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35709" y="424873"/>
                <a:ext cx="10937491" cy="5911272"/>
              </a:xfrm>
            </p:spPr>
            <p:txBody>
              <a:bodyPr/>
              <a:lstStyle/>
              <a:p>
                <a:r>
                  <a:rPr lang="cs-CZ" sz="2000" dirty="0"/>
                  <a:t>Základním ukazatelem migračního pohybu je suma osob, které se tohoto pohybu účastní. Tento ukazatel se označuje jako </a:t>
                </a:r>
                <a:r>
                  <a:rPr lang="cs-CZ" sz="2000" b="1" i="1" dirty="0"/>
                  <a:t>hrubá míra migrace</a:t>
                </a:r>
                <a:r>
                  <a:rPr lang="cs-CZ" sz="2000" b="1" dirty="0"/>
                  <a:t> </a:t>
                </a:r>
                <a:r>
                  <a:rPr lang="cs-CZ" sz="2000" dirty="0"/>
                  <a:t>nebo </a:t>
                </a:r>
                <a:r>
                  <a:rPr lang="cs-CZ" sz="2000" b="1" dirty="0"/>
                  <a:t>objem migrace</a:t>
                </a:r>
                <a:r>
                  <a:rPr lang="cs-CZ" sz="2000" dirty="0"/>
                  <a:t>, která se po vztažení ke střednímu stavu obyvatelstva sleduje pro imigraci (hrubá míra imigrace, </a:t>
                </a:r>
                <a:r>
                  <a:rPr lang="cs-CZ" sz="2000" dirty="0" err="1"/>
                  <a:t>hmi</a:t>
                </a:r>
                <a:r>
                  <a:rPr lang="cs-CZ" sz="2000" dirty="0"/>
                  <a:t>) i emigraci (hrubá míra emigrace, </a:t>
                </a:r>
                <a:r>
                  <a:rPr lang="cs-CZ" sz="2000" dirty="0" err="1"/>
                  <a:t>hme</a:t>
                </a:r>
                <a:r>
                  <a:rPr lang="cs-CZ" sz="2000" dirty="0"/>
                  <a:t>) následovně</a:t>
                </a:r>
                <a:r>
                  <a:rPr lang="cs-CZ" sz="2000" dirty="0" smtClean="0"/>
                  <a:t>: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𝒉𝒎𝒊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bar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‰)</m:t>
                    </m:r>
                  </m:oMath>
                </a14:m>
                <a:endParaRPr lang="cs-CZ" sz="2000" dirty="0" smtClean="0"/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𝒉𝒎𝒆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bar>
                          <m:barPr>
                            <m:pos m:val="top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bar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(‰)</m:t>
                    </m:r>
                  </m:oMath>
                </a14:m>
                <a:endParaRPr lang="cs-CZ" sz="2000" dirty="0"/>
              </a:p>
              <a:p>
                <a:r>
                  <a:rPr lang="cs-CZ" sz="2000" dirty="0"/>
                  <a:t>Celkový počet migrantů lze označit také jako </a:t>
                </a:r>
                <a:r>
                  <a:rPr lang="cs-CZ" sz="2000" b="1" i="1" dirty="0"/>
                  <a:t>migrační objem</a:t>
                </a:r>
                <a:r>
                  <a:rPr lang="cs-CZ" sz="2000" b="1" dirty="0"/>
                  <a:t> či </a:t>
                </a:r>
                <a:r>
                  <a:rPr lang="cs-CZ" sz="2000" b="1" i="1" dirty="0"/>
                  <a:t>migrační obrat</a:t>
                </a:r>
                <a:r>
                  <a:rPr lang="cs-CZ" sz="2000" dirty="0"/>
                  <a:t>, který je součtem počtu přistěhovalých a vystěhovalých v dané oblasti a vyjadřuje se v absolutních číslech.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𝒎𝒐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709" y="424873"/>
                <a:ext cx="10937491" cy="5911272"/>
              </a:xfrm>
              <a:blipFill>
                <a:blip r:embed="rId2"/>
                <a:stretch>
                  <a:fillRect l="-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071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63418" y="424873"/>
                <a:ext cx="10909782" cy="5407127"/>
              </a:xfrm>
            </p:spPr>
            <p:txBody>
              <a:bodyPr/>
              <a:lstStyle/>
              <a:p>
                <a:r>
                  <a:rPr lang="cs-CZ" sz="2000" dirty="0"/>
                  <a:t>V relativním vyjádření se potom jedná o tzv. </a:t>
                </a:r>
                <a:r>
                  <a:rPr lang="cs-CZ" sz="2000" b="1" i="1" dirty="0"/>
                  <a:t>hrubou míru migračního obratu</a:t>
                </a:r>
                <a:r>
                  <a:rPr lang="cs-CZ" sz="2000" dirty="0"/>
                  <a:t>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𝒉𝒎𝒎𝒐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sz="2000" b="1" dirty="0"/>
                  <a:t>Konečným výsledkem migrace </a:t>
                </a:r>
                <a:r>
                  <a:rPr lang="cs-CZ" sz="2000" dirty="0"/>
                  <a:t>je tzv. </a:t>
                </a:r>
                <a:r>
                  <a:rPr lang="cs-CZ" sz="2000" b="1" i="1" dirty="0"/>
                  <a:t>migrační saldo</a:t>
                </a:r>
                <a:r>
                  <a:rPr lang="cs-CZ" sz="2000" b="1" dirty="0"/>
                  <a:t> </a:t>
                </a:r>
                <a:r>
                  <a:rPr lang="cs-CZ" sz="2000" dirty="0"/>
                  <a:t>nebo také </a:t>
                </a:r>
                <a:r>
                  <a:rPr lang="cs-CZ" sz="2000" b="1" dirty="0"/>
                  <a:t>čistá migrace, která se počítá jako rozdíl mezi počtem imigrantů a emigrantů</a:t>
                </a:r>
                <a:r>
                  <a:rPr lang="cs-CZ" sz="2000" dirty="0"/>
                  <a:t>. </a:t>
                </a:r>
                <a:endParaRPr lang="cs-CZ" sz="2000" dirty="0" smtClean="0"/>
              </a:p>
              <a:p>
                <a:r>
                  <a:rPr lang="cs-CZ" sz="2000" dirty="0" smtClean="0"/>
                  <a:t>Podle </a:t>
                </a:r>
                <a:r>
                  <a:rPr lang="cs-CZ" sz="2000" dirty="0"/>
                  <a:t>toho, jakých nabývá hodnot, mluvíme o čisté imigraci (v dané územní jednotce je více imigrantů než emigrantů: I - E </a:t>
                </a:r>
                <a:r>
                  <a:rPr lang="en-US" sz="2000" dirty="0"/>
                  <a:t>&gt; 0</a:t>
                </a:r>
                <a:r>
                  <a:rPr lang="cs-CZ" sz="2000" dirty="0"/>
                  <a:t>) nebo čisté imigraci (v dané územní jednotce je menší počet imigrantů než emigrantů I - E </a:t>
                </a:r>
                <a:r>
                  <a:rPr lang="en-US" sz="2000" dirty="0"/>
                  <a:t>&lt; 0</a:t>
                </a:r>
                <a:r>
                  <a:rPr lang="cs-CZ" sz="2000" dirty="0"/>
                  <a:t>). </a:t>
                </a:r>
              </a:p>
              <a:p>
                <a:pPr marL="72000" indent="0">
                  <a:buNone/>
                </a:pPr>
                <a:endParaRPr lang="cs-CZ" b="1" i="1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𝒎𝒔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418" y="424873"/>
                <a:ext cx="10909782" cy="5407127"/>
              </a:xfrm>
              <a:blipFill>
                <a:blip r:embed="rId2"/>
                <a:stretch>
                  <a:fillRect l="-670" r="-1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43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81891" y="397164"/>
                <a:ext cx="10891309" cy="5434836"/>
              </a:xfrm>
            </p:spPr>
            <p:txBody>
              <a:bodyPr/>
              <a:lstStyle/>
              <a:p>
                <a:r>
                  <a:rPr lang="cs-CZ" sz="2000" dirty="0"/>
                  <a:t>Migrační saldo v relativním vyjádření (tzv. hrubá míra migračního salda) znamená přepočet čisté migrace na 1000 obyvatel středního stavu</a:t>
                </a:r>
                <a:r>
                  <a:rPr lang="cs-CZ" sz="2000" dirty="0" smtClean="0"/>
                  <a:t>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𝒉𝒎𝒎𝒔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  <a:p>
                <a:r>
                  <a:rPr lang="cs-CZ" sz="2000" dirty="0"/>
                  <a:t>Podíl migračního salda a migračního objemu vyjadřuje index migračního salda či </a:t>
                </a:r>
                <a:r>
                  <a:rPr lang="cs-CZ" sz="2000" b="1" i="1" dirty="0"/>
                  <a:t>migrační účinnost</a:t>
                </a:r>
                <a:r>
                  <a:rPr lang="cs-CZ" sz="2000" b="1" dirty="0"/>
                  <a:t> </a:t>
                </a:r>
                <a:r>
                  <a:rPr lang="cs-CZ" sz="2000" dirty="0"/>
                  <a:t>(někdy je tento ukazatel označován i jako </a:t>
                </a:r>
                <a:r>
                  <a:rPr lang="cs-CZ" sz="2000" b="1" i="1" dirty="0"/>
                  <a:t>index atraktivity</a:t>
                </a:r>
                <a:r>
                  <a:rPr lang="cs-CZ" sz="2000" b="1" dirty="0"/>
                  <a:t> </a:t>
                </a:r>
                <a:r>
                  <a:rPr lang="cs-CZ" sz="2000" dirty="0"/>
                  <a:t>nebo index efektivity). Pohybuje se v rozmezí hodnot -1 až 1 a v generalizované podobě naznačuje ekonomickou a sociokulturní přitažlivost daného území.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𝒎𝒊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891" y="397164"/>
                <a:ext cx="10891309" cy="5434836"/>
              </a:xfrm>
              <a:blipFill>
                <a:blip r:embed="rId2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86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406400"/>
                <a:ext cx="10965200" cy="5425600"/>
              </a:xfrm>
            </p:spPr>
            <p:txBody>
              <a:bodyPr/>
              <a:lstStyle/>
              <a:p>
                <a:endParaRPr lang="cs-CZ" sz="2000" b="1" i="1" dirty="0" smtClean="0"/>
              </a:p>
              <a:p>
                <a:r>
                  <a:rPr lang="cs-CZ" sz="2000" b="1" i="1" dirty="0" smtClean="0"/>
                  <a:t>Celkový </a:t>
                </a:r>
                <a:r>
                  <a:rPr lang="cs-CZ" sz="2000" b="1" i="1" dirty="0"/>
                  <a:t>přírůstek</a:t>
                </a:r>
                <a:r>
                  <a:rPr lang="cs-CZ" sz="2000" b="1" dirty="0"/>
                  <a:t> </a:t>
                </a:r>
                <a:r>
                  <a:rPr lang="cs-CZ" sz="2000" dirty="0"/>
                  <a:t>nebo celkový úbytek obyvatel dané územní jednotky lze jednoduše spočítat jako </a:t>
                </a:r>
                <a:r>
                  <a:rPr lang="cs-CZ" sz="2000" b="1" dirty="0"/>
                  <a:t>součet přirozeného přírůstku a migračního salda</a:t>
                </a:r>
                <a:r>
                  <a:rPr lang="cs-CZ" sz="2000" dirty="0"/>
                  <a:t> (pp + </a:t>
                </a:r>
                <a:r>
                  <a:rPr lang="cs-CZ" sz="2000" dirty="0" err="1"/>
                  <a:t>ms</a:t>
                </a:r>
                <a:r>
                  <a:rPr lang="cs-CZ" sz="2000" dirty="0"/>
                  <a:t>) v rozepsané podobě následovně: 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𝒄𝒑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sz="2000" dirty="0"/>
                  <a:t>Relativně lze celkový přírůstek přepočítat na 1000 obyvatel středního stavu jako </a:t>
                </a:r>
                <a:r>
                  <a:rPr lang="cs-CZ" sz="2000" b="1" i="1" dirty="0"/>
                  <a:t>hrubou míru celkového přírůstku</a:t>
                </a:r>
                <a:r>
                  <a:rPr lang="cs-CZ" sz="2000" dirty="0" smtClean="0"/>
                  <a:t>.</a:t>
                </a: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𝒉𝒎𝒄𝒑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</m:den>
                      </m:f>
                      <m:r>
                        <a:rPr lang="cs-CZ" b="1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‰)</m:t>
                      </m:r>
                    </m:oMath>
                  </m:oMathPara>
                </a14:m>
                <a:endParaRPr lang="cs-CZ" dirty="0"/>
              </a:p>
              <a:p>
                <a:endParaRPr lang="cs-CZ" sz="20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406400"/>
                <a:ext cx="10965200" cy="5425600"/>
              </a:xfrm>
              <a:blipFill>
                <a:blip r:embed="rId2"/>
                <a:stretch>
                  <a:fillRect l="-667" r="-16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4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323273"/>
            <a:ext cx="10919018" cy="5508727"/>
          </a:xfrm>
        </p:spPr>
        <p:txBody>
          <a:bodyPr/>
          <a:lstStyle/>
          <a:p>
            <a:r>
              <a:rPr lang="cs-CZ" sz="2000" dirty="0"/>
              <a:t>Migrace v rámci jednoho státu se označuje jako vnitřní migrace a z hlediska změny pobytu za </a:t>
            </a:r>
            <a:r>
              <a:rPr lang="cs-CZ" sz="2000" dirty="0" smtClean="0"/>
              <a:t>hranice </a:t>
            </a:r>
            <a:r>
              <a:rPr lang="cs-CZ" sz="2000" dirty="0"/>
              <a:t>státu se hovoří o mezinárodní (vnější) </a:t>
            </a:r>
            <a:r>
              <a:rPr lang="cs-CZ" sz="2000" dirty="0" smtClean="0"/>
              <a:t>migraci.</a:t>
            </a:r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97" y="2004290"/>
            <a:ext cx="943755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29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471055"/>
            <a:ext cx="10863600" cy="5360945"/>
          </a:xfrm>
        </p:spPr>
        <p:txBody>
          <a:bodyPr/>
          <a:lstStyle/>
          <a:p>
            <a:r>
              <a:rPr lang="cs-CZ" sz="2000" dirty="0"/>
              <a:t>Dopady migrace, stejně jako její typy, není jednoduché klasifikovat. Je třeba brát v potaz, zda se jedná o migraci individuální nebo hromadou, typologii migrantů (vzdělání, věk, rasu, pohlaví) a území, odkud a kam míří. </a:t>
            </a:r>
            <a:endParaRPr lang="cs-CZ" sz="2000" dirty="0" smtClean="0"/>
          </a:p>
          <a:p>
            <a:r>
              <a:rPr lang="cs-CZ" sz="2000" dirty="0" smtClean="0"/>
              <a:t>Aktuální </a:t>
            </a:r>
            <a:r>
              <a:rPr lang="cs-CZ" sz="2000" dirty="0"/>
              <a:t>trendy poukazují na fakt, že ve valné </a:t>
            </a:r>
            <a:r>
              <a:rPr lang="cs-CZ" sz="2000" b="1" dirty="0"/>
              <a:t>většině případů dochází k přesunu z chudých, málo rozvinutých zemí do zemí s rozvinutou ekonomikou a vyšší kvalitou života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To </a:t>
            </a:r>
            <a:r>
              <a:rPr lang="cs-CZ" sz="2000" dirty="0"/>
              <a:t>s sebou přináší jak pozitivní, tak negativní dopady, z nichž se nejčastěji </a:t>
            </a:r>
            <a:r>
              <a:rPr lang="cs-CZ" sz="2000" dirty="0" smtClean="0"/>
              <a:t>sledují: </a:t>
            </a:r>
            <a:endParaRPr lang="cs-CZ" sz="2000" dirty="0"/>
          </a:p>
          <a:p>
            <a:pPr lvl="0"/>
            <a:r>
              <a:rPr lang="cs-CZ" sz="2000" dirty="0"/>
              <a:t>vliv na velikost a tempo růstu HDP,</a:t>
            </a:r>
          </a:p>
          <a:p>
            <a:pPr lvl="0"/>
            <a:r>
              <a:rPr lang="cs-CZ" sz="2000" dirty="0"/>
              <a:t>vliv na pracovní sílu, </a:t>
            </a:r>
          </a:p>
          <a:p>
            <a:pPr lvl="0"/>
            <a:r>
              <a:rPr lang="cs-CZ" sz="2000" dirty="0"/>
              <a:t>vliv na sociální skladbu obyvatel.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342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09" y="2878729"/>
            <a:ext cx="11361600" cy="698497"/>
          </a:xfrm>
        </p:spPr>
        <p:txBody>
          <a:bodyPr/>
          <a:lstStyle/>
          <a:p>
            <a:pPr algn="ctr"/>
            <a:r>
              <a:rPr lang="cs-CZ" sz="4400" b="1" dirty="0" smtClean="0"/>
              <a:t>Demografický přechod a </a:t>
            </a:r>
          </a:p>
          <a:p>
            <a:pPr algn="ctr"/>
            <a:r>
              <a:rPr lang="cs-CZ" sz="4400" b="1" dirty="0" smtClean="0"/>
              <a:t>II. Demografický přechod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0789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2582" y="258618"/>
            <a:ext cx="11020618" cy="5969382"/>
          </a:xfrm>
        </p:spPr>
        <p:txBody>
          <a:bodyPr/>
          <a:lstStyle/>
          <a:p>
            <a:r>
              <a:rPr lang="cs-CZ" sz="2000" b="1" dirty="0"/>
              <a:t>Přístup k potratovosti </a:t>
            </a:r>
            <a:r>
              <a:rPr lang="cs-CZ" sz="2000" dirty="0"/>
              <a:t>v různých státech světa je </a:t>
            </a:r>
            <a:r>
              <a:rPr lang="cs-CZ" sz="2000" b="1" dirty="0"/>
              <a:t>ovlivněn primárně socioekonomickou a kulturní vyspělostí a také náboženskými tradicemi či ateismem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OSN </a:t>
            </a:r>
            <a:r>
              <a:rPr lang="cs-CZ" sz="2000" dirty="0"/>
              <a:t>řadí formálně státy do kategorií dle liberálnosti legislativy vztahující se k umělému přerušení těhotenství. </a:t>
            </a:r>
            <a:endParaRPr lang="cs-CZ" sz="2000" dirty="0" smtClean="0"/>
          </a:p>
          <a:p>
            <a:r>
              <a:rPr lang="cs-CZ" sz="2000" b="1" dirty="0" smtClean="0"/>
              <a:t>Ve </a:t>
            </a:r>
            <a:r>
              <a:rPr lang="cs-CZ" sz="2000" b="1" dirty="0"/>
              <a:t>většině zemí existuje více legálních důvodů k umělému přerušení </a:t>
            </a:r>
            <a:r>
              <a:rPr lang="cs-CZ" sz="2000" b="1" dirty="0" smtClean="0"/>
              <a:t>těhotenství</a:t>
            </a:r>
            <a:r>
              <a:rPr lang="cs-CZ" sz="2000" dirty="0"/>
              <a:t>, do kategorií jsou </a:t>
            </a:r>
            <a:r>
              <a:rPr lang="cs-CZ" sz="2000" dirty="0" smtClean="0"/>
              <a:t>řazeny </a:t>
            </a:r>
            <a:r>
              <a:rPr lang="cs-CZ" sz="2000" dirty="0"/>
              <a:t>podle toho, jaký nejliberálnější důvod lze pro umělé přerušení těhotenství uplatnit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Z</a:t>
            </a:r>
            <a:r>
              <a:rPr lang="cs-CZ" sz="2000" dirty="0"/>
              <a:t> následujícího obrázku </a:t>
            </a:r>
            <a:r>
              <a:rPr lang="cs-CZ" sz="2000" dirty="0" smtClean="0"/>
              <a:t>je </a:t>
            </a:r>
            <a:r>
              <a:rPr lang="cs-CZ" sz="2000" dirty="0"/>
              <a:t>možné vypozorovat rozdíly mezi „západní“ civilizací spolu s postsocialistickým prostorem, kde je ve většině zemí umožněno přerušení těhotenství na žádost ženy (výjimky Polsko, Irsko a některé další země s přísnějšími normami), přes řadu zemí, kde jsou různá zákonná omezení, až po výjimky (Chile, Nikaragua, Salvador či Dominikánská republika), kde jsou umělá přerušení těhotenství zcela zakázána. 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0966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277238"/>
            <a:ext cx="10753200" cy="451576"/>
          </a:xfrm>
        </p:spPr>
        <p:txBody>
          <a:bodyPr/>
          <a:lstStyle/>
          <a:p>
            <a:pPr algn="ctr"/>
            <a:r>
              <a:rPr lang="cs-CZ" dirty="0" smtClean="0"/>
              <a:t>Demografický přechod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972151"/>
            <a:ext cx="10753200" cy="5072513"/>
          </a:xfrm>
        </p:spPr>
        <p:txBody>
          <a:bodyPr/>
          <a:lstStyle/>
          <a:p>
            <a:r>
              <a:rPr lang="cs-CZ" sz="2200" dirty="0"/>
              <a:t>Proces </a:t>
            </a:r>
            <a:r>
              <a:rPr lang="cs-CZ" sz="2200" b="1" dirty="0"/>
              <a:t>demografické reprodukce je relativně velmi stabilní a jednoduchý</a:t>
            </a:r>
            <a:r>
              <a:rPr lang="cs-CZ" sz="2200" dirty="0"/>
              <a:t>, ve srovnání s reprodukcemi vývojově složitějšími, jako jsou ekonomická či sociální reprodukce. </a:t>
            </a:r>
          </a:p>
          <a:p>
            <a:r>
              <a:rPr lang="cs-CZ" sz="2200" dirty="0"/>
              <a:t>Široké vnitřní (biologické) i vnější (ekonomické, sociální, geografické) </a:t>
            </a:r>
            <a:r>
              <a:rPr lang="cs-CZ" sz="2200" b="1" dirty="0"/>
              <a:t>podmíněnosti demografické reprodukce vedou jednak k opakování jejího charakteru</a:t>
            </a:r>
            <a:r>
              <a:rPr lang="cs-CZ" sz="2200" dirty="0"/>
              <a:t> (biologické podmíněnosti), ale v pozdější době, v souladu s hlubokými změnami ve vnějších podmínkách (rozvoj výrobních sil, celková modernizace a dynamizace společenského vývoje) také k tak </a:t>
            </a:r>
            <a:r>
              <a:rPr lang="cs-CZ" sz="2200" b="1" dirty="0"/>
              <a:t>výrazným změnám v reprodukčním chování</a:t>
            </a:r>
            <a:r>
              <a:rPr lang="cs-CZ" sz="2200" dirty="0"/>
              <a:t>, že </a:t>
            </a:r>
            <a:r>
              <a:rPr lang="cs-CZ" sz="2200" b="1" dirty="0"/>
              <a:t>demografická reprodukce sama prošla procesem demografické revoluce</a:t>
            </a:r>
            <a:r>
              <a:rPr lang="cs-CZ" sz="22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408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2945" y="404814"/>
            <a:ext cx="10030691" cy="6048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Základem prakticky všech změn (i demografických) v posledních </a:t>
            </a:r>
            <a:r>
              <a:rPr lang="cs-CZ" altLang="cs-CZ" sz="2400" b="1" dirty="0">
                <a:latin typeface="Verdana" panose="020B0604030504040204" pitchFamily="34" charset="0"/>
              </a:rPr>
              <a:t>třech stoletích</a:t>
            </a:r>
            <a:r>
              <a:rPr lang="cs-CZ" altLang="cs-CZ" sz="2400" dirty="0">
                <a:latin typeface="Verdana" panose="020B0604030504040204" pitchFamily="34" charset="0"/>
              </a:rPr>
              <a:t> je dynamický </a:t>
            </a:r>
            <a:r>
              <a:rPr lang="cs-CZ" altLang="cs-CZ" sz="2400" b="1" dirty="0">
                <a:latin typeface="Verdana" panose="020B0604030504040204" pitchFamily="34" charset="0"/>
              </a:rPr>
              <a:t>rozvoj</a:t>
            </a:r>
            <a:r>
              <a:rPr lang="cs-CZ" altLang="cs-CZ" sz="2400" b="1" i="1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nezemědělských výrobních aktivit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 </a:t>
            </a:r>
            <a:r>
              <a:rPr lang="cs-CZ" altLang="cs-CZ" sz="2400" b="1" dirty="0">
                <a:latin typeface="Verdana" panose="020B0604030504040204" pitchFamily="34" charset="0"/>
              </a:rPr>
              <a:t>rozvoji  </a:t>
            </a:r>
            <a:r>
              <a:rPr lang="cs-CZ" altLang="cs-CZ" sz="2400" b="1" i="1" dirty="0">
                <a:latin typeface="Verdana" panose="020B0604030504040204" pitchFamily="34" charset="0"/>
              </a:rPr>
              <a:t>řemesel a obchodu </a:t>
            </a:r>
            <a:r>
              <a:rPr lang="cs-CZ" altLang="cs-CZ" sz="2400" dirty="0">
                <a:latin typeface="Verdana" panose="020B0604030504040204" pitchFamily="34" charset="0"/>
              </a:rPr>
              <a:t>následuje </a:t>
            </a:r>
            <a:r>
              <a:rPr lang="cs-CZ" altLang="cs-CZ" sz="2400" b="1" i="1" dirty="0">
                <a:latin typeface="Verdana" panose="020B0604030504040204" pitchFamily="34" charset="0"/>
              </a:rPr>
              <a:t>rozvoj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těžebního a ostatních odvětví průmyslu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, který doprovází rozvoj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dopravy a služeb</a:t>
            </a:r>
            <a:r>
              <a:rPr lang="cs-CZ" altLang="cs-CZ" sz="2400" u="sng" dirty="0"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Procesy </a:t>
            </a:r>
            <a:r>
              <a:rPr lang="cs-CZ" altLang="cs-CZ" sz="2400" b="1" i="1" dirty="0">
                <a:latin typeface="Verdana" panose="020B0604030504040204" pitchFamily="34" charset="0"/>
              </a:rPr>
              <a:t>průmyslové revoluce, urbanizace, zvýšení produkce potravin a vědecko-technická revoluce</a:t>
            </a:r>
            <a:r>
              <a:rPr lang="cs-CZ" altLang="cs-CZ" sz="2400" dirty="0">
                <a:latin typeface="Verdana" panose="020B0604030504040204" pitchFamily="34" charset="0"/>
              </a:rPr>
              <a:t>  jsou spojeny s významnými  změnami ve společnosti  </a:t>
            </a:r>
            <a:r>
              <a:rPr lang="cs-CZ" altLang="cs-CZ" sz="2400" b="1" i="1" dirty="0">
                <a:latin typeface="Verdana" panose="020B0604030504040204" pitchFamily="34" charset="0"/>
              </a:rPr>
              <a:t>nejsou izolovanými procesy</a:t>
            </a:r>
            <a:r>
              <a:rPr lang="cs-CZ" altLang="cs-CZ" sz="2400" dirty="0">
                <a:latin typeface="Verdana" panose="020B0604030504040204" pitchFamily="34" charset="0"/>
              </a:rPr>
              <a:t>, ale navazují na sebe a vzájemně se podmiňují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tephenson's_Rocket_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9" y="1765125"/>
            <a:ext cx="33845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7" descr="2Q=="/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2" name="AutoShape 9" descr="2Q=="/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3" name="AutoShape 11" descr="2Q=="/>
          <p:cNvSpPr>
            <a:spLocks noChangeAspect="1" noChangeArrowheads="1"/>
          </p:cNvSpPr>
          <p:nvPr/>
        </p:nvSpPr>
        <p:spPr bwMode="auto">
          <a:xfrm>
            <a:off x="4814889" y="2538414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7174" name="Picture 13" descr="18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3"/>
            <a:ext cx="32400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kovarna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1278733"/>
            <a:ext cx="2222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HIG3c6b50_29_k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82" y="4288975"/>
            <a:ext cx="32448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9" descr="650053_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149726"/>
            <a:ext cx="17446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9055" y="476251"/>
            <a:ext cx="9799781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Součástí </a:t>
            </a:r>
            <a:r>
              <a:rPr lang="cs-CZ" altLang="cs-CZ" sz="2400" dirty="0">
                <a:latin typeface="Verdana" panose="020B0604030504040204" pitchFamily="34" charset="0"/>
              </a:rPr>
              <a:t>těchto změn je i </a:t>
            </a:r>
            <a:r>
              <a:rPr lang="cs-CZ" altLang="cs-CZ" sz="2400" b="1" dirty="0">
                <a:latin typeface="Verdana" panose="020B0604030504040204" pitchFamily="34" charset="0"/>
              </a:rPr>
              <a:t>změna reprodukčního chování lidí</a:t>
            </a:r>
            <a:r>
              <a:rPr lang="cs-CZ" altLang="cs-CZ" sz="2400" dirty="0">
                <a:latin typeface="Verdana" panose="020B0604030504040204" pitchFamily="34" charset="0"/>
              </a:rPr>
              <a:t> -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demografická revoluce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Pokrok v zdravotní péči, růst vzdělanosti, změny v postavení žen a dětí, zlepšení životní úrovně a vývoj způsobu myšlení a morálky </a:t>
            </a:r>
            <a:r>
              <a:rPr lang="cs-CZ" altLang="cs-CZ" sz="2400" b="1" u="sng" dirty="0">
                <a:latin typeface="Verdana" panose="020B0604030504040204" pitchFamily="34" charset="0"/>
              </a:rPr>
              <a:t>změnily původní přirozený řád demografické reprodukce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Tyto faktory umožnily na jedné straně </a:t>
            </a:r>
            <a:r>
              <a:rPr lang="cs-CZ" altLang="cs-CZ" sz="2400" b="1" u="sng" dirty="0">
                <a:latin typeface="Verdana" panose="020B0604030504040204" pitchFamily="34" charset="0"/>
              </a:rPr>
              <a:t>snižování úmrtnosti</a:t>
            </a:r>
            <a:r>
              <a:rPr lang="cs-CZ" altLang="cs-CZ" sz="2400" dirty="0">
                <a:latin typeface="Verdana" panose="020B0604030504040204" pitchFamily="34" charset="0"/>
              </a:rPr>
              <a:t> a na druhé straně (později a postupně) </a:t>
            </a:r>
            <a:r>
              <a:rPr lang="cs-CZ" altLang="cs-CZ" sz="2400" b="1" u="sng" dirty="0">
                <a:latin typeface="Verdana" panose="020B0604030504040204" pitchFamily="34" charset="0"/>
              </a:rPr>
              <a:t>omezování plodnosti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6006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891" y="701964"/>
            <a:ext cx="10891309" cy="5130036"/>
          </a:xfrm>
        </p:spPr>
        <p:txBody>
          <a:bodyPr/>
          <a:lstStyle/>
          <a:p>
            <a:r>
              <a:rPr lang="cs-CZ" sz="2000" b="1" dirty="0"/>
              <a:t>Hodnocení dlouhodobých vývojových tendencí rozvoje lidské společnosti je vhodné posuzovat ve dvou aspektech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Prvním </a:t>
            </a:r>
            <a:r>
              <a:rPr lang="cs-CZ" sz="2000" dirty="0"/>
              <a:t>je </a:t>
            </a:r>
            <a:r>
              <a:rPr lang="cs-CZ" sz="2000" b="1" dirty="0"/>
              <a:t>všeobecné rozlišení hlavních vývojových fází rozvoje lidské společnosti</a:t>
            </a:r>
            <a:r>
              <a:rPr lang="cs-CZ" sz="2000" dirty="0"/>
              <a:t>, druhou úroveň představují </a:t>
            </a:r>
            <a:r>
              <a:rPr lang="cs-CZ" sz="2000" b="1" dirty="0"/>
              <a:t>podmiňující faktory tohoto </a:t>
            </a:r>
            <a:r>
              <a:rPr lang="cs-CZ" sz="2000" b="1" dirty="0" smtClean="0"/>
              <a:t>vývoje</a:t>
            </a:r>
            <a:r>
              <a:rPr lang="cs-CZ" sz="2000" dirty="0" smtClean="0"/>
              <a:t>. </a:t>
            </a:r>
          </a:p>
          <a:p>
            <a:r>
              <a:rPr lang="cs-CZ" sz="2000" dirty="0" smtClean="0"/>
              <a:t>Vhodný </a:t>
            </a:r>
            <a:r>
              <a:rPr lang="cs-CZ" sz="2000" dirty="0"/>
              <a:t>teoretický základ představuje </a:t>
            </a:r>
            <a:r>
              <a:rPr lang="cs-CZ" sz="2000" b="1" dirty="0"/>
              <a:t>teorie stádií</a:t>
            </a:r>
            <a:r>
              <a:rPr lang="cs-CZ" sz="2000" dirty="0"/>
              <a:t>, která je jednoduchou a přehlednou empirickou generalizací, a to i přes některé nedostatky, např.: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upřednostnění makroekonomické organizace společnosti nad regionálními, sociálními i demografickými aspekty organizace společnosti;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převažující induktivní závěry nad deduktivními;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převažující popisnost nad explanací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159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2655" y="434109"/>
            <a:ext cx="10900545" cy="5397891"/>
          </a:xfrm>
        </p:spPr>
        <p:txBody>
          <a:bodyPr/>
          <a:lstStyle/>
          <a:p>
            <a:r>
              <a:rPr lang="cs-CZ" sz="2400" b="1" dirty="0"/>
              <a:t>Podle významových změn ekonomických sektorů lze</a:t>
            </a:r>
            <a:r>
              <a:rPr lang="cs-CZ" sz="2400" dirty="0"/>
              <a:t> </a:t>
            </a:r>
            <a:r>
              <a:rPr lang="cs-CZ" sz="2400" b="1" dirty="0"/>
              <a:t>dělit rozvoj lidské společnosti na </a:t>
            </a:r>
            <a:r>
              <a:rPr lang="cs-CZ" sz="2400" b="1" dirty="0" smtClean="0"/>
              <a:t>1) statickou</a:t>
            </a:r>
            <a:r>
              <a:rPr lang="cs-CZ" sz="2400" dirty="0" smtClean="0"/>
              <a:t> </a:t>
            </a:r>
            <a:r>
              <a:rPr lang="cs-CZ" sz="2400" b="1" dirty="0"/>
              <a:t>(předindustriální období), </a:t>
            </a:r>
            <a:r>
              <a:rPr lang="cs-CZ" sz="2400" b="1" dirty="0" smtClean="0"/>
              <a:t>2) dynamickou </a:t>
            </a:r>
            <a:r>
              <a:rPr lang="cs-CZ" sz="2400" b="1" dirty="0"/>
              <a:t>(industriální období) a </a:t>
            </a:r>
            <a:r>
              <a:rPr lang="cs-CZ" sz="2400" b="1" dirty="0" smtClean="0"/>
              <a:t>3) organickou </a:t>
            </a:r>
            <a:r>
              <a:rPr lang="cs-CZ" sz="2400" b="1" dirty="0"/>
              <a:t>(postindustriální období) fázi.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Období </a:t>
            </a:r>
            <a:r>
              <a:rPr lang="cs-CZ" sz="2400" dirty="0"/>
              <a:t>před nástupem první demografické revoluce lze ztotožnit se statickou (předindustriální) fází.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V </a:t>
            </a:r>
            <a:r>
              <a:rPr lang="cs-CZ" sz="2400" dirty="0"/>
              <a:t>průběhu dynamické (industriální) fáze dochází k postupnému přechodu první demografické revoluce a v průběhu organické (postindustriální) fáze nastupují změny charakteristické pro druhou demografickou </a:t>
            </a:r>
            <a:r>
              <a:rPr lang="cs-CZ" sz="2400" dirty="0" smtClean="0"/>
              <a:t>revoluci.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1919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1" y="507999"/>
            <a:ext cx="10863600" cy="5504873"/>
          </a:xfrm>
        </p:spPr>
        <p:txBody>
          <a:bodyPr/>
          <a:lstStyle/>
          <a:p>
            <a:r>
              <a:rPr lang="cs-CZ" sz="2400" b="1" dirty="0"/>
              <a:t>Teorie novodobé demografické změny </a:t>
            </a:r>
            <a:r>
              <a:rPr lang="cs-CZ" sz="2400" dirty="0"/>
              <a:t>byla poprvé v daných souvislostech (ale nikoliv ještě jako „přechod“ či „revoluce“) zmíněna již ve 20. letech 20. století americkým demografem </a:t>
            </a:r>
            <a:r>
              <a:rPr lang="cs-CZ" sz="2400" dirty="0" err="1"/>
              <a:t>Warrenem</a:t>
            </a:r>
            <a:r>
              <a:rPr lang="cs-CZ" sz="2400" dirty="0"/>
              <a:t> Thompsonem v monografii </a:t>
            </a:r>
            <a:r>
              <a:rPr lang="cs-CZ" sz="2400" b="1" i="1" dirty="0"/>
              <a:t>Population</a:t>
            </a:r>
            <a:r>
              <a:rPr lang="cs-CZ" sz="2400" dirty="0"/>
              <a:t>, ve které sledoval a klasifikoval </a:t>
            </a:r>
            <a:r>
              <a:rPr lang="cs-CZ" sz="2400" b="1" dirty="0"/>
              <a:t>změny a přechody v mírách plodnosti a úmrtnosti v industrializovaných společnostech </a:t>
            </a:r>
            <a:r>
              <a:rPr lang="cs-CZ" sz="2400" dirty="0"/>
              <a:t>za posledních 200 </a:t>
            </a:r>
            <a:r>
              <a:rPr lang="cs-CZ" sz="2400" dirty="0" smtClean="0"/>
              <a:t>let. </a:t>
            </a:r>
          </a:p>
          <a:p>
            <a:endParaRPr lang="cs-CZ" sz="2400" dirty="0"/>
          </a:p>
          <a:p>
            <a:r>
              <a:rPr lang="cs-CZ" sz="2400" dirty="0" smtClean="0"/>
              <a:t>Na </a:t>
            </a:r>
            <a:r>
              <a:rPr lang="cs-CZ" sz="2400" dirty="0"/>
              <a:t>základě </a:t>
            </a:r>
            <a:r>
              <a:rPr lang="cs-CZ" sz="2400" b="1" dirty="0"/>
              <a:t>kombinací plodnosti a úmrtnosti </a:t>
            </a:r>
            <a:r>
              <a:rPr lang="cs-CZ" sz="2400" dirty="0"/>
              <a:t>u různých populací vymezil </a:t>
            </a:r>
            <a:r>
              <a:rPr lang="cs-CZ" sz="2400" b="1" dirty="0"/>
              <a:t>tři typy zemí s různým tempem růstu počtu obyvatel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12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0364" y="471055"/>
            <a:ext cx="10872836" cy="5360945"/>
          </a:xfrm>
        </p:spPr>
        <p:txBody>
          <a:bodyPr/>
          <a:lstStyle/>
          <a:p>
            <a:r>
              <a:rPr lang="cs-CZ" sz="2400" b="1" dirty="0"/>
              <a:t>První (skupina A) byla skupina s klesající mírou populačního růstu </a:t>
            </a:r>
            <a:r>
              <a:rPr lang="cs-CZ" sz="2400" dirty="0"/>
              <a:t>a čelila potenciálnímu poklesu počtu obyvatel.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Přestože </a:t>
            </a:r>
            <a:r>
              <a:rPr lang="cs-CZ" sz="2400" b="1" dirty="0"/>
              <a:t>úmrtnost v těchto zemích byla nízká</a:t>
            </a:r>
            <a:r>
              <a:rPr lang="cs-CZ" sz="2400" dirty="0"/>
              <a:t>, jejich </a:t>
            </a:r>
            <a:r>
              <a:rPr lang="cs-CZ" sz="2400" b="1" dirty="0"/>
              <a:t>rychle se snižující plodnost byla předzvěstí nejprve stacionární a později i klesající populace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této kategorie byly zahrnuty </a:t>
            </a:r>
            <a:r>
              <a:rPr lang="cs-CZ" sz="2400" b="1" dirty="0"/>
              <a:t>země západní Evropy a zámořské země</a:t>
            </a:r>
            <a:r>
              <a:rPr lang="cs-CZ" sz="2400" dirty="0"/>
              <a:t>, které byly osídleny přistěhovalci evropského původu.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9182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554182"/>
            <a:ext cx="11139054" cy="5277818"/>
          </a:xfrm>
        </p:spPr>
        <p:txBody>
          <a:bodyPr/>
          <a:lstStyle/>
          <a:p>
            <a:r>
              <a:rPr lang="cs-CZ" sz="2400" b="1" dirty="0"/>
              <a:t>Skupina B</a:t>
            </a:r>
            <a:r>
              <a:rPr lang="cs-CZ" sz="2400" dirty="0"/>
              <a:t> se podle Thompsona skládá ze zemí, kde</a:t>
            </a:r>
            <a:r>
              <a:rPr lang="cs-CZ" sz="2400" b="1" dirty="0"/>
              <a:t> poklesla míra porodnosti a úmrtnosti, ale úmrtnost zde klesla dříve a rychleji než porodnost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důsledku toho jejich </a:t>
            </a:r>
            <a:r>
              <a:rPr lang="cs-CZ" sz="2400" b="1" dirty="0"/>
              <a:t>populace rostla velmi rychle až do doby, kdy klesající míra porodnosti přispěla ke stacionární a pak klesající populaci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 </a:t>
            </a:r>
            <a:r>
              <a:rPr lang="cs-CZ" sz="2400" dirty="0"/>
              <a:t>této skupiny byly zahrnuty </a:t>
            </a:r>
            <a:r>
              <a:rPr lang="cs-CZ" sz="2400" b="1" dirty="0"/>
              <a:t>země východní a jižní Evropy</a:t>
            </a:r>
            <a:r>
              <a:rPr lang="cs-CZ" sz="2400" dirty="0"/>
              <a:t>. Thompson poukázal na to, že demografická situace těchto zemí byla srovnatelná se situací zemí skupiny A o 35 až 40 let dříve.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514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98764" y="369455"/>
            <a:ext cx="10974436" cy="5462545"/>
          </a:xfrm>
        </p:spPr>
        <p:txBody>
          <a:bodyPr/>
          <a:lstStyle/>
          <a:p>
            <a:r>
              <a:rPr lang="cs-CZ" sz="2000" b="1" dirty="0"/>
              <a:t>Země ve skupině C, ve kterých nebyla míra porodnosti ani úmrtnosti jakkoli pod kontrolou, byly klasifikovány jako "</a:t>
            </a:r>
            <a:r>
              <a:rPr lang="cs-CZ" sz="2000" b="1" dirty="0" smtClean="0"/>
              <a:t>malthusiánské„ </a:t>
            </a:r>
            <a:r>
              <a:rPr lang="cs-CZ" sz="2000" dirty="0" smtClean="0"/>
              <a:t>(počet obyvatel se nevyhnutelně zvyšuje když se zvyšují prostředky na živobytí). </a:t>
            </a:r>
          </a:p>
          <a:p>
            <a:r>
              <a:rPr lang="cs-CZ" sz="2000" dirty="0" smtClean="0"/>
              <a:t>Thompson </a:t>
            </a:r>
            <a:r>
              <a:rPr lang="cs-CZ" sz="2000" dirty="0"/>
              <a:t>se domníval, že tato </a:t>
            </a:r>
            <a:r>
              <a:rPr lang="cs-CZ" sz="2000" b="1" dirty="0"/>
              <a:t>skupina tvoří 70-75 % tehdejší světové populace</a:t>
            </a:r>
            <a:r>
              <a:rPr lang="cs-CZ" sz="2000" dirty="0"/>
              <a:t>. Vzhledem k nedostatku relevantních dat, omezil svou analýzu na tři velké země, ve kterých byly k dispozici údaje: Japonsko, Indie a Rusko. </a:t>
            </a:r>
            <a:endParaRPr lang="cs-CZ" sz="2000" dirty="0" smtClean="0"/>
          </a:p>
          <a:p>
            <a:r>
              <a:rPr lang="cs-CZ" sz="2000" dirty="0" smtClean="0"/>
              <a:t>Dále </a:t>
            </a:r>
            <a:r>
              <a:rPr lang="cs-CZ" sz="2000" dirty="0"/>
              <a:t>předpokládal, že </a:t>
            </a:r>
            <a:r>
              <a:rPr lang="cs-CZ" sz="2000" b="1" dirty="0"/>
              <a:t>bude trvat tři až čtyři desetiletí, než mnoho zemí skupiny C přejde vývojově do skupiny B, což se ukázalo jako správná předpověď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Na </a:t>
            </a:r>
            <a:r>
              <a:rPr lang="cs-CZ" sz="2000" dirty="0"/>
              <a:t>druhou stranu se </a:t>
            </a:r>
            <a:r>
              <a:rPr lang="cs-CZ" sz="2000" dirty="0" err="1"/>
              <a:t>Thompsonovy</a:t>
            </a:r>
            <a:r>
              <a:rPr lang="cs-CZ" sz="2000" dirty="0"/>
              <a:t> </a:t>
            </a:r>
            <a:r>
              <a:rPr lang="cs-CZ" sz="2000" b="1" dirty="0"/>
              <a:t>hrubé prognózy brzkého poklesu počtu obyvatel ve skupině A ukázaly být chybné</a:t>
            </a:r>
            <a:r>
              <a:rPr lang="cs-CZ" sz="2000" dirty="0"/>
              <a:t>, protože predikoval, že </a:t>
            </a:r>
            <a:r>
              <a:rPr lang="cs-CZ" sz="2000" b="1" dirty="0"/>
              <a:t>míra porodnosti klesne lineárně</a:t>
            </a:r>
            <a:r>
              <a:rPr lang="cs-CZ" sz="2000" dirty="0"/>
              <a:t>. To se ovšem z řady demografických, politických i ekonomických důvodů nestalo.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09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91127" y="517235"/>
            <a:ext cx="10882073" cy="5541819"/>
          </a:xfrm>
        </p:spPr>
        <p:txBody>
          <a:bodyPr/>
          <a:lstStyle/>
          <a:p>
            <a:r>
              <a:rPr lang="cs-CZ" dirty="0"/>
              <a:t>Shrnující informace podává následující přehled</a:t>
            </a:r>
            <a:r>
              <a:rPr lang="cs-CZ" dirty="0" smtClean="0"/>
              <a:t>: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154545" y="1293090"/>
          <a:ext cx="9190183" cy="4488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0183">
                  <a:extLst>
                    <a:ext uri="{9D8B030D-6E8A-4147-A177-3AD203B41FA5}">
                      <a16:colId xmlns:a16="http://schemas.microsoft.com/office/drawing/2014/main" val="4244515795"/>
                    </a:ext>
                  </a:extLst>
                </a:gridCol>
              </a:tblGrid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97 % zemí světa umožňuje umělé přerušení těhotenství v případě záchrany života ženy.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090251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67 % zemí světa umožňuje umělé přerušení těhotenství v případě fyzické poruchy.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488667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63 % zemí světa umožňuje umělé přerušení těhotenství v případě duševní poruchy.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269866"/>
                  </a:ext>
                </a:extLst>
              </a:tr>
              <a:tr h="1059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V letech 2010-2014 se v průměru každoročně uskutečnilo 56 milionů indukovaných (bezpečných a nebezpečných) interrupcí. V posledních letech je ovšem pozitivním jevem celosvětový pokles plánovaných potratů.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129060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Na 1000 žen ve věku 15-44 let bylo provedeno 35 potratů.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033761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Čtvrtina všech těhotenství skončilo indukovaným potratem.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85284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Míra potratů byla vyšší v rozvojových regionech než ve vyspělých regionech.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281716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Zhruba 25 milionů nebezpečných potratů se každoročně uskutečnilo v rozvojových zemích.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049177"/>
                  </a:ext>
                </a:extLst>
              </a:tr>
              <a:tr h="34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Více než polovina všech odhadovaných nebezpečných potratů na celém světě byla v Asii.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527939"/>
                  </a:ext>
                </a:extLst>
              </a:tr>
              <a:tr h="70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l"/>
                        </a:tabLst>
                      </a:pPr>
                      <a:r>
                        <a:rPr lang="cs-CZ" sz="1400" dirty="0">
                          <a:effectLst/>
                        </a:rPr>
                        <a:t>Tři ze čtyř potratů, které se vyskytly v Africe a Latinské Americe, nebyly bezpečné. Riziko úmrtí z nebezpečných potratů bylo nejvyšší v Africe.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24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56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0364" y="498764"/>
            <a:ext cx="10872836" cy="5333236"/>
          </a:xfrm>
        </p:spPr>
        <p:txBody>
          <a:bodyPr/>
          <a:lstStyle/>
          <a:p>
            <a:r>
              <a:rPr lang="cs-CZ" sz="2000" dirty="0"/>
              <a:t>Kromě Thompsonových modelů je </a:t>
            </a:r>
            <a:r>
              <a:rPr lang="cs-CZ" sz="2000" b="1" dirty="0"/>
              <a:t>teorie demografické revoluce původně spojena především s pracemi francouzského demografa a politika </a:t>
            </a:r>
            <a:r>
              <a:rPr lang="cs-CZ" sz="2000" b="1" dirty="0" err="1"/>
              <a:t>Adolpha</a:t>
            </a:r>
            <a:r>
              <a:rPr lang="cs-CZ" sz="2000" b="1" dirty="0"/>
              <a:t> </a:t>
            </a:r>
            <a:r>
              <a:rPr lang="cs-CZ" sz="2000" b="1" dirty="0" err="1"/>
              <a:t>Landryho</a:t>
            </a:r>
            <a:r>
              <a:rPr lang="cs-CZ" sz="2000" dirty="0"/>
              <a:t> (1874-1956), který ji v ucelené podobě publikoval ve francouzštině v roce 1934 po čtvrtstoletí soustavných prací pod názvem </a:t>
            </a:r>
            <a:r>
              <a:rPr lang="cs-CZ" sz="2000" i="1" dirty="0"/>
              <a:t>La </a:t>
            </a:r>
            <a:r>
              <a:rPr lang="cs-CZ" sz="2000" i="1" dirty="0" err="1"/>
              <a:t>Revolution</a:t>
            </a:r>
            <a:r>
              <a:rPr lang="cs-CZ" sz="2000" i="1" dirty="0"/>
              <a:t> </a:t>
            </a:r>
            <a:r>
              <a:rPr lang="cs-CZ" sz="2000" i="1" dirty="0" err="1"/>
              <a:t>Demographique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Jeho </a:t>
            </a:r>
            <a:r>
              <a:rPr lang="cs-CZ" sz="2000" b="1" dirty="0"/>
              <a:t>komplexní pohled na změny v demografické reprodukci se opíral o celkový pokrok, zvyšování produktivity ekonomického systému</a:t>
            </a:r>
            <a:r>
              <a:rPr lang="cs-CZ" sz="2000" dirty="0"/>
              <a:t> apod., což u </a:t>
            </a:r>
            <a:r>
              <a:rPr lang="cs-CZ" sz="2000" b="1" dirty="0"/>
              <a:t>předchozích analýz výkladu poklesu úrovně plodnosti většinou chybělo</a:t>
            </a:r>
            <a:r>
              <a:rPr lang="cs-CZ" sz="2000" dirty="0"/>
              <a:t>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Snižování </a:t>
            </a:r>
            <a:r>
              <a:rPr lang="cs-CZ" sz="2000" b="1" dirty="0"/>
              <a:t>plodnosti bylo často vykládáno jako úpadek a nikoliv jako součást progresivního rozvoje</a:t>
            </a:r>
            <a:r>
              <a:rPr lang="cs-CZ" sz="2000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0988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4182" y="461818"/>
            <a:ext cx="10919018" cy="5370182"/>
          </a:xfrm>
        </p:spPr>
        <p:txBody>
          <a:bodyPr/>
          <a:lstStyle/>
          <a:p>
            <a:r>
              <a:rPr lang="cs-CZ" sz="2000" dirty="0"/>
              <a:t>V odborných kruzích je ovšem </a:t>
            </a:r>
            <a:r>
              <a:rPr lang="cs-CZ" sz="2000" b="1" dirty="0"/>
              <a:t>plně rozvinutá teorie demografické revoluce spojována až se studií amerického demografa Franka </a:t>
            </a:r>
            <a:r>
              <a:rPr lang="cs-CZ" sz="2000" b="1" dirty="0" err="1"/>
              <a:t>Notesteina</a:t>
            </a:r>
            <a:r>
              <a:rPr lang="cs-CZ" sz="2000" b="1" dirty="0"/>
              <a:t> z roku 1945 </a:t>
            </a:r>
            <a:r>
              <a:rPr lang="cs-CZ" sz="2000" b="1" i="1" dirty="0"/>
              <a:t>Population: </a:t>
            </a:r>
            <a:r>
              <a:rPr lang="cs-CZ" sz="2000" b="1" i="1" dirty="0" err="1"/>
              <a:t>The</a:t>
            </a:r>
            <a:r>
              <a:rPr lang="cs-CZ" sz="2000" b="1" i="1" dirty="0"/>
              <a:t> long </a:t>
            </a:r>
            <a:r>
              <a:rPr lang="cs-CZ" sz="2000" b="1" i="1" dirty="0" err="1"/>
              <a:t>view</a:t>
            </a:r>
            <a:r>
              <a:rPr lang="cs-CZ" sz="2000" b="1" dirty="0"/>
              <a:t>, kde ji nazývá demografickým přechodem</a:t>
            </a:r>
            <a:r>
              <a:rPr lang="cs-CZ" sz="2000" dirty="0"/>
              <a:t> (přechodným růstem). </a:t>
            </a:r>
            <a:endParaRPr lang="cs-CZ" sz="2000" dirty="0" smtClean="0"/>
          </a:p>
          <a:p>
            <a:r>
              <a:rPr lang="cs-CZ" sz="2000" b="1" dirty="0" smtClean="0"/>
              <a:t>Demografickou </a:t>
            </a:r>
            <a:r>
              <a:rPr lang="cs-CZ" sz="2000" b="1" dirty="0"/>
              <a:t>revoluci spoj</a:t>
            </a:r>
            <a:r>
              <a:rPr lang="cs-CZ" sz="2000" dirty="0"/>
              <a:t>uje, podobně jako další odborníci, </a:t>
            </a:r>
            <a:r>
              <a:rPr lang="cs-CZ" sz="2000" b="1" dirty="0"/>
              <a:t>s celkovou modernizací, růstem počtu mobilního městského obyvatelstva, s rozpadem tradičních velkých rodin, změnou způsobu života, růstem individualismu</a:t>
            </a:r>
            <a:r>
              <a:rPr lang="cs-CZ" sz="2000" dirty="0"/>
              <a:t> apod. </a:t>
            </a:r>
            <a:endParaRPr lang="cs-CZ" sz="2000" dirty="0" smtClean="0"/>
          </a:p>
          <a:p>
            <a:r>
              <a:rPr lang="cs-CZ" sz="2000" dirty="0" smtClean="0"/>
              <a:t>Navázal </a:t>
            </a:r>
            <a:r>
              <a:rPr lang="cs-CZ" sz="2000" dirty="0"/>
              <a:t>tak na </a:t>
            </a:r>
            <a:r>
              <a:rPr lang="cs-CZ" sz="2000" dirty="0" err="1"/>
              <a:t>Thompsonovu</a:t>
            </a:r>
            <a:r>
              <a:rPr lang="cs-CZ" sz="2000" dirty="0"/>
              <a:t> práci z 20. let, kterou modernizoval a revidoval. </a:t>
            </a:r>
            <a:endParaRPr lang="cs-CZ" sz="2000" dirty="0" smtClean="0"/>
          </a:p>
          <a:p>
            <a:r>
              <a:rPr lang="cs-CZ" sz="2000" dirty="0" smtClean="0"/>
              <a:t>Na </a:t>
            </a:r>
            <a:r>
              <a:rPr lang="cs-CZ" sz="2000" dirty="0"/>
              <a:t>oplátku Thompson podpořil </a:t>
            </a:r>
            <a:r>
              <a:rPr lang="cs-CZ" sz="2000" dirty="0" err="1"/>
              <a:t>Notesteinovy</a:t>
            </a:r>
            <a:r>
              <a:rPr lang="cs-CZ" sz="2000" dirty="0"/>
              <a:t> závěry ve své další práci z roku 1949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Demographic</a:t>
            </a:r>
            <a:r>
              <a:rPr lang="cs-CZ" sz="2000" i="1" dirty="0"/>
              <a:t> </a:t>
            </a:r>
            <a:r>
              <a:rPr lang="cs-CZ" sz="2000" i="1" dirty="0" err="1"/>
              <a:t>Revolution</a:t>
            </a:r>
            <a:r>
              <a:rPr lang="cs-CZ" sz="2000" i="1" dirty="0"/>
              <a:t> in </a:t>
            </a:r>
            <a:r>
              <a:rPr lang="cs-CZ" sz="2000" i="1" dirty="0" err="1"/>
              <a:t>the</a:t>
            </a:r>
            <a:r>
              <a:rPr lang="cs-CZ" sz="2000" i="1" dirty="0"/>
              <a:t> United </a:t>
            </a:r>
            <a:r>
              <a:rPr lang="cs-CZ" sz="2000" i="1" dirty="0" err="1"/>
              <a:t>States</a:t>
            </a:r>
            <a:r>
              <a:rPr lang="cs-CZ" sz="2000" dirty="0"/>
              <a:t>, kde opět zdůraznil </a:t>
            </a:r>
            <a:r>
              <a:rPr lang="cs-CZ" sz="2000" b="1" dirty="0"/>
              <a:t>výrazný vliv městské průmyslové společnosti, racionálního a sekulárního myšlení, moderní techniku, rozvoj vzdělání a emancipaci žen</a:t>
            </a:r>
            <a:r>
              <a:rPr lang="cs-CZ" sz="2000" dirty="0"/>
              <a:t> – jako zásadních podmínek pro proběhnuvší proces demografické </a:t>
            </a:r>
            <a:r>
              <a:rPr lang="cs-CZ" sz="2000" dirty="0" smtClean="0"/>
              <a:t>revoluce.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265263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6473" y="563418"/>
            <a:ext cx="10946727" cy="5268582"/>
          </a:xfrm>
        </p:spPr>
        <p:txBody>
          <a:bodyPr/>
          <a:lstStyle/>
          <a:p>
            <a:r>
              <a:rPr lang="cs-CZ" sz="2400" b="1" dirty="0"/>
              <a:t>Teorie demografické revoluce byla postupně doplňována dalšími autory a vzhledem ke složité podmíněnosti tohoto procesu její výklad není a nikdy nebude jednotný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Komplikace </a:t>
            </a:r>
            <a:r>
              <a:rPr lang="cs-CZ" sz="2400" dirty="0"/>
              <a:t>nastává již v </a:t>
            </a:r>
            <a:r>
              <a:rPr lang="cs-CZ" sz="2400" b="1" dirty="0"/>
              <a:t>základní úvaze </a:t>
            </a:r>
            <a:r>
              <a:rPr lang="cs-CZ" sz="2400" dirty="0"/>
              <a:t>- </a:t>
            </a:r>
            <a:r>
              <a:rPr lang="cs-CZ" sz="2400" b="1" dirty="0"/>
              <a:t>přirozená reprodukce lidí je svou podstatou biologickým procesem </a:t>
            </a:r>
            <a:r>
              <a:rPr lang="cs-CZ" sz="2400" dirty="0"/>
              <a:t>a dochází-li ke změnám v reprodukčním chování lidí, jako např. v průběhu demografické revoluce, pak jsou tyto </a:t>
            </a:r>
            <a:r>
              <a:rPr lang="cs-CZ" sz="2400" b="1" dirty="0"/>
              <a:t>změny zásadním způsobem podmíněny sociálním systémem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Stručně </a:t>
            </a:r>
            <a:r>
              <a:rPr lang="cs-CZ" sz="2400" dirty="0"/>
              <a:t>shrnuto, </a:t>
            </a:r>
            <a:r>
              <a:rPr lang="cs-CZ" sz="2400" b="1" u="sng" dirty="0"/>
              <a:t>proces přirozené reprodukce lidí je sociálně podmíněným biologickým </a:t>
            </a:r>
            <a:r>
              <a:rPr lang="cs-CZ" sz="2400" b="1" u="sng" dirty="0" smtClean="0"/>
              <a:t>procesem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78689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7455" y="260352"/>
            <a:ext cx="10326254" cy="55955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i="1" u="sng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i="1" u="sng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 dirty="0" smtClean="0">
                <a:latin typeface="Verdana" panose="020B0604030504040204" pitchFamily="34" charset="0"/>
              </a:rPr>
              <a:t>Demografický </a:t>
            </a:r>
            <a:r>
              <a:rPr lang="cs-CZ" altLang="cs-CZ" sz="2400" b="1" u="sng" dirty="0">
                <a:latin typeface="Verdana" panose="020B0604030504040204" pitchFamily="34" charset="0"/>
              </a:rPr>
              <a:t>přechod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(někdy také demografická revoluce či </a:t>
            </a:r>
            <a:r>
              <a:rPr lang="cs-CZ" altLang="cs-CZ" sz="2400" dirty="0" err="1">
                <a:latin typeface="Verdana" panose="020B0604030504040204" pitchFamily="34" charset="0"/>
              </a:rPr>
              <a:t>tranzice</a:t>
            </a:r>
            <a:r>
              <a:rPr lang="cs-CZ" altLang="cs-CZ" sz="2400" dirty="0">
                <a:latin typeface="Verdana" panose="020B0604030504040204" pitchFamily="34" charset="0"/>
              </a:rPr>
              <a:t>)</a:t>
            </a:r>
            <a:r>
              <a:rPr lang="cs-CZ" altLang="cs-CZ" sz="2400" b="1" dirty="0">
                <a:latin typeface="Verdana" panose="020B0604030504040204" pitchFamily="34" charset="0"/>
              </a:rPr>
              <a:t> je </a:t>
            </a:r>
            <a:r>
              <a:rPr lang="cs-CZ" altLang="cs-CZ" sz="2400" b="1" u="sng" dirty="0">
                <a:latin typeface="Verdana" panose="020B0604030504040204" pitchFamily="34" charset="0"/>
              </a:rPr>
              <a:t>převratným a v historii lidstva ojedinělým procesem změny demografické </a:t>
            </a:r>
            <a:r>
              <a:rPr lang="cs-CZ" altLang="cs-CZ" sz="2400" b="1" u="sng" dirty="0" smtClean="0">
                <a:latin typeface="Verdana" panose="020B0604030504040204" pitchFamily="34" charset="0"/>
              </a:rPr>
              <a:t>reprodukce.</a:t>
            </a:r>
            <a:endParaRPr lang="cs-CZ" altLang="cs-CZ" sz="2400" b="1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Zdeněk Pavlík (nejznámější český žijící demograf): „</a:t>
            </a:r>
            <a:r>
              <a:rPr lang="cs-CZ" altLang="cs-CZ" i="1" dirty="0" smtClean="0"/>
              <a:t>Demografickou revoluci je možno co nejstručněji charakterizovat jako převratnou a v celé historii lidstva ojedinělou přeměnu charakteru demografické reprodukce, která je ve svém výsledku nejzřetelněji patrná ve změnách v úrovni úmrtnosti, porodnosti a ve věkové struktuře jednotlivých populací.“</a:t>
            </a:r>
            <a:r>
              <a:rPr lang="cs-CZ" altLang="cs-CZ" dirty="0" smtClean="0"/>
              <a:t> 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5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476251"/>
            <a:ext cx="10548364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Demografický přechod vzniká na určitém stupni společenského rozvoje a na jiném opět </a:t>
            </a:r>
            <a:r>
              <a:rPr lang="cs-CZ" altLang="cs-CZ" sz="2400" dirty="0" smtClean="0">
                <a:latin typeface="Verdana" panose="020B0604030504040204" pitchFamily="34" charset="0"/>
              </a:rPr>
              <a:t>končí.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Charakteristický </a:t>
            </a:r>
            <a:r>
              <a:rPr lang="cs-CZ" altLang="cs-CZ" sz="2400" dirty="0">
                <a:latin typeface="Verdana" panose="020B0604030504040204" pitchFamily="34" charset="0"/>
              </a:rPr>
              <a:t>je pro něj především </a:t>
            </a:r>
            <a:r>
              <a:rPr lang="cs-CZ" altLang="cs-CZ" sz="2400" b="1" u="sng" dirty="0">
                <a:latin typeface="Verdana" panose="020B0604030504040204" pitchFamily="34" charset="0"/>
              </a:rPr>
              <a:t>pokles hrubé míry porodnosti (resp. plodnosti) a hrubé míry </a:t>
            </a:r>
            <a:r>
              <a:rPr lang="cs-CZ" altLang="cs-CZ" sz="2400" b="1" u="sng" dirty="0" smtClean="0">
                <a:latin typeface="Verdana" panose="020B0604030504040204" pitchFamily="34" charset="0"/>
              </a:rPr>
              <a:t>úmrtnosti.</a:t>
            </a:r>
            <a:r>
              <a:rPr lang="cs-CZ" altLang="cs-CZ" sz="2400" dirty="0" smtClean="0">
                <a:latin typeface="Verdana" panose="020B0604030504040204" pitchFamily="34" charset="0"/>
              </a:rPr>
              <a:t> 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Klesá </a:t>
            </a:r>
            <a:r>
              <a:rPr lang="cs-CZ" altLang="cs-CZ" sz="2400" dirty="0">
                <a:latin typeface="Verdana" panose="020B0604030504040204" pitchFamily="34" charset="0"/>
              </a:rPr>
              <a:t>také </a:t>
            </a:r>
            <a:r>
              <a:rPr lang="cs-CZ" altLang="cs-CZ" sz="2400" b="1" dirty="0">
                <a:latin typeface="Verdana" panose="020B0604030504040204" pitchFamily="34" charset="0"/>
              </a:rPr>
              <a:t>kojenecká úmrtnost</a:t>
            </a:r>
            <a:r>
              <a:rPr lang="cs-CZ" altLang="cs-CZ" sz="2400" dirty="0">
                <a:latin typeface="Verdana" panose="020B0604030504040204" pitchFamily="34" charset="0"/>
              </a:rPr>
              <a:t>, zvyšuje se </a:t>
            </a:r>
            <a:r>
              <a:rPr lang="cs-CZ" altLang="cs-CZ" sz="2400" b="1" dirty="0">
                <a:latin typeface="Verdana" panose="020B0604030504040204" pitchFamily="34" charset="0"/>
              </a:rPr>
              <a:t>naděje dožití</a:t>
            </a:r>
            <a:r>
              <a:rPr lang="cs-CZ" altLang="cs-CZ" sz="2400" dirty="0">
                <a:latin typeface="Verdana" panose="020B0604030504040204" pitchFamily="34" charset="0"/>
              </a:rPr>
              <a:t>, dochází ke stabilizaci populačního </a:t>
            </a:r>
            <a:r>
              <a:rPr lang="cs-CZ" altLang="cs-CZ" sz="2400" dirty="0" smtClean="0">
                <a:latin typeface="Verdana" panose="020B0604030504040204" pitchFamily="34" charset="0"/>
              </a:rPr>
              <a:t>růstu. 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Koncept </a:t>
            </a:r>
            <a:r>
              <a:rPr lang="cs-CZ" altLang="cs-CZ" sz="2400" i="1" dirty="0">
                <a:latin typeface="Verdana" panose="020B0604030504040204" pitchFamily="34" charset="0"/>
              </a:rPr>
              <a:t>demografického přechodu</a:t>
            </a:r>
            <a:r>
              <a:rPr lang="cs-CZ" altLang="cs-CZ" sz="2400" dirty="0">
                <a:latin typeface="Verdana" panose="020B0604030504040204" pitchFamily="34" charset="0"/>
              </a:rPr>
              <a:t> se tedy pokouší </a:t>
            </a:r>
            <a:r>
              <a:rPr lang="cs-CZ" altLang="cs-CZ" sz="2400" b="1" u="sng" dirty="0">
                <a:latin typeface="Verdana" panose="020B0604030504040204" pitchFamily="34" charset="0"/>
              </a:rPr>
              <a:t>zobecnit změny růstu počtu obyvatel v </a:t>
            </a:r>
            <a:r>
              <a:rPr lang="cs-CZ" altLang="cs-CZ" sz="2400" b="1" u="sng" dirty="0" smtClean="0">
                <a:latin typeface="Verdana" panose="020B0604030504040204" pitchFamily="34" charset="0"/>
              </a:rPr>
              <a:t>čase.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5222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164" y="333376"/>
            <a:ext cx="10224654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Termín </a:t>
            </a:r>
            <a:r>
              <a:rPr lang="cs-CZ" altLang="cs-CZ" sz="2400" dirty="0">
                <a:latin typeface="Verdana" panose="020B0604030504040204" pitchFamily="34" charset="0"/>
              </a:rPr>
              <a:t>demografický přechod vystihuje skutečnost, že se jedná o</a:t>
            </a:r>
            <a:r>
              <a:rPr lang="cs-CZ" altLang="cs-CZ" sz="2400" b="1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přechodné období demografických procesů</a:t>
            </a:r>
            <a:r>
              <a:rPr lang="cs-CZ" altLang="cs-CZ" sz="2400" b="1" dirty="0">
                <a:latin typeface="Verdana" panose="020B0604030504040204" pitchFamily="34" charset="0"/>
              </a:rPr>
              <a:t>, které </a:t>
            </a:r>
            <a:r>
              <a:rPr lang="cs-CZ" altLang="cs-CZ" sz="2400" b="1" u="sng" dirty="0">
                <a:latin typeface="Verdana" panose="020B0604030504040204" pitchFamily="34" charset="0"/>
              </a:rPr>
              <a:t>spojuje periody relativně rovnovážného přirozeného pohybu obyvatelstva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Proces demografické revoluce začíná </a:t>
            </a:r>
            <a:r>
              <a:rPr lang="cs-CZ" altLang="cs-CZ" sz="2400" b="1" dirty="0" smtClean="0">
                <a:latin typeface="Verdana" panose="020B0604030504040204" pitchFamily="34" charset="0"/>
              </a:rPr>
              <a:t>na konci18</a:t>
            </a:r>
            <a:r>
              <a:rPr lang="cs-CZ" altLang="cs-CZ" sz="2400" b="1" dirty="0">
                <a:latin typeface="Verdana" panose="020B0604030504040204" pitchFamily="34" charset="0"/>
              </a:rPr>
              <a:t>. století ve Francii a </a:t>
            </a:r>
            <a:r>
              <a:rPr lang="cs-CZ" altLang="cs-CZ" sz="2400" b="1" dirty="0" smtClean="0">
                <a:latin typeface="Verdana" panose="020B0604030504040204" pitchFamily="34" charset="0"/>
              </a:rPr>
              <a:t>Anglii </a:t>
            </a:r>
            <a:r>
              <a:rPr lang="cs-CZ" altLang="cs-CZ" sz="2400" dirty="0" smtClean="0">
                <a:latin typeface="Verdana" panose="020B0604030504040204" pitchFamily="34" charset="0"/>
              </a:rPr>
              <a:t>(obecně v západní Evropě) 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Určit  počátek i konec tohoto procesu je však velmi obtížné</a:t>
            </a:r>
            <a:r>
              <a:rPr lang="cs-CZ" altLang="cs-CZ" sz="2400" dirty="0">
                <a:latin typeface="Verdana" panose="020B0604030504040204" pitchFamily="34" charset="0"/>
              </a:rPr>
              <a:t>, protože k němu nedochází u celé populace současně, ale postupně u jednotlivých skupin obyvatelstva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Také </a:t>
            </a:r>
            <a:r>
              <a:rPr lang="cs-CZ" altLang="cs-CZ" sz="2400" b="1" i="1" dirty="0">
                <a:latin typeface="Verdana" panose="020B0604030504040204" pitchFamily="34" charset="0"/>
              </a:rPr>
              <a:t>jednotlivé země mají svá specifika</a:t>
            </a:r>
            <a:r>
              <a:rPr lang="cs-CZ" altLang="cs-CZ" sz="2400" dirty="0">
                <a:latin typeface="Verdana" panose="020B0604030504040204" pitchFamily="34" charset="0"/>
              </a:rPr>
              <a:t> a neprocházejí procesem demografické revoluce ve stejnou dobu a stejně rychle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6855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00" y="260351"/>
            <a:ext cx="10917817" cy="6264275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Verdana" panose="020B0604030504040204" pitchFamily="34" charset="0"/>
              </a:rPr>
              <a:t>Populace </a:t>
            </a:r>
            <a:r>
              <a:rPr lang="cs-CZ" altLang="cs-CZ" sz="2400" b="1" dirty="0">
                <a:latin typeface="Verdana" panose="020B0604030504040204" pitchFamily="34" charset="0"/>
              </a:rPr>
              <a:t>Země v 18. století vzrostla o 40 %, obyvatelstvo Evropy se zvětšilo dokonce o 54 %  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Je třeba si populační růst zasadit do kontextu - </a:t>
            </a:r>
            <a:r>
              <a:rPr lang="cs-CZ" altLang="cs-CZ" sz="2400" b="1" u="sng" dirty="0">
                <a:latin typeface="Verdana" panose="020B0604030504040204" pitchFamily="34" charset="0"/>
              </a:rPr>
              <a:t>celý proces proběhl v západní, severní, jižní a části střední Evropy přibližně v letech </a:t>
            </a:r>
            <a:r>
              <a:rPr lang="cs-CZ" altLang="cs-CZ" sz="2400" b="1" u="sng" dirty="0" smtClean="0">
                <a:latin typeface="Verdana" panose="020B0604030504040204" pitchFamily="34" charset="0"/>
              </a:rPr>
              <a:t>1780-1940</a:t>
            </a:r>
            <a:r>
              <a:rPr lang="cs-CZ" altLang="cs-CZ" sz="2400" u="sng" dirty="0" smtClean="0">
                <a:latin typeface="Verdana" panose="020B0604030504040204" pitchFamily="34" charset="0"/>
              </a:rPr>
              <a:t> 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Bylo to </a:t>
            </a:r>
            <a:r>
              <a:rPr lang="cs-CZ" altLang="cs-CZ" sz="2400" b="1" dirty="0">
                <a:latin typeface="Verdana" panose="020B0604030504040204" pitchFamily="34" charset="0"/>
              </a:rPr>
              <a:t>období  modernizace a průmyslové revoluce</a:t>
            </a:r>
            <a:r>
              <a:rPr lang="cs-CZ" altLang="cs-CZ" sz="2400" dirty="0">
                <a:latin typeface="Verdana" panose="020B0604030504040204" pitchFamily="34" charset="0"/>
              </a:rPr>
              <a:t>, která odstartovala nejen proces industrializace, ale i urbanizace, sociálních a kulturních změn, růst vzdělanosti..</a:t>
            </a:r>
          </a:p>
          <a:p>
            <a:pPr eaLnBrk="1" hangingPunct="1"/>
            <a:endParaRPr lang="cs-CZ" altLang="cs-CZ" sz="2400" b="1" dirty="0">
              <a:latin typeface="Verdana" panose="020B060403050404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981" y="476251"/>
            <a:ext cx="10594109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Co však bylo příčinou tohoto nebývalého populačního růstu?</a:t>
            </a:r>
            <a:r>
              <a:rPr lang="cs-CZ" altLang="cs-CZ" sz="2400" dirty="0">
                <a:latin typeface="Verdana" panose="020B0604030504040204" pitchFamily="34" charset="0"/>
              </a:rPr>
              <a:t> Na to se snažili odpovědět demografové, kteří tuto odpověď formulovali do teorií demografického přechodu.. </a:t>
            </a:r>
            <a:br>
              <a:rPr lang="cs-CZ" altLang="cs-CZ" sz="2400" dirty="0">
                <a:latin typeface="Verdana" panose="020B0604030504040204" pitchFamily="34" charset="0"/>
              </a:rPr>
            </a:b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např. Anglický pastor a ekonom </a:t>
            </a:r>
            <a:r>
              <a:rPr lang="cs-CZ" altLang="cs-CZ" sz="2400" b="1" dirty="0">
                <a:latin typeface="Verdana" panose="020B0604030504040204" pitchFamily="34" charset="0"/>
              </a:rPr>
              <a:t>Robert </a:t>
            </a:r>
            <a:r>
              <a:rPr lang="cs-CZ" altLang="cs-CZ" sz="2400" b="1" dirty="0" err="1">
                <a:latin typeface="Verdana" panose="020B0604030504040204" pitchFamily="34" charset="0"/>
              </a:rPr>
              <a:t>Malthus</a:t>
            </a:r>
            <a:r>
              <a:rPr lang="cs-CZ" altLang="cs-CZ" sz="2400" dirty="0">
                <a:latin typeface="Verdana" panose="020B0604030504040204" pitchFamily="34" charset="0"/>
              </a:rPr>
              <a:t> ve svém „Eseji o principu populace (1789)“ vyjádřil </a:t>
            </a:r>
            <a:r>
              <a:rPr lang="cs-CZ" altLang="cs-CZ" sz="2400" b="1" dirty="0">
                <a:latin typeface="Verdana" panose="020B0604030504040204" pitchFamily="34" charset="0"/>
              </a:rPr>
              <a:t>obavy nad růstem populace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  .…považoval ho za neudržitelný a neslučitelný s možnostmi společnosti zajistit </a:t>
            </a:r>
            <a:r>
              <a:rPr lang="cs-CZ" altLang="cs-CZ" sz="2400" b="1" dirty="0">
                <a:latin typeface="Verdana" panose="020B0604030504040204" pitchFamily="34" charset="0"/>
              </a:rPr>
              <a:t>zdroje obživy</a:t>
            </a:r>
            <a:r>
              <a:rPr lang="cs-CZ" altLang="cs-CZ" sz="2400" dirty="0">
                <a:latin typeface="Verdana" panose="020B0604030504040204" pitchFamily="34" charset="0"/>
              </a:rPr>
              <a:t> (malthusiánství)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19459" name="Picture 6" descr="002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23" y="3645189"/>
            <a:ext cx="339883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BMA362d11_profimedia_00142769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47" y="3710276"/>
            <a:ext cx="3168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lt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25539"/>
            <a:ext cx="71072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bdélník 1"/>
          <p:cNvSpPr>
            <a:spLocks noChangeArrowheads="1"/>
          </p:cNvSpPr>
          <p:nvPr/>
        </p:nvSpPr>
        <p:spPr bwMode="auto">
          <a:xfrm>
            <a:off x="2855913" y="5445125"/>
            <a:ext cx="590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Zdroje: Malthus (</a:t>
            </a:r>
            <a:r>
              <a:rPr lang="cs-CZ" altLang="cs-CZ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1798; předělané vydání z roku 2002</a:t>
            </a:r>
            <a:r>
              <a:rPr lang="cs-CZ" altLang="cs-CZ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/>
          </a:p>
        </p:txBody>
      </p:sp>
      <p:sp>
        <p:nvSpPr>
          <p:cNvPr id="21508" name="Obdélník 2"/>
          <p:cNvSpPr>
            <a:spLocks noChangeArrowheads="1"/>
          </p:cNvSpPr>
          <p:nvPr/>
        </p:nvSpPr>
        <p:spPr bwMode="auto">
          <a:xfrm>
            <a:off x="4156076" y="436563"/>
            <a:ext cx="378501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600"/>
              </a:spcBef>
              <a:buNone/>
            </a:pP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Malthusova teorie zdrojů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9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780" y="673219"/>
            <a:ext cx="9873673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Společnosti se vyvíjí od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1)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primitivních</a:t>
            </a:r>
            <a:r>
              <a:rPr lang="cs-CZ" altLang="cs-CZ" sz="2400" dirty="0">
                <a:latin typeface="Verdana" panose="020B0604030504040204" pitchFamily="34" charset="0"/>
              </a:rPr>
              <a:t>, kde je ekonomickými faktory </a:t>
            </a:r>
            <a:r>
              <a:rPr lang="cs-CZ" altLang="cs-CZ" sz="2400" b="1" dirty="0">
                <a:latin typeface="Verdana" panose="020B0604030504040204" pitchFamily="34" charset="0"/>
              </a:rPr>
              <a:t>omezována pouze mortalita</a:t>
            </a:r>
            <a:r>
              <a:rPr lang="cs-CZ" altLang="cs-CZ" sz="2400" dirty="0">
                <a:latin typeface="Verdana" panose="020B0604030504040204" pitchFamily="34" charset="0"/>
              </a:rPr>
              <a:t> a </a:t>
            </a:r>
            <a:r>
              <a:rPr lang="cs-CZ" altLang="cs-CZ" sz="2400" b="1" u="sng" dirty="0">
                <a:latin typeface="Verdana" panose="020B0604030504040204" pitchFamily="34" charset="0"/>
              </a:rPr>
              <a:t>populace se snaží maximalizovat svou velikost na(d) úroveň ekonomických možností</a:t>
            </a:r>
            <a:r>
              <a:rPr lang="cs-CZ" altLang="cs-CZ" sz="2400" u="sng" dirty="0">
                <a:latin typeface="Verdana" panose="020B0604030504040204" pitchFamily="34" charset="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24579" name="Picture 6" descr="tulejovi_romove_denik-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708275"/>
            <a:ext cx="41767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Dynamika obyvatelstva II.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10" y="1246909"/>
            <a:ext cx="9246149" cy="46181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57206" y="283835"/>
            <a:ext cx="8939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Umělá přerušení těhotenství ve světě podle legislativních norem </a:t>
            </a:r>
            <a:endParaRPr lang="cs-CZ" dirty="0" smtClean="0"/>
          </a:p>
          <a:p>
            <a:pPr algn="ctr"/>
            <a:r>
              <a:rPr lang="cs-CZ" dirty="0" smtClean="0"/>
              <a:t>a </a:t>
            </a:r>
            <a:r>
              <a:rPr lang="cs-CZ" dirty="0"/>
              <a:t>zákonů jednotlivých 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035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620713"/>
            <a:ext cx="10164278" cy="55054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Verdana" panose="020B0604030504040204" pitchFamily="34" charset="0"/>
              </a:rPr>
              <a:t>…až po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2)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moderní, vyspělé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s vysokou úrovní ekonomické produkce, kde je však </a:t>
            </a:r>
            <a:r>
              <a:rPr lang="cs-CZ" altLang="cs-CZ" sz="2400" b="1" u="sng" dirty="0">
                <a:latin typeface="Verdana" panose="020B0604030504040204" pitchFamily="34" charset="0"/>
              </a:rPr>
              <a:t>velikost populací pod úrovní ekonomických možností</a:t>
            </a:r>
            <a:r>
              <a:rPr lang="cs-CZ" altLang="cs-CZ" sz="2400" dirty="0">
                <a:latin typeface="Verdana" panose="020B0604030504040204" pitchFamily="34" charset="0"/>
              </a:rPr>
              <a:t>, protože egoistická touha po vysoké životní úrovni vede k </a:t>
            </a:r>
            <a:r>
              <a:rPr lang="cs-CZ" altLang="cs-CZ" sz="2400" b="1" dirty="0">
                <a:latin typeface="Verdana" panose="020B0604030504040204" pitchFamily="34" charset="0"/>
              </a:rPr>
              <a:t>vědomému omezování porodnosti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endParaRPr lang="cs-CZ" altLang="cs-CZ" sz="2400" dirty="0"/>
          </a:p>
        </p:txBody>
      </p:sp>
      <p:pic>
        <p:nvPicPr>
          <p:cNvPr id="26627" name="Picture 5" descr="Rodina s jedním dítětem a příjmem kolem 30 000 přijde asi o 1000 Kč">
            <a:hlinkClick r:id="rId3" tooltip="Rodina s jedním dítětem a příjmem kolem 30 000 přijde asi o 1000 Kč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141663"/>
            <a:ext cx="4572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568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4893" y="442762"/>
            <a:ext cx="11146054" cy="538923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Podle </a:t>
            </a:r>
            <a:r>
              <a:rPr lang="cs-CZ" b="1" dirty="0"/>
              <a:t>teorie demografického přechodu vývoj populace probíhá ve čtyřech fázích demografických režimů </a:t>
            </a:r>
            <a:r>
              <a:rPr lang="cs-CZ" b="1" dirty="0" smtClean="0"/>
              <a:t>a </a:t>
            </a:r>
            <a:r>
              <a:rPr lang="cs-CZ" b="1" dirty="0"/>
              <a:t>podstatou růstu populací je zejména pokles úmrtnosti způsobený zvyšující se životní úrovní a kontrolou nad </a:t>
            </a:r>
            <a:r>
              <a:rPr lang="cs-CZ" b="1" dirty="0" smtClean="0"/>
              <a:t>nemocemi.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34576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010653" y="1097280"/>
          <a:ext cx="10222029" cy="4408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2029">
                  <a:extLst>
                    <a:ext uri="{9D8B030D-6E8A-4147-A177-3AD203B41FA5}">
                      <a16:colId xmlns:a16="http://schemas.microsoft.com/office/drawing/2014/main" val="1795319130"/>
                    </a:ext>
                  </a:extLst>
                </a:gridCol>
              </a:tblGrid>
              <a:tr h="44083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95" algn="l"/>
                          <a:tab pos="457200" algn="l"/>
                        </a:tabLst>
                      </a:pPr>
                      <a:r>
                        <a:rPr lang="cs-CZ" sz="2400" dirty="0" smtClean="0">
                          <a:effectLst/>
                        </a:rPr>
                        <a:t>1. fáze</a:t>
                      </a:r>
                      <a:r>
                        <a:rPr lang="cs-CZ" sz="2400" dirty="0">
                          <a:effectLst/>
                        </a:rPr>
                        <a:t>: (před přechodem)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pro tuto fázi jsou charakteristické vysoká míra porodnosti i vysoká míra úmrtnosti, hodnoty se pohybují kolem 40 ‰,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moderní medicína není zdaleka rozvinuta, standardy osobní hygieny jsou na velmi nízké úrovni,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obě míry kolísají podle aktuálních okolností, daleko více ovšem úmrtnost (epidemie, války, hladomory),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v populaci je velmi malý podíl osob ve vyšším věku a populační růst stagnuje,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v této fázi se dnes už prakticky žádné země nenachází (úmrtnost klesá již i ve střední a východní Africe).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74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9264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116531" y="933651"/>
          <a:ext cx="10337532" cy="4822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7532">
                  <a:extLst>
                    <a:ext uri="{9D8B030D-6E8A-4147-A177-3AD203B41FA5}">
                      <a16:colId xmlns:a16="http://schemas.microsoft.com/office/drawing/2014/main" val="3050832906"/>
                    </a:ext>
                  </a:extLst>
                </a:gridCol>
              </a:tblGrid>
              <a:tr h="48222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95" algn="l"/>
                          <a:tab pos="457200" algn="l"/>
                        </a:tabLst>
                      </a:pPr>
                      <a:r>
                        <a:rPr lang="cs-CZ" sz="2400" dirty="0" smtClean="0">
                          <a:effectLst/>
                        </a:rPr>
                        <a:t>2. fáze</a:t>
                      </a:r>
                      <a:r>
                        <a:rPr lang="cs-CZ" sz="2400" dirty="0">
                          <a:effectLst/>
                        </a:rPr>
                        <a:t>: (období přechodu I)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tato fáze se vyznačuje nadále vysokými hodnotami míry porodnosti, ale již výrazným poklesem míry úmrtnosti,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modernější medicínské techniky a vyšší hygienické standardy vedou ke snižování úmrtnosti, zejména té v nízkém věku (kojenecká, dětská),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dochází k nárůstu podílu dětí v populaci a k velkému populačnímu růstu,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400" dirty="0">
                          <a:effectLst/>
                        </a:rPr>
                        <a:t>v této fázi dnes nalezneme např. některé země subsaharské Afriky (Niger, Tanzanie, DR Kongo a další) či jihozápadní Asie (např. Afghánistán).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91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5407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232034" y="577516"/>
          <a:ext cx="10154652" cy="5197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4652">
                  <a:extLst>
                    <a:ext uri="{9D8B030D-6E8A-4147-A177-3AD203B41FA5}">
                      <a16:colId xmlns:a16="http://schemas.microsoft.com/office/drawing/2014/main" val="2521001084"/>
                    </a:ext>
                  </a:extLst>
                </a:gridCol>
              </a:tblGrid>
              <a:tr h="51976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495" algn="l"/>
                          <a:tab pos="457200" algn="l"/>
                        </a:tabLst>
                      </a:pPr>
                      <a:r>
                        <a:rPr lang="cs-CZ" sz="2000" dirty="0">
                          <a:effectLst/>
                        </a:rPr>
                        <a:t>fáze: (období přechodu II)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tato fáze je charakteristická mírnějším poklesem a následným ustálením míry úmrtnosti na nízké úrovni a poměrně prudkým poklesem míry porodnosti,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v důsledku sílící </a:t>
                      </a:r>
                      <a:r>
                        <a:rPr lang="cs-CZ" sz="2000" dirty="0" err="1">
                          <a:effectLst/>
                        </a:rPr>
                        <a:t>suburbanizace</a:t>
                      </a:r>
                      <a:r>
                        <a:rPr lang="cs-CZ" sz="2000" dirty="0">
                          <a:effectLst/>
                        </a:rPr>
                        <a:t>, ekonomického a sociálního tlaku na </a:t>
                      </a:r>
                      <a:r>
                        <a:rPr lang="cs-CZ" sz="2000" dirty="0" err="1">
                          <a:effectLst/>
                        </a:rPr>
                        <a:t>méněčetnou</a:t>
                      </a:r>
                      <a:r>
                        <a:rPr lang="cs-CZ" sz="2000" dirty="0">
                          <a:effectLst/>
                        </a:rPr>
                        <a:t> rodinu (dvě děti) se porodnost postupně snižuje, a to téměř až na úroveň úmrtnosti,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dochází také ke značným migracím, např. z populačně rostoucí Evropy (2. polovina 19. a přelom 19. a 20. století, ale i později) do USA,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podíl dětí v populaci začíná klesat, zatímco podíl dospělých v produktivním věku se zvyšuje,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populace stále roste, ale daleko méně než v předcházející fázi,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v této fázi se nachází mnoho zemí v Asii, Latinské Americe a Karibiku ( např. Indie, Brazílie či Dominikánská republika)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druhá a třetí fáze jsou příznačné pro tzv.  (první) demografický přechod a de facto tvoří vlastní přechodovou fázi.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189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4440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309036" y="654518"/>
          <a:ext cx="9798518" cy="5053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8518">
                  <a:extLst>
                    <a:ext uri="{9D8B030D-6E8A-4147-A177-3AD203B41FA5}">
                      <a16:colId xmlns:a16="http://schemas.microsoft.com/office/drawing/2014/main" val="971129508"/>
                    </a:ext>
                  </a:extLst>
                </a:gridCol>
              </a:tblGrid>
              <a:tr h="50532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fáze: (po přechodu)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jedná se o období, v němž se míry porodnosti i úmrtnosti ustálí na nízké úrovni,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na zachování nízké úrovně porodnosti a malých rodin mají vliv zejména sociální, ekonomické a institucionální faktory,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úhrnná plodnost se dostává hluboko pod „záchovnou“ hranici prosté reprodukce 2,1 dítěte na ženu,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podíl dětí a osob v produktivním věku se snižuje a podíl starších osob narůstá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dochází k velikostní stabilizaci populace,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v této fázi se dnes nachází (nebo jsou již za ní) především vyspělé země Evropy, USA, Japonsko, Kanada, Austrálie, Čína a některé země Latinské Ameriky apod.,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  <a:tabLst>
                          <a:tab pos="23495" algn="l"/>
                        </a:tabLst>
                      </a:pPr>
                      <a:r>
                        <a:rPr lang="cs-CZ" sz="2000" dirty="0">
                          <a:effectLst/>
                        </a:rPr>
                        <a:t>tato fáze se označuje také jako tzv. druhý demografický přechod (viz dále).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30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432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Demografické přechody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2" y="897854"/>
            <a:ext cx="7957987" cy="510831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26081" y="336884"/>
            <a:ext cx="5643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Fáze demografického přechodu ve světě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4700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>
                <a:latin typeface="Verdana" panose="020B0604030504040204" pitchFamily="34" charset="0"/>
              </a:rPr>
              <a:t>Obvykle se tedy průběh klasického demografického přechodu rozděluje do dvou a více (čtyř) fází </a:t>
            </a:r>
          </a:p>
        </p:txBody>
      </p:sp>
      <p:pic>
        <p:nvPicPr>
          <p:cNvPr id="36867" name="Picture 3" descr="demo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81" y="1563687"/>
            <a:ext cx="7559675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5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36855" r="32669" b="23459"/>
          <a:stretch>
            <a:fillRect/>
          </a:stretch>
        </p:blipFill>
        <p:spPr bwMode="auto">
          <a:xfrm>
            <a:off x="1919289" y="603250"/>
            <a:ext cx="8353425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46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hlinkClick r:id="rId3"/>
              </a:rPr>
              <a:t>http://www.gapminder.org/data/</a:t>
            </a:r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/>
              <a:t>(crude birth rate, crude death rate)</a:t>
            </a:r>
          </a:p>
          <a:p>
            <a:r>
              <a:rPr lang="cs-CZ" altLang="cs-CZ" smtClean="0"/>
              <a:t>(total population)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69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Dynamika obyvatelstva 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369018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Nemocnost, statistiky a nejčastější příčiny úmrtí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1055" y="1016000"/>
            <a:ext cx="11480800" cy="5070764"/>
          </a:xfrm>
        </p:spPr>
        <p:txBody>
          <a:bodyPr/>
          <a:lstStyle/>
          <a:p>
            <a:r>
              <a:rPr lang="cs-CZ" sz="2000" b="1" dirty="0"/>
              <a:t>Mezi základní ukazatele, které kvantifikují výskyt onemocnění v populaci, tedy </a:t>
            </a:r>
            <a:r>
              <a:rPr lang="cs-CZ" sz="2000" b="1" i="1" dirty="0"/>
              <a:t>nemocnost </a:t>
            </a:r>
            <a:r>
              <a:rPr lang="cs-CZ" sz="2000" b="1" dirty="0"/>
              <a:t>(</a:t>
            </a:r>
            <a:r>
              <a:rPr lang="cs-CZ" sz="2000" b="1" i="1" dirty="0"/>
              <a:t>morbiditu</a:t>
            </a:r>
            <a:r>
              <a:rPr lang="cs-CZ" sz="2000" b="1" dirty="0"/>
              <a:t>), patří </a:t>
            </a:r>
            <a:r>
              <a:rPr lang="cs-CZ" sz="2000" b="1" i="1" dirty="0"/>
              <a:t>prevalence</a:t>
            </a:r>
            <a:r>
              <a:rPr lang="cs-CZ" sz="2000" b="1" dirty="0"/>
              <a:t> a </a:t>
            </a:r>
            <a:r>
              <a:rPr lang="cs-CZ" sz="2000" b="1" i="1" dirty="0"/>
              <a:t>incidence</a:t>
            </a:r>
            <a:r>
              <a:rPr lang="cs-CZ" sz="2000" b="1" dirty="0"/>
              <a:t>.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b="1" dirty="0" smtClean="0"/>
              <a:t>Prevalence </a:t>
            </a:r>
            <a:r>
              <a:rPr lang="cs-CZ" sz="2000" b="1" dirty="0"/>
              <a:t>je ukazatelem výskytu všech existujících onemocnění (s danou diagnózou) v populaci ve zvoleném období, přičemž záleží na tom, jak dlouho onemocnění trvají. </a:t>
            </a:r>
            <a:r>
              <a:rPr lang="cs-CZ" sz="2000" dirty="0"/>
              <a:t>Zahrnuje tedy nejen nová, ale všechna onemocnění s danou diagnózou existující v daném období. Vypočte se jako počet všech případů onemocnění na 100 000 obyvatel středního stavu.</a:t>
            </a:r>
          </a:p>
          <a:p>
            <a:endParaRPr lang="cs-CZ" sz="2000" dirty="0" smtClean="0"/>
          </a:p>
          <a:p>
            <a:r>
              <a:rPr lang="cs-CZ" sz="2000" b="1" dirty="0" smtClean="0"/>
              <a:t>Incidence </a:t>
            </a:r>
            <a:r>
              <a:rPr lang="cs-CZ" sz="2000" b="1" dirty="0"/>
              <a:t>je počet nových případů onemocnění v celé populaci v risku k určitému datu.</a:t>
            </a:r>
            <a:r>
              <a:rPr lang="cs-CZ" sz="2000" dirty="0"/>
              <a:t> Ukazatel prevalence slouží zejména k zaznamenávání endemií, tedy nemocí, které jsou v populaci trvale přítomny. </a:t>
            </a:r>
          </a:p>
        </p:txBody>
      </p:sp>
    </p:spTree>
    <p:extLst>
      <p:ext uri="{BB962C8B-B14F-4D97-AF65-F5344CB8AC3E}">
        <p14:creationId xmlns:p14="http://schemas.microsoft.com/office/powerpoint/2010/main" val="1250160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8FE2CB-2793-4E8F-92B2-C1C9F907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60350"/>
            <a:ext cx="10993945" cy="6121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b="1" u="sng" dirty="0" smtClean="0">
                <a:latin typeface="Verdana" pitchFamily="34" charset="0"/>
              </a:rPr>
              <a:t>Pátá </a:t>
            </a:r>
            <a:r>
              <a:rPr lang="cs-CZ" altLang="cs-CZ" sz="2400" b="1" u="sng" dirty="0">
                <a:latin typeface="Verdana" pitchFamily="34" charset="0"/>
              </a:rPr>
              <a:t>fáze</a:t>
            </a:r>
            <a:r>
              <a:rPr lang="cs-CZ" altLang="cs-CZ" sz="2400" dirty="0">
                <a:latin typeface="Verdana" pitchFamily="34" charset="0"/>
              </a:rPr>
              <a:t> </a:t>
            </a:r>
          </a:p>
          <a:p>
            <a:pPr>
              <a:defRPr/>
            </a:pPr>
            <a:r>
              <a:rPr lang="cs-CZ" sz="2400" dirty="0">
                <a:latin typeface="Verdana" panose="020B0604030504040204" pitchFamily="34" charset="0"/>
              </a:rPr>
              <a:t>V poslední době se také často hovoří o tzv. </a:t>
            </a:r>
            <a:r>
              <a:rPr lang="cs-CZ" sz="2400" b="1" u="sng" dirty="0">
                <a:latin typeface="Verdana" panose="020B0604030504040204" pitchFamily="34" charset="0"/>
              </a:rPr>
              <a:t>páté fázi demografické revoluce</a:t>
            </a:r>
          </a:p>
          <a:p>
            <a:pPr>
              <a:defRPr/>
            </a:pPr>
            <a:endParaRPr lang="cs-CZ" sz="24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cs-CZ" sz="2400" dirty="0">
                <a:latin typeface="Verdana" panose="020B0604030504040204" pitchFamily="34" charset="0"/>
              </a:rPr>
              <a:t>Zda je to ovšem </a:t>
            </a:r>
            <a:r>
              <a:rPr lang="cs-CZ" sz="2400" b="1" dirty="0">
                <a:latin typeface="Verdana" panose="020B0604030504040204" pitchFamily="34" charset="0"/>
              </a:rPr>
              <a:t>reálná teorie?</a:t>
            </a:r>
            <a:r>
              <a:rPr lang="cs-CZ" sz="2400" dirty="0">
                <a:latin typeface="Verdana" panose="020B0604030504040204" pitchFamily="34" charset="0"/>
              </a:rPr>
              <a:t>, která v současnosti skutečně existuje, </a:t>
            </a:r>
            <a:r>
              <a:rPr lang="cs-CZ" sz="2400" b="1" dirty="0">
                <a:latin typeface="Verdana" panose="020B0604030504040204" pitchFamily="34" charset="0"/>
              </a:rPr>
              <a:t>nebo se jedná pouze o hypotetický model?</a:t>
            </a:r>
            <a:r>
              <a:rPr lang="cs-CZ" sz="2400" dirty="0">
                <a:latin typeface="Verdana" panose="020B0604030504040204" pitchFamily="34" charset="0"/>
              </a:rPr>
              <a:t>, který by mohl v budoucnu nastat, již není zcela zřejmé… </a:t>
            </a:r>
          </a:p>
          <a:p>
            <a:pPr>
              <a:defRPr/>
            </a:pPr>
            <a:endParaRPr lang="cs-CZ" sz="24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cs-CZ" sz="2400" dirty="0">
                <a:latin typeface="Verdana" panose="020B0604030504040204" pitchFamily="34" charset="0"/>
              </a:rPr>
              <a:t>V páté fázi dochází k tomu, čeho se mnozí v budoucnu obávají, což je </a:t>
            </a:r>
            <a:r>
              <a:rPr lang="cs-CZ" sz="2400" b="1" u="sng" dirty="0">
                <a:latin typeface="Verdana" panose="020B0604030504040204" pitchFamily="34" charset="0"/>
              </a:rPr>
              <a:t>přirozený úbytek obyvatelstva </a:t>
            </a:r>
            <a:r>
              <a:rPr lang="cs-CZ" sz="2400" dirty="0">
                <a:latin typeface="Verdana" panose="020B0604030504040204" pitchFamily="34" charset="0"/>
              </a:rPr>
              <a:t>- lidstvo začíná vymírat </a:t>
            </a:r>
          </a:p>
          <a:p>
            <a:pPr>
              <a:defRPr/>
            </a:pPr>
            <a:endParaRPr lang="cs-CZ" sz="2400" dirty="0">
              <a:latin typeface="Verdana" panose="020B0604030504040204" pitchFamily="34" charset="0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936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174282" y="908051"/>
            <a:ext cx="10501162" cy="5218113"/>
          </a:xfrm>
        </p:spPr>
        <p:txBody>
          <a:bodyPr/>
          <a:lstStyle/>
          <a:p>
            <a:r>
              <a:rPr lang="cs-CZ" altLang="cs-CZ" sz="2400" b="1" u="sng" dirty="0">
                <a:latin typeface="Verdana" panose="020B0604030504040204" pitchFamily="34" charset="0"/>
              </a:rPr>
              <a:t>Porodnost</a:t>
            </a:r>
            <a:r>
              <a:rPr lang="cs-CZ" altLang="cs-CZ" sz="2400" dirty="0">
                <a:latin typeface="Verdana" panose="020B0604030504040204" pitchFamily="34" charset="0"/>
              </a:rPr>
              <a:t> je velmi nízká a stále klesá, dokonce </a:t>
            </a:r>
            <a:r>
              <a:rPr lang="cs-CZ" altLang="cs-CZ" sz="2400" b="1" u="sng" dirty="0">
                <a:latin typeface="Verdana" panose="020B0604030504040204" pitchFamily="34" charset="0"/>
              </a:rPr>
              <a:t>se poprvé dostává pod úroveň úmrtnosti</a:t>
            </a:r>
            <a:r>
              <a:rPr lang="cs-CZ" altLang="cs-CZ" sz="2400" dirty="0">
                <a:latin typeface="Verdana" panose="020B0604030504040204" pitchFamily="34" charset="0"/>
              </a:rPr>
              <a:t>, která je stále konstantní a dochází k </a:t>
            </a:r>
            <a:r>
              <a:rPr lang="cs-CZ" altLang="cs-CZ" sz="2400" b="1" u="sng" dirty="0">
                <a:latin typeface="Verdana" panose="020B0604030504040204" pitchFamily="34" charset="0"/>
              </a:rPr>
              <a:t>pomalému poklesu počtu obyvatel</a:t>
            </a:r>
          </a:p>
          <a:p>
            <a:endParaRPr lang="cs-CZ" altLang="cs-CZ" sz="2400" b="1" u="sng" dirty="0">
              <a:latin typeface="Verdana" panose="020B0604030504040204" pitchFamily="34" charset="0"/>
            </a:endParaRPr>
          </a:p>
          <a:p>
            <a:r>
              <a:rPr lang="cs-CZ" altLang="cs-CZ" sz="2400" dirty="0">
                <a:latin typeface="Verdana" panose="020B0604030504040204" pitchFamily="34" charset="0"/>
              </a:rPr>
              <a:t>Toto (pokles počtu obyvatel) </a:t>
            </a:r>
            <a:r>
              <a:rPr lang="cs-CZ" altLang="cs-CZ" sz="2400" b="1" dirty="0">
                <a:latin typeface="Verdana" panose="020B0604030504040204" pitchFamily="34" charset="0"/>
              </a:rPr>
              <a:t>probíhá zatím pouze v některých </a:t>
            </a:r>
            <a:r>
              <a:rPr lang="cs-CZ" altLang="cs-CZ" sz="2400" dirty="0">
                <a:latin typeface="Verdana" panose="020B0604030504040204" pitchFamily="34" charset="0"/>
              </a:rPr>
              <a:t>(vyspělých) </a:t>
            </a:r>
            <a:r>
              <a:rPr lang="cs-CZ" altLang="cs-CZ" sz="2400" b="1" dirty="0">
                <a:latin typeface="Verdana" panose="020B0604030504040204" pitchFamily="34" charset="0"/>
              </a:rPr>
              <a:t>zemích světa </a:t>
            </a:r>
            <a:r>
              <a:rPr lang="cs-CZ" altLang="cs-CZ" sz="2400" dirty="0">
                <a:latin typeface="Verdana" panose="020B0604030504040204" pitchFamily="34" charset="0"/>
              </a:rPr>
              <a:t>(Německo, Pobaltské státy, Ukrajina, Bulharsko, Rumunsko, Maďarsko, Chorvatsko, Srbsko, Itálie, Portugalsko, Řecko… Japonsko…)</a:t>
            </a:r>
          </a:p>
          <a:p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975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emograficka revol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9" y="765176"/>
            <a:ext cx="87407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Demografické přechody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39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754" y="260350"/>
            <a:ext cx="11906450" cy="6337300"/>
          </a:xfrm>
        </p:spPr>
        <p:txBody>
          <a:bodyPr/>
          <a:lstStyle/>
          <a:p>
            <a:pPr eaLnBrk="1" hangingPunct="1"/>
            <a:r>
              <a:rPr lang="cs-CZ" altLang="cs-CZ" sz="2400" b="1" u="sng" dirty="0">
                <a:latin typeface="Verdana" panose="020B0604030504040204" pitchFamily="34" charset="0"/>
              </a:rPr>
              <a:t>Demografický přechod se neodehrál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v Evropě a dalších zemích </a:t>
            </a:r>
            <a:r>
              <a:rPr lang="cs-CZ" altLang="cs-CZ" sz="2400" b="1" u="sng" dirty="0">
                <a:latin typeface="Verdana" panose="020B0604030504040204" pitchFamily="34" charset="0"/>
              </a:rPr>
              <a:t>ze dne na den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Podle stupně ekonomického a společenského rozvoje</a:t>
            </a:r>
            <a:r>
              <a:rPr lang="cs-CZ" altLang="cs-CZ" sz="2400" dirty="0">
                <a:latin typeface="Verdana" panose="020B0604030504040204" pitchFamily="34" charset="0"/>
              </a:rPr>
              <a:t> se </a:t>
            </a:r>
            <a:r>
              <a:rPr lang="cs-CZ" altLang="cs-CZ" sz="2400" b="1" dirty="0">
                <a:latin typeface="Verdana" panose="020B0604030504040204" pitchFamily="34" charset="0"/>
              </a:rPr>
              <a:t>jednotlivé fáze</a:t>
            </a:r>
            <a:r>
              <a:rPr lang="cs-CZ" altLang="cs-CZ" sz="2400" dirty="0">
                <a:latin typeface="Verdana" panose="020B0604030504040204" pitchFamily="34" charset="0"/>
              </a:rPr>
              <a:t> postupně </a:t>
            </a:r>
            <a:r>
              <a:rPr lang="cs-CZ" altLang="cs-CZ" sz="2400" b="1" dirty="0">
                <a:latin typeface="Verdana" panose="020B0604030504040204" pitchFamily="34" charset="0"/>
              </a:rPr>
              <a:t>objevují ve všech zemích světa</a:t>
            </a:r>
            <a:r>
              <a:rPr lang="cs-CZ" altLang="cs-CZ" sz="2400" dirty="0">
                <a:latin typeface="Verdana" panose="020B0604030504040204" pitchFamily="34" charset="0"/>
              </a:rPr>
              <a:t> -  demografický přechod tedy </a:t>
            </a:r>
            <a:r>
              <a:rPr lang="cs-CZ" altLang="cs-CZ" sz="2400" b="1" u="sng" dirty="0">
                <a:latin typeface="Verdana" panose="020B0604030504040204" pitchFamily="34" charset="0"/>
              </a:rPr>
              <a:t>probíhá značně diferencovaně</a:t>
            </a:r>
          </a:p>
          <a:p>
            <a:pPr eaLnBrk="1" hangingPunct="1"/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400" b="1" dirty="0">
                <a:latin typeface="Verdana" panose="020B0604030504040204" pitchFamily="34" charset="0"/>
              </a:rPr>
              <a:t>Méně vyspělé oblasti a země</a:t>
            </a:r>
            <a:r>
              <a:rPr lang="cs-CZ" altLang="cs-CZ" sz="2400" dirty="0">
                <a:latin typeface="Verdana" panose="020B0604030504040204" pitchFamily="34" charset="0"/>
              </a:rPr>
              <a:t>, v nichž byla relativně vysoká úroveň kojenecké úmrtnosti, negramotnosti a nízká úroveň industrializace i urbanizace, </a:t>
            </a:r>
            <a:r>
              <a:rPr lang="cs-CZ" altLang="cs-CZ" sz="2400" b="1" dirty="0">
                <a:latin typeface="Verdana" panose="020B0604030504040204" pitchFamily="34" charset="0"/>
              </a:rPr>
              <a:t>následovaly v proměnách svého demografického chování své vyspělejší předchůdkyně v průběhu několika desítek let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901" y="692151"/>
            <a:ext cx="1023165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Bylo to</a:t>
            </a:r>
            <a:r>
              <a:rPr lang="cs-CZ" altLang="cs-CZ" sz="2400" dirty="0">
                <a:latin typeface="Verdana" panose="020B0604030504040204" pitchFamily="34" charset="0"/>
              </a:rPr>
              <a:t> sice „kalendářně“ později, ale v každém případě </a:t>
            </a:r>
            <a:r>
              <a:rPr lang="cs-CZ" altLang="cs-CZ" sz="2400" b="1" u="sng" dirty="0">
                <a:latin typeface="Verdana" panose="020B0604030504040204" pitchFamily="34" charset="0"/>
              </a:rPr>
              <a:t>mnohem dříve, než se tyto země dostaly na podobnou ekonomickou a sociální vyspělost</a:t>
            </a:r>
            <a:r>
              <a:rPr lang="cs-CZ" altLang="cs-CZ" sz="2400" dirty="0">
                <a:latin typeface="Verdana" panose="020B0604030504040204" pitchFamily="34" charset="0"/>
              </a:rPr>
              <a:t> zemí, v nichž demografický přechod začal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Průběh přechodu byl také mnohem rychlejší, obecně platí: </a:t>
            </a:r>
            <a:r>
              <a:rPr lang="cs-CZ" altLang="cs-CZ" sz="2400" b="1" u="sng" dirty="0">
                <a:latin typeface="Verdana" panose="020B0604030504040204" pitchFamily="34" charset="0"/>
              </a:rPr>
              <a:t>čím později a v čím méně vyspělých zemích přechod začal, tím také rychleji proběhl (probíhá) či skončil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latin typeface="Verdana" panose="020B0604030504040204" pitchFamily="34" charset="0"/>
              </a:rPr>
              <a:t>Většina relativně vyspělých zemí světa je dnes ve třetí či konečné čtvrté </a:t>
            </a:r>
            <a:r>
              <a:rPr lang="cs-CZ" altLang="cs-CZ" sz="2400" dirty="0">
                <a:latin typeface="Verdana" panose="020B0604030504040204" pitchFamily="34" charset="0"/>
              </a:rPr>
              <a:t>(páté?) </a:t>
            </a:r>
            <a:r>
              <a:rPr lang="cs-CZ" altLang="cs-CZ" sz="2400" b="1" dirty="0">
                <a:latin typeface="Verdana" panose="020B0604030504040204" pitchFamily="34" charset="0"/>
              </a:rPr>
              <a:t>fázi demografického přechodu, </a:t>
            </a:r>
            <a:r>
              <a:rPr lang="cs-CZ" alt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tzn. že u nich </a:t>
            </a:r>
            <a:r>
              <a:rPr lang="cs-CZ" alt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proběhl nebo probíhá </a:t>
            </a:r>
            <a:r>
              <a:rPr lang="cs-CZ" altLang="cs-CZ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druhý demografický přechod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7891" y="471638"/>
            <a:ext cx="10905309" cy="5360362"/>
          </a:xfrm>
        </p:spPr>
        <p:txBody>
          <a:bodyPr/>
          <a:lstStyle/>
          <a:p>
            <a:r>
              <a:rPr lang="cs-CZ" sz="2000" b="1" dirty="0"/>
              <a:t>Konkrétně, v nejvyspělejších zemích druhé poloviny 18. století </a:t>
            </a:r>
            <a:r>
              <a:rPr lang="cs-CZ" sz="2000" dirty="0"/>
              <a:t>(Anglie – počínající průmyslová revoluce; Francie – rozvinuté zemědělství na bázi průmyslu), </a:t>
            </a:r>
            <a:r>
              <a:rPr lang="cs-CZ" sz="2000" b="1" dirty="0"/>
              <a:t>trvala demografická revoluce více než 150 let, v zemích Beneluxu a Skandinávie téměř 150 let. </a:t>
            </a:r>
            <a:endParaRPr lang="cs-CZ" sz="2000" b="1" dirty="0" smtClean="0"/>
          </a:p>
          <a:p>
            <a:endParaRPr lang="cs-CZ" sz="2000" dirty="0" smtClean="0"/>
          </a:p>
          <a:p>
            <a:r>
              <a:rPr lang="cs-CZ" sz="2000" b="1" dirty="0" smtClean="0"/>
              <a:t>Ve</a:t>
            </a:r>
            <a:r>
              <a:rPr lang="cs-CZ" sz="2000" b="1" dirty="0"/>
              <a:t> střední Evropě (Švýcarsko, Německo, Rakousko, Česká republika) trval první demografický přechod přibližně 100 let </a:t>
            </a:r>
            <a:r>
              <a:rPr lang="cs-CZ" sz="2000" dirty="0"/>
              <a:t>a skončil před druhou světovou válkou, </a:t>
            </a:r>
            <a:r>
              <a:rPr lang="cs-CZ" sz="2000" b="1" dirty="0"/>
              <a:t>ve východní a jižní Evropě trval už jen zhruba 75 let </a:t>
            </a:r>
            <a:r>
              <a:rPr lang="cs-CZ" sz="2000" dirty="0"/>
              <a:t>a skončil až těsně po druhé světové válce (</a:t>
            </a:r>
            <a:r>
              <a:rPr lang="cs-CZ" sz="2000" dirty="0" err="1"/>
              <a:t>Caldwell</a:t>
            </a:r>
            <a:r>
              <a:rPr lang="cs-CZ" sz="2000" dirty="0"/>
              <a:t>, 2006; </a:t>
            </a:r>
            <a:r>
              <a:rPr lang="cs-CZ" sz="2000" dirty="0" err="1"/>
              <a:t>Kraeger</a:t>
            </a:r>
            <a:r>
              <a:rPr lang="cs-CZ" sz="2000" dirty="0"/>
              <a:t>, 2009).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K</a:t>
            </a:r>
            <a:r>
              <a:rPr lang="cs-CZ" sz="2000" b="1" dirty="0"/>
              <a:t> polovině 20. století byla demografická revoluce ukončena nejen v nejvyspělejších regionech, jako byly a jsou Evropa, Severní Amerika a Austrálie, ale i v Latinské Americe a jihovýchodní Asii.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1214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10139" y="413886"/>
            <a:ext cx="10895684" cy="554415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V</a:t>
            </a:r>
            <a:r>
              <a:rPr lang="cs-CZ" sz="2400" dirty="0"/>
              <a:t> souvislosti s předchozím textem je možné doplnit, že v Evropě jsou tři populace, které jsou průběhem jejich vývoje </a:t>
            </a:r>
            <a:r>
              <a:rPr lang="cs-CZ" sz="2400" dirty="0" smtClean="0"/>
              <a:t>výjimečné: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8" y="2415941"/>
            <a:ext cx="10700245" cy="30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25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766" y="1015132"/>
            <a:ext cx="9820409" cy="550949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Verdana" panose="020B0604030504040204" pitchFamily="34" charset="0"/>
              </a:rPr>
              <a:t>Podle toho, jak jsou </a:t>
            </a:r>
            <a:r>
              <a:rPr lang="cs-CZ" altLang="cs-CZ" sz="2400" b="1" u="sng" dirty="0">
                <a:latin typeface="Verdana" panose="020B0604030504040204" pitchFamily="34" charset="0"/>
              </a:rPr>
              <a:t>synchronizovány změny porodnosti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b="1" u="sng" dirty="0">
                <a:latin typeface="Verdana" panose="020B0604030504040204" pitchFamily="34" charset="0"/>
              </a:rPr>
              <a:t>a úmrtnosti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  <a:r>
              <a:rPr lang="cs-CZ" altLang="cs-CZ" sz="2400" dirty="0">
                <a:latin typeface="Verdana" panose="020B0604030504040204" pitchFamily="34" charset="0"/>
              </a:rPr>
              <a:t>v průběhu dvou fází prvního demografického přechodu, rozlišují se </a:t>
            </a:r>
            <a:r>
              <a:rPr lang="cs-CZ" altLang="cs-CZ" sz="2400" b="1" i="1" dirty="0">
                <a:latin typeface="Verdana" panose="020B0604030504040204" pitchFamily="34" charset="0"/>
              </a:rPr>
              <a:t>tři typy</a:t>
            </a:r>
            <a:r>
              <a:rPr lang="cs-CZ" altLang="cs-CZ" sz="2400" dirty="0">
                <a:latin typeface="Verdan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i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u="sng" dirty="0">
                <a:latin typeface="Verdana" panose="020B0604030504040204" pitchFamily="34" charset="0"/>
              </a:rPr>
              <a:t>Francouzský typ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U tohoto typu dochází k poklesu porodnosti a k zlepšování úrovně úmrtnosti téměř současně v obou fázích revoluce. Důsledkem je </a:t>
            </a:r>
            <a:r>
              <a:rPr lang="cs-CZ" altLang="cs-CZ" sz="2400" b="1" u="sng" dirty="0">
                <a:latin typeface="Verdana" panose="020B0604030504040204" pitchFamily="34" charset="0"/>
              </a:rPr>
              <a:t>relativně malý růst populace</a:t>
            </a:r>
            <a:r>
              <a:rPr lang="cs-CZ" altLang="cs-CZ" sz="2400" b="1" dirty="0">
                <a:latin typeface="Verdana" panose="020B0604030504040204" pitchFamily="34" charset="0"/>
              </a:rPr>
              <a:t>.</a:t>
            </a: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i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u="sng" dirty="0">
                <a:latin typeface="Verdana" panose="020B0604030504040204" pitchFamily="34" charset="0"/>
              </a:rPr>
              <a:t>Anglický</a:t>
            </a:r>
            <a:r>
              <a:rPr lang="cs-CZ" altLang="cs-CZ" sz="2400" i="1" u="sng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typ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Úmrtnost se zlepšuje v obou fázích, porodnost však v první fázi neklesá, stagnuje, což má za důsledek dosti </a:t>
            </a:r>
            <a:r>
              <a:rPr lang="cs-CZ" altLang="cs-CZ" sz="2400" b="1" u="sng" dirty="0">
                <a:latin typeface="Verdana" panose="020B0604030504040204" pitchFamily="34" charset="0"/>
              </a:rPr>
              <a:t>značný nárůst populace</a:t>
            </a:r>
            <a:r>
              <a:rPr lang="cs-CZ" altLang="cs-CZ" sz="2400" dirty="0">
                <a:latin typeface="Verdana" panose="020B0604030504040204" pitchFamily="34" charset="0"/>
              </a:rPr>
              <a:t>. V druhé fázi pak porodnost rychle klesá.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i="1" dirty="0">
              <a:latin typeface="Verdana" panose="020B0604030504040204" pitchFamily="34" charset="0"/>
            </a:endParaRPr>
          </a:p>
        </p:txBody>
      </p:sp>
      <p:pic>
        <p:nvPicPr>
          <p:cNvPr id="62467" name="Picture 6" descr="vlajka_francie_denik-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80" y="2738054"/>
            <a:ext cx="15589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01105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680" y="4793849"/>
            <a:ext cx="16621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7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267" y="620713"/>
            <a:ext cx="1095355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 u="sng" dirty="0">
                <a:latin typeface="Verdana" panose="020B0604030504040204" pitchFamily="34" charset="0"/>
              </a:rPr>
              <a:t>Japonsko - mexický</a:t>
            </a:r>
            <a:r>
              <a:rPr lang="cs-CZ" altLang="cs-CZ" sz="2400" i="1" u="sng" dirty="0">
                <a:latin typeface="Verdana" panose="020B0604030504040204" pitchFamily="34" charset="0"/>
              </a:rPr>
              <a:t> </a:t>
            </a:r>
            <a:r>
              <a:rPr lang="cs-CZ" altLang="cs-CZ" sz="2400" b="1" i="1" u="sng" dirty="0">
                <a:latin typeface="Verdana" panose="020B0604030504040204" pitchFamily="34" charset="0"/>
              </a:rPr>
              <a:t>typ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latin typeface="Verdana" panose="020B0604030504040204" pitchFamily="34" charset="0"/>
              </a:rPr>
              <a:t>Dochází </a:t>
            </a:r>
            <a:r>
              <a:rPr lang="cs-CZ" altLang="cs-CZ" sz="2400" dirty="0">
                <a:latin typeface="Verdana" panose="020B0604030504040204" pitchFamily="34" charset="0"/>
              </a:rPr>
              <a:t>ke snižování úmrtnosti v obou fázích, nicméně porodnost v první fázi dokonce stoupá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Ve druhé fázi porodnost klesá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U tohoto typu dochází k dosti </a:t>
            </a:r>
            <a:r>
              <a:rPr lang="cs-CZ" altLang="cs-CZ" sz="2400" b="1" u="sng" dirty="0">
                <a:latin typeface="Verdana" panose="020B0604030504040204" pitchFamily="34" charset="0"/>
              </a:rPr>
              <a:t>velkému početnímu růstu populace, který však většinou trvá kratší dobu</a:t>
            </a:r>
            <a:r>
              <a:rPr lang="cs-CZ" altLang="cs-CZ" sz="24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Tento typ je charakteristický pro </a:t>
            </a:r>
            <a:r>
              <a:rPr lang="cs-CZ" altLang="cs-CZ" sz="2400" b="1" u="sng" dirty="0">
                <a:latin typeface="Verdana" panose="020B0604030504040204" pitchFamily="34" charset="0"/>
              </a:rPr>
              <a:t>rozvojové země</a:t>
            </a:r>
            <a:endParaRPr lang="cs-CZ" altLang="cs-CZ" sz="2400" u="sng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>
                <a:latin typeface="Verdana" panose="020B0604030504040204" pitchFamily="34" charset="0"/>
              </a:rPr>
              <a:t>Jedná se o konkrétní příklad obecného pravidla, které říká, že </a:t>
            </a:r>
            <a:r>
              <a:rPr lang="cs-CZ" altLang="cs-CZ" sz="2400" b="1" u="sng" dirty="0">
                <a:latin typeface="Verdana" panose="020B0604030504040204" pitchFamily="34" charset="0"/>
              </a:rPr>
              <a:t>čím později demografická revoluce začíná, tím kratší má průběh</a:t>
            </a:r>
            <a:r>
              <a:rPr lang="cs-CZ" altLang="cs-CZ" sz="2400" u="sng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64515" name="Picture 6" descr="japonska-vlaj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66" y="1554162"/>
            <a:ext cx="1570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8" descr="mexicka_vl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92" y="1554162"/>
            <a:ext cx="1658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Demografické přechody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98" y="411992"/>
            <a:ext cx="10753200" cy="451576"/>
          </a:xfrm>
        </p:spPr>
        <p:txBody>
          <a:bodyPr/>
          <a:lstStyle/>
          <a:p>
            <a:pPr algn="ctr"/>
            <a:r>
              <a:rPr lang="cs-CZ" dirty="0" smtClean="0"/>
              <a:t>Druhý demografický přechod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42998" y="1078029"/>
            <a:ext cx="10830202" cy="4753971"/>
          </a:xfrm>
        </p:spPr>
        <p:txBody>
          <a:bodyPr/>
          <a:lstStyle/>
          <a:p>
            <a:r>
              <a:rPr lang="cs-CZ" sz="2400" b="1" dirty="0"/>
              <a:t>Na konci historického poklesu úmrtnosti a plodnosti se v západním světě vyvinuly nové demografické jevy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b="1" dirty="0" smtClean="0"/>
              <a:t>Po </a:t>
            </a:r>
            <a:r>
              <a:rPr lang="cs-CZ" sz="2400" b="1" dirty="0"/>
              <a:t>poválečném populačním boomu</a:t>
            </a:r>
            <a:r>
              <a:rPr lang="cs-CZ" sz="2400" dirty="0"/>
              <a:t>, který nastává prakticky po každé velké krizové události, a přetrváváním institutů sňatku a tradiční rodiny jako základu pro rození dětí, </a:t>
            </a:r>
            <a:r>
              <a:rPr lang="cs-CZ" sz="2400" b="1" dirty="0"/>
              <a:t>došlo v polovině 60. let k významným proměnám</a:t>
            </a:r>
            <a:r>
              <a:rPr lang="cs-CZ" sz="2400" dirty="0"/>
              <a:t>: i) byly </a:t>
            </a:r>
            <a:r>
              <a:rPr lang="cs-CZ" sz="2400" b="1" dirty="0"/>
              <a:t>překonány poválečné ekonomické problémy a začalo období relativního blahobytu </a:t>
            </a:r>
            <a:r>
              <a:rPr lang="cs-CZ" sz="2400" dirty="0"/>
              <a:t>a </a:t>
            </a:r>
            <a:r>
              <a:rPr lang="cs-CZ" sz="2400" dirty="0" err="1"/>
              <a:t>ii</a:t>
            </a:r>
            <a:r>
              <a:rPr lang="cs-CZ" sz="2400" dirty="0"/>
              <a:t>) na trhu se </a:t>
            </a:r>
            <a:r>
              <a:rPr lang="cs-CZ" sz="2400" b="1" dirty="0"/>
              <a:t>objevily nové moderní a spolehlivé formy antikoncepce</a:t>
            </a:r>
            <a:r>
              <a:rPr lang="cs-CZ" sz="2400" dirty="0"/>
              <a:t>, které byly velmi rychle přijaty mladými lidmi a z prostředku na omezení počtu dětí v rodině se stal </a:t>
            </a:r>
            <a:r>
              <a:rPr lang="cs-CZ" sz="2400" b="1" dirty="0"/>
              <a:t>prostředek na plánování </a:t>
            </a:r>
            <a:r>
              <a:rPr lang="cs-CZ" sz="2400" b="1" dirty="0" smtClean="0"/>
              <a:t>rodičovství.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7006218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šablona-nový vizuál</Template>
  <TotalTime>1365</TotalTime>
  <Words>5986</Words>
  <Application>Microsoft Office PowerPoint</Application>
  <PresentationFormat>Širokoúhlá obrazovka</PresentationFormat>
  <Paragraphs>879</Paragraphs>
  <Slides>186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186</vt:i4>
      </vt:variant>
    </vt:vector>
  </HeadingPairs>
  <TitlesOfParts>
    <vt:vector size="195" baseType="lpstr">
      <vt:lpstr>Arial</vt:lpstr>
      <vt:lpstr>Calibri</vt:lpstr>
      <vt:lpstr>Cambria</vt:lpstr>
      <vt:lpstr>Cambria Math</vt:lpstr>
      <vt:lpstr>Tahoma</vt:lpstr>
      <vt:lpstr>Times New Roman</vt:lpstr>
      <vt:lpstr>Verdana</vt:lpstr>
      <vt:lpstr>Wingdings</vt:lpstr>
      <vt:lpstr>Prezentace_MU_CZ</vt:lpstr>
      <vt:lpstr>Blok 2</vt:lpstr>
      <vt:lpstr>Prezentace aplikace PowerPoint</vt:lpstr>
      <vt:lpstr>Potratovost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Nemocnost, statistiky a nejčastější příčiny úmrtí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Úmrtnostní tabulky </vt:lpstr>
      <vt:lpstr>Prezentace aplikace PowerPoint</vt:lpstr>
      <vt:lpstr>Prezentace aplikace PowerPoint</vt:lpstr>
      <vt:lpstr>Prezentace aplikace PowerPoint</vt:lpstr>
      <vt:lpstr>Prezentace aplikace PowerPoint</vt:lpstr>
      <vt:lpstr>Sňatečnost a rozvodovost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Registrovaná partnerství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Demografický přechod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Druhý demografický přechod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hrubé míry sňatečnosti  v severní Evropě </vt:lpstr>
      <vt:lpstr>Vývoj indexu rozvodovosti v severní Evropě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Globální a makroregionální  trendy stárnutí populace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Demografické faktory stárnutí populace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Stárnutí populace a mezinárodní migrace</vt:lpstr>
      <vt:lpstr>Prezentace aplikace PowerPoint</vt:lpstr>
      <vt:lpstr>Prezentace aplikace PowerPoint</vt:lpstr>
      <vt:lpstr>Stárnutí populace a kupní síla</vt:lpstr>
      <vt:lpstr>Prezentace aplikace PowerPoint</vt:lpstr>
      <vt:lpstr>Stárnutí populace a udržitelný rozvoj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Kunc</dc:creator>
  <cp:lastModifiedBy>Kunc_admin</cp:lastModifiedBy>
  <cp:revision>53</cp:revision>
  <cp:lastPrinted>1601-01-01T00:00:00Z</cp:lastPrinted>
  <dcterms:created xsi:type="dcterms:W3CDTF">2019-09-26T15:38:03Z</dcterms:created>
  <dcterms:modified xsi:type="dcterms:W3CDTF">2020-04-02T09:42:12Z</dcterms:modified>
</cp:coreProperties>
</file>