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69"/>
  </p:notesMasterIdLst>
  <p:handoutMasterIdLst>
    <p:handoutMasterId r:id="rId370"/>
  </p:handoutMasterIdLst>
  <p:sldIdLst>
    <p:sldId id="436" r:id="rId2"/>
    <p:sldId id="437" r:id="rId3"/>
    <p:sldId id="438" r:id="rId4"/>
    <p:sldId id="43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479" r:id="rId45"/>
    <p:sldId id="480" r:id="rId46"/>
    <p:sldId id="481" r:id="rId47"/>
    <p:sldId id="482" r:id="rId48"/>
    <p:sldId id="483" r:id="rId49"/>
    <p:sldId id="484" r:id="rId50"/>
    <p:sldId id="485" r:id="rId51"/>
    <p:sldId id="486" r:id="rId52"/>
    <p:sldId id="487" r:id="rId53"/>
    <p:sldId id="488" r:id="rId54"/>
    <p:sldId id="489" r:id="rId55"/>
    <p:sldId id="490" r:id="rId56"/>
    <p:sldId id="491" r:id="rId57"/>
    <p:sldId id="492" r:id="rId58"/>
    <p:sldId id="493" r:id="rId59"/>
    <p:sldId id="494" r:id="rId60"/>
    <p:sldId id="495" r:id="rId61"/>
    <p:sldId id="496" r:id="rId62"/>
    <p:sldId id="497" r:id="rId63"/>
    <p:sldId id="498" r:id="rId64"/>
    <p:sldId id="499" r:id="rId65"/>
    <p:sldId id="500" r:id="rId66"/>
    <p:sldId id="501" r:id="rId67"/>
    <p:sldId id="502" r:id="rId68"/>
    <p:sldId id="503" r:id="rId69"/>
    <p:sldId id="504" r:id="rId70"/>
    <p:sldId id="505" r:id="rId71"/>
    <p:sldId id="506" r:id="rId72"/>
    <p:sldId id="507" r:id="rId73"/>
    <p:sldId id="508" r:id="rId74"/>
    <p:sldId id="509" r:id="rId75"/>
    <p:sldId id="510" r:id="rId76"/>
    <p:sldId id="511" r:id="rId77"/>
    <p:sldId id="512" r:id="rId78"/>
    <p:sldId id="513" r:id="rId79"/>
    <p:sldId id="514" r:id="rId80"/>
    <p:sldId id="515" r:id="rId81"/>
    <p:sldId id="516" r:id="rId82"/>
    <p:sldId id="517" r:id="rId83"/>
    <p:sldId id="518" r:id="rId84"/>
    <p:sldId id="519" r:id="rId85"/>
    <p:sldId id="520" r:id="rId86"/>
    <p:sldId id="521" r:id="rId87"/>
    <p:sldId id="522" r:id="rId88"/>
    <p:sldId id="523" r:id="rId89"/>
    <p:sldId id="524" r:id="rId90"/>
    <p:sldId id="525" r:id="rId91"/>
    <p:sldId id="526" r:id="rId92"/>
    <p:sldId id="527" r:id="rId93"/>
    <p:sldId id="528" r:id="rId94"/>
    <p:sldId id="529" r:id="rId95"/>
    <p:sldId id="530" r:id="rId96"/>
    <p:sldId id="531" r:id="rId97"/>
    <p:sldId id="532" r:id="rId98"/>
    <p:sldId id="533" r:id="rId99"/>
    <p:sldId id="534" r:id="rId100"/>
    <p:sldId id="535" r:id="rId101"/>
    <p:sldId id="536" r:id="rId102"/>
    <p:sldId id="537" r:id="rId103"/>
    <p:sldId id="538" r:id="rId104"/>
    <p:sldId id="539" r:id="rId105"/>
    <p:sldId id="540" r:id="rId106"/>
    <p:sldId id="541" r:id="rId107"/>
    <p:sldId id="542" r:id="rId108"/>
    <p:sldId id="543" r:id="rId109"/>
    <p:sldId id="544" r:id="rId110"/>
    <p:sldId id="545" r:id="rId111"/>
    <p:sldId id="546" r:id="rId112"/>
    <p:sldId id="547" r:id="rId113"/>
    <p:sldId id="548" r:id="rId114"/>
    <p:sldId id="549" r:id="rId115"/>
    <p:sldId id="550" r:id="rId116"/>
    <p:sldId id="551" r:id="rId117"/>
    <p:sldId id="552" r:id="rId118"/>
    <p:sldId id="553" r:id="rId119"/>
    <p:sldId id="554" r:id="rId120"/>
    <p:sldId id="555" r:id="rId121"/>
    <p:sldId id="556" r:id="rId122"/>
    <p:sldId id="557" r:id="rId123"/>
    <p:sldId id="558" r:id="rId124"/>
    <p:sldId id="559" r:id="rId125"/>
    <p:sldId id="560" r:id="rId126"/>
    <p:sldId id="561" r:id="rId127"/>
    <p:sldId id="562" r:id="rId128"/>
    <p:sldId id="563" r:id="rId129"/>
    <p:sldId id="564" r:id="rId130"/>
    <p:sldId id="565" r:id="rId131"/>
    <p:sldId id="566" r:id="rId132"/>
    <p:sldId id="567" r:id="rId133"/>
    <p:sldId id="568" r:id="rId134"/>
    <p:sldId id="569" r:id="rId135"/>
    <p:sldId id="570" r:id="rId136"/>
    <p:sldId id="571" r:id="rId137"/>
    <p:sldId id="572" r:id="rId138"/>
    <p:sldId id="573" r:id="rId139"/>
    <p:sldId id="574" r:id="rId140"/>
    <p:sldId id="575" r:id="rId141"/>
    <p:sldId id="576" r:id="rId142"/>
    <p:sldId id="577" r:id="rId143"/>
    <p:sldId id="578" r:id="rId144"/>
    <p:sldId id="579" r:id="rId145"/>
    <p:sldId id="580" r:id="rId146"/>
    <p:sldId id="581" r:id="rId147"/>
    <p:sldId id="582" r:id="rId148"/>
    <p:sldId id="583" r:id="rId149"/>
    <p:sldId id="584" r:id="rId150"/>
    <p:sldId id="585" r:id="rId151"/>
    <p:sldId id="586" r:id="rId152"/>
    <p:sldId id="587" r:id="rId153"/>
    <p:sldId id="588" r:id="rId154"/>
    <p:sldId id="589" r:id="rId155"/>
    <p:sldId id="590" r:id="rId156"/>
    <p:sldId id="591" r:id="rId157"/>
    <p:sldId id="592" r:id="rId158"/>
    <p:sldId id="593" r:id="rId159"/>
    <p:sldId id="594" r:id="rId160"/>
    <p:sldId id="595" r:id="rId161"/>
    <p:sldId id="596" r:id="rId162"/>
    <p:sldId id="597" r:id="rId163"/>
    <p:sldId id="598" r:id="rId164"/>
    <p:sldId id="599" r:id="rId165"/>
    <p:sldId id="600" r:id="rId166"/>
    <p:sldId id="601" r:id="rId167"/>
    <p:sldId id="602" r:id="rId168"/>
    <p:sldId id="603" r:id="rId169"/>
    <p:sldId id="604" r:id="rId170"/>
    <p:sldId id="605" r:id="rId171"/>
    <p:sldId id="606" r:id="rId172"/>
    <p:sldId id="607" r:id="rId173"/>
    <p:sldId id="608" r:id="rId174"/>
    <p:sldId id="609" r:id="rId175"/>
    <p:sldId id="610" r:id="rId176"/>
    <p:sldId id="611" r:id="rId177"/>
    <p:sldId id="612" r:id="rId178"/>
    <p:sldId id="613" r:id="rId179"/>
    <p:sldId id="614" r:id="rId180"/>
    <p:sldId id="615" r:id="rId181"/>
    <p:sldId id="616" r:id="rId182"/>
    <p:sldId id="617" r:id="rId183"/>
    <p:sldId id="618" r:id="rId184"/>
    <p:sldId id="619" r:id="rId185"/>
    <p:sldId id="620" r:id="rId186"/>
    <p:sldId id="621" r:id="rId187"/>
    <p:sldId id="622" r:id="rId188"/>
    <p:sldId id="623" r:id="rId189"/>
    <p:sldId id="624" r:id="rId190"/>
    <p:sldId id="625" r:id="rId191"/>
    <p:sldId id="626" r:id="rId192"/>
    <p:sldId id="627" r:id="rId193"/>
    <p:sldId id="628" r:id="rId194"/>
    <p:sldId id="629" r:id="rId195"/>
    <p:sldId id="630" r:id="rId196"/>
    <p:sldId id="631" r:id="rId197"/>
    <p:sldId id="632" r:id="rId198"/>
    <p:sldId id="633" r:id="rId199"/>
    <p:sldId id="634" r:id="rId200"/>
    <p:sldId id="635" r:id="rId201"/>
    <p:sldId id="636" r:id="rId202"/>
    <p:sldId id="637" r:id="rId203"/>
    <p:sldId id="638" r:id="rId204"/>
    <p:sldId id="639" r:id="rId205"/>
    <p:sldId id="640" r:id="rId206"/>
    <p:sldId id="641" r:id="rId207"/>
    <p:sldId id="642" r:id="rId208"/>
    <p:sldId id="643" r:id="rId209"/>
    <p:sldId id="644" r:id="rId210"/>
    <p:sldId id="645" r:id="rId211"/>
    <p:sldId id="646" r:id="rId212"/>
    <p:sldId id="647" r:id="rId213"/>
    <p:sldId id="648" r:id="rId214"/>
    <p:sldId id="649" r:id="rId215"/>
    <p:sldId id="650" r:id="rId216"/>
    <p:sldId id="651" r:id="rId217"/>
    <p:sldId id="652" r:id="rId218"/>
    <p:sldId id="653" r:id="rId219"/>
    <p:sldId id="654" r:id="rId220"/>
    <p:sldId id="655" r:id="rId221"/>
    <p:sldId id="656" r:id="rId222"/>
    <p:sldId id="657" r:id="rId223"/>
    <p:sldId id="658" r:id="rId224"/>
    <p:sldId id="659" r:id="rId225"/>
    <p:sldId id="660" r:id="rId226"/>
    <p:sldId id="661" r:id="rId227"/>
    <p:sldId id="662" r:id="rId228"/>
    <p:sldId id="663" r:id="rId229"/>
    <p:sldId id="664" r:id="rId230"/>
    <p:sldId id="665" r:id="rId231"/>
    <p:sldId id="666" r:id="rId232"/>
    <p:sldId id="667" r:id="rId233"/>
    <p:sldId id="668" r:id="rId234"/>
    <p:sldId id="669" r:id="rId235"/>
    <p:sldId id="670" r:id="rId236"/>
    <p:sldId id="671" r:id="rId237"/>
    <p:sldId id="672" r:id="rId238"/>
    <p:sldId id="673" r:id="rId239"/>
    <p:sldId id="674" r:id="rId240"/>
    <p:sldId id="675" r:id="rId241"/>
    <p:sldId id="676" r:id="rId242"/>
    <p:sldId id="677" r:id="rId243"/>
    <p:sldId id="678" r:id="rId244"/>
    <p:sldId id="679" r:id="rId245"/>
    <p:sldId id="680" r:id="rId246"/>
    <p:sldId id="681" r:id="rId247"/>
    <p:sldId id="682" r:id="rId248"/>
    <p:sldId id="683" r:id="rId249"/>
    <p:sldId id="684" r:id="rId250"/>
    <p:sldId id="685" r:id="rId251"/>
    <p:sldId id="686" r:id="rId252"/>
    <p:sldId id="687" r:id="rId253"/>
    <p:sldId id="688" r:id="rId254"/>
    <p:sldId id="689" r:id="rId255"/>
    <p:sldId id="690" r:id="rId256"/>
    <p:sldId id="691" r:id="rId257"/>
    <p:sldId id="692" r:id="rId258"/>
    <p:sldId id="693" r:id="rId259"/>
    <p:sldId id="694" r:id="rId260"/>
    <p:sldId id="695" r:id="rId261"/>
    <p:sldId id="696" r:id="rId262"/>
    <p:sldId id="697" r:id="rId263"/>
    <p:sldId id="698" r:id="rId264"/>
    <p:sldId id="699" r:id="rId265"/>
    <p:sldId id="700" r:id="rId266"/>
    <p:sldId id="701" r:id="rId267"/>
    <p:sldId id="702" r:id="rId268"/>
    <p:sldId id="703" r:id="rId269"/>
    <p:sldId id="704" r:id="rId270"/>
    <p:sldId id="705" r:id="rId271"/>
    <p:sldId id="706" r:id="rId272"/>
    <p:sldId id="707" r:id="rId273"/>
    <p:sldId id="708" r:id="rId274"/>
    <p:sldId id="709" r:id="rId275"/>
    <p:sldId id="710" r:id="rId276"/>
    <p:sldId id="711" r:id="rId277"/>
    <p:sldId id="712" r:id="rId278"/>
    <p:sldId id="713" r:id="rId279"/>
    <p:sldId id="714" r:id="rId280"/>
    <p:sldId id="715" r:id="rId281"/>
    <p:sldId id="716" r:id="rId282"/>
    <p:sldId id="717" r:id="rId283"/>
    <p:sldId id="718" r:id="rId284"/>
    <p:sldId id="719" r:id="rId285"/>
    <p:sldId id="720" r:id="rId286"/>
    <p:sldId id="721" r:id="rId287"/>
    <p:sldId id="722" r:id="rId288"/>
    <p:sldId id="723" r:id="rId289"/>
    <p:sldId id="724" r:id="rId290"/>
    <p:sldId id="725" r:id="rId291"/>
    <p:sldId id="726" r:id="rId292"/>
    <p:sldId id="727" r:id="rId293"/>
    <p:sldId id="728" r:id="rId294"/>
    <p:sldId id="729" r:id="rId295"/>
    <p:sldId id="730" r:id="rId296"/>
    <p:sldId id="731" r:id="rId297"/>
    <p:sldId id="732" r:id="rId298"/>
    <p:sldId id="733" r:id="rId299"/>
    <p:sldId id="734" r:id="rId300"/>
    <p:sldId id="735" r:id="rId301"/>
    <p:sldId id="736" r:id="rId302"/>
    <p:sldId id="737" r:id="rId303"/>
    <p:sldId id="738" r:id="rId304"/>
    <p:sldId id="739" r:id="rId305"/>
    <p:sldId id="740" r:id="rId306"/>
    <p:sldId id="741" r:id="rId307"/>
    <p:sldId id="742" r:id="rId308"/>
    <p:sldId id="743" r:id="rId309"/>
    <p:sldId id="744" r:id="rId310"/>
    <p:sldId id="745" r:id="rId311"/>
    <p:sldId id="746" r:id="rId312"/>
    <p:sldId id="747" r:id="rId313"/>
    <p:sldId id="748" r:id="rId314"/>
    <p:sldId id="749" r:id="rId315"/>
    <p:sldId id="750" r:id="rId316"/>
    <p:sldId id="751" r:id="rId317"/>
    <p:sldId id="752" r:id="rId318"/>
    <p:sldId id="753" r:id="rId319"/>
    <p:sldId id="754" r:id="rId320"/>
    <p:sldId id="755" r:id="rId321"/>
    <p:sldId id="756" r:id="rId322"/>
    <p:sldId id="757" r:id="rId323"/>
    <p:sldId id="758" r:id="rId324"/>
    <p:sldId id="759" r:id="rId325"/>
    <p:sldId id="760" r:id="rId326"/>
    <p:sldId id="761" r:id="rId327"/>
    <p:sldId id="762" r:id="rId328"/>
    <p:sldId id="763" r:id="rId329"/>
    <p:sldId id="764" r:id="rId330"/>
    <p:sldId id="765" r:id="rId331"/>
    <p:sldId id="766" r:id="rId332"/>
    <p:sldId id="767" r:id="rId333"/>
    <p:sldId id="768" r:id="rId334"/>
    <p:sldId id="769" r:id="rId335"/>
    <p:sldId id="770" r:id="rId336"/>
    <p:sldId id="771" r:id="rId337"/>
    <p:sldId id="772" r:id="rId338"/>
    <p:sldId id="773" r:id="rId339"/>
    <p:sldId id="774" r:id="rId340"/>
    <p:sldId id="775" r:id="rId341"/>
    <p:sldId id="776" r:id="rId342"/>
    <p:sldId id="777" r:id="rId343"/>
    <p:sldId id="778" r:id="rId344"/>
    <p:sldId id="779" r:id="rId345"/>
    <p:sldId id="780" r:id="rId346"/>
    <p:sldId id="781" r:id="rId347"/>
    <p:sldId id="782" r:id="rId348"/>
    <p:sldId id="783" r:id="rId349"/>
    <p:sldId id="784" r:id="rId350"/>
    <p:sldId id="785" r:id="rId351"/>
    <p:sldId id="786" r:id="rId352"/>
    <p:sldId id="787" r:id="rId353"/>
    <p:sldId id="788" r:id="rId354"/>
    <p:sldId id="789" r:id="rId355"/>
    <p:sldId id="790" r:id="rId356"/>
    <p:sldId id="791" r:id="rId357"/>
    <p:sldId id="792" r:id="rId358"/>
    <p:sldId id="793" r:id="rId359"/>
    <p:sldId id="794" r:id="rId360"/>
    <p:sldId id="795" r:id="rId361"/>
    <p:sldId id="796" r:id="rId362"/>
    <p:sldId id="797" r:id="rId363"/>
    <p:sldId id="798" r:id="rId364"/>
    <p:sldId id="799" r:id="rId365"/>
    <p:sldId id="800" r:id="rId366"/>
    <p:sldId id="801" r:id="rId367"/>
    <p:sldId id="802" r:id="rId36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6E"/>
    <a:srgbClr val="4B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33" autoAdjust="0"/>
    <p:restoredTop sz="96754" autoAdjust="0"/>
  </p:normalViewPr>
  <p:slideViewPr>
    <p:cSldViewPr snapToGrid="0">
      <p:cViewPr varScale="1">
        <p:scale>
          <a:sx n="69" d="100"/>
          <a:sy n="69" d="100"/>
        </p:scale>
        <p:origin x="608" y="44"/>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slide" Target="slides/slide365.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notesMaster" Target="notesMasters/notesMaster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handoutMaster" Target="handoutMasters/handoutMaster1.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FAF2E1-3822-417B-BFFC-311F65FE9B32}" type="slidenum">
              <a:rPr lang="cs-CZ" altLang="cs-CZ" smtClean="0"/>
              <a:pPr>
                <a:spcBef>
                  <a:spcPct val="0"/>
                </a:spcBef>
              </a:pPr>
              <a:t>5</a:t>
            </a:fld>
            <a:endParaRPr lang="cs-CZ" altLang="cs-CZ"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164893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4108656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218657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975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5353364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970682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989181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9866891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180693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4459083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7918016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536294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1973817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6653781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709164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1081938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7802713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696308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0969064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7019722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8105297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0111952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05170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714267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7564101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9719689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6442889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smtClean="0"/>
          </a:p>
        </p:txBody>
      </p:sp>
    </p:spTree>
    <p:extLst>
      <p:ext uri="{BB962C8B-B14F-4D97-AF65-F5344CB8AC3E}">
        <p14:creationId xmlns:p14="http://schemas.microsoft.com/office/powerpoint/2010/main" val="22511836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7831512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8124936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1782482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5063431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47093172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634463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7867114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2091286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7388431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9195993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7231863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25682448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4132584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2723366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4294176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1965943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11509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9732864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331436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0636741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6817883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8438974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8087086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3064144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7075694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28439571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6816144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244729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0277601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C3EDB6-DC90-4F10-B4D7-035ED40977AC}" type="slidenum">
              <a:rPr lang="cs-CZ" altLang="cs-CZ" smtClean="0"/>
              <a:pPr/>
              <a:t>287</a:t>
            </a:fld>
            <a:endParaRPr lang="cs-CZ" altLang="cs-CZ"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5273704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956F88-54D2-413C-A371-C1BFA169410B}" type="slidenum">
              <a:rPr lang="cs-CZ" altLang="cs-CZ" smtClean="0"/>
              <a:pPr/>
              <a:t>288</a:t>
            </a:fld>
            <a:endParaRPr lang="cs-CZ" altLang="cs-CZ"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9658628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05C12E-7A73-4756-A323-6DC2019383DF}" type="slidenum">
              <a:rPr lang="cs-CZ" altLang="cs-CZ" smtClean="0"/>
              <a:pPr/>
              <a:t>290</a:t>
            </a:fld>
            <a:endParaRPr lang="cs-CZ" altLang="cs-CZ"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4693003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09C160-1C62-428E-9207-BC02F87186F8}" type="slidenum">
              <a:rPr lang="cs-CZ" altLang="cs-CZ" smtClean="0"/>
              <a:pPr/>
              <a:t>291</a:t>
            </a:fld>
            <a:endParaRPr lang="cs-CZ" altLang="cs-CZ"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5178681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899EC9-38A9-416D-BBAA-CAE64B063E65}" type="slidenum">
              <a:rPr lang="cs-CZ" altLang="cs-CZ" smtClean="0"/>
              <a:pPr/>
              <a:t>292</a:t>
            </a:fld>
            <a:endParaRPr lang="cs-CZ" altLang="cs-CZ"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72249313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A6665C-1CAE-495E-BC99-29ED6DEE8AAD}" type="slidenum">
              <a:rPr lang="cs-CZ" altLang="cs-CZ" smtClean="0"/>
              <a:pPr/>
              <a:t>293</a:t>
            </a:fld>
            <a:endParaRPr lang="cs-CZ" altLang="cs-CZ"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588317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417E00-7CEB-4739-B548-6C7443B6D7C5}" type="slidenum">
              <a:rPr lang="cs-CZ" altLang="cs-CZ" smtClean="0"/>
              <a:pPr/>
              <a:t>294</a:t>
            </a:fld>
            <a:endParaRPr lang="cs-CZ" altLang="cs-CZ"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01763856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D72729-66EC-41DF-9850-44CAD0D43338}" type="slidenum">
              <a:rPr lang="cs-CZ" altLang="cs-CZ" smtClean="0"/>
              <a:pPr/>
              <a:t>295</a:t>
            </a:fld>
            <a:endParaRPr lang="cs-CZ" altLang="cs-CZ"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8341403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0D1507-91F2-412E-9163-F5D2F5282114}" type="slidenum">
              <a:rPr lang="cs-CZ" altLang="cs-CZ" smtClean="0"/>
              <a:pPr/>
              <a:t>296</a:t>
            </a:fld>
            <a:endParaRPr lang="cs-CZ" altLang="cs-CZ"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47303598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4203B7-6E6F-4B7D-BDAC-63C241CEBFB4}" type="slidenum">
              <a:rPr lang="cs-CZ" altLang="cs-CZ" smtClean="0"/>
              <a:pPr/>
              <a:t>297</a:t>
            </a:fld>
            <a:endParaRPr lang="cs-CZ" altLang="cs-CZ"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99980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61834592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744E70-5B4E-4102-9350-45AA41F09BD7}" type="slidenum">
              <a:rPr lang="cs-CZ" altLang="cs-CZ" smtClean="0"/>
              <a:pPr/>
              <a:t>298</a:t>
            </a:fld>
            <a:endParaRPr lang="cs-CZ" altLang="cs-CZ"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3034008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35ACE-049A-4E39-87DC-788A2299F7B5}" type="slidenum">
              <a:rPr lang="cs-CZ" altLang="cs-CZ" smtClean="0"/>
              <a:pPr/>
              <a:t>299</a:t>
            </a:fld>
            <a:endParaRPr lang="cs-CZ" altLang="cs-CZ"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49749249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A6484-9B94-4158-A806-7FCD430A44C8}" type="slidenum">
              <a:rPr lang="cs-CZ" altLang="cs-CZ" smtClean="0"/>
              <a:pPr/>
              <a:t>300</a:t>
            </a:fld>
            <a:endParaRPr lang="cs-CZ" altLang="cs-CZ"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33134120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420A26-C101-4222-BCE6-55AE3F7FF377}" type="slidenum">
              <a:rPr lang="cs-CZ" altLang="cs-CZ" smtClean="0"/>
              <a:pPr/>
              <a:t>301</a:t>
            </a:fld>
            <a:endParaRPr lang="cs-CZ" altLang="cs-CZ"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8868710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53F44D-BF1C-4543-8A51-969AE3E003F7}" type="slidenum">
              <a:rPr lang="cs-CZ" altLang="cs-CZ" smtClean="0"/>
              <a:pPr/>
              <a:t>302</a:t>
            </a:fld>
            <a:endParaRPr lang="cs-CZ" altLang="cs-CZ"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6072217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BA3A2-A5EE-4C01-A3A7-F171748EB23D}" type="slidenum">
              <a:rPr lang="cs-CZ" altLang="cs-CZ" smtClean="0"/>
              <a:pPr/>
              <a:t>303</a:t>
            </a:fld>
            <a:endParaRPr lang="cs-CZ" altLang="cs-CZ"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7707747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6B070A-C417-4F1D-BDA8-9DD2FC0D402D}" type="slidenum">
              <a:rPr lang="cs-CZ" altLang="cs-CZ" smtClean="0"/>
              <a:pPr/>
              <a:t>304</a:t>
            </a:fld>
            <a:endParaRPr lang="cs-CZ" altLang="cs-CZ"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1543277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E6B289-A9B4-4A15-BABB-19D384CBF693}" type="slidenum">
              <a:rPr lang="cs-CZ" altLang="cs-CZ" smtClean="0"/>
              <a:pPr/>
              <a:t>305</a:t>
            </a:fld>
            <a:endParaRPr lang="cs-CZ" altLang="cs-CZ"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447264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12E5C5-1C9D-4831-9044-DCF5C37C8659}" type="slidenum">
              <a:rPr lang="cs-CZ" altLang="cs-CZ" smtClean="0"/>
              <a:pPr/>
              <a:t>306</a:t>
            </a:fld>
            <a:endParaRPr lang="cs-CZ" altLang="cs-CZ"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22470279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B858DA-0B81-4A55-8084-05F18A606E6D}" type="slidenum">
              <a:rPr lang="cs-CZ" altLang="cs-CZ" smtClean="0"/>
              <a:pPr/>
              <a:t>308</a:t>
            </a:fld>
            <a:endParaRPr lang="cs-CZ" altLang="cs-CZ"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40024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1000421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3EFA68-D659-410A-90C6-A12FA2431F49}" type="slidenum">
              <a:rPr lang="cs-CZ" altLang="cs-CZ" smtClean="0"/>
              <a:pPr/>
              <a:t>309</a:t>
            </a:fld>
            <a:endParaRPr lang="cs-CZ" altLang="cs-CZ"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430548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47B411-C826-424A-AA01-6FE5434C7927}" type="slidenum">
              <a:rPr lang="cs-CZ" altLang="cs-CZ" smtClean="0"/>
              <a:pPr/>
              <a:t>310</a:t>
            </a:fld>
            <a:endParaRPr lang="cs-CZ" altLang="cs-CZ"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spcBef>
                <a:spcPct val="0"/>
              </a:spcBef>
            </a:pPr>
            <a:endParaRPr lang="cs-CZ" altLang="cs-CZ" smtClean="0"/>
          </a:p>
        </p:txBody>
      </p:sp>
    </p:spTree>
    <p:extLst>
      <p:ext uri="{BB962C8B-B14F-4D97-AF65-F5344CB8AC3E}">
        <p14:creationId xmlns:p14="http://schemas.microsoft.com/office/powerpoint/2010/main" val="24386112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59DC63-2235-4FEA-95CA-803F1D2A697E}" type="slidenum">
              <a:rPr lang="cs-CZ" altLang="cs-CZ" smtClean="0"/>
              <a:pPr/>
              <a:t>319</a:t>
            </a:fld>
            <a:endParaRPr lang="cs-CZ" altLang="cs-CZ"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3482762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256116-5D9A-46F3-B8A4-1469F36A7BD2}" type="slidenum">
              <a:rPr lang="cs-CZ" altLang="cs-CZ" smtClean="0"/>
              <a:pPr/>
              <a:t>326</a:t>
            </a:fld>
            <a:endParaRPr lang="cs-CZ" altLang="cs-CZ"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19820901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4F4688-8E75-4B1A-B65D-A26D96DF5BC9}" type="slidenum">
              <a:rPr lang="cs-CZ" altLang="cs-CZ" smtClean="0"/>
              <a:pPr/>
              <a:t>327</a:t>
            </a:fld>
            <a:endParaRPr lang="cs-CZ" altLang="cs-CZ"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08849771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008A06-27B7-4E9D-AFD1-7C727E8CED70}" type="slidenum">
              <a:rPr lang="cs-CZ" altLang="cs-CZ" smtClean="0"/>
              <a:pPr/>
              <a:t>328</a:t>
            </a:fld>
            <a:endParaRPr lang="cs-CZ" altLang="cs-CZ"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93169526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342C28-E726-4541-8736-69D1B87E245C}" type="slidenum">
              <a:rPr lang="cs-CZ" altLang="cs-CZ" smtClean="0"/>
              <a:pPr/>
              <a:t>329</a:t>
            </a:fld>
            <a:endParaRPr lang="cs-CZ" altLang="cs-CZ"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8506055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04310-AEF1-4F08-A25E-F80D422A4ECD}" type="slidenum">
              <a:rPr lang="cs-CZ" altLang="cs-CZ" smtClean="0"/>
              <a:pPr/>
              <a:t>330</a:t>
            </a:fld>
            <a:endParaRPr lang="cs-CZ" altLang="cs-CZ"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9346066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9DA19D-B832-4D75-AE2B-DD021BF372A1}" type="slidenum">
              <a:rPr lang="cs-CZ" altLang="cs-CZ" smtClean="0"/>
              <a:pPr/>
              <a:t>331</a:t>
            </a:fld>
            <a:endParaRPr lang="cs-CZ" altLang="cs-CZ"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6807494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BCD493-91D1-4B75-AE68-8AE031E8726B}" type="slidenum">
              <a:rPr lang="cs-CZ" altLang="cs-CZ" smtClean="0"/>
              <a:pPr/>
              <a:t>332</a:t>
            </a:fld>
            <a:endParaRPr lang="cs-CZ" altLang="cs-CZ"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015426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78214936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p:cNvSpPr>
            <a:spLocks noGrp="1" noRot="1" noChangeAspect="1" noChangeArrowheads="1" noTextEdit="1"/>
          </p:cNvSpPr>
          <p:nvPr>
            <p:ph type="sldImg"/>
          </p:nvPr>
        </p:nvSpPr>
        <p:spPr>
          <a:ln/>
        </p:spPr>
      </p:sp>
      <p:sp>
        <p:nvSpPr>
          <p:cNvPr id="82947" name="Zástupný symbol pro poznámky 2"/>
          <p:cNvSpPr>
            <a:spLocks noGrp="1" noChangeArrowheads="1"/>
          </p:cNvSpPr>
          <p:nvPr>
            <p:ph type="body" idx="1"/>
          </p:nvPr>
        </p:nvSpPr>
        <p:spPr>
          <a:noFill/>
        </p:spPr>
        <p:txBody>
          <a:bodyPr/>
          <a:lstStyle/>
          <a:p>
            <a:endParaRPr lang="cs-CZ" altLang="cs-CZ" smtClean="0"/>
          </a:p>
        </p:txBody>
      </p:sp>
      <p:sp>
        <p:nvSpPr>
          <p:cNvPr id="82948"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2A0FFF-D2A4-4C7A-A7AC-FD618415220C}" type="slidenum">
              <a:rPr lang="cs-CZ" altLang="cs-CZ" smtClean="0"/>
              <a:pPr/>
              <a:t>336</a:t>
            </a:fld>
            <a:endParaRPr lang="cs-CZ" altLang="cs-CZ" smtClean="0"/>
          </a:p>
        </p:txBody>
      </p:sp>
    </p:spTree>
    <p:extLst>
      <p:ext uri="{BB962C8B-B14F-4D97-AF65-F5344CB8AC3E}">
        <p14:creationId xmlns:p14="http://schemas.microsoft.com/office/powerpoint/2010/main" val="169676786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46F0BC-2520-40D7-98EA-08A900ABEA0A}" type="slidenum">
              <a:rPr lang="cs-CZ" altLang="cs-CZ" smtClean="0"/>
              <a:pPr/>
              <a:t>356</a:t>
            </a:fld>
            <a:endParaRPr lang="cs-CZ" altLang="cs-CZ"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94619568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4C0815-53CA-4655-89B1-F459CB1773D0}" type="slidenum">
              <a:rPr lang="cs-CZ" altLang="cs-CZ" smtClean="0"/>
              <a:pPr/>
              <a:t>357</a:t>
            </a:fld>
            <a:endParaRPr lang="cs-CZ" altLang="cs-CZ"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3669147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4C58CB-645F-4790-91A1-6C4DFE85DCD5}" type="slidenum">
              <a:rPr lang="cs-CZ" altLang="cs-CZ" smtClean="0"/>
              <a:pPr/>
              <a:t>358</a:t>
            </a:fld>
            <a:endParaRPr lang="cs-CZ" altLang="cs-CZ"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03886901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54EACF-1246-4B7C-9E7D-46001A78341F}" type="slidenum">
              <a:rPr lang="cs-CZ" altLang="cs-CZ" smtClean="0"/>
              <a:pPr/>
              <a:t>359</a:t>
            </a:fld>
            <a:endParaRPr lang="cs-CZ" altLang="cs-CZ"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387322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BD524E-28EF-4E25-950C-230E93B1F0A6}" type="slidenum">
              <a:rPr lang="cs-CZ" altLang="cs-CZ" smtClean="0"/>
              <a:pPr/>
              <a:t>360</a:t>
            </a:fld>
            <a:endParaRPr lang="cs-CZ" altLang="cs-CZ"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29417281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CAFBB9-5FE1-45B8-B4A2-E4B0F61BB6F9}" type="slidenum">
              <a:rPr lang="cs-CZ" altLang="cs-CZ" smtClean="0"/>
              <a:pPr/>
              <a:t>361</a:t>
            </a:fld>
            <a:endParaRPr lang="cs-CZ" altLang="cs-CZ"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7969112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7AD54A-27D3-4447-95C3-A1CC5610F86D}" type="slidenum">
              <a:rPr lang="cs-CZ" altLang="cs-CZ" smtClean="0"/>
              <a:pPr/>
              <a:t>362</a:t>
            </a:fld>
            <a:endParaRPr lang="cs-CZ" altLang="cs-CZ"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4034668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2DA17-AD8E-41BB-924E-6B08C63A8C3F}" type="slidenum">
              <a:rPr lang="cs-CZ" altLang="cs-CZ" smtClean="0"/>
              <a:pPr/>
              <a:t>363</a:t>
            </a:fld>
            <a:endParaRPr lang="cs-CZ" altLang="cs-CZ"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61900389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70777E-40AE-42D8-A4AF-614E84A6A8A3}" type="slidenum">
              <a:rPr lang="cs-CZ" altLang="cs-CZ" smtClean="0"/>
              <a:pPr/>
              <a:t>364</a:t>
            </a:fld>
            <a:endParaRPr lang="cs-CZ" altLang="cs-CZ"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861476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60454010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233F36-14A8-49A3-8DA9-6718583B117B}" type="slidenum">
              <a:rPr lang="cs-CZ" altLang="cs-CZ" smtClean="0"/>
              <a:pPr/>
              <a:t>365</a:t>
            </a:fld>
            <a:endParaRPr lang="cs-CZ" altLang="cs-CZ"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90753855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079F88-F8D9-4545-9A69-F5517675F28C}" type="slidenum">
              <a:rPr lang="cs-CZ" altLang="cs-CZ" smtClean="0"/>
              <a:pPr/>
              <a:t>366</a:t>
            </a:fld>
            <a:endParaRPr lang="cs-CZ" altLang="cs-CZ"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12083501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EA5122-68EE-4053-955D-D21F1DE44119}" type="slidenum">
              <a:rPr lang="cs-CZ" altLang="cs-CZ" smtClean="0"/>
              <a:pPr/>
              <a:t>367</a:t>
            </a:fld>
            <a:endParaRPr lang="cs-CZ" altLang="cs-CZ"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21754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60048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410668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51014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49289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81242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193825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937781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701669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568548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416593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69074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467964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604315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239220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409011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202462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477246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268571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567068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812657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063739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07719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398937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105877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668425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712078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251607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531943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65988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1467739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54978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166331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79415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1807547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241095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819613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473405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16500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903597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360031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598305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88380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878263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281092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9895461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10781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372095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3445893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1913720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5263547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656825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372038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19181362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7377930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25081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210653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52506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7268364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8137474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452788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5805544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0180194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7599330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2623468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05278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10936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22153236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9197684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0830739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552532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7362384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344786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0076380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785356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835075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3047095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84886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41986066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6184836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86148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6858872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2270013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2661575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316382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30981999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24590397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41462142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smtClean="0"/>
          </a:p>
        </p:txBody>
      </p:sp>
    </p:spTree>
    <p:extLst>
      <p:ext uri="{BB962C8B-B14F-4D97-AF65-F5344CB8AC3E}">
        <p14:creationId xmlns:p14="http://schemas.microsoft.com/office/powerpoint/2010/main" val="184388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smtClean="0"/>
              <a:t>Blok 3</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49B9B08F-DEFC-41F5-A90C-7ED8ADA130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1624" cy="1036098"/>
          </a:xfrm>
          <a:prstGeom prst="rect">
            <a:avLst/>
          </a:prstGeom>
        </p:spPr>
      </p:pic>
    </p:spTree>
    <p:extLst>
      <p:ext uri="{BB962C8B-B14F-4D97-AF65-F5344CB8AC3E}">
        <p14:creationId xmlns:p14="http://schemas.microsoft.com/office/powerpoint/2010/main" val="935384140"/>
      </p:ext>
    </p:extLst>
  </p:cSld>
  <p:clrMapOvr>
    <a:masterClrMapping/>
  </p:clrMapOvr>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F3FD241E-C136-47D8-959E-BB3B67B34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A47E0891-B72B-451F-A5CC-18CC27B9D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smtClean="0"/>
              <a:t>Blok 3</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9" name="Obrázek 8">
            <a:extLst>
              <a:ext uri="{FF2B5EF4-FFF2-40B4-BE49-F238E27FC236}">
                <a16:creationId xmlns:a16="http://schemas.microsoft.com/office/drawing/2014/main" id="{4F60899B-36F3-4125-A4D2-BF77A443E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7426" y="6050485"/>
            <a:ext cx="883410" cy="597601"/>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ECON">
    <p:bg>
      <p:bgPr>
        <a:solidFill>
          <a:srgbClr val="B9006E"/>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35F32C-C513-46D5-A31A-1C8F92EC9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3135" y="2019299"/>
            <a:ext cx="4199887" cy="2841099"/>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B9006E"/>
                </a:solidFill>
              </a:defRPr>
            </a:lvl1pPr>
          </a:lstStyle>
          <a:p>
            <a:r>
              <a:rPr lang="cs-CZ" smtClean="0"/>
              <a:t>Blok 3</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B9006E"/>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F7D96717-61A6-4CA4-8435-E0D536EBA67F}"/>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smtClean="0"/>
              <a:t>Blok 3</a:t>
            </a:r>
            <a:endParaRPr lang="cs-CZ" dirty="0"/>
          </a:p>
        </p:txBody>
      </p:sp>
      <p:sp>
        <p:nvSpPr>
          <p:cNvPr id="5" name="Zástupný symbol pro číslo snímku 2">
            <a:extLst>
              <a:ext uri="{FF2B5EF4-FFF2-40B4-BE49-F238E27FC236}">
                <a16:creationId xmlns:a16="http://schemas.microsoft.com/office/drawing/2014/main" id="{599CB6BE-5475-43A1-B06C-8E7566E44666}"/>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83B14070-F93F-4C11-A0F9-B97433D34CD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93BF691A-9B0C-4C13-8AA1-4FFE2627C88B}"/>
              </a:ext>
            </a:extLst>
          </p:cNvPr>
          <p:cNvSpPr>
            <a:spLocks noGrp="1" noChangeArrowheads="1"/>
          </p:cNvSpPr>
          <p:nvPr>
            <p:ph type="ftr" sz="quarter" idx="11"/>
          </p:nvPr>
        </p:nvSpPr>
        <p:spPr>
          <a:ln/>
        </p:spPr>
        <p:txBody>
          <a:bodyPr/>
          <a:lstStyle>
            <a:lvl1pPr>
              <a:defRPr/>
            </a:lvl1pPr>
          </a:lstStyle>
          <a:p>
            <a:pPr>
              <a:defRPr/>
            </a:pPr>
            <a:r>
              <a:rPr lang="cs-CZ" smtClean="0"/>
              <a:t>Blok 3</a:t>
            </a:r>
            <a:endParaRPr lang="cs-CZ"/>
          </a:p>
        </p:txBody>
      </p:sp>
      <p:sp>
        <p:nvSpPr>
          <p:cNvPr id="6" name="Rectangle 6">
            <a:extLst>
              <a:ext uri="{FF2B5EF4-FFF2-40B4-BE49-F238E27FC236}">
                <a16:creationId xmlns:a16="http://schemas.microsoft.com/office/drawing/2014/main" id="{E1E58AD0-D2DB-4624-A10B-08116EA3D53B}"/>
              </a:ext>
            </a:extLst>
          </p:cNvPr>
          <p:cNvSpPr>
            <a:spLocks noGrp="1" noChangeArrowheads="1"/>
          </p:cNvSpPr>
          <p:nvPr>
            <p:ph type="sldNum" sz="quarter" idx="12"/>
          </p:nvPr>
        </p:nvSpPr>
        <p:spPr>
          <a:ln/>
        </p:spPr>
        <p:txBody>
          <a:bodyPr/>
          <a:lstStyle>
            <a:lvl1pPr>
              <a:defRPr/>
            </a:lvl1pPr>
          </a:lstStyle>
          <a:p>
            <a:pPr>
              <a:defRPr/>
            </a:pPr>
            <a:fld id="{02BD9F11-38EF-44E0-A436-143B443C2B49}" type="slidenum">
              <a:rPr lang="cs-CZ" altLang="cs-CZ"/>
              <a:pPr>
                <a:defRPr/>
              </a:pPr>
              <a:t>‹#›</a:t>
            </a:fld>
            <a:endParaRPr lang="cs-CZ" altLang="cs-CZ"/>
          </a:p>
        </p:txBody>
      </p:sp>
    </p:spTree>
    <p:extLst>
      <p:ext uri="{BB962C8B-B14F-4D97-AF65-F5344CB8AC3E}">
        <p14:creationId xmlns:p14="http://schemas.microsoft.com/office/powerpoint/2010/main" val="51015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5CB525-70AD-4F19-ACFB-E48435C5550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C0B512D2-6352-4A4E-8287-47704309F3C2}"/>
              </a:ext>
            </a:extLst>
          </p:cNvPr>
          <p:cNvSpPr>
            <a:spLocks noGrp="1" noChangeArrowheads="1"/>
          </p:cNvSpPr>
          <p:nvPr>
            <p:ph type="ftr" sz="quarter" idx="11"/>
          </p:nvPr>
        </p:nvSpPr>
        <p:spPr>
          <a:ln/>
        </p:spPr>
        <p:txBody>
          <a:bodyPr/>
          <a:lstStyle>
            <a:lvl1pPr>
              <a:defRPr/>
            </a:lvl1pPr>
          </a:lstStyle>
          <a:p>
            <a:pPr>
              <a:defRPr/>
            </a:pPr>
            <a:r>
              <a:rPr lang="cs-CZ" altLang="cs-CZ" smtClean="0"/>
              <a:t>Blok 3</a:t>
            </a:r>
            <a:endParaRPr lang="cs-CZ" altLang="cs-CZ"/>
          </a:p>
        </p:txBody>
      </p:sp>
      <p:sp>
        <p:nvSpPr>
          <p:cNvPr id="4" name="Rectangle 6">
            <a:extLst>
              <a:ext uri="{FF2B5EF4-FFF2-40B4-BE49-F238E27FC236}">
                <a16:creationId xmlns:a16="http://schemas.microsoft.com/office/drawing/2014/main" id="{F84A9247-FF1F-4A1B-9929-2F67145ED62B}"/>
              </a:ext>
            </a:extLst>
          </p:cNvPr>
          <p:cNvSpPr>
            <a:spLocks noGrp="1" noChangeArrowheads="1"/>
          </p:cNvSpPr>
          <p:nvPr>
            <p:ph type="sldNum" sz="quarter" idx="12"/>
          </p:nvPr>
        </p:nvSpPr>
        <p:spPr>
          <a:ln/>
        </p:spPr>
        <p:txBody>
          <a:bodyPr/>
          <a:lstStyle>
            <a:lvl1pPr>
              <a:defRPr/>
            </a:lvl1pPr>
          </a:lstStyle>
          <a:p>
            <a:pPr>
              <a:defRPr/>
            </a:pPr>
            <a:fld id="{0CAC2321-535A-4487-B649-EED9C7CB5106}" type="slidenum">
              <a:rPr lang="cs-CZ" altLang="cs-CZ"/>
              <a:pPr>
                <a:defRPr/>
              </a:pPr>
              <a:t>‹#›</a:t>
            </a:fld>
            <a:endParaRPr lang="cs-CZ" altLang="cs-CZ"/>
          </a:p>
        </p:txBody>
      </p:sp>
    </p:spTree>
    <p:extLst>
      <p:ext uri="{BB962C8B-B14F-4D97-AF65-F5344CB8AC3E}">
        <p14:creationId xmlns:p14="http://schemas.microsoft.com/office/powerpoint/2010/main" val="3507677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4A5CB525-70AD-4F19-ACFB-E48435C5550C}"/>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C0B512D2-6352-4A4E-8287-47704309F3C2}"/>
              </a:ext>
            </a:extLst>
          </p:cNvPr>
          <p:cNvSpPr>
            <a:spLocks noGrp="1" noChangeArrowheads="1"/>
          </p:cNvSpPr>
          <p:nvPr>
            <p:ph type="ftr" sz="quarter" idx="11"/>
          </p:nvPr>
        </p:nvSpPr>
        <p:spPr>
          <a:ln/>
        </p:spPr>
        <p:txBody>
          <a:bodyPr/>
          <a:lstStyle>
            <a:lvl1pPr>
              <a:defRPr/>
            </a:lvl1pPr>
          </a:lstStyle>
          <a:p>
            <a:pPr>
              <a:defRPr/>
            </a:pPr>
            <a:r>
              <a:rPr lang="cs-CZ" altLang="cs-CZ" smtClean="0"/>
              <a:t>Blok 3</a:t>
            </a:r>
            <a:endParaRPr lang="cs-CZ" altLang="cs-CZ"/>
          </a:p>
        </p:txBody>
      </p:sp>
      <p:sp>
        <p:nvSpPr>
          <p:cNvPr id="7" name="Rectangle 6">
            <a:extLst>
              <a:ext uri="{FF2B5EF4-FFF2-40B4-BE49-F238E27FC236}">
                <a16:creationId xmlns:a16="http://schemas.microsoft.com/office/drawing/2014/main" id="{F84A9247-FF1F-4A1B-9929-2F67145ED62B}"/>
              </a:ext>
            </a:extLst>
          </p:cNvPr>
          <p:cNvSpPr>
            <a:spLocks noGrp="1" noChangeArrowheads="1"/>
          </p:cNvSpPr>
          <p:nvPr>
            <p:ph type="sldNum" sz="quarter" idx="12"/>
          </p:nvPr>
        </p:nvSpPr>
        <p:spPr>
          <a:ln/>
        </p:spPr>
        <p:txBody>
          <a:bodyPr/>
          <a:lstStyle>
            <a:lvl1pPr>
              <a:defRPr/>
            </a:lvl1pPr>
          </a:lstStyle>
          <a:p>
            <a:pPr>
              <a:defRPr/>
            </a:pPr>
            <a:fld id="{B19FB1FC-C62B-4201-9B98-FC25E4407E01}" type="slidenum">
              <a:rPr lang="cs-CZ" altLang="cs-CZ"/>
              <a:pPr>
                <a:defRPr/>
              </a:pPr>
              <a:t>‹#›</a:t>
            </a:fld>
            <a:endParaRPr lang="cs-CZ" altLang="cs-CZ"/>
          </a:p>
        </p:txBody>
      </p:sp>
    </p:spTree>
    <p:extLst>
      <p:ext uri="{BB962C8B-B14F-4D97-AF65-F5344CB8AC3E}">
        <p14:creationId xmlns:p14="http://schemas.microsoft.com/office/powerpoint/2010/main" val="2862092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r>
              <a:rPr lang="cs-CZ" smtClean="0"/>
              <a:t>Blok 3</a:t>
            </a: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E768E84E-0F5B-4A14-A30D-5DD8F9F2BA44}" type="slidenum">
              <a:rPr lang="cs-CZ" altLang="cs-CZ"/>
              <a:pPr>
                <a:defRPr/>
              </a:pPr>
              <a:t>‹#›</a:t>
            </a:fld>
            <a:endParaRPr lang="cs-CZ" altLang="cs-CZ"/>
          </a:p>
        </p:txBody>
      </p:sp>
    </p:spTree>
    <p:extLst>
      <p:ext uri="{BB962C8B-B14F-4D97-AF65-F5344CB8AC3E}">
        <p14:creationId xmlns:p14="http://schemas.microsoft.com/office/powerpoint/2010/main" val="209981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smtClean="0"/>
              <a:t>Blok 3</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9" name="Obrázek 8">
            <a:extLst>
              <a:ext uri="{FF2B5EF4-FFF2-40B4-BE49-F238E27FC236}">
                <a16:creationId xmlns:a16="http://schemas.microsoft.com/office/drawing/2014/main" id="{EE00E847-80B3-4CCA-A625-6785A7EF0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691229579"/>
      </p:ext>
    </p:extLst>
  </p:cSld>
  <p:clrMapOvr>
    <a:masterClrMapping/>
  </p:clrMapOvr>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smtClean="0"/>
              <a:t>Blok 3</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1A2D5337-C607-4767-9675-2A7AE5CC3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20782" cy="1028764"/>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smtClean="0"/>
              <a:t>Blok 3</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BF1866C0-9E4A-449F-8756-70AFEADAD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DEA7DE3-FBF5-48DB-AE89-99F65F9D8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3317168426"/>
      </p:ext>
    </p:extLst>
  </p:cSld>
  <p:clrMapOvr>
    <a:masterClrMapping/>
  </p:clrMapOvr>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4" name="Obrázek 13">
            <a:extLst>
              <a:ext uri="{FF2B5EF4-FFF2-40B4-BE49-F238E27FC236}">
                <a16:creationId xmlns:a16="http://schemas.microsoft.com/office/drawing/2014/main" id="{6A3A2FD6-9C9B-4458-A2AA-D1DD17E7E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966739591"/>
      </p:ext>
    </p:extLst>
  </p:cSld>
  <p:clrMapOvr>
    <a:masterClrMapping/>
  </p:clrMapOvr>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6FCA30E9-0899-4BB2-A33A-8E858732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713741071"/>
      </p:ext>
    </p:extLst>
  </p:cSld>
  <p:clrMapOvr>
    <a:masterClrMapping/>
  </p:clrMapOvr>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8" name="Obrázek 7">
            <a:extLst>
              <a:ext uri="{FF2B5EF4-FFF2-40B4-BE49-F238E27FC236}">
                <a16:creationId xmlns:a16="http://schemas.microsoft.com/office/drawing/2014/main" id="{4E8261C5-758A-4D2F-9F56-BFDCAE9A4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117383761"/>
      </p:ext>
    </p:extLst>
  </p:cSld>
  <p:clrMapOvr>
    <a:masterClrMapping/>
  </p:clrMapOvr>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smtClean="0"/>
              <a:t>Blok 3</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6F243F96-CFB0-4597-BBC0-87FD04D98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34975528"/>
      </p:ext>
    </p:extLst>
  </p:cSld>
  <p:clrMapOvr>
    <a:masterClrMapping/>
  </p:clrMapOvr>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smtClean="0"/>
              <a:t>Blok 3</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6" r:id="rId15"/>
    <p:sldLayoutId id="2147483697" r:id="rId16"/>
    <p:sldLayoutId id="2147483698" r:id="rId17"/>
    <p:sldLayoutId id="2147483699" r:id="rId18"/>
  </p:sldLayoutIdLst>
  <p:hf sldNum="0"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16.xml"/><Relationship Id="rId4" Type="http://schemas.openxmlformats.org/officeDocument/2006/relationships/image" Target="../media/image79.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upload.wikimedia.org/wikipedia/commons/7/77/Neolithic_expansion.svg" TargetMode="External"/><Relationship Id="rId2" Type="http://schemas.openxmlformats.org/officeDocument/2006/relationships/notesSlide" Target="../notesSlides/notesSlide81.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cs.wikipedia.org/wiki/Soubor:Plan_of_Babylon_RB.JPG"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hyperlink" Target="http://cs.wikipedia.org/wiki/Soubor:Pohled_na_%C5%99%C3%ADm.JP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upload.wikimedia.org/wikipedia/commons/0/05/Mapa_stahovania_narodov.png" TargetMode="External"/><Relationship Id="rId2" Type="http://schemas.openxmlformats.org/officeDocument/2006/relationships/notesSlide" Target="../notesSlides/notesSlide89.xml"/><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1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7.xml"/><Relationship Id="rId1" Type="http://schemas.openxmlformats.org/officeDocument/2006/relationships/slideLayout" Target="../slideLayouts/slideLayout16.xml"/><Relationship Id="rId4" Type="http://schemas.openxmlformats.org/officeDocument/2006/relationships/image" Target="../media/image96.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www.worldometers.info/cz/"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upload.wikimedia.org/wikipedia/commons/c/ca/Lagos_Island.jpg" TargetMode="External"/><Relationship Id="rId2" Type="http://schemas.openxmlformats.org/officeDocument/2006/relationships/notesSlide" Target="../notesSlides/notesSlide126.xml"/><Relationship Id="rId1" Type="http://schemas.openxmlformats.org/officeDocument/2006/relationships/slideLayout" Target="../slideLayouts/slideLayout1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 Id="rId4" Type="http://schemas.openxmlformats.org/officeDocument/2006/relationships/image" Target="../media/image117.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upload.wikimedia.org/wikipedia/commons/5/56/Egede_nuuk.JPG" TargetMode="External"/><Relationship Id="rId3" Type="http://schemas.openxmlformats.org/officeDocument/2006/relationships/hyperlink" Target="https://upload.wikimedia.org/wikipedia/commons/6/65/Houses_in_Sisimiut_in_2010_(7).JPG" TargetMode="External"/><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www.national-geographic.cz/galerie/foto.html?mm=ar_36610_0" TargetMode="External"/><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0.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6.xml"/><Relationship Id="rId4" Type="http://schemas.openxmlformats.org/officeDocument/2006/relationships/image" Target="../media/image120.png"/></Relationships>
</file>

<file path=ppt/slides/_rels/slide20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1.xml"/></Relationships>
</file>

<file path=ppt/slides/_rels/slide2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media.novinky.cz/182/391828-original1-4ncow.jpg" TargetMode="External"/><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hyperlink" Target="http://media.novinky.cz/182/391829-original1-qvz8x.jpg" TargetMode="External"/><Relationship Id="rId4" Type="http://schemas.openxmlformats.org/officeDocument/2006/relationships/image" Target="../media/image21.jpeg"/></Relationships>
</file>

<file path=ppt/slides/_rels/slide2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9.xml"/><Relationship Id="rId1" Type="http://schemas.openxmlformats.org/officeDocument/2006/relationships/slideLayout" Target="../slideLayouts/slideLayout1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 Id="rId4" Type="http://schemas.openxmlformats.org/officeDocument/2006/relationships/image" Target="../media/image133.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www.puzzle-puzzle.cz/ImgZbozi/Maxi/m-jenicek-a-marenka-2097.jpg" TargetMode="Externa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www.svobodnymonitor.cz/byznys/diky-klimatickym-zmenam-se-z-anglie-stava-nova-vinarska-velmoc/" TargetMode="External"/><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vysocina-news.cz/data-to-40/28426/preface/full.jpg"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commons.wikimedia.org/wiki/File:Potato_plant.jpg" TargetMode="Externa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1.xml"/></Relationships>
</file>

<file path=ppt/slides/_rels/slide273.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6.xml"/><Relationship Id="rId4" Type="http://schemas.openxmlformats.org/officeDocument/2006/relationships/image" Target="../media/image147.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wmf"/></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164.xml"/><Relationship Id="rId1" Type="http://schemas.openxmlformats.org/officeDocument/2006/relationships/slideLayout" Target="../slideLayouts/slideLayout16.xml"/></Relationships>
</file>

<file path=ppt/slides/_rels/slide3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5.xml"/><Relationship Id="rId1" Type="http://schemas.openxmlformats.org/officeDocument/2006/relationships/slideLayout" Target="../slideLayouts/slideLayout16.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20.xml.rels><?xml version="1.0" encoding="UTF-8" standalone="yes"?>
<Relationships xmlns="http://schemas.openxmlformats.org/package/2006/relationships"><Relationship Id="rId8" Type="http://schemas.openxmlformats.org/officeDocument/2006/relationships/hyperlink" Target="https://cs.wikipedia.org/wiki/Jan_Ml%C3%A1dek" TargetMode="External"/><Relationship Id="rId3" Type="http://schemas.openxmlformats.org/officeDocument/2006/relationships/hyperlink" Target="https://cs.wikipedia.org/wiki/Ji%C5%99%C3%AD_Dolej%C5%A1" TargetMode="External"/><Relationship Id="rId7" Type="http://schemas.openxmlformats.org/officeDocument/2006/relationships/hyperlink" Target="https://cs.wikipedia.org/wiki/Valtr_Kom%C3%A1rek" TargetMode="External"/><Relationship Id="rId2" Type="http://schemas.openxmlformats.org/officeDocument/2006/relationships/hyperlink" Target="https://cs.wikipedia.org/wiki/Vladim%C3%ADr_Dlouh%C3%BD_(ekonom)" TargetMode="External"/><Relationship Id="rId1" Type="http://schemas.openxmlformats.org/officeDocument/2006/relationships/slideLayout" Target="../slideLayouts/slideLayout2.xml"/><Relationship Id="rId6" Type="http://schemas.openxmlformats.org/officeDocument/2006/relationships/hyperlink" Target="https://cs.wikipedia.org/wiki/V%C3%A1clav_Klaus" TargetMode="External"/><Relationship Id="rId11" Type="http://schemas.openxmlformats.org/officeDocument/2006/relationships/hyperlink" Target="https://cs.wikipedia.org/wiki/Milo%C5%A1_Zeman" TargetMode="External"/><Relationship Id="rId5" Type="http://schemas.openxmlformats.org/officeDocument/2006/relationships/hyperlink" Target="https://cs.wikipedia.org/wiki/Tom%C3%A1%C5%A1_Je%C5%BEek" TargetMode="External"/><Relationship Id="rId10" Type="http://schemas.openxmlformats.org/officeDocument/2006/relationships/hyperlink" Target="https://cs.wikipedia.org/wiki/Miroslav_Singer" TargetMode="External"/><Relationship Id="rId4" Type="http://schemas.openxmlformats.org/officeDocument/2006/relationships/hyperlink" Target="https://cs.wikipedia.org/wiki/Karel_Dyba" TargetMode="External"/><Relationship Id="rId9" Type="http://schemas.openxmlformats.org/officeDocument/2006/relationships/hyperlink" Target="https://cs.wikipedia.org/wiki/Miloslav_Ransdorf" TargetMode="External"/></Relationships>
</file>

<file path=ppt/slides/_rels/slide3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6.xml"/><Relationship Id="rId5" Type="http://schemas.openxmlformats.org/officeDocument/2006/relationships/image" Target="../media/image156.png"/><Relationship Id="rId4" Type="http://schemas.openxmlformats.org/officeDocument/2006/relationships/image" Target="../media/image155.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1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3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6.xml"/><Relationship Id="rId5" Type="http://schemas.openxmlformats.org/officeDocument/2006/relationships/image" Target="../media/image165.png"/><Relationship Id="rId4" Type="http://schemas.openxmlformats.org/officeDocument/2006/relationships/image" Target="../media/image164.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pload.wikimedia.org/wikipedia/commons/9/93/2000_Year_Temperature_Comparison_cs.pn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7.xml"/><Relationship Id="rId1" Type="http://schemas.openxmlformats.org/officeDocument/2006/relationships/slideLayout" Target="../slideLayouts/slideLayout16.xml"/></Relationships>
</file>

<file path=ppt/slides/_rels/slide3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8.xml"/><Relationship Id="rId1" Type="http://schemas.openxmlformats.org/officeDocument/2006/relationships/slideLayout" Target="../slideLayouts/slideLayout16.xml"/></Relationships>
</file>

<file path=ppt/slides/_rels/slide3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9.xml"/><Relationship Id="rId1" Type="http://schemas.openxmlformats.org/officeDocument/2006/relationships/slideLayout" Target="../slideLayouts/slideLayout16.xml"/><Relationship Id="rId4" Type="http://schemas.openxmlformats.org/officeDocument/2006/relationships/image" Target="../media/image169.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6.xml"/></Relationships>
</file>

<file path=ppt/slides/_rels/slide3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0.xml"/><Relationship Id="rId1" Type="http://schemas.openxmlformats.org/officeDocument/2006/relationships/slideLayout" Target="../slideLayouts/slideLayout16.xml"/></Relationships>
</file>

<file path=ppt/slides/_rels/slide33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6.xml"/></Relationships>
</file>

<file path=ppt/slides/_rels/slide33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6.xml"/></Relationships>
</file>

<file path=ppt/slides/_rels/slide33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6.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11.xml"/></Relationships>
</file>

<file path=ppt/slides/_rels/slide352.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11.xml"/></Relationships>
</file>

<file path=ppt/slides/_rels/slide353.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1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6.xml"/></Relationships>
</file>

<file path=ppt/slides/_rels/slide3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2.xml"/><Relationship Id="rId1" Type="http://schemas.openxmlformats.org/officeDocument/2006/relationships/slideLayout" Target="../slideLayouts/slideLayout16.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6.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jpeg"/></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6.xml"/></Relationships>
</file>

<file path=ppt/slides/_rels/slide3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6.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6.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6.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6.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6.xml"/></Relationships>
</file>

<file path=ppt/slides/_rels/slide367.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notesSlide" Target="../notesSlides/notesSlide19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59.jpeg"/><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63.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65.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16.xml"/><Relationship Id="rId5" Type="http://schemas.openxmlformats.org/officeDocument/2006/relationships/image" Target="../media/image77.jpeg"/><Relationship Id="rId4" Type="http://schemas.openxmlformats.org/officeDocument/2006/relationships/image" Target="../media/image76.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7568" y="3645025"/>
            <a:ext cx="7772400" cy="1362075"/>
          </a:xfrm>
        </p:spPr>
        <p:txBody>
          <a:bodyPr/>
          <a:lstStyle/>
          <a:p>
            <a:pPr algn="ctr"/>
            <a:r>
              <a:rPr lang="cs-CZ" dirty="0" smtClean="0"/>
              <a:t>Blok </a:t>
            </a:r>
            <a:r>
              <a:rPr lang="cs-CZ" dirty="0" smtClean="0"/>
              <a:t>3</a:t>
            </a:r>
            <a:endParaRPr lang="cs-CZ" dirty="0"/>
          </a:p>
        </p:txBody>
      </p:sp>
      <p:sp>
        <p:nvSpPr>
          <p:cNvPr id="3" name="Zástupný symbol pro text 2"/>
          <p:cNvSpPr>
            <a:spLocks noGrp="1"/>
          </p:cNvSpPr>
          <p:nvPr>
            <p:ph type="body" idx="1"/>
          </p:nvPr>
        </p:nvSpPr>
        <p:spPr>
          <a:xfrm>
            <a:off x="2207568" y="1700809"/>
            <a:ext cx="7772400" cy="1500187"/>
          </a:xfrm>
        </p:spPr>
        <p:txBody>
          <a:bodyPr/>
          <a:lstStyle/>
          <a:p>
            <a:pPr algn="ctr"/>
            <a:r>
              <a:rPr lang="cs-CZ" sz="6000" b="1" dirty="0"/>
              <a:t>Demografie</a:t>
            </a:r>
          </a:p>
        </p:txBody>
      </p:sp>
      <p:sp>
        <p:nvSpPr>
          <p:cNvPr id="4" name="Zástupný symbol pro zápatí 3"/>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327583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a:r>
              <a:rPr lang="cs-CZ" altLang="cs-CZ" sz="3200" dirty="0">
                <a:latin typeface="Cambria" panose="02040503050406030204" pitchFamily="18" charset="0"/>
              </a:rPr>
              <a:t>ZÁNIK HISTORICKÝCH KULTUR</a:t>
            </a:r>
          </a:p>
        </p:txBody>
      </p:sp>
      <p:sp>
        <p:nvSpPr>
          <p:cNvPr id="15363" name="Rectangle 3"/>
          <p:cNvSpPr>
            <a:spLocks noGrp="1" noChangeArrowheads="1"/>
          </p:cNvSpPr>
          <p:nvPr>
            <p:ph type="body" sz="half" idx="1"/>
          </p:nvPr>
        </p:nvSpPr>
        <p:spPr/>
        <p:txBody>
          <a:bodyPr/>
          <a:lstStyle/>
          <a:p>
            <a:pPr>
              <a:lnSpc>
                <a:spcPct val="90000"/>
              </a:lnSpc>
            </a:pPr>
            <a:r>
              <a:rPr lang="cs-CZ" altLang="cs-CZ" sz="2400" dirty="0">
                <a:latin typeface="Cambria" panose="02040503050406030204" pitchFamily="18" charset="0"/>
              </a:rPr>
              <a:t>Ramses II poráží Chetity, resp. bitva dopadá nerozhodně..</a:t>
            </a:r>
          </a:p>
          <a:p>
            <a:pPr>
              <a:lnSpc>
                <a:spcPct val="90000"/>
              </a:lnSpc>
            </a:pPr>
            <a:endParaRPr lang="cs-CZ" altLang="cs-CZ" sz="2400" dirty="0">
              <a:latin typeface="Cambria" panose="02040503050406030204" pitchFamily="18" charset="0"/>
            </a:endParaRPr>
          </a:p>
          <a:p>
            <a:pPr>
              <a:lnSpc>
                <a:spcPct val="90000"/>
              </a:lnSpc>
            </a:pPr>
            <a:r>
              <a:rPr lang="cs-CZ" altLang="cs-CZ" sz="2400" b="1" dirty="0">
                <a:latin typeface="Cambria" panose="02040503050406030204" pitchFamily="18" charset="0"/>
              </a:rPr>
              <a:t>Později však dobývají Egypt Peršané, Alexander Veliký </a:t>
            </a:r>
            <a:r>
              <a:rPr lang="cs-CZ" altLang="cs-CZ" sz="2400" dirty="0">
                <a:latin typeface="Cambria" panose="02040503050406030204" pitchFamily="18" charset="0"/>
              </a:rPr>
              <a:t>(zakládá hlavní město Alexandrii) a </a:t>
            </a:r>
            <a:r>
              <a:rPr lang="cs-CZ" altLang="cs-CZ" sz="2400" b="1" dirty="0">
                <a:latin typeface="Cambria" panose="02040503050406030204" pitchFamily="18" charset="0"/>
              </a:rPr>
              <a:t>blíží se konec starověkého Egypta s příchodem Římanů</a:t>
            </a:r>
            <a:r>
              <a:rPr lang="cs-CZ" altLang="cs-CZ" sz="2400" dirty="0">
                <a:latin typeface="Cambria" panose="02040503050406030204" pitchFamily="18" charset="0"/>
              </a:rPr>
              <a:t> (Ptolemaios, Kleopatra..)</a:t>
            </a:r>
          </a:p>
        </p:txBody>
      </p:sp>
      <p:pic>
        <p:nvPicPr>
          <p:cNvPr id="15364" name="Picture 5"/>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l="48245" t="16556" r="22878" b="24588"/>
          <a:stretch>
            <a:fillRect/>
          </a:stretch>
        </p:blipFill>
        <p:spPr>
          <a:xfrm>
            <a:off x="6167438" y="1484314"/>
            <a:ext cx="4038600" cy="4681537"/>
          </a:xfrm>
          <a:noFill/>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5195950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image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404814"/>
            <a:ext cx="44640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7" descr="Neolitičtí zeměděl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275" y="3141664"/>
            <a:ext cx="47625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3305316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775855" y="476250"/>
            <a:ext cx="10603345" cy="5976938"/>
          </a:xfrm>
        </p:spPr>
        <p:txBody>
          <a:bodyPr/>
          <a:lstStyle/>
          <a:p>
            <a:pPr eaLnBrk="1" hangingPunct="1">
              <a:lnSpc>
                <a:spcPct val="90000"/>
              </a:lnSpc>
              <a:buFontTx/>
              <a:buNone/>
            </a:pPr>
            <a:endParaRPr lang="cs-CZ" altLang="cs-CZ" sz="2400" dirty="0" smtClean="0">
              <a:latin typeface="Verdana" panose="020B0604030504040204" pitchFamily="34" charset="0"/>
            </a:endParaRPr>
          </a:p>
          <a:p>
            <a:pPr eaLnBrk="1" hangingPunct="1">
              <a:lnSpc>
                <a:spcPct val="90000"/>
              </a:lnSpc>
              <a:buFontTx/>
              <a:buNone/>
            </a:pPr>
            <a:r>
              <a:rPr lang="cs-CZ" altLang="cs-CZ" sz="2400" dirty="0" smtClean="0">
                <a:latin typeface="Verdana" panose="020B0604030504040204" pitchFamily="34" charset="0"/>
              </a:rPr>
              <a:t>Neolitická </a:t>
            </a:r>
            <a:r>
              <a:rPr lang="cs-CZ" altLang="cs-CZ" sz="2400" dirty="0">
                <a:latin typeface="Verdana" panose="020B0604030504040204" pitchFamily="34" charset="0"/>
              </a:rPr>
              <a:t>revoluce nejdříve proběhla </a:t>
            </a:r>
            <a:r>
              <a:rPr lang="cs-CZ" altLang="cs-CZ" sz="2400" b="1" dirty="0">
                <a:latin typeface="Verdana" panose="020B0604030504040204" pitchFamily="34" charset="0"/>
              </a:rPr>
              <a:t>v těchto oblastech</a:t>
            </a:r>
            <a:r>
              <a:rPr lang="cs-CZ" altLang="cs-CZ" sz="2400" dirty="0">
                <a:latin typeface="Verdana" panose="020B0604030504040204" pitchFamily="34" charset="0"/>
              </a:rPr>
              <a:t>:</a:t>
            </a:r>
            <a:endParaRPr lang="cs-CZ" altLang="cs-CZ" sz="2400" i="1"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údolí Indu</a:t>
            </a:r>
          </a:p>
          <a:p>
            <a:pPr eaLnBrk="1" hangingPunct="1">
              <a:lnSpc>
                <a:spcPct val="90000"/>
              </a:lnSpc>
            </a:pPr>
            <a:r>
              <a:rPr lang="cs-CZ" altLang="cs-CZ" sz="2400" dirty="0">
                <a:latin typeface="Verdana" panose="020B0604030504040204" pitchFamily="34" charset="0"/>
              </a:rPr>
              <a:t>Mezopotámie</a:t>
            </a:r>
          </a:p>
          <a:p>
            <a:pPr eaLnBrk="1" hangingPunct="1">
              <a:lnSpc>
                <a:spcPct val="90000"/>
              </a:lnSpc>
            </a:pPr>
            <a:r>
              <a:rPr lang="cs-CZ" altLang="cs-CZ" sz="2400" dirty="0" err="1">
                <a:latin typeface="Verdana" panose="020B0604030504040204" pitchFamily="34" charset="0"/>
              </a:rPr>
              <a:t>Turanská</a:t>
            </a:r>
            <a:r>
              <a:rPr lang="cs-CZ" altLang="cs-CZ" sz="2400" dirty="0">
                <a:latin typeface="Verdana" panose="020B0604030504040204" pitchFamily="34" charset="0"/>
              </a:rPr>
              <a:t> nížina </a:t>
            </a:r>
            <a:r>
              <a:rPr lang="cs-CZ" altLang="cs-CZ" sz="2400" b="1" i="1" dirty="0">
                <a:solidFill>
                  <a:srgbClr val="FF0000"/>
                </a:solidFill>
                <a:latin typeface="Verdana" panose="020B0604030504040204" pitchFamily="34" charset="0"/>
              </a:rPr>
              <a:t>(kde to je?)</a:t>
            </a:r>
          </a:p>
          <a:p>
            <a:pPr eaLnBrk="1" hangingPunct="1">
              <a:lnSpc>
                <a:spcPct val="90000"/>
              </a:lnSpc>
            </a:pPr>
            <a:r>
              <a:rPr lang="cs-CZ" altLang="cs-CZ" sz="2400" dirty="0">
                <a:latin typeface="Verdana" panose="020B0604030504040204" pitchFamily="34" charset="0"/>
              </a:rPr>
              <a:t>údolí Nilu (všechno pouštní oblasti)</a:t>
            </a:r>
          </a:p>
          <a:p>
            <a:pPr eaLnBrk="1" hangingPunct="1">
              <a:lnSpc>
                <a:spcPct val="90000"/>
              </a:lnSpc>
              <a:buFontTx/>
              <a:buNone/>
            </a:pPr>
            <a:r>
              <a:rPr lang="cs-CZ" altLang="cs-CZ" sz="2400" dirty="0">
                <a:latin typeface="Verdana" panose="020B0604030504040204" pitchFamily="34" charset="0"/>
              </a:rPr>
              <a:t>v Evropě k těmto územím patří </a:t>
            </a:r>
            <a:r>
              <a:rPr lang="cs-CZ" altLang="cs-CZ" sz="2400" b="1" dirty="0">
                <a:latin typeface="Verdana" panose="020B0604030504040204" pitchFamily="34" charset="0"/>
              </a:rPr>
              <a:t>povodí řek Don, Dněpr, Morava, Rýn a přímořské oblasti Francie a jižní Anglie</a:t>
            </a:r>
            <a:r>
              <a:rPr lang="cs-CZ" altLang="cs-CZ" sz="2400" dirty="0">
                <a:latin typeface="Verdana" panose="020B0604030504040204" pitchFamily="34" charset="0"/>
              </a:rPr>
              <a:t>.</a:t>
            </a:r>
          </a:p>
          <a:p>
            <a:pPr eaLnBrk="1" hangingPunct="1">
              <a:lnSpc>
                <a:spcPct val="90000"/>
              </a:lnSpc>
            </a:pPr>
            <a:endParaRPr lang="cs-CZ" altLang="cs-CZ" sz="2400" dirty="0">
              <a:latin typeface="Verdana" panose="020B0604030504040204" pitchFamily="34" charset="0"/>
            </a:endParaRPr>
          </a:p>
          <a:p>
            <a:pPr eaLnBrk="1" hangingPunct="1">
              <a:lnSpc>
                <a:spcPct val="90000"/>
              </a:lnSpc>
              <a:buFontTx/>
              <a:buNone/>
            </a:pPr>
            <a:r>
              <a:rPr lang="cs-CZ" altLang="cs-CZ" sz="2400" dirty="0">
                <a:latin typeface="Verdana" panose="020B0604030504040204" pitchFamily="34" charset="0"/>
              </a:rPr>
              <a:t>Uznávané </a:t>
            </a:r>
            <a:r>
              <a:rPr lang="cs-CZ" altLang="cs-CZ" sz="2400" b="1" dirty="0">
                <a:latin typeface="Verdana" panose="020B0604030504040204" pitchFamily="34" charset="0"/>
              </a:rPr>
              <a:t>odhady </a:t>
            </a:r>
            <a:r>
              <a:rPr lang="cs-CZ" altLang="cs-CZ" sz="2400" dirty="0">
                <a:latin typeface="Verdana" panose="020B0604030504040204" pitchFamily="34" charset="0"/>
              </a:rPr>
              <a:t>udávají pro období:</a:t>
            </a:r>
          </a:p>
          <a:p>
            <a:pPr eaLnBrk="1" hangingPunct="1">
              <a:lnSpc>
                <a:spcPct val="90000"/>
              </a:lnSpc>
            </a:pPr>
            <a:r>
              <a:rPr lang="cs-CZ" altLang="cs-CZ" sz="2400" dirty="0">
                <a:latin typeface="Verdana" panose="020B0604030504040204" pitchFamily="34" charset="0"/>
              </a:rPr>
              <a:t>7500 let př.n.l. </a:t>
            </a:r>
            <a:r>
              <a:rPr lang="cs-CZ" altLang="cs-CZ" sz="2400" b="1" dirty="0">
                <a:latin typeface="Verdana" panose="020B0604030504040204" pitchFamily="34" charset="0"/>
              </a:rPr>
              <a:t>5-20 milionů obyvatel</a:t>
            </a: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5000 let př.n.l. přibližně </a:t>
            </a:r>
            <a:r>
              <a:rPr lang="cs-CZ" altLang="cs-CZ" sz="2400" b="1" dirty="0">
                <a:latin typeface="Verdana" panose="020B0604030504040204" pitchFamily="34" charset="0"/>
              </a:rPr>
              <a:t>20 milionů obyvatel</a:t>
            </a: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v roce 1000 př.n.l. počet obyvatel Země dosáhl asi </a:t>
            </a:r>
            <a:r>
              <a:rPr lang="cs-CZ" altLang="cs-CZ" sz="2400" b="1" dirty="0">
                <a:latin typeface="Verdana" panose="020B0604030504040204" pitchFamily="34" charset="0"/>
              </a:rPr>
              <a:t>80 milionů</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3457391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644525"/>
            <a:ext cx="7920037"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16872512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defRPr/>
            </a:pPr>
            <a:r>
              <a:rPr lang="cs-CZ" smtClean="0"/>
              <a:t>Blok 3</a:t>
            </a:r>
            <a:endParaRPr lang="cs-CZ"/>
          </a:p>
        </p:txBody>
      </p:sp>
      <p:pic>
        <p:nvPicPr>
          <p:cNvPr id="3" name="Obrázek 2"/>
          <p:cNvPicPr>
            <a:picLocks noChangeAspect="1"/>
          </p:cNvPicPr>
          <p:nvPr/>
        </p:nvPicPr>
        <p:blipFill>
          <a:blip r:embed="rId2"/>
          <a:stretch>
            <a:fillRect/>
          </a:stretch>
        </p:blipFill>
        <p:spPr>
          <a:xfrm>
            <a:off x="1966036" y="1376630"/>
            <a:ext cx="8084435" cy="4645342"/>
          </a:xfrm>
          <a:prstGeom prst="rect">
            <a:avLst/>
          </a:prstGeom>
        </p:spPr>
      </p:pic>
      <p:sp>
        <p:nvSpPr>
          <p:cNvPr id="4" name="TextovéPole 3"/>
          <p:cNvSpPr txBox="1"/>
          <p:nvPr/>
        </p:nvSpPr>
        <p:spPr>
          <a:xfrm>
            <a:off x="2392218" y="339606"/>
            <a:ext cx="7232073" cy="830997"/>
          </a:xfrm>
          <a:prstGeom prst="rect">
            <a:avLst/>
          </a:prstGeom>
          <a:noFill/>
        </p:spPr>
        <p:txBody>
          <a:bodyPr wrap="square" rtlCol="0">
            <a:spAutoFit/>
          </a:bodyPr>
          <a:lstStyle/>
          <a:p>
            <a:pPr algn="ctr"/>
            <a:r>
              <a:rPr lang="cs-CZ" dirty="0"/>
              <a:t>Základní milníky vývoje počtu obyvatel</a:t>
            </a:r>
          </a:p>
          <a:p>
            <a:endParaRPr lang="cs-CZ" dirty="0"/>
          </a:p>
        </p:txBody>
      </p:sp>
    </p:spTree>
    <p:extLst>
      <p:ext uri="{BB962C8B-B14F-4D97-AF65-F5344CB8AC3E}">
        <p14:creationId xmlns:p14="http://schemas.microsoft.com/office/powerpoint/2010/main" val="29271956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062182" y="404814"/>
            <a:ext cx="10169236" cy="6192837"/>
          </a:xfrm>
        </p:spPr>
        <p:txBody>
          <a:bodyPr/>
          <a:lstStyle/>
          <a:p>
            <a:pPr eaLnBrk="1" hangingPunct="1">
              <a:lnSpc>
                <a:spcPct val="80000"/>
              </a:lnSpc>
            </a:pPr>
            <a:endParaRPr lang="cs-CZ" altLang="cs-CZ" sz="2400" b="1" i="1" dirty="0">
              <a:latin typeface="Verdana" panose="020B0604030504040204" pitchFamily="34" charset="0"/>
            </a:endParaRPr>
          </a:p>
          <a:p>
            <a:pPr eaLnBrk="1" hangingPunct="1">
              <a:lnSpc>
                <a:spcPct val="80000"/>
              </a:lnSpc>
            </a:pPr>
            <a:r>
              <a:rPr lang="cs-CZ" altLang="cs-CZ" sz="2400" b="1" dirty="0">
                <a:latin typeface="Verdana" panose="020B0604030504040204" pitchFamily="34" charset="0"/>
              </a:rPr>
              <a:t>Relativně spolehlivější informace o počtu obyvatel světa jsou k dispozici z období existence Římské říše</a:t>
            </a:r>
            <a:r>
              <a:rPr lang="cs-CZ" altLang="cs-CZ" sz="2400" dirty="0">
                <a:latin typeface="Verdana" panose="020B0604030504040204" pitchFamily="34" charset="0"/>
              </a:rPr>
              <a:t>, protože v jednotlivých částech tohoto státního celku byla zorganizována „sčítání lidu“ </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b="1" dirty="0">
                <a:latin typeface="Verdana" panose="020B0604030504040204" pitchFamily="34" charset="0"/>
              </a:rPr>
              <a:t>Přebytky potravin</a:t>
            </a:r>
            <a:r>
              <a:rPr lang="cs-CZ" altLang="cs-CZ" sz="2400" dirty="0">
                <a:latin typeface="Verdana" panose="020B0604030504040204" pitchFamily="34" charset="0"/>
              </a:rPr>
              <a:t> </a:t>
            </a:r>
            <a:r>
              <a:rPr lang="cs-CZ" altLang="cs-CZ" sz="2400" dirty="0">
                <a:latin typeface="Verdana" panose="020B0604030504040204" pitchFamily="34" charset="0"/>
                <a:sym typeface="Symbol" panose="05050102010706020507" pitchFamily="18" charset="2"/>
              </a:rPr>
              <a:t></a:t>
            </a:r>
            <a:r>
              <a:rPr lang="cs-CZ" altLang="cs-CZ" sz="2400" dirty="0">
                <a:latin typeface="Verdana" panose="020B0604030504040204" pitchFamily="34" charset="0"/>
              </a:rPr>
              <a:t> osamostatnění řemesel a jejich </a:t>
            </a:r>
            <a:r>
              <a:rPr lang="cs-CZ" altLang="cs-CZ" sz="2400" b="1" dirty="0">
                <a:latin typeface="Verdana" panose="020B0604030504040204" pitchFamily="34" charset="0"/>
              </a:rPr>
              <a:t>koncentrace do větších sídel</a:t>
            </a:r>
            <a:r>
              <a:rPr lang="cs-CZ" altLang="cs-CZ" sz="2400" dirty="0">
                <a:latin typeface="Verdana" panose="020B0604030504040204" pitchFamily="34" charset="0"/>
              </a:rPr>
              <a:t>, kde zároveň vzniká vojenská, řídící, ideologická společenská skupina populace </a:t>
            </a:r>
            <a:r>
              <a:rPr lang="cs-CZ" altLang="cs-CZ" sz="2400" dirty="0">
                <a:latin typeface="Verdana" panose="020B0604030504040204" pitchFamily="34" charset="0"/>
                <a:sym typeface="Symbol" panose="05050102010706020507" pitchFamily="18" charset="2"/>
              </a:rPr>
              <a:t></a:t>
            </a:r>
            <a:r>
              <a:rPr lang="cs-CZ" altLang="cs-CZ" sz="2400" dirty="0">
                <a:latin typeface="Verdana" panose="020B0604030504040204" pitchFamily="34" charset="0"/>
              </a:rPr>
              <a:t> </a:t>
            </a:r>
            <a:r>
              <a:rPr lang="cs-CZ" altLang="cs-CZ" sz="2400" b="1" dirty="0">
                <a:latin typeface="Verdana" panose="020B0604030504040204" pitchFamily="34" charset="0"/>
              </a:rPr>
              <a:t>předzvěst </a:t>
            </a:r>
            <a:r>
              <a:rPr lang="cs-CZ" altLang="cs-CZ" sz="2400" b="1" i="1" dirty="0">
                <a:latin typeface="Verdana" panose="020B0604030504040204" pitchFamily="34" charset="0"/>
              </a:rPr>
              <a:t>urbanizačního procesu</a:t>
            </a:r>
            <a:r>
              <a:rPr lang="cs-CZ" altLang="cs-CZ" sz="2400" dirty="0">
                <a:latin typeface="Verdana" panose="020B0604030504040204" pitchFamily="34" charset="0"/>
              </a:rPr>
              <a:t> </a:t>
            </a:r>
            <a:r>
              <a:rPr lang="cs-CZ" altLang="cs-CZ" sz="2400" dirty="0">
                <a:latin typeface="Verdana" panose="020B0604030504040204" pitchFamily="34" charset="0"/>
                <a:sym typeface="Symbol" panose="05050102010706020507" pitchFamily="18" charset="2"/>
              </a:rPr>
              <a:t></a:t>
            </a:r>
            <a:r>
              <a:rPr lang="cs-CZ" altLang="cs-CZ" sz="2400" dirty="0">
                <a:latin typeface="Verdana" panose="020B0604030504040204" pitchFamily="34" charset="0"/>
              </a:rPr>
              <a:t> </a:t>
            </a:r>
            <a:r>
              <a:rPr lang="cs-CZ" altLang="cs-CZ" sz="2400" b="1" dirty="0">
                <a:latin typeface="Verdana" panose="020B0604030504040204" pitchFamily="34" charset="0"/>
              </a:rPr>
              <a:t>vznik prvních měst v oblastech nejbohatšího zemědělství</a:t>
            </a:r>
          </a:p>
          <a:p>
            <a:pPr eaLnBrk="1" hangingPunct="1">
              <a:lnSpc>
                <a:spcPct val="80000"/>
              </a:lnSpc>
              <a:buFontTx/>
              <a:buNone/>
            </a:pPr>
            <a:r>
              <a:rPr lang="cs-CZ" altLang="cs-CZ" sz="2400" dirty="0">
                <a:latin typeface="Verdana" panose="020B0604030504040204" pitchFamily="34" charset="0"/>
              </a:rPr>
              <a:t> </a:t>
            </a:r>
          </a:p>
          <a:p>
            <a:pPr eaLnBrk="1" hangingPunct="1">
              <a:lnSpc>
                <a:spcPct val="80000"/>
              </a:lnSpc>
            </a:pPr>
            <a:r>
              <a:rPr lang="cs-CZ" altLang="cs-CZ" sz="2400" dirty="0">
                <a:latin typeface="Verdana" panose="020B0604030504040204" pitchFamily="34" charset="0"/>
              </a:rPr>
              <a:t>Z malých měst se postupně stávají na tehdejší dobu </a:t>
            </a:r>
            <a:r>
              <a:rPr lang="cs-CZ" altLang="cs-CZ" sz="2400" b="1" dirty="0">
                <a:latin typeface="Verdana" panose="020B0604030504040204" pitchFamily="34" charset="0"/>
              </a:rPr>
              <a:t>velká </a:t>
            </a:r>
            <a:r>
              <a:rPr lang="cs-CZ" altLang="cs-CZ" sz="2400" b="1" dirty="0" smtClean="0">
                <a:latin typeface="Verdana" panose="020B0604030504040204" pitchFamily="34" charset="0"/>
              </a:rPr>
              <a:t>města</a:t>
            </a:r>
          </a:p>
          <a:p>
            <a:pPr marL="72000" indent="0" eaLnBrk="1" hangingPunct="1">
              <a:lnSpc>
                <a:spcPct val="80000"/>
              </a:lnSpc>
              <a:buNone/>
            </a:pPr>
            <a:r>
              <a:rPr lang="cs-CZ" altLang="cs-CZ" sz="2400" dirty="0" smtClean="0">
                <a:latin typeface="Verdana" panose="020B0604030504040204" pitchFamily="34" charset="0"/>
              </a:rPr>
              <a:t> </a:t>
            </a:r>
            <a:endParaRPr lang="cs-CZ" altLang="cs-CZ" sz="2400" dirty="0">
              <a:latin typeface="Verdana" panose="020B0604030504040204" pitchFamily="34" charset="0"/>
            </a:endParaRPr>
          </a:p>
          <a:p>
            <a:pPr eaLnBrk="1" hangingPunct="1">
              <a:lnSpc>
                <a:spcPct val="80000"/>
              </a:lnSpc>
              <a:buFontTx/>
              <a:buNone/>
            </a:pPr>
            <a:r>
              <a:rPr lang="cs-CZ" altLang="cs-CZ" sz="2400" b="1" i="1" dirty="0">
                <a:solidFill>
                  <a:srgbClr val="FF0000"/>
                </a:solidFill>
                <a:latin typeface="Verdana" panose="020B0604030504040204" pitchFamily="34" charset="0"/>
              </a:rPr>
              <a:t>(Znáte některá?)</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571462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50px-Plan_of_Babylon_R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960" y="1154114"/>
            <a:ext cx="37449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p:cNvSpPr>
            <a:spLocks noGrp="1" noChangeArrowheads="1"/>
          </p:cNvSpPr>
          <p:nvPr>
            <p:ph type="title"/>
          </p:nvPr>
        </p:nvSpPr>
        <p:spPr>
          <a:xfrm>
            <a:off x="1981200" y="274639"/>
            <a:ext cx="8229600" cy="777875"/>
          </a:xfrm>
        </p:spPr>
        <p:txBody>
          <a:bodyPr/>
          <a:lstStyle/>
          <a:p>
            <a:pPr eaLnBrk="1" hangingPunct="1"/>
            <a:r>
              <a:rPr lang="cs-CZ" altLang="cs-CZ" sz="2800" dirty="0"/>
              <a:t>Plán starověkého Babylonu a Babylonská věž</a:t>
            </a:r>
          </a:p>
        </p:txBody>
      </p:sp>
      <p:sp>
        <p:nvSpPr>
          <p:cNvPr id="31748" name="Rectangle 10"/>
          <p:cNvSpPr>
            <a:spLocks noGrp="1" noChangeArrowheads="1"/>
          </p:cNvSpPr>
          <p:nvPr>
            <p:ph type="body" idx="1"/>
          </p:nvPr>
        </p:nvSpPr>
        <p:spPr>
          <a:xfrm>
            <a:off x="720000" y="4922981"/>
            <a:ext cx="10501745" cy="2118015"/>
          </a:xfrm>
        </p:spPr>
        <p:txBody>
          <a:bodyPr/>
          <a:lstStyle/>
          <a:p>
            <a:pPr eaLnBrk="1" hangingPunct="1">
              <a:lnSpc>
                <a:spcPct val="90000"/>
              </a:lnSpc>
            </a:pPr>
            <a:r>
              <a:rPr lang="cs-CZ" altLang="cs-CZ" sz="2400" b="1" dirty="0"/>
              <a:t>Babylon</a:t>
            </a:r>
            <a:r>
              <a:rPr lang="cs-CZ" altLang="cs-CZ" sz="2400" dirty="0"/>
              <a:t> se v době největšího rozkvětu odhaduje na 0,5 mil., </a:t>
            </a:r>
            <a:r>
              <a:rPr lang="cs-CZ" altLang="cs-CZ" sz="2400" b="1" dirty="0"/>
              <a:t>Řím</a:t>
            </a:r>
            <a:r>
              <a:rPr lang="cs-CZ" altLang="cs-CZ" sz="2400" dirty="0"/>
              <a:t> v důsledku bohatství na přebytcích v zemědělství mohl dosáhnout až 1,5 mil. obyvatel). Další: </a:t>
            </a:r>
            <a:r>
              <a:rPr lang="cs-CZ" altLang="cs-CZ" sz="2400" dirty="0" err="1"/>
              <a:t>Trója</a:t>
            </a:r>
            <a:r>
              <a:rPr lang="cs-CZ" altLang="cs-CZ" sz="2400" dirty="0"/>
              <a:t>, Alexandrie (0,7 mil.), Bagdád, Jeruzalém, Damašek, Athény, Kartágo, </a:t>
            </a:r>
            <a:r>
              <a:rPr lang="cs-CZ" altLang="cs-CZ" sz="2400" dirty="0" err="1"/>
              <a:t>Syracusy</a:t>
            </a:r>
            <a:r>
              <a:rPr lang="cs-CZ" altLang="cs-CZ" sz="2400" dirty="0"/>
              <a:t>…</a:t>
            </a:r>
          </a:p>
          <a:p>
            <a:pPr eaLnBrk="1" hangingPunct="1">
              <a:lnSpc>
                <a:spcPct val="90000"/>
              </a:lnSpc>
            </a:pPr>
            <a:endParaRPr lang="cs-CZ" altLang="cs-CZ" sz="2400" dirty="0"/>
          </a:p>
        </p:txBody>
      </p:sp>
      <p:pic>
        <p:nvPicPr>
          <p:cNvPr id="31749" name="Picture 12" descr="babylon_tow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9045" y="864322"/>
            <a:ext cx="289560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4799169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VSE1ba822_model_r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844675"/>
            <a:ext cx="417512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6"/>
          <p:cNvSpPr>
            <a:spLocks noGrp="1" noChangeArrowheads="1"/>
          </p:cNvSpPr>
          <p:nvPr>
            <p:ph type="ctrTitle"/>
          </p:nvPr>
        </p:nvSpPr>
        <p:spPr>
          <a:xfrm>
            <a:off x="2135188" y="404813"/>
            <a:ext cx="7772400" cy="793750"/>
          </a:xfrm>
        </p:spPr>
        <p:txBody>
          <a:bodyPr/>
          <a:lstStyle/>
          <a:p>
            <a:pPr algn="ctr" eaLnBrk="1" hangingPunct="1"/>
            <a:r>
              <a:rPr lang="cs-CZ" altLang="cs-CZ" sz="3200" dirty="0">
                <a:latin typeface="Verdana" panose="020B0604030504040204" pitchFamily="34" charset="0"/>
              </a:rPr>
              <a:t>3D model starověkého Říma a současné centrum Říma</a:t>
            </a:r>
          </a:p>
        </p:txBody>
      </p:sp>
      <p:pic>
        <p:nvPicPr>
          <p:cNvPr id="33796" name="Picture 9" descr="300px-Pohled_na_%C5%99%C3%AD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1844676"/>
            <a:ext cx="424815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2993903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981200" y="274639"/>
            <a:ext cx="8229600" cy="777875"/>
          </a:xfrm>
        </p:spPr>
        <p:txBody>
          <a:bodyPr/>
          <a:lstStyle/>
          <a:p>
            <a:pPr eaLnBrk="1" hangingPunct="1"/>
            <a:r>
              <a:rPr lang="cs-CZ" altLang="cs-CZ" sz="3200">
                <a:latin typeface="Verdana" panose="020B0604030504040204" pitchFamily="34" charset="0"/>
              </a:rPr>
              <a:t>Vývoj obyvatel Říma v tisících</a:t>
            </a:r>
          </a:p>
        </p:txBody>
      </p:sp>
      <p:pic>
        <p:nvPicPr>
          <p:cNvPr id="35843" name="Obráz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673" y="960797"/>
            <a:ext cx="8045219" cy="402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TextovéPole 3"/>
          <p:cNvSpPr txBox="1"/>
          <p:nvPr/>
        </p:nvSpPr>
        <p:spPr>
          <a:xfrm>
            <a:off x="1071291" y="5227677"/>
            <a:ext cx="10049418" cy="830997"/>
          </a:xfrm>
          <a:prstGeom prst="rect">
            <a:avLst/>
          </a:prstGeom>
          <a:noFill/>
        </p:spPr>
        <p:txBody>
          <a:bodyPr wrap="none" rtlCol="0">
            <a:spAutoFit/>
          </a:bodyPr>
          <a:lstStyle/>
          <a:p>
            <a:pPr algn="ctr"/>
            <a:r>
              <a:rPr lang="cs-CZ" dirty="0" smtClean="0"/>
              <a:t>Z grafu lze vidět, že Řím jako současné hlavní město křesťanského světa</a:t>
            </a:r>
          </a:p>
          <a:p>
            <a:pPr algn="ctr"/>
            <a:r>
              <a:rPr lang="cs-CZ" dirty="0" smtClean="0"/>
              <a:t> ve středověku téměř 1000 let prakticky neexistoval..</a:t>
            </a:r>
            <a:endParaRPr lang="cs-CZ" dirty="0"/>
          </a:p>
        </p:txBody>
      </p:sp>
    </p:spTree>
    <p:extLst>
      <p:ext uri="{BB962C8B-B14F-4D97-AF65-F5344CB8AC3E}">
        <p14:creationId xmlns:p14="http://schemas.microsoft.com/office/powerpoint/2010/main" val="15851549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1025235" y="404813"/>
            <a:ext cx="10538691" cy="6119812"/>
          </a:xfrm>
        </p:spPr>
        <p:txBody>
          <a:bodyPr/>
          <a:lstStyle/>
          <a:p>
            <a:pPr eaLnBrk="1" hangingPunct="1">
              <a:buFontTx/>
              <a:buNone/>
            </a:pPr>
            <a:endParaRPr lang="cs-CZ" altLang="cs-CZ" sz="2400" b="1" u="sng" dirty="0">
              <a:latin typeface="Verdana" panose="020B0604030504040204" pitchFamily="34" charset="0"/>
            </a:endParaRPr>
          </a:p>
          <a:p>
            <a:pPr eaLnBrk="1" hangingPunct="1">
              <a:buFontTx/>
              <a:buNone/>
            </a:pPr>
            <a:r>
              <a:rPr lang="cs-CZ" altLang="cs-CZ" sz="2400" b="1" dirty="0">
                <a:latin typeface="Verdana" panose="020B0604030504040204" pitchFamily="34" charset="0"/>
              </a:rPr>
              <a:t>Začátkem letopočtu</a:t>
            </a:r>
            <a:r>
              <a:rPr lang="cs-CZ" altLang="cs-CZ" sz="2400" dirty="0">
                <a:latin typeface="Verdana" panose="020B0604030504040204" pitchFamily="34" charset="0"/>
              </a:rPr>
              <a:t> byl </a:t>
            </a:r>
            <a:r>
              <a:rPr lang="cs-CZ" altLang="cs-CZ" sz="2400" b="1" dirty="0">
                <a:latin typeface="Verdana" panose="020B0604030504040204" pitchFamily="34" charset="0"/>
              </a:rPr>
              <a:t>počet obyvatel Evropy</a:t>
            </a:r>
            <a:r>
              <a:rPr lang="cs-CZ" altLang="cs-CZ" sz="2400" dirty="0">
                <a:latin typeface="Verdana" panose="020B0604030504040204" pitchFamily="34" charset="0"/>
              </a:rPr>
              <a:t> asi </a:t>
            </a:r>
            <a:r>
              <a:rPr lang="cs-CZ" altLang="cs-CZ" sz="2400" b="1" dirty="0">
                <a:latin typeface="Verdana" panose="020B0604030504040204" pitchFamily="34" charset="0"/>
              </a:rPr>
              <a:t>35 milionů</a:t>
            </a:r>
            <a:r>
              <a:rPr lang="cs-CZ" altLang="cs-CZ" sz="2400" dirty="0">
                <a:latin typeface="Verdana" panose="020B0604030504040204" pitchFamily="34" charset="0"/>
              </a:rPr>
              <a:t>, </a:t>
            </a:r>
            <a:r>
              <a:rPr lang="cs-CZ" altLang="cs-CZ" sz="2400" b="1" dirty="0">
                <a:latin typeface="Verdana" panose="020B0604030504040204" pitchFamily="34" charset="0"/>
              </a:rPr>
              <a:t>svět zhruba 250 mil. obyvatel</a:t>
            </a:r>
          </a:p>
          <a:p>
            <a:pPr eaLnBrk="1" hangingPunct="1">
              <a:buFontTx/>
              <a:buNone/>
            </a:pPr>
            <a:endParaRPr lang="cs-CZ" altLang="cs-CZ" sz="2400" dirty="0">
              <a:latin typeface="Verdana" panose="020B0604030504040204" pitchFamily="34" charset="0"/>
            </a:endParaRPr>
          </a:p>
          <a:p>
            <a:pPr eaLnBrk="1" hangingPunct="1">
              <a:buFontTx/>
              <a:buNone/>
            </a:pPr>
            <a:r>
              <a:rPr lang="cs-CZ" altLang="cs-CZ" sz="2400" dirty="0">
                <a:latin typeface="Verdana" panose="020B0604030504040204" pitchFamily="34" charset="0"/>
              </a:rPr>
              <a:t>Odhady pro ostatní světadíly jsou podstatně složitější:</a:t>
            </a:r>
          </a:p>
          <a:p>
            <a:pPr eaLnBrk="1" hangingPunct="1">
              <a:buFontTx/>
              <a:buNone/>
            </a:pPr>
            <a:endParaRPr lang="cs-CZ" altLang="cs-CZ" sz="2400" i="1" dirty="0">
              <a:latin typeface="Verdana" panose="020B0604030504040204" pitchFamily="34" charset="0"/>
            </a:endParaRPr>
          </a:p>
          <a:p>
            <a:pPr eaLnBrk="1" hangingPunct="1"/>
            <a:r>
              <a:rPr lang="cs-CZ" altLang="cs-CZ" sz="2400" dirty="0">
                <a:latin typeface="Verdana" panose="020B0604030504040204" pitchFamily="34" charset="0"/>
              </a:rPr>
              <a:t>v </a:t>
            </a:r>
            <a:r>
              <a:rPr lang="cs-CZ" altLang="cs-CZ" sz="2400" b="1" dirty="0">
                <a:latin typeface="Verdana" panose="020B0604030504040204" pitchFamily="34" charset="0"/>
              </a:rPr>
              <a:t>Africe</a:t>
            </a:r>
            <a:r>
              <a:rPr lang="cs-CZ" altLang="cs-CZ" sz="2400" dirty="0">
                <a:latin typeface="Verdana" panose="020B0604030504040204" pitchFamily="34" charset="0"/>
              </a:rPr>
              <a:t> jsou k dispozici určité údaje z jejich severních oblastí, avšak rozsáhlá území na jih od Sahary jsou jen málo známá – počet obyvatel se odhaduje asi na </a:t>
            </a:r>
            <a:r>
              <a:rPr lang="cs-CZ" altLang="cs-CZ" sz="2400" b="1" dirty="0">
                <a:latin typeface="Verdana" panose="020B0604030504040204" pitchFamily="34" charset="0"/>
              </a:rPr>
              <a:t>30 milionů</a:t>
            </a: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90760712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877455" y="549275"/>
            <a:ext cx="10492509" cy="5576888"/>
          </a:xfrm>
        </p:spPr>
        <p:txBody>
          <a:bodyPr/>
          <a:lstStyle/>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málo poznatků je charakteristických také pro </a:t>
            </a:r>
            <a:r>
              <a:rPr lang="cs-CZ" altLang="cs-CZ" sz="2400" b="1" u="sng" dirty="0">
                <a:latin typeface="Verdana" panose="020B0604030504040204" pitchFamily="34" charset="0"/>
              </a:rPr>
              <a:t>Ameriku</a:t>
            </a:r>
            <a:r>
              <a:rPr lang="cs-CZ" altLang="cs-CZ" sz="2400" dirty="0">
                <a:latin typeface="Verdana" panose="020B0604030504040204" pitchFamily="34" charset="0"/>
              </a:rPr>
              <a:t>, kde se předpokládá řídké zalidnění čítající asi </a:t>
            </a:r>
            <a:r>
              <a:rPr lang="cs-CZ" altLang="cs-CZ" sz="2400" b="1" dirty="0">
                <a:latin typeface="Verdana" panose="020B0604030504040204" pitchFamily="34" charset="0"/>
              </a:rPr>
              <a:t>10 milionů</a:t>
            </a:r>
            <a:r>
              <a:rPr lang="cs-CZ" altLang="cs-CZ" sz="2400" dirty="0">
                <a:latin typeface="Verdana" panose="020B0604030504040204" pitchFamily="34" charset="0"/>
              </a:rPr>
              <a:t> obyvatel</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rozsáhlé populace již dlouhou dobu existovaly v </a:t>
            </a:r>
            <a:r>
              <a:rPr lang="cs-CZ" altLang="cs-CZ" sz="2400" b="1" u="sng" dirty="0">
                <a:latin typeface="Verdana" panose="020B0604030504040204" pitchFamily="34" charset="0"/>
              </a:rPr>
              <a:t>Asii</a:t>
            </a:r>
            <a:r>
              <a:rPr lang="cs-CZ" altLang="cs-CZ" sz="2400" dirty="0">
                <a:latin typeface="Verdana" panose="020B0604030504040204" pitchFamily="34" charset="0"/>
              </a:rPr>
              <a:t>, k největším patřila </a:t>
            </a:r>
            <a:r>
              <a:rPr lang="cs-CZ" altLang="cs-CZ" sz="2400" b="1" dirty="0">
                <a:latin typeface="Verdana" panose="020B0604030504040204" pitchFamily="34" charset="0"/>
              </a:rPr>
              <a:t>čínská</a:t>
            </a:r>
            <a:r>
              <a:rPr lang="cs-CZ" altLang="cs-CZ" sz="2400" dirty="0">
                <a:latin typeface="Verdana" panose="020B0604030504040204" pitchFamily="34" charset="0"/>
              </a:rPr>
              <a:t> (60 milionů) a </a:t>
            </a:r>
            <a:r>
              <a:rPr lang="cs-CZ" altLang="cs-CZ" sz="2400" b="1" dirty="0">
                <a:latin typeface="Verdana" panose="020B0604030504040204" pitchFamily="34" charset="0"/>
              </a:rPr>
              <a:t>indická</a:t>
            </a:r>
            <a:r>
              <a:rPr lang="cs-CZ" altLang="cs-CZ" sz="2400" dirty="0">
                <a:latin typeface="Verdana" panose="020B0604030504040204" pitchFamily="34" charset="0"/>
              </a:rPr>
              <a:t> populace (patrně početnější než čínská), kromě nich zde žila řada populací překračujících 1 milion obyvatel; celkový odhad tak v Asii dosahuje </a:t>
            </a:r>
            <a:r>
              <a:rPr lang="cs-CZ" altLang="cs-CZ" sz="2400" b="1" dirty="0">
                <a:latin typeface="Verdana" panose="020B0604030504040204" pitchFamily="34" charset="0"/>
              </a:rPr>
              <a:t>180 milionů obyvatel</a:t>
            </a:r>
            <a:endParaRPr lang="cs-CZ" altLang="cs-CZ" sz="2400" dirty="0">
              <a:latin typeface="Verdana" panose="020B0604030504040204" pitchFamily="34" charset="0"/>
            </a:endParaRP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nepříliš početné obyvatelstvo </a:t>
            </a:r>
            <a:r>
              <a:rPr lang="cs-CZ" altLang="cs-CZ" sz="2400" b="1" u="sng" dirty="0">
                <a:latin typeface="Verdana" panose="020B0604030504040204" pitchFamily="34" charset="0"/>
              </a:rPr>
              <a:t>Oceánie</a:t>
            </a:r>
            <a:r>
              <a:rPr lang="cs-CZ" altLang="cs-CZ" sz="2400" dirty="0">
                <a:latin typeface="Verdana" panose="020B0604030504040204" pitchFamily="34" charset="0"/>
              </a:rPr>
              <a:t> se odhaduje na 1 milion osob</a:t>
            </a:r>
          </a:p>
          <a:p>
            <a:pPr eaLnBrk="1" hangingPunct="1">
              <a:lnSpc>
                <a:spcPct val="90000"/>
              </a:lnSpc>
            </a:pPr>
            <a:endParaRPr lang="cs-CZ" altLang="cs-CZ" sz="24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603815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81200" y="274639"/>
            <a:ext cx="8229600" cy="490537"/>
          </a:xfrm>
        </p:spPr>
        <p:txBody>
          <a:bodyPr/>
          <a:lstStyle/>
          <a:p>
            <a:pPr algn="ctr"/>
            <a:r>
              <a:rPr lang="cs-CZ" altLang="cs-CZ" sz="2800" dirty="0">
                <a:latin typeface="Cambria" panose="02040503050406030204" pitchFamily="18" charset="0"/>
              </a:rPr>
              <a:t>ZÁNIK HISTORICKÝCH KULTUR</a:t>
            </a:r>
          </a:p>
        </p:txBody>
      </p:sp>
      <p:sp>
        <p:nvSpPr>
          <p:cNvPr id="17411" name="Rectangle 4"/>
          <p:cNvSpPr>
            <a:spLocks noGrp="1" noChangeArrowheads="1"/>
          </p:cNvSpPr>
          <p:nvPr>
            <p:ph type="body" idx="1"/>
          </p:nvPr>
        </p:nvSpPr>
        <p:spPr>
          <a:xfrm>
            <a:off x="840509" y="981075"/>
            <a:ext cx="10760364" cy="5543550"/>
          </a:xfrm>
        </p:spPr>
        <p:txBody>
          <a:bodyPr/>
          <a:lstStyle/>
          <a:p>
            <a:pPr>
              <a:buFontTx/>
              <a:buNone/>
            </a:pPr>
            <a:r>
              <a:rPr lang="cs-CZ" altLang="cs-CZ" sz="2400" b="1" u="sng" dirty="0">
                <a:latin typeface="Cambria" panose="02040503050406030204" pitchFamily="18" charset="0"/>
              </a:rPr>
              <a:t>Říše Chetitů</a:t>
            </a:r>
          </a:p>
          <a:p>
            <a:r>
              <a:rPr lang="cs-CZ" altLang="cs-CZ" sz="2400" dirty="0">
                <a:latin typeface="Cambria" panose="02040503050406030204" pitchFamily="18" charset="0"/>
              </a:rPr>
              <a:t>Existovala zhruba v období 2300 – 717 př. n. l. </a:t>
            </a:r>
          </a:p>
          <a:p>
            <a:r>
              <a:rPr lang="cs-CZ" altLang="cs-CZ" sz="2400" b="1" dirty="0">
                <a:latin typeface="Cambria" panose="02040503050406030204" pitchFamily="18" charset="0"/>
              </a:rPr>
              <a:t>Předkové Chetitů přišli z území mezi Černým a Kaspickým mořem, z kavkazských plání a usadili se v dnešním Turecku a Sýrii</a:t>
            </a:r>
          </a:p>
          <a:p>
            <a:r>
              <a:rPr lang="cs-CZ" altLang="cs-CZ" sz="2400" dirty="0">
                <a:latin typeface="Cambria" panose="02040503050406030204" pitchFamily="18" charset="0"/>
              </a:rPr>
              <a:t>V roce 1531 př. n. l. </a:t>
            </a:r>
            <a:r>
              <a:rPr lang="cs-CZ" altLang="cs-CZ" sz="2400" b="1" dirty="0">
                <a:latin typeface="Cambria" panose="02040503050406030204" pitchFamily="18" charset="0"/>
              </a:rPr>
              <a:t>dobývají slavný Babylon a odolají i náporu silného Egypta</a:t>
            </a:r>
          </a:p>
          <a:p>
            <a:r>
              <a:rPr lang="cs-CZ" altLang="cs-CZ" sz="2400" dirty="0">
                <a:latin typeface="Cambria" panose="02040503050406030204" pitchFamily="18" charset="0"/>
              </a:rPr>
              <a:t>Podobně jako další tehdejší národy sláva říše postupně upadá a definitivně ji </a:t>
            </a:r>
            <a:r>
              <a:rPr lang="cs-CZ" altLang="cs-CZ" sz="2400" b="1" dirty="0">
                <a:latin typeface="Cambria" panose="02040503050406030204" pitchFamily="18" charset="0"/>
              </a:rPr>
              <a:t>zničí dlouhé ničivé sucho</a:t>
            </a:r>
          </a:p>
          <a:p>
            <a:r>
              <a:rPr lang="cs-CZ" altLang="cs-CZ" sz="2400" b="1" dirty="0">
                <a:latin typeface="Cambria" panose="02040503050406030204" pitchFamily="18" charset="0"/>
              </a:rPr>
              <a:t>Divoké kmeny z východu navíc napadají a likvidují oslabená chetitská města </a:t>
            </a:r>
            <a:r>
              <a:rPr lang="cs-CZ" altLang="cs-CZ" sz="2400" dirty="0">
                <a:latin typeface="Cambria" panose="02040503050406030204" pitchFamily="18" charset="0"/>
              </a:rPr>
              <a:t>a roku 717 padne poslední pevnost balkánským nájezdníkům..</a:t>
            </a:r>
          </a:p>
          <a:p>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6098017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489527" y="333376"/>
            <a:ext cx="11212946" cy="6264275"/>
          </a:xfrm>
        </p:spPr>
        <p:txBody>
          <a:bodyPr/>
          <a:lstStyle/>
          <a:p>
            <a:pPr eaLnBrk="1" hangingPunct="1"/>
            <a:r>
              <a:rPr lang="cs-CZ" altLang="cs-CZ" sz="2400" b="1" dirty="0" smtClean="0">
                <a:latin typeface="Verdana" panose="020B0604030504040204" pitchFamily="34" charset="0"/>
              </a:rPr>
              <a:t>V</a:t>
            </a:r>
            <a:r>
              <a:rPr lang="cs-CZ" altLang="cs-CZ" sz="2400" b="1" dirty="0">
                <a:latin typeface="Verdana" panose="020B0604030504040204" pitchFamily="34" charset="0"/>
              </a:rPr>
              <a:t> následujících stoletích byl růst obyvatelstva poměrně pomalý</a:t>
            </a:r>
            <a:r>
              <a:rPr lang="cs-CZ" altLang="cs-CZ" sz="2400" dirty="0">
                <a:latin typeface="Verdana" panose="020B0604030504040204" pitchFamily="34" charset="0"/>
              </a:rPr>
              <a:t> </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V některých oblastech se dokonce předpokládá i </a:t>
            </a:r>
            <a:r>
              <a:rPr lang="cs-CZ" altLang="cs-CZ" sz="2400" i="1" dirty="0">
                <a:latin typeface="Verdana" panose="020B0604030504040204" pitchFamily="34" charset="0"/>
              </a:rPr>
              <a:t>pokles počtu obyvatel</a:t>
            </a:r>
            <a:r>
              <a:rPr lang="cs-CZ" altLang="cs-CZ" sz="2400" dirty="0">
                <a:latin typeface="Verdana" panose="020B0604030504040204" pitchFamily="34" charset="0"/>
              </a:rPr>
              <a:t> v důsledku válek, epidemií, hladu a dalších vlivů (stěhování národů..) – podle odhadů měla </a:t>
            </a:r>
            <a:r>
              <a:rPr lang="cs-CZ" altLang="cs-CZ" sz="2400" b="1" dirty="0">
                <a:latin typeface="Verdana" panose="020B0604030504040204" pitchFamily="34" charset="0"/>
              </a:rPr>
              <a:t>Evropa kolem roku 500 přibližně 20 milionů obyvatel</a:t>
            </a:r>
          </a:p>
          <a:p>
            <a:pPr eaLnBrk="1" hangingPunct="1">
              <a:buFontTx/>
              <a:buNone/>
            </a:pPr>
            <a:r>
              <a:rPr lang="cs-CZ" altLang="cs-CZ" sz="2400" dirty="0">
                <a:latin typeface="Verdana" panose="020B0604030504040204" pitchFamily="34" charset="0"/>
              </a:rPr>
              <a:t> </a:t>
            </a:r>
            <a:endParaRPr lang="cs-CZ" altLang="cs-CZ" sz="2400" b="1" i="1" dirty="0">
              <a:latin typeface="Verdana" panose="020B0604030504040204" pitchFamily="34" charset="0"/>
            </a:endParaRPr>
          </a:p>
          <a:p>
            <a:pPr eaLnBrk="1" hangingPunct="1"/>
            <a:r>
              <a:rPr lang="cs-CZ" altLang="cs-CZ" sz="2400" b="1" dirty="0">
                <a:latin typeface="Verdana" panose="020B0604030504040204" pitchFamily="34" charset="0"/>
              </a:rPr>
              <a:t>V prvním tisíciletí</a:t>
            </a:r>
            <a:r>
              <a:rPr lang="cs-CZ" altLang="cs-CZ" sz="2400" dirty="0">
                <a:latin typeface="Verdana" panose="020B0604030504040204" pitchFamily="34" charset="0"/>
              </a:rPr>
              <a:t> (od Kristova narození až do roku 1000) čítala </a:t>
            </a:r>
            <a:r>
              <a:rPr lang="cs-CZ" altLang="cs-CZ" sz="2400" b="1" dirty="0">
                <a:latin typeface="Verdana" panose="020B0604030504040204" pitchFamily="34" charset="0"/>
              </a:rPr>
              <a:t>populace světa</a:t>
            </a:r>
            <a:r>
              <a:rPr lang="cs-CZ" altLang="cs-CZ" sz="2400" dirty="0">
                <a:latin typeface="Verdana" panose="020B0604030504040204" pitchFamily="34" charset="0"/>
              </a:rPr>
              <a:t> </a:t>
            </a:r>
            <a:r>
              <a:rPr lang="cs-CZ" altLang="cs-CZ" sz="2400" b="1" dirty="0">
                <a:latin typeface="Verdana" panose="020B0604030504040204" pitchFamily="34" charset="0"/>
              </a:rPr>
              <a:t>cca 300 mil. lidí</a:t>
            </a:r>
            <a:r>
              <a:rPr lang="cs-CZ" altLang="cs-CZ" sz="2400" dirty="0">
                <a:latin typeface="Verdana" panose="020B0604030504040204" pitchFamily="34" charset="0"/>
              </a:rPr>
              <a:t> – nedošlo k žádnému čistému růstu populace</a:t>
            </a:r>
            <a:endParaRPr lang="cs-CZ" altLang="cs-CZ" sz="2400" b="1" i="1"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0624975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7" y="996275"/>
            <a:ext cx="83534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6"/>
          <p:cNvSpPr>
            <a:spLocks noGrp="1" noChangeArrowheads="1"/>
          </p:cNvSpPr>
          <p:nvPr>
            <p:ph type="title"/>
          </p:nvPr>
        </p:nvSpPr>
        <p:spPr>
          <a:xfrm>
            <a:off x="1981200" y="274639"/>
            <a:ext cx="8229600" cy="490537"/>
          </a:xfrm>
        </p:spPr>
        <p:txBody>
          <a:bodyPr/>
          <a:lstStyle/>
          <a:p>
            <a:pPr algn="ctr"/>
            <a:r>
              <a:rPr lang="cs-CZ" altLang="cs-CZ" sz="2800" dirty="0">
                <a:latin typeface="Verdana" panose="020B0604030504040204" pitchFamily="34" charset="0"/>
              </a:rPr>
              <a:t>Stěhování národů</a:t>
            </a:r>
          </a:p>
        </p:txBody>
      </p:sp>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9130814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988291" y="836613"/>
            <a:ext cx="10178473" cy="5289550"/>
          </a:xfrm>
        </p:spPr>
        <p:txBody>
          <a:bodyPr/>
          <a:lstStyle/>
          <a:p>
            <a:pPr eaLnBrk="1" hangingPunct="1">
              <a:lnSpc>
                <a:spcPct val="90000"/>
              </a:lnSpc>
            </a:pPr>
            <a:endParaRPr lang="cs-CZ" altLang="cs-CZ" sz="2400" b="1" u="sng" dirty="0" smtClean="0">
              <a:latin typeface="Verdana" panose="020B0604030504040204" pitchFamily="34" charset="0"/>
            </a:endParaRPr>
          </a:p>
          <a:p>
            <a:pPr eaLnBrk="1" hangingPunct="1">
              <a:lnSpc>
                <a:spcPct val="90000"/>
              </a:lnSpc>
            </a:pPr>
            <a:r>
              <a:rPr lang="cs-CZ" altLang="cs-CZ" sz="2400" b="1" u="sng" dirty="0" smtClean="0">
                <a:latin typeface="Verdana" panose="020B0604030504040204" pitchFamily="34" charset="0"/>
              </a:rPr>
              <a:t>Pomalé </a:t>
            </a:r>
            <a:r>
              <a:rPr lang="cs-CZ" altLang="cs-CZ" sz="2400" b="1" u="sng" dirty="0">
                <a:latin typeface="Verdana" panose="020B0604030504040204" pitchFamily="34" charset="0"/>
              </a:rPr>
              <a:t>tempo růstu dokazuje i údaj z roku 1650, podle něhož dosáhl počet obyvatel světa 0,5 miliardy</a:t>
            </a:r>
            <a:r>
              <a:rPr lang="cs-CZ" altLang="cs-CZ" sz="2400" dirty="0">
                <a:latin typeface="Verdana" panose="020B0604030504040204" pitchFamily="34" charset="0"/>
              </a:rPr>
              <a:t> (shodný údaj řady autorů, v odhadech se připouští chyba 20-50%) </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Souvisí to s relativně </a:t>
            </a:r>
            <a:r>
              <a:rPr lang="cs-CZ" altLang="cs-CZ" sz="2400" b="1" dirty="0">
                <a:latin typeface="Verdana" panose="020B0604030504040204" pitchFamily="34" charset="0"/>
              </a:rPr>
              <a:t>pomalým rozvojem výrobních sil</a:t>
            </a:r>
            <a:r>
              <a:rPr lang="cs-CZ" altLang="cs-CZ" sz="2400" dirty="0">
                <a:latin typeface="Verdana" panose="020B0604030504040204" pitchFamily="34" charset="0"/>
              </a:rPr>
              <a:t> v tomto období, těžiště ekonomické aktivity leželo v nepříliš produktivním </a:t>
            </a:r>
            <a:r>
              <a:rPr lang="cs-CZ" altLang="cs-CZ" sz="2400" b="1" dirty="0">
                <a:latin typeface="Verdana" panose="020B0604030504040204" pitchFamily="34" charset="0"/>
              </a:rPr>
              <a:t>zemědělství</a:t>
            </a:r>
            <a:r>
              <a:rPr lang="cs-CZ" altLang="cs-CZ" sz="2400" dirty="0">
                <a:latin typeface="Verdana" panose="020B0604030504040204" pitchFamily="34" charset="0"/>
              </a:rPr>
              <a:t>, zatímco rychlejší rozvoj stimulovaly jenom činnosti jako </a:t>
            </a:r>
            <a:r>
              <a:rPr lang="cs-CZ" altLang="cs-CZ" sz="2400" b="1" dirty="0">
                <a:latin typeface="Verdana" panose="020B0604030504040204" pitchFamily="34" charset="0"/>
              </a:rPr>
              <a:t>řemesla</a:t>
            </a:r>
            <a:r>
              <a:rPr lang="cs-CZ" altLang="cs-CZ" sz="2400" dirty="0">
                <a:latin typeface="Verdana" panose="020B0604030504040204" pitchFamily="34" charset="0"/>
              </a:rPr>
              <a:t>, </a:t>
            </a:r>
            <a:r>
              <a:rPr lang="cs-CZ" altLang="cs-CZ" sz="2400" b="1" dirty="0">
                <a:latin typeface="Verdana" panose="020B0604030504040204" pitchFamily="34" charset="0"/>
              </a:rPr>
              <a:t>obchod a později hornictví (těžba)</a:t>
            </a:r>
            <a:r>
              <a:rPr lang="cs-CZ" altLang="cs-CZ" sz="2400" dirty="0">
                <a:latin typeface="Verdana" panose="020B0604030504040204" pitchFamily="34" charset="0"/>
              </a:rPr>
              <a:t> </a:t>
            </a:r>
          </a:p>
          <a:p>
            <a:pPr eaLnBrk="1" hangingPunct="1">
              <a:lnSpc>
                <a:spcPct val="90000"/>
              </a:lnSpc>
            </a:pPr>
            <a:endParaRPr lang="cs-CZ" altLang="cs-CZ" sz="24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9417102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MAPA SVĚTA - zlatý inkoust 17. století plakáty | fotky | obrázky | pos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785813"/>
            <a:ext cx="7848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4610641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a:xfrm>
            <a:off x="461819" y="260350"/>
            <a:ext cx="11185236" cy="6337300"/>
          </a:xfrm>
        </p:spPr>
        <p:txBody>
          <a:bodyPr/>
          <a:lstStyle/>
          <a:p>
            <a:pPr eaLnBrk="1" hangingPunct="1">
              <a:buFontTx/>
              <a:buNone/>
            </a:pPr>
            <a:r>
              <a:rPr lang="cs-CZ" altLang="cs-CZ" sz="2400" b="1" dirty="0" smtClean="0">
                <a:latin typeface="Verdana" panose="020B0604030504040204" pitchFamily="34" charset="0"/>
              </a:rPr>
              <a:t>Soustavnější</a:t>
            </a:r>
            <a:r>
              <a:rPr lang="cs-CZ" altLang="cs-CZ" sz="2400" b="1" dirty="0">
                <a:latin typeface="Verdana" panose="020B0604030504040204" pitchFamily="34" charset="0"/>
              </a:rPr>
              <a:t>, dlouhodobější růst obyvatelstva světa lze pozorovat od počátku 16. století</a:t>
            </a:r>
            <a:r>
              <a:rPr lang="cs-CZ" altLang="cs-CZ" sz="2400" dirty="0">
                <a:latin typeface="Verdana" panose="020B0604030504040204" pitchFamily="34" charset="0"/>
              </a:rPr>
              <a:t>, přičemž jeho tempo postupně vzrůstalo </a:t>
            </a:r>
          </a:p>
          <a:p>
            <a:pPr eaLnBrk="1" hangingPunct="1"/>
            <a:r>
              <a:rPr lang="cs-CZ" altLang="cs-CZ" sz="2400" dirty="0">
                <a:latin typeface="Verdana" panose="020B0604030504040204" pitchFamily="34" charset="0"/>
              </a:rPr>
              <a:t>Růst ovlivnilo mnoho </a:t>
            </a:r>
            <a:r>
              <a:rPr lang="cs-CZ" altLang="cs-CZ" sz="2400" b="1" dirty="0">
                <a:latin typeface="Verdana" panose="020B0604030504040204" pitchFamily="34" charset="0"/>
              </a:rPr>
              <a:t>faktorů</a:t>
            </a:r>
            <a:r>
              <a:rPr lang="cs-CZ" altLang="cs-CZ" sz="2400" dirty="0">
                <a:latin typeface="Verdana" panose="020B0604030504040204" pitchFamily="34" charset="0"/>
              </a:rPr>
              <a:t>, k rozhodujícím patří následující:</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1) z demografického hlediska je velmi důležitý </a:t>
            </a:r>
            <a:r>
              <a:rPr lang="cs-CZ" altLang="cs-CZ" sz="2400" b="1" dirty="0">
                <a:latin typeface="Verdana" panose="020B0604030504040204" pitchFamily="34" charset="0"/>
              </a:rPr>
              <a:t>rozvoj</a:t>
            </a:r>
            <a:r>
              <a:rPr lang="cs-CZ" altLang="cs-CZ" sz="2400" dirty="0">
                <a:latin typeface="Verdana" panose="020B0604030504040204" pitchFamily="34" charset="0"/>
              </a:rPr>
              <a:t> </a:t>
            </a:r>
            <a:r>
              <a:rPr lang="cs-CZ" altLang="cs-CZ" sz="2400" b="1" dirty="0">
                <a:latin typeface="Verdana" panose="020B0604030504040204" pitchFamily="34" charset="0"/>
              </a:rPr>
              <a:t>biologie a lékařských oborů</a:t>
            </a:r>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tyto vědy rozhodující měrou přispěly k postupnému </a:t>
            </a:r>
            <a:r>
              <a:rPr lang="cs-CZ" altLang="cs-CZ" sz="2400" b="1" dirty="0">
                <a:latin typeface="Verdana" panose="020B0604030504040204" pitchFamily="34" charset="0"/>
              </a:rPr>
              <a:t>zvládnutí řady epidemických onemocnění</a:t>
            </a:r>
            <a:r>
              <a:rPr lang="cs-CZ" altLang="cs-CZ" sz="2400" dirty="0">
                <a:latin typeface="Verdana" panose="020B0604030504040204" pitchFamily="34" charset="0"/>
              </a:rPr>
              <a:t>, která způsobovala velmi početné a opakující se ztráty obyvatel</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1899744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960581" y="620713"/>
            <a:ext cx="10501745" cy="5505450"/>
          </a:xfrm>
        </p:spPr>
        <p:txBody>
          <a:bodyPr/>
          <a:lstStyle/>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důležitým výsledkem uplatnění těchto vědeckých poznatků v medicíně bylo </a:t>
            </a:r>
            <a:r>
              <a:rPr lang="cs-CZ" altLang="cs-CZ" sz="2400" b="1" u="sng" dirty="0">
                <a:latin typeface="Verdana" panose="020B0604030504040204" pitchFamily="34" charset="0"/>
              </a:rPr>
              <a:t>postupné snížení vysoké úmrtnosti</a:t>
            </a:r>
            <a:r>
              <a:rPr lang="cs-CZ" altLang="cs-CZ" sz="2400" u="sng" dirty="0">
                <a:latin typeface="Verdana" panose="020B0604030504040204" pitchFamily="34" charset="0"/>
              </a:rPr>
              <a:t> </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Toho bylo </a:t>
            </a:r>
            <a:r>
              <a:rPr lang="cs-CZ" altLang="cs-CZ" sz="2400" b="1" dirty="0">
                <a:latin typeface="Verdana" panose="020B0604030504040204" pitchFamily="34" charset="0"/>
              </a:rPr>
              <a:t>nejdříve dosaženo ve vyspělých evropských zemích</a:t>
            </a:r>
            <a:r>
              <a:rPr lang="cs-CZ" altLang="cs-CZ" sz="2400" dirty="0">
                <a:latin typeface="Verdana" panose="020B0604030504040204" pitchFamily="34" charset="0"/>
              </a:rPr>
              <a:t>, ale postupně s určitým časovým posunem se vědecké, technické a ekonomické inovace dostaly do ostatních zemí světa a způsobily podobné změny populačních procesů (</a:t>
            </a:r>
            <a:r>
              <a:rPr lang="cs-CZ" altLang="cs-CZ" sz="2400" b="1" dirty="0">
                <a:latin typeface="Verdana" panose="020B0604030504040204" pitchFamily="34" charset="0"/>
              </a:rPr>
              <a:t>prvek kontroly úmrtnosti</a:t>
            </a:r>
            <a:r>
              <a:rPr lang="cs-CZ" altLang="cs-CZ" sz="2400" b="1" i="1" dirty="0">
                <a:latin typeface="Verdana" panose="020B0604030504040204" pitchFamily="34" charset="0"/>
              </a:rPr>
              <a:t>)</a:t>
            </a:r>
            <a:endParaRPr lang="cs-CZ" altLang="cs-CZ" sz="2400" dirty="0">
              <a:latin typeface="Verdana" panose="020B0604030504040204" pitchFamily="34" charset="0"/>
            </a:endParaRPr>
          </a:p>
          <a:p>
            <a:pPr eaLnBrk="1" hangingPunct="1"/>
            <a:endParaRPr lang="cs-CZ" altLang="cs-CZ" sz="24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3012569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720000" y="498764"/>
            <a:ext cx="10825455" cy="5882987"/>
          </a:xfrm>
        </p:spPr>
        <p:txBody>
          <a:bodyPr/>
          <a:lstStyle/>
          <a:p>
            <a:pPr eaLnBrk="1" hangingPunct="1">
              <a:lnSpc>
                <a:spcPct val="90000"/>
              </a:lnSpc>
            </a:pPr>
            <a:endParaRPr lang="cs-CZ" altLang="cs-CZ"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2)</a:t>
            </a:r>
            <a:r>
              <a:rPr lang="cs-CZ" altLang="cs-CZ" sz="2400" b="1" dirty="0">
                <a:latin typeface="Verdana" panose="020B0604030504040204" pitchFamily="34" charset="0"/>
              </a:rPr>
              <a:t> v 16. století</a:t>
            </a:r>
            <a:r>
              <a:rPr lang="cs-CZ" altLang="cs-CZ" sz="2400" dirty="0">
                <a:latin typeface="Verdana" panose="020B0604030504040204" pitchFamily="34" charset="0"/>
              </a:rPr>
              <a:t> se v několika </a:t>
            </a:r>
            <a:r>
              <a:rPr lang="cs-CZ" altLang="cs-CZ" sz="2400" b="1" dirty="0">
                <a:latin typeface="Verdana" panose="020B0604030504040204" pitchFamily="34" charset="0"/>
              </a:rPr>
              <a:t>evropských zemích</a:t>
            </a:r>
            <a:r>
              <a:rPr lang="cs-CZ" altLang="cs-CZ" sz="2400" dirty="0">
                <a:latin typeface="Verdana" panose="020B0604030504040204" pitchFamily="34" charset="0"/>
              </a:rPr>
              <a:t> (Velká Británie, Francie, Německo, Nizozemí) začínají formovat </a:t>
            </a:r>
            <a:r>
              <a:rPr lang="cs-CZ" altLang="cs-CZ" sz="2400" b="1" dirty="0">
                <a:latin typeface="Verdana" panose="020B0604030504040204" pitchFamily="34" charset="0"/>
              </a:rPr>
              <a:t>nové</a:t>
            </a:r>
            <a:r>
              <a:rPr lang="cs-CZ" altLang="cs-CZ" sz="2400" dirty="0">
                <a:latin typeface="Verdana" panose="020B0604030504040204" pitchFamily="34" charset="0"/>
              </a:rPr>
              <a:t> </a:t>
            </a:r>
            <a:r>
              <a:rPr lang="cs-CZ" altLang="cs-CZ" sz="2400" b="1" dirty="0">
                <a:latin typeface="Verdana" panose="020B0604030504040204" pitchFamily="34" charset="0"/>
              </a:rPr>
              <a:t>hospodářské a společenské poměry (kapitalismus</a:t>
            </a:r>
            <a:r>
              <a:rPr lang="cs-CZ" altLang="cs-CZ" sz="2400" dirty="0">
                <a:latin typeface="Verdana" panose="020B0604030504040204" pitchFamily="34" charset="0"/>
              </a:rPr>
              <a:t> – rozvoj zemědělství (i příměstského), řemesel, manufakturní výroby, obchodu…, později průmyslu a služeb) </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Ty znamenají </a:t>
            </a:r>
            <a:r>
              <a:rPr lang="cs-CZ" altLang="cs-CZ" sz="2400" b="1" dirty="0">
                <a:latin typeface="Verdana" panose="020B0604030504040204" pitchFamily="34" charset="0"/>
              </a:rPr>
              <a:t>novou etapu ekonomického rozvoje </a:t>
            </a:r>
            <a:r>
              <a:rPr lang="cs-CZ" altLang="cs-CZ" sz="2400" dirty="0">
                <a:latin typeface="Verdana" panose="020B0604030504040204" pitchFamily="34" charset="0"/>
              </a:rPr>
              <a:t>a jejich efekty se pozitivně projevují i v ostatních sférách života </a:t>
            </a:r>
            <a:r>
              <a:rPr lang="cs-CZ" altLang="cs-CZ" sz="2400" dirty="0" smtClean="0">
                <a:latin typeface="Verdana" panose="020B0604030504040204" pitchFamily="34" charset="0"/>
              </a:rPr>
              <a:t>společnosti</a:t>
            </a:r>
          </a:p>
          <a:p>
            <a:pPr marL="72000" indent="0" eaLnBrk="1" hangingPunct="1">
              <a:lnSpc>
                <a:spcPct val="90000"/>
              </a:lnSpc>
              <a:buNone/>
            </a:pPr>
            <a:r>
              <a:rPr lang="cs-CZ" altLang="cs-CZ" sz="2400" dirty="0" smtClean="0">
                <a:latin typeface="Verdana" panose="020B0604030504040204" pitchFamily="34" charset="0"/>
              </a:rPr>
              <a:t> </a:t>
            </a:r>
            <a:endParaRPr lang="cs-CZ" altLang="cs-CZ" sz="2400" dirty="0">
              <a:latin typeface="Verdana" panose="020B0604030504040204" pitchFamily="34" charset="0"/>
            </a:endParaRP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3) Část vytvořených hodnot je možné vkládat do </a:t>
            </a:r>
            <a:r>
              <a:rPr lang="cs-CZ" altLang="cs-CZ" sz="2400" b="1" dirty="0">
                <a:latin typeface="Verdana" panose="020B0604030504040204" pitchFamily="34" charset="0"/>
              </a:rPr>
              <a:t>rozvíjející se vědy a výzkumu </a:t>
            </a:r>
            <a:r>
              <a:rPr lang="cs-CZ" altLang="cs-CZ" sz="2400" dirty="0">
                <a:latin typeface="Verdana" panose="020B0604030504040204" pitchFamily="34" charset="0"/>
              </a:rPr>
              <a:t>(vznik </a:t>
            </a:r>
            <a:r>
              <a:rPr lang="cs-CZ" altLang="cs-CZ" sz="2400" b="1" dirty="0">
                <a:latin typeface="Verdana" panose="020B0604030504040204" pitchFamily="34" charset="0"/>
              </a:rPr>
              <a:t>významných univerzit</a:t>
            </a:r>
            <a:r>
              <a:rPr lang="cs-CZ" altLang="cs-CZ" sz="2400" dirty="0">
                <a:latin typeface="Verdana" panose="020B0604030504040204" pitchFamily="34" charset="0"/>
              </a:rPr>
              <a:t>)</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3334287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812799" y="692151"/>
            <a:ext cx="10446327" cy="5434013"/>
          </a:xfrm>
        </p:spPr>
        <p:txBody>
          <a:bodyPr/>
          <a:lstStyle/>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dirty="0">
                <a:latin typeface="Verdana" panose="020B0604030504040204" pitchFamily="34" charset="0"/>
              </a:rPr>
              <a:t>4) ve smyslu snižování úmrtnosti v 18. století působil také </a:t>
            </a:r>
            <a:r>
              <a:rPr lang="cs-CZ" altLang="cs-CZ" b="1" dirty="0">
                <a:latin typeface="Verdana" panose="020B0604030504040204" pitchFamily="34" charset="0"/>
              </a:rPr>
              <a:t>růst a přebytky z výroby zemědělských produktů</a:t>
            </a:r>
            <a:r>
              <a:rPr lang="cs-CZ" altLang="cs-CZ" dirty="0">
                <a:latin typeface="Verdana" panose="020B0604030504040204" pitchFamily="34" charset="0"/>
              </a:rPr>
              <a:t> (např. brambory, obilí aj.), což podstatným způsobem zlepšilo úroveň zabezpečení obyvatelstva potravinami a v mnohých zemích to vedlo až k odstranění hrozby masového hladomoru</a:t>
            </a:r>
          </a:p>
          <a:p>
            <a:pPr eaLnBrk="1" hangingPunct="1">
              <a:lnSpc>
                <a:spcPct val="80000"/>
              </a:lnSpc>
            </a:pPr>
            <a:endParaRPr lang="cs-CZ" altLang="cs-CZ" dirty="0" smtClean="0">
              <a:latin typeface="Verdana" panose="020B0604030504040204" pitchFamily="34" charset="0"/>
            </a:endParaRPr>
          </a:p>
          <a:p>
            <a:pPr eaLnBrk="1" hangingPunct="1">
              <a:lnSpc>
                <a:spcPct val="80000"/>
              </a:lnSpc>
            </a:pPr>
            <a:endParaRPr lang="cs-CZ" altLang="cs-CZ" dirty="0">
              <a:latin typeface="Verdana" panose="020B0604030504040204" pitchFamily="34" charset="0"/>
            </a:endParaRPr>
          </a:p>
          <a:p>
            <a:pPr eaLnBrk="1" hangingPunct="1">
              <a:lnSpc>
                <a:spcPct val="80000"/>
              </a:lnSpc>
            </a:pPr>
            <a:r>
              <a:rPr lang="cs-CZ" altLang="cs-CZ" dirty="0">
                <a:latin typeface="Verdana" panose="020B0604030504040204" pitchFamily="34" charset="0"/>
              </a:rPr>
              <a:t>5) významným způsobem se uplatnilo i </a:t>
            </a:r>
            <a:r>
              <a:rPr lang="cs-CZ" altLang="cs-CZ" b="1" dirty="0">
                <a:latin typeface="Verdana" panose="020B0604030504040204" pitchFamily="34" charset="0"/>
              </a:rPr>
              <a:t>zlepšení sanitárních a hygienických podmínek života obyvatel</a:t>
            </a:r>
            <a:r>
              <a:rPr lang="cs-CZ" altLang="cs-CZ" dirty="0">
                <a:latin typeface="Verdana" panose="020B0604030504040204" pitchFamily="34" charset="0"/>
              </a:rPr>
              <a:t> </a:t>
            </a:r>
          </a:p>
          <a:p>
            <a:pPr eaLnBrk="1" hangingPunct="1">
              <a:lnSpc>
                <a:spcPct val="80000"/>
              </a:lnSpc>
            </a:pPr>
            <a:r>
              <a:rPr lang="cs-CZ" altLang="cs-CZ" dirty="0">
                <a:latin typeface="Verdana" panose="020B0604030504040204" pitchFamily="34" charset="0"/>
              </a:rPr>
              <a:t>Šlo nejen o zlepšení </a:t>
            </a:r>
            <a:r>
              <a:rPr lang="cs-CZ" altLang="cs-CZ" b="1" dirty="0">
                <a:latin typeface="Verdana" panose="020B0604030504040204" pitchFamily="34" charset="0"/>
              </a:rPr>
              <a:t>sociální péče</a:t>
            </a:r>
            <a:r>
              <a:rPr lang="cs-CZ" altLang="cs-CZ" dirty="0">
                <a:latin typeface="Verdana" panose="020B0604030504040204" pitchFamily="34" charset="0"/>
              </a:rPr>
              <a:t>, ale zejména o vliv individuální vyspělosti obyvatelstva v oblasti hygieny</a:t>
            </a:r>
          </a:p>
          <a:p>
            <a:pPr eaLnBrk="1" hangingPunct="1">
              <a:lnSpc>
                <a:spcPct val="80000"/>
              </a:lnSpc>
            </a:pPr>
            <a:endParaRPr lang="cs-CZ" altLang="cs-CZ" sz="24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644946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Historie dí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260350"/>
            <a:ext cx="4392612"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Obrázek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57601"/>
            <a:ext cx="3790950"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Obrázek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6338" y="3657600"/>
            <a:ext cx="3409950"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Obrázek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4" y="598489"/>
            <a:ext cx="3646487"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6983771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1145309" y="333376"/>
            <a:ext cx="9956800" cy="6119813"/>
          </a:xfrm>
        </p:spPr>
        <p:txBody>
          <a:bodyPr/>
          <a:lstStyle/>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V důsledku uvedených skutečností nastoupil tzv. </a:t>
            </a:r>
            <a:r>
              <a:rPr lang="cs-CZ" altLang="cs-CZ" sz="2400" b="1" u="sng" dirty="0">
                <a:latin typeface="Verdana" panose="020B0604030504040204" pitchFamily="34" charset="0"/>
              </a:rPr>
              <a:t>DEMOGRAFICKÝ PŘECHOD</a:t>
            </a:r>
            <a:r>
              <a:rPr lang="cs-CZ" altLang="cs-CZ" sz="2400" dirty="0">
                <a:latin typeface="Verdana" panose="020B0604030504040204" pitchFamily="34" charset="0"/>
              </a:rPr>
              <a:t> (zjednodušeně: </a:t>
            </a:r>
            <a:r>
              <a:rPr lang="cs-CZ" altLang="cs-CZ" sz="2400" b="1" u="sng" dirty="0">
                <a:latin typeface="Verdana" panose="020B0604030504040204" pitchFamily="34" charset="0"/>
              </a:rPr>
              <a:t>pokles mortality, </a:t>
            </a:r>
            <a:r>
              <a:rPr lang="cs-CZ" altLang="cs-CZ" sz="2400" dirty="0">
                <a:latin typeface="Verdana" panose="020B0604030504040204" pitchFamily="34" charset="0"/>
              </a:rPr>
              <a:t>za nímž s jistým zpožděním</a:t>
            </a:r>
            <a:r>
              <a:rPr lang="cs-CZ" altLang="cs-CZ" sz="2400" b="1" dirty="0">
                <a:latin typeface="Verdana" panose="020B0604030504040204" pitchFamily="34" charset="0"/>
              </a:rPr>
              <a:t> </a:t>
            </a:r>
            <a:r>
              <a:rPr lang="cs-CZ" altLang="cs-CZ" sz="2400" b="1" u="sng" dirty="0">
                <a:latin typeface="Verdana" panose="020B0604030504040204" pitchFamily="34" charset="0"/>
              </a:rPr>
              <a:t>následuje pokles natality</a:t>
            </a:r>
            <a:r>
              <a:rPr lang="cs-CZ" altLang="cs-CZ" sz="2400" u="sng" dirty="0">
                <a:latin typeface="Verdana" panose="020B0604030504040204" pitchFamily="34" charset="0"/>
              </a:rPr>
              <a:t> </a:t>
            </a:r>
            <a:r>
              <a:rPr lang="cs-CZ" altLang="cs-CZ" sz="2400" dirty="0">
                <a:latin typeface="Verdana" panose="020B0604030504040204" pitchFamily="34" charset="0"/>
              </a:rPr>
              <a:t>=&gt; </a:t>
            </a:r>
            <a:r>
              <a:rPr lang="cs-CZ" altLang="cs-CZ" sz="2400" b="1" u="sng" dirty="0">
                <a:latin typeface="Verdana" panose="020B0604030504040204" pitchFamily="34" charset="0"/>
              </a:rPr>
              <a:t>velký početní růst populace</a:t>
            </a:r>
            <a:r>
              <a:rPr lang="cs-CZ" altLang="cs-CZ" sz="2400" u="sng" dirty="0">
                <a:latin typeface="Verdana" panose="020B0604030504040204" pitchFamily="34" charset="0"/>
              </a:rPr>
              <a:t>) </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V jeho rámci se </a:t>
            </a:r>
            <a:r>
              <a:rPr lang="cs-CZ" altLang="cs-CZ" sz="2400" b="1" dirty="0">
                <a:latin typeface="Verdana" panose="020B0604030504040204" pitchFamily="34" charset="0"/>
              </a:rPr>
              <a:t>v mnohých zemích úroveň úmrtnosti (mortality) snížila z původních 40‰ na hodnoty kolem 20‰</a:t>
            </a: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920268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92313" y="188914"/>
            <a:ext cx="8229600" cy="490537"/>
          </a:xfrm>
        </p:spPr>
        <p:txBody>
          <a:bodyPr/>
          <a:lstStyle/>
          <a:p>
            <a:pPr algn="ctr"/>
            <a:r>
              <a:rPr lang="cs-CZ" altLang="cs-CZ" sz="2800" dirty="0">
                <a:latin typeface="Cambria" panose="02040503050406030204" pitchFamily="18" charset="0"/>
              </a:rPr>
              <a:t>ZÁNIK HISTORICKÝCH KULTUR</a:t>
            </a:r>
          </a:p>
        </p:txBody>
      </p:sp>
      <p:sp>
        <p:nvSpPr>
          <p:cNvPr id="19459" name="Rectangle 3"/>
          <p:cNvSpPr>
            <a:spLocks noGrp="1" noChangeArrowheads="1"/>
          </p:cNvSpPr>
          <p:nvPr>
            <p:ph type="body" idx="1"/>
          </p:nvPr>
        </p:nvSpPr>
        <p:spPr>
          <a:xfrm>
            <a:off x="389804" y="467088"/>
            <a:ext cx="11434617" cy="5845175"/>
          </a:xfrm>
        </p:spPr>
        <p:txBody>
          <a:bodyPr/>
          <a:lstStyle/>
          <a:p>
            <a:pPr>
              <a:buFontTx/>
              <a:buNone/>
            </a:pPr>
            <a:r>
              <a:rPr lang="cs-CZ" altLang="cs-CZ" sz="2400" b="1" u="sng" dirty="0">
                <a:latin typeface="Cambria" panose="02040503050406030204" pitchFamily="18" charset="0"/>
              </a:rPr>
              <a:t>Mayská civilizace</a:t>
            </a:r>
          </a:p>
          <a:p>
            <a:r>
              <a:rPr lang="cs-CZ" altLang="cs-CZ" sz="2400" dirty="0">
                <a:latin typeface="Cambria" panose="02040503050406030204" pitchFamily="18" charset="0"/>
              </a:rPr>
              <a:t>Existovala zhruba v období 2600 př. n. l až 600 n. l.</a:t>
            </a:r>
          </a:p>
          <a:p>
            <a:r>
              <a:rPr lang="cs-CZ" altLang="cs-CZ" sz="2400" b="1" dirty="0">
                <a:latin typeface="Cambria" panose="02040503050406030204" pitchFamily="18" charset="0"/>
              </a:rPr>
              <a:t>Největší rozkvět ovšem sahá až do našeho letopočtu</a:t>
            </a:r>
          </a:p>
          <a:p>
            <a:r>
              <a:rPr lang="cs-CZ" altLang="cs-CZ" sz="2400" dirty="0">
                <a:latin typeface="Cambria" panose="02040503050406030204" pitchFamily="18" charset="0"/>
              </a:rPr>
              <a:t>Monumentální město </a:t>
            </a:r>
            <a:r>
              <a:rPr lang="cs-CZ" altLang="cs-CZ" sz="2400" b="1" dirty="0" err="1">
                <a:latin typeface="Cambria" panose="02040503050406030204" pitchFamily="18" charset="0"/>
              </a:rPr>
              <a:t>Teotihuacán</a:t>
            </a:r>
            <a:r>
              <a:rPr lang="cs-CZ" altLang="cs-CZ" sz="2400" dirty="0">
                <a:latin typeface="Cambria" panose="02040503050406030204" pitchFamily="18" charset="0"/>
              </a:rPr>
              <a:t> mělo na konci uvedeného období asi </a:t>
            </a:r>
            <a:r>
              <a:rPr lang="cs-CZ" altLang="cs-CZ" sz="2400" b="1" dirty="0">
                <a:latin typeface="Cambria" panose="02040503050406030204" pitchFamily="18" charset="0"/>
              </a:rPr>
              <a:t>200 tisíc obyvatel</a:t>
            </a:r>
            <a:r>
              <a:rPr lang="cs-CZ" altLang="cs-CZ" sz="2400" dirty="0">
                <a:latin typeface="Cambria" panose="02040503050406030204" pitchFamily="18" charset="0"/>
              </a:rPr>
              <a:t>, kteří žili na </a:t>
            </a:r>
            <a:r>
              <a:rPr lang="cs-CZ" altLang="cs-CZ" sz="2400" b="1" dirty="0">
                <a:latin typeface="Cambria" panose="02040503050406030204" pitchFamily="18" charset="0"/>
              </a:rPr>
              <a:t>20 km</a:t>
            </a:r>
            <a:r>
              <a:rPr lang="cs-CZ" altLang="cs-CZ" sz="2400" b="1" baseline="30000" dirty="0">
                <a:latin typeface="Cambria" panose="02040503050406030204" pitchFamily="18" charset="0"/>
              </a:rPr>
              <a:t>2</a:t>
            </a:r>
          </a:p>
          <a:p>
            <a:r>
              <a:rPr lang="cs-CZ" altLang="cs-CZ" sz="2400" b="1" dirty="0">
                <a:latin typeface="Cambria" panose="02040503050406030204" pitchFamily="18" charset="0"/>
              </a:rPr>
              <a:t>Během pár let </a:t>
            </a:r>
            <a:r>
              <a:rPr lang="cs-CZ" altLang="cs-CZ" sz="2400" dirty="0">
                <a:latin typeface="Cambria" panose="02040503050406030204" pitchFamily="18" charset="0"/>
              </a:rPr>
              <a:t>s ovšem nejen toto obří indiánské město, ale i  </a:t>
            </a:r>
            <a:r>
              <a:rPr lang="cs-CZ" altLang="cs-CZ" sz="2400" b="1" dirty="0">
                <a:latin typeface="Cambria" panose="02040503050406030204" pitchFamily="18" charset="0"/>
              </a:rPr>
              <a:t>celá říše záhadně rozpadá a zaniká </a:t>
            </a:r>
            <a:r>
              <a:rPr lang="cs-CZ" altLang="cs-CZ" sz="2400" dirty="0">
                <a:latin typeface="Cambria" panose="02040503050406030204" pitchFamily="18" charset="0"/>
              </a:rPr>
              <a:t>- </a:t>
            </a:r>
            <a:r>
              <a:rPr lang="cs-CZ" altLang="cs-CZ" sz="2400" i="1" dirty="0">
                <a:latin typeface="Cambria" panose="02040503050406030204" pitchFamily="18" charset="0"/>
              </a:rPr>
              <a:t>“…jakoby se všichni najednou sbalili a odjeli na pláž..“</a:t>
            </a:r>
          </a:p>
          <a:p>
            <a:r>
              <a:rPr lang="cs-CZ" altLang="cs-CZ" sz="2400" dirty="0">
                <a:latin typeface="Cambria" panose="02040503050406030204" pitchFamily="18" charset="0"/>
              </a:rPr>
              <a:t>Důvody zániku? </a:t>
            </a:r>
            <a:r>
              <a:rPr lang="cs-CZ" altLang="cs-CZ" sz="2400" b="1" dirty="0">
                <a:latin typeface="Cambria" panose="02040503050406030204" pitchFamily="18" charset="0"/>
              </a:rPr>
              <a:t>Dlouhé a krvavé války mezi jednotlivými státy o suroviny, půdu i zajatce</a:t>
            </a:r>
            <a:r>
              <a:rPr lang="cs-CZ" altLang="cs-CZ" sz="2400" dirty="0">
                <a:latin typeface="Cambria" panose="02040503050406030204" pitchFamily="18" charset="0"/>
              </a:rPr>
              <a:t> (pracovní sílu a oběti bohům); dále </a:t>
            </a:r>
            <a:r>
              <a:rPr lang="cs-CZ" altLang="cs-CZ" sz="2400" b="1" dirty="0">
                <a:latin typeface="Cambria" panose="02040503050406030204" pitchFamily="18" charset="0"/>
              </a:rPr>
              <a:t>příliš honosný styl života královské rodiny </a:t>
            </a:r>
            <a:r>
              <a:rPr lang="cs-CZ" altLang="cs-CZ" sz="2400" dirty="0">
                <a:latin typeface="Cambria" panose="02040503050406030204" pitchFamily="18" charset="0"/>
              </a:rPr>
              <a:t>a z něho pramenící „lidové bouře“, ale i </a:t>
            </a:r>
            <a:r>
              <a:rPr lang="cs-CZ" altLang="cs-CZ" sz="2400" b="1" dirty="0">
                <a:latin typeface="Cambria" panose="02040503050406030204" pitchFamily="18" charset="0"/>
              </a:rPr>
              <a:t>neúrody z rostoucího sucha (odlesnění krajiny), populační exploze a nedostatek půdy a potravin..</a:t>
            </a:r>
          </a:p>
          <a:p>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04994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720000" y="620713"/>
            <a:ext cx="10779273" cy="5505450"/>
          </a:xfrm>
        </p:spPr>
        <p:txBody>
          <a:bodyPr/>
          <a:lstStyle/>
          <a:p>
            <a:pPr eaLnBrk="1" hangingPunct="1"/>
            <a:r>
              <a:rPr lang="cs-CZ" altLang="cs-CZ" sz="2400" dirty="0" smtClean="0">
                <a:latin typeface="Verdana" panose="020B0604030504040204" pitchFamily="34" charset="0"/>
              </a:rPr>
              <a:t>Zrychlující </a:t>
            </a:r>
            <a:r>
              <a:rPr lang="cs-CZ" altLang="cs-CZ" sz="2400" dirty="0">
                <a:latin typeface="Verdana" panose="020B0604030504040204" pitchFamily="34" charset="0"/>
              </a:rPr>
              <a:t>se tempo růstu počtu obyvatel lze dokumentovat údaji o </a:t>
            </a:r>
            <a:r>
              <a:rPr lang="cs-CZ" altLang="cs-CZ" sz="2400" b="1" dirty="0">
                <a:latin typeface="Verdana" panose="020B0604030504040204" pitchFamily="34" charset="0"/>
              </a:rPr>
              <a:t>zkracování časových intervalů</a:t>
            </a:r>
            <a:r>
              <a:rPr lang="cs-CZ" altLang="cs-CZ" sz="2400" dirty="0">
                <a:latin typeface="Verdana" panose="020B0604030504040204" pitchFamily="34" charset="0"/>
              </a:rPr>
              <a:t>, v nichž došlo ke:</a:t>
            </a:r>
          </a:p>
          <a:p>
            <a:pPr eaLnBrk="1" hangingPunct="1"/>
            <a:endParaRPr lang="cs-CZ" altLang="cs-CZ" sz="2400" dirty="0">
              <a:latin typeface="Verdana" panose="020B0604030504040204" pitchFamily="34" charset="0"/>
            </a:endParaRPr>
          </a:p>
          <a:p>
            <a:pPr eaLnBrk="1" hangingPunct="1"/>
            <a:r>
              <a:rPr lang="cs-CZ" altLang="cs-CZ" sz="2400" b="1" dirty="0">
                <a:latin typeface="Verdana" panose="020B0604030504040204" pitchFamily="34" charset="0"/>
              </a:rPr>
              <a:t>zvýšení počtu obyvatel v řádech (mld.)</a:t>
            </a:r>
          </a:p>
          <a:p>
            <a:pPr eaLnBrk="1" hangingPunct="1"/>
            <a:endParaRPr lang="cs-CZ" altLang="cs-CZ" sz="2400" b="1" dirty="0">
              <a:latin typeface="Verdana" panose="020B0604030504040204" pitchFamily="34" charset="0"/>
            </a:endParaRPr>
          </a:p>
          <a:p>
            <a:pPr eaLnBrk="1" hangingPunct="1"/>
            <a:r>
              <a:rPr lang="cs-CZ" altLang="cs-CZ" sz="2400" b="1" dirty="0">
                <a:latin typeface="Verdana" panose="020B0604030504040204" pitchFamily="34" charset="0"/>
              </a:rPr>
              <a:t>zdvojnásobení počtu obyvatel světa</a:t>
            </a:r>
            <a:r>
              <a:rPr lang="cs-CZ" altLang="cs-CZ" sz="2400" dirty="0">
                <a:latin typeface="Verdana" panose="020B0604030504040204" pitchFamily="34" charset="0"/>
              </a:rPr>
              <a:t> – zatímco v období před začátkem letopočtu tento interval trval 1000 až 3000 roků, do konce 19. století se jeho délka zkrátila na sto let a </a:t>
            </a:r>
            <a:r>
              <a:rPr lang="cs-CZ" altLang="cs-CZ" sz="2400" b="1" dirty="0">
                <a:latin typeface="Verdana" panose="020B0604030504040204" pitchFamily="34" charset="0"/>
              </a:rPr>
              <a:t>v současnosti dosahuje pouze kolem 30 až 40 let</a:t>
            </a:r>
            <a:r>
              <a:rPr lang="cs-CZ" altLang="cs-CZ" sz="2400" dirty="0">
                <a:latin typeface="Verdana" panose="020B0604030504040204" pitchFamily="34" charset="0"/>
              </a:rPr>
              <a:t>, což se ovšem zastaví.. </a:t>
            </a: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6608394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942109" y="369455"/>
            <a:ext cx="10298546" cy="6155171"/>
          </a:xfrm>
        </p:spPr>
        <p:txBody>
          <a:bodyPr/>
          <a:lstStyle/>
          <a:p>
            <a:pPr eaLnBrk="1" hangingPunct="1">
              <a:lnSpc>
                <a:spcPct val="100000"/>
              </a:lnSpc>
            </a:pPr>
            <a:r>
              <a:rPr lang="cs-CZ" altLang="cs-CZ" sz="2400" b="1" i="1" dirty="0">
                <a:latin typeface="Verdana" panose="020B0604030504040204" pitchFamily="34" charset="0"/>
              </a:rPr>
              <a:t>první miliarda</a:t>
            </a:r>
            <a:r>
              <a:rPr lang="cs-CZ" altLang="cs-CZ" sz="2400" dirty="0">
                <a:latin typeface="Verdana" panose="020B0604030504040204" pitchFamily="34" charset="0"/>
              </a:rPr>
              <a:t> byla překonána poměrně záhy na počátku 19. století (patrně roku 1804)</a:t>
            </a:r>
            <a:endParaRPr lang="cs-CZ" altLang="cs-CZ" sz="2400" b="1" i="1" dirty="0">
              <a:latin typeface="Verdana" panose="020B0604030504040204" pitchFamily="34" charset="0"/>
            </a:endParaRPr>
          </a:p>
          <a:p>
            <a:pPr eaLnBrk="1" hangingPunct="1">
              <a:lnSpc>
                <a:spcPct val="100000"/>
              </a:lnSpc>
            </a:pPr>
            <a:endParaRPr lang="cs-CZ" altLang="cs-CZ" sz="2400" b="1"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druhá miliarda</a:t>
            </a:r>
            <a:r>
              <a:rPr lang="cs-CZ" altLang="cs-CZ" sz="2400" dirty="0">
                <a:latin typeface="Verdana" panose="020B0604030504040204" pitchFamily="34" charset="0"/>
              </a:rPr>
              <a:t> v roce 1927 – délka období 123 let </a:t>
            </a:r>
            <a:endParaRPr lang="cs-CZ" altLang="cs-CZ" sz="2400" b="1" i="1" dirty="0">
              <a:latin typeface="Verdana" panose="020B0604030504040204" pitchFamily="34" charset="0"/>
            </a:endParaRPr>
          </a:p>
          <a:p>
            <a:pPr eaLnBrk="1" hangingPunct="1">
              <a:lnSpc>
                <a:spcPct val="100000"/>
              </a:lnSpc>
            </a:pPr>
            <a:endParaRPr lang="cs-CZ" altLang="cs-CZ" sz="2400" b="1"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třetí miliarda</a:t>
            </a:r>
            <a:r>
              <a:rPr lang="cs-CZ" altLang="cs-CZ" sz="2400" dirty="0">
                <a:latin typeface="Verdana" panose="020B0604030504040204" pitchFamily="34" charset="0"/>
              </a:rPr>
              <a:t> zabrala pouze 33 let a byla tedy dosažena roku 1960 </a:t>
            </a:r>
            <a:endParaRPr lang="cs-CZ" altLang="cs-CZ" sz="2400" b="1" i="1" dirty="0">
              <a:latin typeface="Verdana" panose="020B0604030504040204" pitchFamily="34" charset="0"/>
            </a:endParaRPr>
          </a:p>
          <a:p>
            <a:pPr eaLnBrk="1" hangingPunct="1">
              <a:lnSpc>
                <a:spcPct val="100000"/>
              </a:lnSpc>
            </a:pPr>
            <a:endParaRPr lang="cs-CZ" altLang="cs-CZ" sz="2400" b="1"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čtvrtá miliarda</a:t>
            </a:r>
            <a:r>
              <a:rPr lang="cs-CZ" altLang="cs-CZ" sz="2400" dirty="0">
                <a:latin typeface="Verdana" panose="020B0604030504040204" pitchFamily="34" charset="0"/>
              </a:rPr>
              <a:t> byla dosažena za dalších 14 let v roce 1974 </a:t>
            </a:r>
            <a:endParaRPr lang="cs-CZ" altLang="cs-CZ" sz="2400" b="1" i="1" dirty="0">
              <a:latin typeface="Verdana" panose="020B0604030504040204" pitchFamily="34" charset="0"/>
            </a:endParaRPr>
          </a:p>
          <a:p>
            <a:pPr eaLnBrk="1" hangingPunct="1">
              <a:lnSpc>
                <a:spcPct val="100000"/>
              </a:lnSpc>
            </a:pPr>
            <a:endParaRPr lang="cs-CZ" altLang="cs-CZ" sz="2400" b="1"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pátá miliarda</a:t>
            </a:r>
            <a:r>
              <a:rPr lang="cs-CZ" altLang="cs-CZ" sz="2400" dirty="0">
                <a:latin typeface="Verdana" panose="020B0604030504040204" pitchFamily="34" charset="0"/>
              </a:rPr>
              <a:t> v roce 1987 (13 let)</a:t>
            </a:r>
            <a:endParaRPr lang="cs-CZ" altLang="cs-CZ" sz="2400" b="1" i="1" dirty="0">
              <a:latin typeface="Verdana" panose="020B0604030504040204" pitchFamily="34" charset="0"/>
            </a:endParaRPr>
          </a:p>
          <a:p>
            <a:pPr eaLnBrk="1" hangingPunct="1">
              <a:lnSpc>
                <a:spcPct val="100000"/>
              </a:lnSpc>
            </a:pPr>
            <a:endParaRPr lang="cs-CZ" altLang="cs-CZ" sz="2400" b="1"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šestá miliarda</a:t>
            </a:r>
            <a:r>
              <a:rPr lang="cs-CZ" altLang="cs-CZ" sz="2400" dirty="0">
                <a:latin typeface="Verdana" panose="020B0604030504040204" pitchFamily="34" charset="0"/>
              </a:rPr>
              <a:t> potom za pouhých 12 let v roce 1999</a:t>
            </a:r>
          </a:p>
          <a:p>
            <a:pPr eaLnBrk="1" hangingPunct="1">
              <a:lnSpc>
                <a:spcPct val="100000"/>
              </a:lnSpc>
            </a:pPr>
            <a:endParaRPr lang="cs-CZ" altLang="cs-CZ" sz="2400" b="1"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sedmá miliarda (2011),</a:t>
            </a:r>
            <a:r>
              <a:rPr lang="cs-CZ" altLang="cs-CZ" sz="2400" dirty="0">
                <a:latin typeface="Verdana" panose="020B0604030504040204" pitchFamily="34" charset="0"/>
              </a:rPr>
              <a:t> tedy také 12 let… </a:t>
            </a:r>
            <a:r>
              <a:rPr lang="cs-CZ" altLang="cs-CZ" sz="2400" b="1" i="1" dirty="0">
                <a:solidFill>
                  <a:srgbClr val="FF0000"/>
                </a:solidFill>
                <a:latin typeface="Verdana" panose="020B0604030504040204" pitchFamily="34" charset="0"/>
              </a:rPr>
              <a:t>(jak bude dlouho trvat další?)</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425801909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3">
            <a:extLst>
              <a:ext uri="{28A0092B-C50C-407E-A947-70E740481C1C}">
                <a14:useLocalDpi xmlns:a14="http://schemas.microsoft.com/office/drawing/2010/main" val="0"/>
              </a:ext>
            </a:extLst>
          </a:blip>
          <a:srcRect l="26576" t="36855" r="22031" b="22501"/>
          <a:stretch>
            <a:fillRect/>
          </a:stretch>
        </p:blipFill>
        <p:spPr bwMode="auto">
          <a:xfrm>
            <a:off x="1672360" y="351271"/>
            <a:ext cx="8640763"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
        <p:nvSpPr>
          <p:cNvPr id="3" name="TextovéPole 2"/>
          <p:cNvSpPr txBox="1"/>
          <p:nvPr/>
        </p:nvSpPr>
        <p:spPr>
          <a:xfrm>
            <a:off x="822036" y="4824658"/>
            <a:ext cx="10569817" cy="1200329"/>
          </a:xfrm>
          <a:prstGeom prst="rect">
            <a:avLst/>
          </a:prstGeom>
          <a:noFill/>
        </p:spPr>
        <p:txBody>
          <a:bodyPr wrap="none" rtlCol="0">
            <a:spAutoFit/>
          </a:bodyPr>
          <a:lstStyle/>
          <a:p>
            <a:pPr algn="ctr"/>
            <a:r>
              <a:rPr lang="cs-CZ" dirty="0" smtClean="0"/>
              <a:t>Osmé </a:t>
            </a:r>
            <a:r>
              <a:rPr lang="cs-CZ" dirty="0"/>
              <a:t>miliardy může lidstvo, při udržení současného tempa růstu, </a:t>
            </a:r>
            <a:r>
              <a:rPr lang="cs-CZ" dirty="0" smtClean="0"/>
              <a:t>dosáhnout</a:t>
            </a:r>
          </a:p>
          <a:p>
            <a:pPr algn="ctr"/>
            <a:r>
              <a:rPr lang="cs-CZ" dirty="0" smtClean="0"/>
              <a:t>ještě </a:t>
            </a:r>
            <a:r>
              <a:rPr lang="cs-CZ" dirty="0"/>
              <a:t>dříve než za 12 </a:t>
            </a:r>
            <a:r>
              <a:rPr lang="cs-CZ" dirty="0" smtClean="0"/>
              <a:t>let (a stane se to), </a:t>
            </a:r>
            <a:r>
              <a:rPr lang="cs-CZ" dirty="0"/>
              <a:t>což však neznamená, </a:t>
            </a:r>
            <a:endParaRPr lang="cs-CZ" dirty="0" smtClean="0"/>
          </a:p>
          <a:p>
            <a:pPr algn="ctr"/>
            <a:r>
              <a:rPr lang="cs-CZ" dirty="0" smtClean="0"/>
              <a:t>že </a:t>
            </a:r>
            <a:r>
              <a:rPr lang="cs-CZ" dirty="0"/>
              <a:t>by populace rostla rychleji.</a:t>
            </a:r>
          </a:p>
        </p:txBody>
      </p:sp>
    </p:spTree>
    <p:extLst>
      <p:ext uri="{BB962C8B-B14F-4D97-AF65-F5344CB8AC3E}">
        <p14:creationId xmlns:p14="http://schemas.microsoft.com/office/powerpoint/2010/main" val="95865434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title"/>
          </p:nvPr>
        </p:nvSpPr>
        <p:spPr>
          <a:xfrm>
            <a:off x="1992313" y="188913"/>
            <a:ext cx="8229600" cy="404812"/>
          </a:xfrm>
        </p:spPr>
        <p:txBody>
          <a:bodyPr/>
          <a:lstStyle/>
          <a:p>
            <a:pPr algn="ctr" eaLnBrk="1" hangingPunct="1"/>
            <a:r>
              <a:rPr lang="cs-CZ" altLang="cs-CZ" sz="2400" dirty="0">
                <a:latin typeface="Verdana" panose="020B0604030504040204" pitchFamily="34" charset="0"/>
              </a:rPr>
              <a:t>Vývoj počtu obyvatelstva světa</a:t>
            </a:r>
          </a:p>
        </p:txBody>
      </p:sp>
      <p:sp>
        <p:nvSpPr>
          <p:cNvPr id="72707" name="Oval 12"/>
          <p:cNvSpPr>
            <a:spLocks noChangeArrowheads="1"/>
          </p:cNvSpPr>
          <p:nvPr/>
        </p:nvSpPr>
        <p:spPr bwMode="auto">
          <a:xfrm>
            <a:off x="9048750" y="4941889"/>
            <a:ext cx="433388" cy="649287"/>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2708" name="Text Box 13"/>
          <p:cNvSpPr txBox="1">
            <a:spLocks noChangeArrowheads="1"/>
          </p:cNvSpPr>
          <p:nvPr/>
        </p:nvSpPr>
        <p:spPr bwMode="auto">
          <a:xfrm>
            <a:off x="6240463" y="6092826"/>
            <a:ext cx="398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i="1">
                <a:solidFill>
                  <a:srgbClr val="FF0000"/>
                </a:solidFill>
              </a:rPr>
              <a:t>Kdy asi bude další zdvojnásobení?</a:t>
            </a:r>
          </a:p>
        </p:txBody>
      </p:sp>
      <p:graphicFrame>
        <p:nvGraphicFramePr>
          <p:cNvPr id="36173" name="Group 333"/>
          <p:cNvGraphicFramePr>
            <a:graphicFrameLocks noGrp="1"/>
          </p:cNvGraphicFramePr>
          <p:nvPr>
            <p:extLst/>
          </p:nvPr>
        </p:nvGraphicFramePr>
        <p:xfrm>
          <a:off x="2855913" y="981075"/>
          <a:ext cx="6553200" cy="4681542"/>
        </p:xfrm>
        <a:graphic>
          <a:graphicData uri="http://schemas.openxmlformats.org/drawingml/2006/table">
            <a:tbl>
              <a:tblPr/>
              <a:tblGrid>
                <a:gridCol w="1289050">
                  <a:extLst>
                    <a:ext uri="{9D8B030D-6E8A-4147-A177-3AD203B41FA5}">
                      <a16:colId xmlns:a16="http://schemas.microsoft.com/office/drawing/2014/main" val="20000"/>
                    </a:ext>
                  </a:extLst>
                </a:gridCol>
                <a:gridCol w="2319337">
                  <a:extLst>
                    <a:ext uri="{9D8B030D-6E8A-4147-A177-3AD203B41FA5}">
                      <a16:colId xmlns:a16="http://schemas.microsoft.com/office/drawing/2014/main" val="20001"/>
                    </a:ext>
                  </a:extLst>
                </a:gridCol>
                <a:gridCol w="2944813">
                  <a:extLst>
                    <a:ext uri="{9D8B030D-6E8A-4147-A177-3AD203B41FA5}">
                      <a16:colId xmlns:a16="http://schemas.microsoft.com/office/drawing/2014/main" val="20002"/>
                    </a:ext>
                  </a:extLst>
                </a:gridCol>
              </a:tblGrid>
              <a:tr h="530224">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rok</a:t>
                      </a:r>
                      <a:endParaRPr kumimoji="0" lang="cs-CZ" altLang="cs-CZ" sz="18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počet obyvatel (mil.)</a:t>
                      </a:r>
                      <a:endParaRPr kumimoji="0" lang="cs-CZ" altLang="cs-CZ"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obdob</a:t>
                      </a:r>
                      <a:r>
                        <a:rPr kumimoji="0" lang="cs-CZ" altLang="cs-CZ" sz="1200" b="1" i="0" u="none" strike="noStrike" cap="none" normalizeH="0" baseline="0" dirty="0">
                          <a:ln>
                            <a:noFill/>
                          </a:ln>
                          <a:solidFill>
                            <a:schemeClr val="tx1"/>
                          </a:solidFill>
                          <a:effectLst/>
                          <a:latin typeface="Arial"/>
                          <a:cs typeface="Times New Roman" pitchFamily="18" charset="0"/>
                        </a:rPr>
                        <a:t>í</a:t>
                      </a: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 potřebn</a:t>
                      </a:r>
                      <a:r>
                        <a:rPr kumimoji="0" lang="cs-CZ" altLang="cs-CZ" sz="1200" b="1" i="0" u="none" strike="noStrike" cap="none" normalizeH="0" baseline="0" dirty="0">
                          <a:ln>
                            <a:noFill/>
                          </a:ln>
                          <a:solidFill>
                            <a:schemeClr val="tx1"/>
                          </a:solidFill>
                          <a:effectLst/>
                          <a:latin typeface="Arial"/>
                          <a:cs typeface="Times New Roman" pitchFamily="18" charset="0"/>
                        </a:rPr>
                        <a:t>é</a:t>
                      </a: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 ke zdvojn</a:t>
                      </a:r>
                      <a:r>
                        <a:rPr kumimoji="0" lang="cs-CZ" altLang="cs-CZ" sz="1200" b="1" i="0" u="none" strike="noStrike" cap="none" normalizeH="0" baseline="0" dirty="0">
                          <a:ln>
                            <a:noFill/>
                          </a:ln>
                          <a:solidFill>
                            <a:schemeClr val="tx1"/>
                          </a:solidFill>
                          <a:effectLst/>
                          <a:latin typeface="Arial"/>
                          <a:cs typeface="Times New Roman" pitchFamily="18" charset="0"/>
                        </a:rPr>
                        <a:t>á</a:t>
                      </a: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soben</a:t>
                      </a:r>
                      <a:r>
                        <a:rPr kumimoji="0" lang="cs-CZ" altLang="cs-CZ" sz="1200" b="1" i="0" u="none" strike="noStrike" cap="none" normalizeH="0" baseline="0" dirty="0">
                          <a:ln>
                            <a:noFill/>
                          </a:ln>
                          <a:solidFill>
                            <a:schemeClr val="tx1"/>
                          </a:solidFill>
                          <a:effectLst/>
                          <a:latin typeface="Arial"/>
                          <a:cs typeface="Times New Roman" pitchFamily="18" charset="0"/>
                        </a:rPr>
                        <a:t>í</a:t>
                      </a: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 populace (roky)</a:t>
                      </a:r>
                      <a:endParaRPr kumimoji="0" lang="cs-CZ" altLang="cs-CZ" sz="18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10000 př. n.l.</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5</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7000 př.n.l.</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3000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4500 př.n.l.</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20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2500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2500 př.n.l.</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40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2000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1000 př.n.l.</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80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1500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0</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160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1000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900</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320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900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1700</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600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800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1850</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1 200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150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1950</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2 500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100</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20675">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1986</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5 000</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36</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2000</a:t>
                      </a:r>
                      <a:endParaRPr kumimoji="0" lang="cs-CZ" altLang="cs-CZ" sz="1400" b="0" i="0" u="none" strike="noStrike" cap="none" normalizeH="0" baseline="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a:ln>
                            <a:noFill/>
                          </a:ln>
                          <a:solidFill>
                            <a:schemeClr val="tx1"/>
                          </a:solidFill>
                          <a:effectLst/>
                          <a:latin typeface="Times New Roman" pitchFamily="18" charset="0"/>
                          <a:cs typeface="Times New Roman" pitchFamily="18" charset="0"/>
                        </a:rPr>
                        <a:t>6 057</a:t>
                      </a:r>
                      <a:endParaRPr kumimoji="0" lang="cs-CZ" altLang="cs-CZ" sz="14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908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Times New Roman" pitchFamily="18" charset="0"/>
                          <a:cs typeface="Times New Roman" pitchFamily="18" charset="0"/>
                        </a:rPr>
                        <a:t>2020</a:t>
                      </a:r>
                      <a:endParaRPr kumimoji="0" lang="cs-CZ" altLang="cs-CZ" sz="1400" b="0" i="0" u="none" strike="noStrike" cap="none" normalizeH="0" baseline="0" dirty="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7 </a:t>
                      </a:r>
                      <a:r>
                        <a:rPr kumimoji="0" lang="cs-CZ" altLang="cs-CZ" sz="1400" b="0" i="0" u="none" strike="noStrike" cap="none" normalizeH="0" baseline="0" dirty="0" smtClean="0">
                          <a:ln>
                            <a:noFill/>
                          </a:ln>
                          <a:solidFill>
                            <a:schemeClr val="tx1"/>
                          </a:solidFill>
                          <a:effectLst/>
                          <a:latin typeface="Times New Roman" pitchFamily="18" charset="0"/>
                          <a:cs typeface="Times New Roman" pitchFamily="18" charset="0"/>
                        </a:rPr>
                        <a:t>777</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latin typeface="Times New Roman" pitchFamily="18" charset="0"/>
                          <a:cs typeface="Times New Roman" pitchFamily="18" charset="0"/>
                        </a:rPr>
                        <a:t>?</a:t>
                      </a:r>
                      <a:endParaRPr kumimoji="0" lang="cs-CZ" altLang="cs-CZ" sz="14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7812879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063750" y="333375"/>
            <a:ext cx="8229600" cy="850900"/>
          </a:xfrm>
        </p:spPr>
        <p:txBody>
          <a:bodyPr/>
          <a:lstStyle/>
          <a:p>
            <a:pPr algn="ctr" eaLnBrk="1" hangingPunct="1"/>
            <a:r>
              <a:rPr lang="cs-CZ" altLang="cs-CZ" sz="2400" dirty="0">
                <a:latin typeface="Verdana" panose="020B0604030504040204" pitchFamily="34" charset="0"/>
              </a:rPr>
              <a:t>Vývoj počtu obyvatel podle kontinentů </a:t>
            </a:r>
            <a:br>
              <a:rPr lang="cs-CZ" altLang="cs-CZ" sz="2400" dirty="0">
                <a:latin typeface="Verdana" panose="020B0604030504040204" pitchFamily="34" charset="0"/>
              </a:rPr>
            </a:br>
            <a:r>
              <a:rPr lang="cs-CZ" altLang="cs-CZ" sz="2400" dirty="0">
                <a:latin typeface="Verdana" panose="020B0604030504040204" pitchFamily="34" charset="0"/>
              </a:rPr>
              <a:t>v letech 1000-2018</a:t>
            </a:r>
            <a:endParaRPr lang="cs-CZ" altLang="cs-CZ" sz="2400" dirty="0"/>
          </a:p>
        </p:txBody>
      </p:sp>
      <p:sp>
        <p:nvSpPr>
          <p:cNvPr id="74755" name="Oval 5"/>
          <p:cNvSpPr>
            <a:spLocks noChangeArrowheads="1"/>
          </p:cNvSpPr>
          <p:nvPr/>
        </p:nvSpPr>
        <p:spPr bwMode="auto">
          <a:xfrm>
            <a:off x="6240464" y="3860800"/>
            <a:ext cx="504825" cy="863600"/>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4756" name="Oval 7"/>
          <p:cNvSpPr>
            <a:spLocks noChangeArrowheads="1"/>
          </p:cNvSpPr>
          <p:nvPr/>
        </p:nvSpPr>
        <p:spPr bwMode="auto">
          <a:xfrm>
            <a:off x="3719514" y="5229226"/>
            <a:ext cx="574675" cy="576263"/>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4757" name="Text Box 8"/>
          <p:cNvSpPr txBox="1">
            <a:spLocks noChangeArrowheads="1"/>
          </p:cNvSpPr>
          <p:nvPr/>
        </p:nvSpPr>
        <p:spPr bwMode="auto">
          <a:xfrm>
            <a:off x="6867525" y="4097338"/>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solidFill>
                  <a:srgbClr val="0000FF"/>
                </a:solidFill>
              </a:rPr>
              <a:t>Proč?</a:t>
            </a:r>
          </a:p>
        </p:txBody>
      </p:sp>
      <p:sp>
        <p:nvSpPr>
          <p:cNvPr id="74758" name="Oval 9"/>
          <p:cNvSpPr>
            <a:spLocks noChangeArrowheads="1"/>
          </p:cNvSpPr>
          <p:nvPr/>
        </p:nvSpPr>
        <p:spPr bwMode="auto">
          <a:xfrm>
            <a:off x="4800600" y="4868863"/>
            <a:ext cx="719138" cy="6477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solidFill>
                <a:srgbClr val="FF0000"/>
              </a:solidFill>
            </a:endParaRPr>
          </a:p>
        </p:txBody>
      </p:sp>
      <p:sp>
        <p:nvSpPr>
          <p:cNvPr id="74759" name="Oval 10"/>
          <p:cNvSpPr>
            <a:spLocks noChangeArrowheads="1"/>
          </p:cNvSpPr>
          <p:nvPr/>
        </p:nvSpPr>
        <p:spPr bwMode="auto">
          <a:xfrm>
            <a:off x="6096000" y="4868863"/>
            <a:ext cx="647700" cy="6477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solidFill>
                <a:srgbClr val="FF0000"/>
              </a:solidFill>
            </a:endParaRPr>
          </a:p>
        </p:txBody>
      </p:sp>
      <p:sp>
        <p:nvSpPr>
          <p:cNvPr id="74760" name="Oval 11"/>
          <p:cNvSpPr>
            <a:spLocks noChangeArrowheads="1"/>
          </p:cNvSpPr>
          <p:nvPr/>
        </p:nvSpPr>
        <p:spPr bwMode="auto">
          <a:xfrm>
            <a:off x="7319964" y="4868863"/>
            <a:ext cx="649287" cy="6477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solidFill>
                <a:srgbClr val="FF0000"/>
              </a:solidFill>
            </a:endParaRPr>
          </a:p>
        </p:txBody>
      </p:sp>
      <p:graphicFrame>
        <p:nvGraphicFramePr>
          <p:cNvPr id="37566" name="Group 702"/>
          <p:cNvGraphicFramePr>
            <a:graphicFrameLocks noGrp="1"/>
          </p:cNvGraphicFramePr>
          <p:nvPr/>
        </p:nvGraphicFramePr>
        <p:xfrm>
          <a:off x="1955800" y="1341439"/>
          <a:ext cx="8280400" cy="4537078"/>
        </p:xfrm>
        <a:graphic>
          <a:graphicData uri="http://schemas.openxmlformats.org/drawingml/2006/table">
            <a:tbl>
              <a:tblPr/>
              <a:tblGrid>
                <a:gridCol w="1182687">
                  <a:extLst>
                    <a:ext uri="{9D8B030D-6E8A-4147-A177-3AD203B41FA5}">
                      <a16:colId xmlns:a16="http://schemas.microsoft.com/office/drawing/2014/main" val="20000"/>
                    </a:ext>
                  </a:extLst>
                </a:gridCol>
                <a:gridCol w="1182688">
                  <a:extLst>
                    <a:ext uri="{9D8B030D-6E8A-4147-A177-3AD203B41FA5}">
                      <a16:colId xmlns:a16="http://schemas.microsoft.com/office/drawing/2014/main" val="20001"/>
                    </a:ext>
                  </a:extLst>
                </a:gridCol>
                <a:gridCol w="1182687">
                  <a:extLst>
                    <a:ext uri="{9D8B030D-6E8A-4147-A177-3AD203B41FA5}">
                      <a16:colId xmlns:a16="http://schemas.microsoft.com/office/drawing/2014/main" val="20002"/>
                    </a:ext>
                  </a:extLst>
                </a:gridCol>
                <a:gridCol w="1184275">
                  <a:extLst>
                    <a:ext uri="{9D8B030D-6E8A-4147-A177-3AD203B41FA5}">
                      <a16:colId xmlns:a16="http://schemas.microsoft.com/office/drawing/2014/main" val="20003"/>
                    </a:ext>
                  </a:extLst>
                </a:gridCol>
                <a:gridCol w="1182688">
                  <a:extLst>
                    <a:ext uri="{9D8B030D-6E8A-4147-A177-3AD203B41FA5}">
                      <a16:colId xmlns:a16="http://schemas.microsoft.com/office/drawing/2014/main" val="20004"/>
                    </a:ext>
                  </a:extLst>
                </a:gridCol>
                <a:gridCol w="1182687">
                  <a:extLst>
                    <a:ext uri="{9D8B030D-6E8A-4147-A177-3AD203B41FA5}">
                      <a16:colId xmlns:a16="http://schemas.microsoft.com/office/drawing/2014/main" val="20005"/>
                    </a:ext>
                  </a:extLst>
                </a:gridCol>
                <a:gridCol w="1182688">
                  <a:extLst>
                    <a:ext uri="{9D8B030D-6E8A-4147-A177-3AD203B41FA5}">
                      <a16:colId xmlns:a16="http://schemas.microsoft.com/office/drawing/2014/main" val="20006"/>
                    </a:ext>
                  </a:extLst>
                </a:gridCol>
              </a:tblGrid>
              <a:tr h="331534">
                <a:tc rowSpan="2">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rok</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6">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itchFamily="18" charset="0"/>
                          <a:cs typeface="Times New Roman" pitchFamily="18" charset="0"/>
                        </a:rPr>
                        <a:t>počet obyvatel (mil.)</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50895">
                <a:tc v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Evropa</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Asie</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a:ln>
                            <a:noFill/>
                          </a:ln>
                          <a:solidFill>
                            <a:schemeClr val="tx1"/>
                          </a:solidFill>
                          <a:effectLst/>
                          <a:latin typeface="Times New Roman" pitchFamily="18" charset="0"/>
                          <a:cs typeface="Times New Roman" pitchFamily="18" charset="0"/>
                        </a:rPr>
                        <a:t>Afrika</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itchFamily="18" charset="0"/>
                          <a:cs typeface="Times New Roman" pitchFamily="18" charset="0"/>
                        </a:rPr>
                        <a:t>Amerika</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itchFamily="18" charset="0"/>
                          <a:cs typeface="Times New Roman" pitchFamily="18" charset="0"/>
                        </a:rPr>
                        <a:t>Austr</a:t>
                      </a:r>
                      <a:r>
                        <a:rPr kumimoji="0" lang="cs-CZ" altLang="cs-CZ" sz="1200" b="1" i="0" u="none" strike="noStrike" cap="none" normalizeH="0" baseline="0">
                          <a:ln>
                            <a:noFill/>
                          </a:ln>
                          <a:solidFill>
                            <a:schemeClr val="tx1"/>
                          </a:solidFill>
                          <a:effectLst/>
                          <a:latin typeface="Arial"/>
                          <a:cs typeface="Times New Roman" pitchFamily="18" charset="0"/>
                        </a:rPr>
                        <a:t>á</a:t>
                      </a:r>
                      <a:r>
                        <a:rPr kumimoji="0" lang="cs-CZ" altLang="cs-CZ" sz="1200" b="1" i="0" u="none" strike="noStrike" cap="none" normalizeH="0" baseline="0">
                          <a:ln>
                            <a:noFill/>
                          </a:ln>
                          <a:solidFill>
                            <a:schemeClr val="tx1"/>
                          </a:solidFill>
                          <a:effectLst/>
                          <a:latin typeface="Times New Roman" pitchFamily="18" charset="0"/>
                          <a:cs typeface="Times New Roman" pitchFamily="18" charset="0"/>
                        </a:rPr>
                        <a:t>lie a Oce</a:t>
                      </a:r>
                      <a:r>
                        <a:rPr kumimoji="0" lang="cs-CZ" altLang="cs-CZ" sz="1200" b="1" i="0" u="none" strike="noStrike" cap="none" normalizeH="0" baseline="0">
                          <a:ln>
                            <a:noFill/>
                          </a:ln>
                          <a:solidFill>
                            <a:schemeClr val="tx1"/>
                          </a:solidFill>
                          <a:effectLst/>
                          <a:latin typeface="Arial"/>
                          <a:cs typeface="Times New Roman" pitchFamily="18" charset="0"/>
                        </a:rPr>
                        <a:t>á</a:t>
                      </a:r>
                      <a:r>
                        <a:rPr kumimoji="0" lang="cs-CZ" altLang="cs-CZ" sz="1200" b="1" i="0" u="none" strike="noStrike" cap="none" normalizeH="0" baseline="0">
                          <a:ln>
                            <a:noFill/>
                          </a:ln>
                          <a:solidFill>
                            <a:schemeClr val="tx1"/>
                          </a:solidFill>
                          <a:effectLst/>
                          <a:latin typeface="Times New Roman" pitchFamily="18" charset="0"/>
                          <a:cs typeface="Times New Roman" pitchFamily="18" charset="0"/>
                        </a:rPr>
                        <a:t>nie</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a:ln>
                            <a:noFill/>
                          </a:ln>
                          <a:solidFill>
                            <a:schemeClr val="tx1"/>
                          </a:solidFill>
                          <a:effectLst/>
                          <a:latin typeface="Times New Roman" pitchFamily="18" charset="0"/>
                          <a:cs typeface="Times New Roman" pitchFamily="18" charset="0"/>
                        </a:rPr>
                        <a:t>Svět</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3395">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1000</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42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170</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50</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13</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276</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1200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61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203</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61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23</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349</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1500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69</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253</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82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41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446</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1650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100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330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100</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13</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545</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3395">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1750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140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479</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95</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728</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1800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187</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602</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90</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25</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906</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1850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266</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749</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95</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59</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1 171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1900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401</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937</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120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144</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6</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1 608</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3395">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1950</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547</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1 402</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221</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339</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13</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2 521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1998</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738</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3 585</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749</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a:ln>
                            <a:noFill/>
                          </a:ln>
                          <a:solidFill>
                            <a:schemeClr val="tx1"/>
                          </a:solidFill>
                          <a:effectLst/>
                          <a:latin typeface="Times New Roman" pitchFamily="18" charset="0"/>
                          <a:cs typeface="Times New Roman" pitchFamily="18" charset="0"/>
                        </a:rPr>
                        <a:t>809</a:t>
                      </a:r>
                      <a:endParaRPr kumimoji="0" lang="cs-CZ" altLang="cs-CZ" sz="1800" b="0" i="0" u="none" strike="noStrike" cap="none" normalizeH="0" baseline="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30</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5 901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1808">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2018</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746</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4 536</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1 284</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1 014</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41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eaLnBrk="0" hangingPunct="0">
                        <a:spcBef>
                          <a:spcPct val="20000"/>
                        </a:spcBef>
                        <a:defRPr sz="2400">
                          <a:solidFill>
                            <a:schemeClr val="tx1"/>
                          </a:solidFill>
                          <a:latin typeface="Arial" charset="0"/>
                        </a:defRPr>
                      </a:lvl2pPr>
                      <a:lvl3pPr eaLnBrk="0" hangingPunct="0">
                        <a:spcBef>
                          <a:spcPct val="20000"/>
                        </a:spcBef>
                        <a:defRPr sz="2000">
                          <a:solidFill>
                            <a:schemeClr val="tx1"/>
                          </a:solidFill>
                          <a:latin typeface="Arial" charset="0"/>
                        </a:defRPr>
                      </a:lvl3pPr>
                      <a:lvl4pPr eaLnBrk="0" hangingPunct="0">
                        <a:spcBef>
                          <a:spcPct val="20000"/>
                        </a:spcBef>
                        <a:defRPr>
                          <a:solidFill>
                            <a:schemeClr val="tx1"/>
                          </a:solidFill>
                          <a:latin typeface="Arial" charset="0"/>
                        </a:defRPr>
                      </a:lvl4pPr>
                      <a:lvl5pPr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a:ln>
                            <a:noFill/>
                          </a:ln>
                          <a:solidFill>
                            <a:schemeClr val="tx1"/>
                          </a:solidFill>
                          <a:effectLst/>
                          <a:latin typeface="Times New Roman" pitchFamily="18" charset="0"/>
                          <a:cs typeface="Times New Roman" pitchFamily="18" charset="0"/>
                        </a:rPr>
                        <a:t>7 621</a:t>
                      </a:r>
                      <a:endParaRPr kumimoji="0" lang="cs-CZ" altLang="cs-CZ" sz="1800" b="0" i="0" u="none" strike="noStrike" cap="none" normalizeH="0" baseline="0" dirty="0">
                        <a:ln>
                          <a:noFill/>
                        </a:ln>
                        <a:solidFill>
                          <a:schemeClr val="tx1"/>
                        </a:solidFill>
                        <a:effectLst/>
                        <a:latin typeface="Arial" charset="0"/>
                      </a:endParaRPr>
                    </a:p>
                  </a:txBody>
                  <a:tcPr marT="45723" marB="45723"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 name="Ovál 1"/>
          <p:cNvSpPr/>
          <p:nvPr/>
        </p:nvSpPr>
        <p:spPr>
          <a:xfrm>
            <a:off x="3829050" y="3860801"/>
            <a:ext cx="465138" cy="1008063"/>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p:cNvSpPr/>
          <p:nvPr/>
        </p:nvSpPr>
        <p:spPr>
          <a:xfrm>
            <a:off x="7483475" y="2940051"/>
            <a:ext cx="465138" cy="100806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 name="Zástupný symbol pro zápatí 2"/>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3221734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body" idx="1"/>
          </p:nvPr>
        </p:nvSpPr>
        <p:spPr>
          <a:xfrm>
            <a:off x="1062182" y="549275"/>
            <a:ext cx="10002982" cy="5576888"/>
          </a:xfrm>
        </p:spPr>
        <p:txBody>
          <a:bodyPr/>
          <a:lstStyle/>
          <a:p>
            <a:pPr eaLnBrk="1" hangingPunct="1">
              <a:lnSpc>
                <a:spcPct val="100000"/>
              </a:lnSpc>
            </a:pPr>
            <a:r>
              <a:rPr lang="cs-CZ" altLang="cs-CZ" sz="2400" dirty="0">
                <a:latin typeface="Verdana" panose="020B0604030504040204" pitchFamily="34" charset="0"/>
              </a:rPr>
              <a:t>Atlantický trh s otroky byl zahájen v roce 1 441 Portugalci</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Důvodem byl </a:t>
            </a:r>
            <a:r>
              <a:rPr lang="cs-CZ" altLang="cs-CZ" sz="2400" b="1" dirty="0">
                <a:latin typeface="Verdana" panose="020B0604030504040204" pitchFamily="34" charset="0"/>
              </a:rPr>
              <a:t>rozmach plantážnictví</a:t>
            </a:r>
            <a:r>
              <a:rPr lang="cs-CZ" altLang="cs-CZ" sz="2400" dirty="0">
                <a:latin typeface="Verdana" panose="020B0604030504040204" pitchFamily="34" charset="0"/>
              </a:rPr>
              <a:t> (cukrová třtina, později bavlna a další..) a levná a </a:t>
            </a:r>
            <a:r>
              <a:rPr lang="cs-CZ" altLang="cs-CZ" sz="2400" b="1" dirty="0">
                <a:latin typeface="Verdana" panose="020B0604030504040204" pitchFamily="34" charset="0"/>
              </a:rPr>
              <a:t>výkonná pracovní síla </a:t>
            </a:r>
            <a:r>
              <a:rPr lang="cs-CZ" altLang="cs-CZ" sz="2400" dirty="0">
                <a:latin typeface="Verdana" panose="020B0604030504040204" pitchFamily="34" charset="0"/>
              </a:rPr>
              <a:t>na rozdíl od domorodého amerického obyvatelstva</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Později Nizozemci, Španělé, Francouzi, Britové..</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První otroci v USA se objevili v roce 1619</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Nejvýznamnější </a:t>
            </a:r>
            <a:r>
              <a:rPr lang="cs-CZ" altLang="cs-CZ" sz="2400" b="1" dirty="0">
                <a:latin typeface="Verdana" panose="020B0604030504040204" pitchFamily="34" charset="0"/>
              </a:rPr>
              <a:t>nárazníkové zóny</a:t>
            </a:r>
            <a:r>
              <a:rPr lang="cs-CZ" altLang="cs-CZ" sz="2400" dirty="0">
                <a:latin typeface="Verdana" panose="020B0604030504040204" pitchFamily="34" charset="0"/>
              </a:rPr>
              <a:t> byly </a:t>
            </a:r>
            <a:r>
              <a:rPr lang="cs-CZ" altLang="cs-CZ" sz="2400" b="1" dirty="0">
                <a:latin typeface="Verdana" panose="020B0604030504040204" pitchFamily="34" charset="0"/>
              </a:rPr>
              <a:t>ostrovy v Karibiku a Brazílie</a:t>
            </a:r>
          </a:p>
          <a:p>
            <a:pPr eaLnBrk="1" hangingPunct="1">
              <a:lnSpc>
                <a:spcPct val="90000"/>
              </a:lnSpc>
            </a:pPr>
            <a:endParaRPr lang="cs-CZ" altLang="cs-CZ" sz="2400" dirty="0">
              <a:latin typeface="Verdana" panose="020B0604030504040204" pitchFamily="34" charset="0"/>
            </a:endParaRPr>
          </a:p>
          <a:p>
            <a:pPr eaLnBrk="1" hangingPunct="1">
              <a:lnSpc>
                <a:spcPct val="90000"/>
              </a:lnSpc>
            </a:pPr>
            <a:endParaRPr lang="cs-CZ" altLang="cs-CZ" sz="2400" dirty="0">
              <a:latin typeface="Verdana" panose="020B0604030504040204" pitchFamily="34" charset="0"/>
            </a:endParaRPr>
          </a:p>
          <a:p>
            <a:pPr eaLnBrk="1" hangingPunct="1">
              <a:lnSpc>
                <a:spcPct val="90000"/>
              </a:lnSpc>
            </a:pP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3823205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Mapa Afri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596900"/>
            <a:ext cx="84963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116292596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1"/>
          </p:nvPr>
        </p:nvSpPr>
        <p:spPr>
          <a:xfrm>
            <a:off x="1034474" y="655782"/>
            <a:ext cx="10400144" cy="5797406"/>
          </a:xfrm>
        </p:spPr>
        <p:txBody>
          <a:bodyPr/>
          <a:lstStyle/>
          <a:p>
            <a:pPr eaLnBrk="1" hangingPunct="1">
              <a:lnSpc>
                <a:spcPct val="90000"/>
              </a:lnSpc>
            </a:pPr>
            <a:r>
              <a:rPr lang="cs-CZ" altLang="cs-CZ" sz="2400" dirty="0">
                <a:latin typeface="Verdana" panose="020B0604030504040204" pitchFamily="34" charset="0"/>
              </a:rPr>
              <a:t>Mezi roky 1450 – 1900 bylo násilím dovezeno z Afriky na americký kontinent zhruba </a:t>
            </a:r>
            <a:r>
              <a:rPr lang="cs-CZ" altLang="cs-CZ" sz="2400" b="1" dirty="0">
                <a:latin typeface="Verdana" panose="020B0604030504040204" pitchFamily="34" charset="0"/>
              </a:rPr>
              <a:t>12 mil. otroků</a:t>
            </a:r>
            <a:r>
              <a:rPr lang="cs-CZ" altLang="cs-CZ" sz="2400" dirty="0">
                <a:latin typeface="Verdana" panose="020B0604030504040204" pitchFamily="34" charset="0"/>
              </a:rPr>
              <a:t> a jedná se o jeden z </a:t>
            </a:r>
            <a:r>
              <a:rPr lang="cs-CZ" altLang="cs-CZ" sz="2400" b="1" dirty="0">
                <a:latin typeface="Verdana" panose="020B0604030504040204" pitchFamily="34" charset="0"/>
              </a:rPr>
              <a:t>největších migračních exodů v dějinách lidstva</a:t>
            </a:r>
          </a:p>
          <a:p>
            <a:pPr eaLnBrk="1" hangingPunct="1">
              <a:lnSpc>
                <a:spcPct val="90000"/>
              </a:lnSpc>
            </a:pPr>
            <a:r>
              <a:rPr lang="cs-CZ" altLang="cs-CZ" sz="2400" dirty="0">
                <a:latin typeface="Verdana" panose="020B0604030504040204" pitchFamily="34" charset="0"/>
              </a:rPr>
              <a:t>Další miliony zahynuly při přepravě a další miliony domorodého obyvatelstva zahynuly v důsledku zanesených evropských epidemií..</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b="1" dirty="0">
                <a:latin typeface="Verdana" panose="020B0604030504040204" pitchFamily="34" charset="0"/>
              </a:rPr>
              <a:t>Zrušení otroctví:</a:t>
            </a:r>
          </a:p>
          <a:p>
            <a:pPr eaLnBrk="1" hangingPunct="1">
              <a:lnSpc>
                <a:spcPct val="90000"/>
              </a:lnSpc>
              <a:buFontTx/>
              <a:buChar char="-"/>
            </a:pPr>
            <a:r>
              <a:rPr lang="cs-CZ" altLang="cs-CZ" sz="2400" dirty="0">
                <a:latin typeface="Verdana" panose="020B0604030504040204" pitchFamily="34" charset="0"/>
              </a:rPr>
              <a:t>Švédsko 1335</a:t>
            </a:r>
          </a:p>
          <a:p>
            <a:pPr eaLnBrk="1" hangingPunct="1">
              <a:lnSpc>
                <a:spcPct val="90000"/>
              </a:lnSpc>
              <a:buFontTx/>
              <a:buChar char="-"/>
            </a:pPr>
            <a:r>
              <a:rPr lang="cs-CZ" altLang="cs-CZ" sz="2400" dirty="0">
                <a:latin typeface="Verdana" panose="020B0604030504040204" pitchFamily="34" charset="0"/>
              </a:rPr>
              <a:t>Portugalsko 1761</a:t>
            </a:r>
          </a:p>
          <a:p>
            <a:pPr eaLnBrk="1" hangingPunct="1">
              <a:lnSpc>
                <a:spcPct val="90000"/>
              </a:lnSpc>
              <a:buFontTx/>
              <a:buChar char="-"/>
            </a:pPr>
            <a:r>
              <a:rPr lang="cs-CZ" altLang="cs-CZ" sz="2400" dirty="0">
                <a:latin typeface="Verdana" panose="020B0604030504040204" pitchFamily="34" charset="0"/>
              </a:rPr>
              <a:t>Anglie, Wales 1772</a:t>
            </a:r>
          </a:p>
          <a:p>
            <a:pPr eaLnBrk="1" hangingPunct="1">
              <a:lnSpc>
                <a:spcPct val="90000"/>
              </a:lnSpc>
              <a:buFontTx/>
              <a:buChar char="-"/>
            </a:pPr>
            <a:r>
              <a:rPr lang="cs-CZ" altLang="cs-CZ" sz="2400" dirty="0">
                <a:latin typeface="Verdana" panose="020B0604030504040204" pitchFamily="34" charset="0"/>
              </a:rPr>
              <a:t>Francie 1794/1848</a:t>
            </a:r>
          </a:p>
          <a:p>
            <a:pPr eaLnBrk="1" hangingPunct="1">
              <a:lnSpc>
                <a:spcPct val="90000"/>
              </a:lnSpc>
              <a:buFontTx/>
              <a:buChar char="-"/>
            </a:pPr>
            <a:r>
              <a:rPr lang="cs-CZ" altLang="cs-CZ" sz="2400" dirty="0">
                <a:latin typeface="Verdana" panose="020B0604030504040204" pitchFamily="34" charset="0"/>
              </a:rPr>
              <a:t>Argentina 1813</a:t>
            </a:r>
          </a:p>
          <a:p>
            <a:pPr eaLnBrk="1" hangingPunct="1">
              <a:lnSpc>
                <a:spcPct val="90000"/>
              </a:lnSpc>
              <a:buFontTx/>
              <a:buChar char="-"/>
            </a:pPr>
            <a:r>
              <a:rPr lang="cs-CZ" altLang="cs-CZ" sz="2400" dirty="0">
                <a:latin typeface="Verdana" panose="020B0604030504040204" pitchFamily="34" charset="0"/>
              </a:rPr>
              <a:t>Mexi</a:t>
            </a:r>
            <a:r>
              <a:rPr lang="cs-CZ" altLang="cs-CZ" sz="2400" dirty="0"/>
              <a:t>k</a:t>
            </a:r>
            <a:r>
              <a:rPr lang="cs-CZ" altLang="cs-CZ" sz="2400" dirty="0">
                <a:latin typeface="Verdana" panose="020B0604030504040204" pitchFamily="34" charset="0"/>
              </a:rPr>
              <a:t>o 1826</a:t>
            </a:r>
          </a:p>
          <a:p>
            <a:pPr eaLnBrk="1" hangingPunct="1">
              <a:lnSpc>
                <a:spcPct val="90000"/>
              </a:lnSpc>
              <a:buFontTx/>
              <a:buChar char="-"/>
            </a:pPr>
            <a:r>
              <a:rPr lang="cs-CZ" altLang="cs-CZ" sz="2400" dirty="0">
                <a:latin typeface="Verdana" panose="020B0604030504040204" pitchFamily="34" charset="0"/>
              </a:rPr>
              <a:t>Nizozemí 1863</a:t>
            </a:r>
          </a:p>
          <a:p>
            <a:pPr eaLnBrk="1" hangingPunct="1">
              <a:lnSpc>
                <a:spcPct val="90000"/>
              </a:lnSpc>
            </a:pPr>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7379179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body" idx="1"/>
          </p:nvPr>
        </p:nvSpPr>
        <p:spPr>
          <a:xfrm>
            <a:off x="720000" y="476251"/>
            <a:ext cx="10659200" cy="5649913"/>
          </a:xfrm>
        </p:spPr>
        <p:txBody>
          <a:bodyPr/>
          <a:lstStyle/>
          <a:p>
            <a:pPr eaLnBrk="1" hangingPunct="1">
              <a:lnSpc>
                <a:spcPct val="100000"/>
              </a:lnSpc>
              <a:buFontTx/>
              <a:buChar char="-"/>
            </a:pPr>
            <a:r>
              <a:rPr lang="cs-CZ" altLang="cs-CZ" sz="2400" dirty="0">
                <a:latin typeface="Verdana" panose="020B0604030504040204" pitchFamily="34" charset="0"/>
              </a:rPr>
              <a:t>USA 1865</a:t>
            </a:r>
          </a:p>
          <a:p>
            <a:pPr eaLnBrk="1" hangingPunct="1">
              <a:lnSpc>
                <a:spcPct val="100000"/>
              </a:lnSpc>
              <a:buFontTx/>
              <a:buChar char="-"/>
            </a:pPr>
            <a:r>
              <a:rPr lang="cs-CZ" altLang="cs-CZ" sz="2400" dirty="0">
                <a:latin typeface="Verdana" panose="020B0604030504040204" pitchFamily="34" charset="0"/>
              </a:rPr>
              <a:t>Brazílie 1888</a:t>
            </a:r>
          </a:p>
          <a:p>
            <a:pPr eaLnBrk="1" hangingPunct="1">
              <a:lnSpc>
                <a:spcPct val="100000"/>
              </a:lnSpc>
              <a:buFontTx/>
              <a:buChar char="-"/>
            </a:pPr>
            <a:r>
              <a:rPr lang="cs-CZ" altLang="cs-CZ" sz="2400" dirty="0">
                <a:latin typeface="Verdana" panose="020B0604030504040204" pitchFamily="34" charset="0"/>
              </a:rPr>
              <a:t>Čína 1910</a:t>
            </a:r>
          </a:p>
          <a:p>
            <a:pPr eaLnBrk="1" hangingPunct="1">
              <a:lnSpc>
                <a:spcPct val="100000"/>
              </a:lnSpc>
              <a:buFontTx/>
              <a:buChar char="-"/>
            </a:pPr>
            <a:r>
              <a:rPr lang="cs-CZ" altLang="cs-CZ" sz="2400" dirty="0">
                <a:latin typeface="Verdana" panose="020B0604030504040204" pitchFamily="34" charset="0"/>
              </a:rPr>
              <a:t>Tibet 1959 (nařízením ČLR)</a:t>
            </a:r>
          </a:p>
          <a:p>
            <a:pPr eaLnBrk="1" hangingPunct="1">
              <a:lnSpc>
                <a:spcPct val="100000"/>
              </a:lnSpc>
              <a:buFontTx/>
              <a:buChar char="-"/>
            </a:pPr>
            <a:r>
              <a:rPr lang="cs-CZ" altLang="cs-CZ" sz="2400" dirty="0">
                <a:latin typeface="Verdana" panose="020B0604030504040204" pitchFamily="34" charset="0"/>
              </a:rPr>
              <a:t>Saudská Arábie (1962)</a:t>
            </a:r>
          </a:p>
          <a:p>
            <a:pPr eaLnBrk="1" hangingPunct="1">
              <a:lnSpc>
                <a:spcPct val="100000"/>
              </a:lnSpc>
              <a:buFontTx/>
              <a:buNone/>
            </a:pPr>
            <a:r>
              <a:rPr lang="cs-CZ" altLang="cs-CZ" sz="2400" dirty="0">
                <a:latin typeface="Verdana" panose="020B0604030504040204" pitchFamily="34" charset="0"/>
              </a:rPr>
              <a:t>… Niger 2004</a:t>
            </a:r>
          </a:p>
          <a:p>
            <a:pPr eaLnBrk="1" hangingPunct="1">
              <a:lnSpc>
                <a:spcPct val="100000"/>
              </a:lnSpc>
              <a:buFontTx/>
              <a:buNone/>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Otroctví však ze světa zcela nezmizelo, některé berberské kmeny v západní Africe..</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Pojem otroctví se používá přeneseně na některé násilné činy naší moderní civilizace..</a:t>
            </a: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8085832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165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333375"/>
            <a:ext cx="42481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7" descr="1651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9" y="3290889"/>
            <a:ext cx="51847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791486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300px-View_from_Pyramide_de_la_lu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88913"/>
            <a:ext cx="4067175"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7" descr="800px-mexico_sunmoonpyram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0"/>
            <a:ext cx="44577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Teotihuacan-Pyrami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3251" y="3500438"/>
            <a:ext cx="59039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0"/>
          <p:cNvSpPr txBox="1">
            <a:spLocks noChangeArrowheads="1"/>
          </p:cNvSpPr>
          <p:nvPr/>
        </p:nvSpPr>
        <p:spPr bwMode="auto">
          <a:xfrm>
            <a:off x="2135188" y="2997201"/>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Teotihuacán</a:t>
            </a:r>
          </a:p>
        </p:txBody>
      </p:sp>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5277005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Grp="1" noChangeArrowheads="1"/>
          </p:cNvSpPr>
          <p:nvPr>
            <p:ph type="title"/>
          </p:nvPr>
        </p:nvSpPr>
        <p:spPr/>
        <p:txBody>
          <a:bodyPr/>
          <a:lstStyle/>
          <a:p>
            <a:pPr algn="ctr" eaLnBrk="1" hangingPunct="1"/>
            <a:r>
              <a:rPr lang="cs-CZ" altLang="cs-CZ" sz="3200" dirty="0">
                <a:latin typeface="Verdana" panose="020B0604030504040204" pitchFamily="34" charset="0"/>
              </a:rPr>
              <a:t>Milníky ve vývoji populace světa</a:t>
            </a:r>
          </a:p>
        </p:txBody>
      </p:sp>
      <p:pic>
        <p:nvPicPr>
          <p:cNvPr id="103427" name="Picture 3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6195" y="1916113"/>
            <a:ext cx="11042650" cy="402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8" name="Oval 392"/>
          <p:cNvSpPr>
            <a:spLocks noChangeArrowheads="1"/>
          </p:cNvSpPr>
          <p:nvPr/>
        </p:nvSpPr>
        <p:spPr bwMode="auto">
          <a:xfrm>
            <a:off x="8328026" y="4508501"/>
            <a:ext cx="576263" cy="1152525"/>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03429" name="Text Box 393"/>
          <p:cNvSpPr txBox="1">
            <a:spLocks noChangeArrowheads="1"/>
          </p:cNvSpPr>
          <p:nvPr/>
        </p:nvSpPr>
        <p:spPr bwMode="auto">
          <a:xfrm>
            <a:off x="4054621" y="5766965"/>
            <a:ext cx="59298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t>Realita může být nakonec trochu jiná, resp. bude jiná</a:t>
            </a:r>
            <a:r>
              <a:rPr lang="cs-CZ" altLang="cs-CZ" sz="1800" dirty="0" smtClean="0"/>
              <a:t>..., </a:t>
            </a:r>
          </a:p>
          <a:p>
            <a:pPr eaLnBrk="1" hangingPunct="1">
              <a:spcBef>
                <a:spcPct val="0"/>
              </a:spcBef>
              <a:buFontTx/>
              <a:buNone/>
            </a:pPr>
            <a:r>
              <a:rPr lang="cs-CZ" altLang="cs-CZ" sz="1800" dirty="0" smtClean="0"/>
              <a:t>pro rok 2050 se nově odhaduje téměř 10 mld. lidí</a:t>
            </a:r>
            <a:endParaRPr lang="cs-CZ" altLang="cs-CZ" sz="18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886087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646545" y="461818"/>
            <a:ext cx="10826655" cy="5370182"/>
          </a:xfrm>
        </p:spPr>
        <p:txBody>
          <a:bodyPr/>
          <a:lstStyle/>
          <a:p>
            <a:pPr marL="72000" indent="0">
              <a:buNone/>
            </a:pPr>
            <a:r>
              <a:rPr lang="cs-CZ" sz="2400" b="1" dirty="0" smtClean="0"/>
              <a:t>Rozdíl mezi relativním a absolutním přírůstkem světové populace</a:t>
            </a:r>
          </a:p>
          <a:p>
            <a:r>
              <a:rPr lang="cs-CZ" sz="2000" dirty="0" smtClean="0"/>
              <a:t>Podle </a:t>
            </a:r>
            <a:r>
              <a:rPr lang="cs-CZ" sz="2000" dirty="0"/>
              <a:t>řady zpráv z Populační divize OSN aktuálně na světě žije asi 7 % všech lidí, kteří kdy obývali naši planetu. </a:t>
            </a:r>
            <a:r>
              <a:rPr lang="cs-CZ" sz="2000" b="1" dirty="0"/>
              <a:t>Zatímco do roku 1900 byl roční růst světové populace lineárně pozvolný, v posledním století jde o závratné exponenciální tempo</a:t>
            </a:r>
            <a:r>
              <a:rPr lang="cs-CZ" sz="2000" dirty="0" smtClean="0"/>
              <a:t>.</a:t>
            </a:r>
          </a:p>
          <a:p>
            <a:pPr marL="72000" indent="0">
              <a:buNone/>
            </a:pPr>
            <a:r>
              <a:rPr lang="cs-CZ" sz="2000" dirty="0" smtClean="0"/>
              <a:t> </a:t>
            </a:r>
          </a:p>
          <a:p>
            <a:r>
              <a:rPr lang="cs-CZ" sz="2000" dirty="0" smtClean="0"/>
              <a:t>Tato </a:t>
            </a:r>
            <a:r>
              <a:rPr lang="cs-CZ" sz="2000" dirty="0"/>
              <a:t>exponenciální populační exploze je však s největší pravděpodobností u konce. Meziroční </a:t>
            </a:r>
            <a:r>
              <a:rPr lang="cs-CZ" sz="2000" b="1" dirty="0"/>
              <a:t>tempo růstu světové populace zažilo svůj vrchol již v letech 1962-1963, kdy se meziročně zvýšil počet lidí o 2,2 %. </a:t>
            </a:r>
            <a:endParaRPr lang="cs-CZ" sz="2000" b="1" dirty="0" smtClean="0"/>
          </a:p>
          <a:p>
            <a:endParaRPr lang="cs-CZ" sz="2000" dirty="0"/>
          </a:p>
          <a:p>
            <a:r>
              <a:rPr lang="cs-CZ" sz="2000" b="1" dirty="0" smtClean="0"/>
              <a:t>Od </a:t>
            </a:r>
            <a:r>
              <a:rPr lang="cs-CZ" sz="2000" b="1" dirty="0"/>
              <a:t>té doby je roční nárůst každý rok nižší </a:t>
            </a:r>
            <a:r>
              <a:rPr lang="cs-CZ" sz="2000" dirty="0"/>
              <a:t>– aktuální rychlost růstu světové populace je zhruba 1,2 %. </a:t>
            </a:r>
            <a:r>
              <a:rPr lang="cs-CZ" sz="2000" b="1" dirty="0"/>
              <a:t>Podle vědců a statistiků jde o dlouhodobý trend, který bude pokračovat.</a:t>
            </a:r>
          </a:p>
          <a:p>
            <a:endParaRPr lang="cs-CZ" dirty="0"/>
          </a:p>
        </p:txBody>
      </p:sp>
    </p:spTree>
    <p:extLst>
      <p:ext uri="{BB962C8B-B14F-4D97-AF65-F5344CB8AC3E}">
        <p14:creationId xmlns:p14="http://schemas.microsoft.com/office/powerpoint/2010/main" val="11519297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637309" y="424873"/>
            <a:ext cx="10835891" cy="5407127"/>
          </a:xfrm>
        </p:spPr>
        <p:txBody>
          <a:bodyPr/>
          <a:lstStyle/>
          <a:p>
            <a:r>
              <a:rPr lang="cs-CZ" sz="2400" dirty="0"/>
              <a:t>Jinak je tomu ovšem s meziročním </a:t>
            </a:r>
            <a:r>
              <a:rPr lang="cs-CZ" sz="2400" b="1" dirty="0"/>
              <a:t>absolutním přírůstkem světové populace, který dosáhl vrcholu až koncem 80. let minulého století a činil až 92,5 milionu lidí</a:t>
            </a:r>
            <a:r>
              <a:rPr lang="cs-CZ" sz="2400" dirty="0"/>
              <a:t>. </a:t>
            </a:r>
            <a:endParaRPr lang="cs-CZ" sz="2400" dirty="0" smtClean="0"/>
          </a:p>
          <a:p>
            <a:endParaRPr lang="cs-CZ" sz="2400" dirty="0"/>
          </a:p>
          <a:p>
            <a:r>
              <a:rPr lang="cs-CZ" sz="2400" dirty="0" smtClean="0"/>
              <a:t>Ještě </a:t>
            </a:r>
            <a:r>
              <a:rPr lang="cs-CZ" sz="2400" dirty="0"/>
              <a:t>v polovině současné dekády zůstával meziroční přírůstek vysoký a pohyboval se kolem 85 milionů.  </a:t>
            </a:r>
            <a:endParaRPr lang="cs-CZ" sz="2400" dirty="0" smtClean="0"/>
          </a:p>
          <a:p>
            <a:endParaRPr lang="cs-CZ" sz="2400" dirty="0"/>
          </a:p>
          <a:p>
            <a:r>
              <a:rPr lang="cs-CZ" sz="2400" dirty="0" smtClean="0"/>
              <a:t>Pro </a:t>
            </a:r>
            <a:r>
              <a:rPr lang="cs-CZ" sz="2400" dirty="0"/>
              <a:t>rok 2019 je očekáván absolutní přírůstek kolem 81 milionů lidí a poté jeho další snižování v řádu o jeden milion ročně</a:t>
            </a:r>
            <a:r>
              <a:rPr lang="cs-CZ" dirty="0"/>
              <a:t>.</a:t>
            </a:r>
          </a:p>
        </p:txBody>
      </p:sp>
    </p:spTree>
    <p:extLst>
      <p:ext uri="{BB962C8B-B14F-4D97-AF65-F5344CB8AC3E}">
        <p14:creationId xmlns:p14="http://schemas.microsoft.com/office/powerpoint/2010/main" val="33480652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600363" y="549275"/>
            <a:ext cx="10935855" cy="5759450"/>
          </a:xfrm>
        </p:spPr>
        <p:txBody>
          <a:bodyPr/>
          <a:lstStyle/>
          <a:p>
            <a:pPr eaLnBrk="1" hangingPunct="1">
              <a:lnSpc>
                <a:spcPct val="100000"/>
              </a:lnSpc>
            </a:pPr>
            <a:r>
              <a:rPr lang="cs-CZ" altLang="cs-CZ" sz="2400" dirty="0">
                <a:latin typeface="Verdana" panose="020B0604030504040204" pitchFamily="34" charset="0"/>
              </a:rPr>
              <a:t>v období let 1650-1900 se počet obyvatelstva světa </a:t>
            </a:r>
            <a:r>
              <a:rPr lang="cs-CZ" altLang="cs-CZ" sz="2400" b="1" dirty="0">
                <a:latin typeface="Verdana" panose="020B0604030504040204" pitchFamily="34" charset="0"/>
              </a:rPr>
              <a:t>ztrojnásobil</a:t>
            </a: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v období let </a:t>
            </a:r>
            <a:r>
              <a:rPr lang="cs-CZ" altLang="cs-CZ" sz="2400" b="1" u="sng" dirty="0">
                <a:latin typeface="Verdana" panose="020B0604030504040204" pitchFamily="34" charset="0"/>
              </a:rPr>
              <a:t>1900-2000</a:t>
            </a:r>
            <a:r>
              <a:rPr lang="cs-CZ" altLang="cs-CZ" sz="2400" dirty="0">
                <a:latin typeface="Verdana" panose="020B0604030504040204" pitchFamily="34" charset="0"/>
              </a:rPr>
              <a:t> se počet obyvatelstva světa dále téměř </a:t>
            </a:r>
            <a:r>
              <a:rPr lang="cs-CZ" altLang="cs-CZ" sz="2400" b="1" u="sng" dirty="0">
                <a:latin typeface="Verdana" panose="020B0604030504040204" pitchFamily="34" charset="0"/>
              </a:rPr>
              <a:t>zečtyřnásobil</a:t>
            </a:r>
          </a:p>
          <a:p>
            <a:pPr eaLnBrk="1" hangingPunct="1">
              <a:lnSpc>
                <a:spcPct val="100000"/>
              </a:lnSpc>
              <a:buFontTx/>
              <a:buNone/>
            </a:pPr>
            <a:endParaRPr lang="cs-CZ" altLang="cs-CZ" sz="2400" b="1" u="sng" dirty="0">
              <a:latin typeface="Verdana" panose="020B0604030504040204" pitchFamily="34" charset="0"/>
            </a:endParaRPr>
          </a:p>
          <a:p>
            <a:pPr eaLnBrk="1" hangingPunct="1">
              <a:lnSpc>
                <a:spcPct val="100000"/>
              </a:lnSpc>
              <a:buFontTx/>
              <a:buNone/>
            </a:pPr>
            <a:r>
              <a:rPr lang="cs-CZ" altLang="cs-CZ" sz="2400" b="1" u="sng" dirty="0">
                <a:latin typeface="Verdana" panose="020B0604030504040204" pitchFamily="34" charset="0"/>
              </a:rPr>
              <a:t>Hodnocení růstu světové populace může znít ještě dramatičtěji</a:t>
            </a:r>
            <a:r>
              <a:rPr lang="cs-CZ" altLang="cs-CZ" sz="2400" dirty="0">
                <a:latin typeface="Verdana" panose="020B0604030504040204" pitchFamily="34" charset="0"/>
              </a:rPr>
              <a:t>:</a:t>
            </a:r>
            <a:endParaRPr lang="cs-CZ" altLang="cs-CZ" sz="2400" b="1" dirty="0">
              <a:latin typeface="Verdana" panose="020B0604030504040204" pitchFamily="34" charset="0"/>
            </a:endParaRPr>
          </a:p>
          <a:p>
            <a:pPr eaLnBrk="1" hangingPunct="1">
              <a:lnSpc>
                <a:spcPct val="100000"/>
              </a:lnSpc>
            </a:pPr>
            <a:r>
              <a:rPr lang="cs-CZ" altLang="cs-CZ" sz="2400" b="1" dirty="0">
                <a:latin typeface="Verdana" panose="020B0604030504040204" pitchFamily="34" charset="0"/>
              </a:rPr>
              <a:t>druhé tisíciletí</a:t>
            </a:r>
            <a:r>
              <a:rPr lang="cs-CZ" altLang="cs-CZ" sz="2400" dirty="0">
                <a:latin typeface="Verdana" panose="020B0604030504040204" pitchFamily="34" charset="0"/>
              </a:rPr>
              <a:t> (1000-2000) bylo svědkem </a:t>
            </a:r>
            <a:r>
              <a:rPr lang="cs-CZ" altLang="cs-CZ" sz="2400" b="1" dirty="0">
                <a:latin typeface="Verdana" panose="020B0604030504040204" pitchFamily="34" charset="0"/>
              </a:rPr>
              <a:t>20ti násobného zvětšení populace</a:t>
            </a:r>
            <a:r>
              <a:rPr lang="cs-CZ" altLang="cs-CZ" sz="2400" dirty="0">
                <a:latin typeface="Verdana" panose="020B0604030504040204" pitchFamily="34" charset="0"/>
              </a:rPr>
              <a:t>,</a:t>
            </a:r>
          </a:p>
          <a:p>
            <a:pPr eaLnBrk="1" hangingPunct="1">
              <a:lnSpc>
                <a:spcPct val="100000"/>
              </a:lnSpc>
            </a:pPr>
            <a:r>
              <a:rPr lang="cs-CZ" altLang="cs-CZ" sz="2400" dirty="0">
                <a:latin typeface="Verdana" panose="020B0604030504040204" pitchFamily="34" charset="0"/>
              </a:rPr>
              <a:t>ještě dramatičtěji může působit konstatování, že za 1900 roků od „Kristova narození“ (mezi lety 0-1900) na světě přibylo 1,3 mld. lidí, </a:t>
            </a:r>
            <a:r>
              <a:rPr lang="cs-CZ" altLang="cs-CZ" sz="2400" b="1" dirty="0">
                <a:latin typeface="Verdana" panose="020B0604030504040204" pitchFamily="34" charset="0"/>
              </a:rPr>
              <a:t>zatímco za poslední století (1900-2000)  potom 4,4 mld.!</a:t>
            </a: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V současné době však již existují důkazy, že </a:t>
            </a:r>
            <a:r>
              <a:rPr lang="cs-CZ" altLang="cs-CZ" sz="2400" b="1" u="sng" dirty="0">
                <a:latin typeface="Verdana" panose="020B0604030504040204" pitchFamily="34" charset="0"/>
              </a:rPr>
              <a:t>míra růstu světové populace dosáhla vrcholu</a:t>
            </a:r>
            <a:r>
              <a:rPr lang="cs-CZ" altLang="cs-CZ" sz="2400" u="sng" dirty="0">
                <a:latin typeface="Verdana" panose="020B0604030504040204" pitchFamily="34" charset="0"/>
              </a:rPr>
              <a:t> </a:t>
            </a:r>
            <a:r>
              <a:rPr lang="cs-CZ" altLang="cs-CZ" sz="2400" dirty="0">
                <a:latin typeface="Verdana" panose="020B0604030504040204" pitchFamily="34" charset="0"/>
              </a:rPr>
              <a:t>(70., 80. léta 20. století) a pomalu klesá</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3825667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1"/>
          </p:nvPr>
        </p:nvSpPr>
        <p:spPr>
          <a:xfrm>
            <a:off x="831273" y="476250"/>
            <a:ext cx="10141527" cy="5976938"/>
          </a:xfrm>
        </p:spPr>
        <p:txBody>
          <a:bodyPr/>
          <a:lstStyle/>
          <a:p>
            <a:pPr eaLnBrk="1" hangingPunct="1">
              <a:lnSpc>
                <a:spcPct val="100000"/>
              </a:lnSpc>
              <a:buFontTx/>
              <a:buNone/>
            </a:pPr>
            <a:endParaRPr lang="cs-CZ" altLang="cs-CZ" sz="2400" b="1" u="sng" dirty="0" smtClean="0">
              <a:latin typeface="Verdana" panose="020B0604030504040204" pitchFamily="34" charset="0"/>
            </a:endParaRPr>
          </a:p>
          <a:p>
            <a:pPr eaLnBrk="1" hangingPunct="1">
              <a:lnSpc>
                <a:spcPct val="100000"/>
              </a:lnSpc>
              <a:buFontTx/>
              <a:buNone/>
            </a:pPr>
            <a:r>
              <a:rPr lang="cs-CZ" altLang="cs-CZ" sz="2400" b="1" u="sng" dirty="0" smtClean="0">
                <a:latin typeface="Verdana" panose="020B0604030504040204" pitchFamily="34" charset="0"/>
              </a:rPr>
              <a:t>Hodnocení </a:t>
            </a:r>
            <a:r>
              <a:rPr lang="cs-CZ" altLang="cs-CZ" sz="2400" b="1" u="sng" dirty="0">
                <a:latin typeface="Verdana" panose="020B0604030504040204" pitchFamily="34" charset="0"/>
              </a:rPr>
              <a:t>regionálních rozdílů v tempu růstu světové populace</a:t>
            </a:r>
            <a:r>
              <a:rPr lang="cs-CZ" altLang="cs-CZ" sz="2400" dirty="0">
                <a:latin typeface="Verdana" panose="020B0604030504040204" pitchFamily="34" charset="0"/>
              </a:rPr>
              <a:t> </a:t>
            </a:r>
          </a:p>
          <a:p>
            <a:pPr eaLnBrk="1" hangingPunct="1">
              <a:lnSpc>
                <a:spcPct val="100000"/>
              </a:lnSpc>
              <a:buFontTx/>
              <a:buNone/>
            </a:pPr>
            <a:endParaRPr lang="cs-CZ" altLang="cs-CZ" sz="2400" b="1" dirty="0">
              <a:latin typeface="Verdana" panose="020B0604030504040204" pitchFamily="34" charset="0"/>
            </a:endParaRPr>
          </a:p>
          <a:p>
            <a:pPr eaLnBrk="1" hangingPunct="1">
              <a:lnSpc>
                <a:spcPct val="100000"/>
              </a:lnSpc>
              <a:buFontTx/>
              <a:buNone/>
            </a:pPr>
            <a:r>
              <a:rPr lang="cs-CZ" altLang="cs-CZ" sz="2400" b="1" dirty="0">
                <a:latin typeface="Verdana" panose="020B0604030504040204" pitchFamily="34" charset="0"/>
              </a:rPr>
              <a:t>Nejmenší růst za 250leté období (1750 – 2000) vykazuje:</a:t>
            </a:r>
            <a:endParaRPr lang="cs-CZ" altLang="cs-CZ" sz="2400" dirty="0">
              <a:latin typeface="Verdana" panose="020B0604030504040204" pitchFamily="34" charset="0"/>
            </a:endParaRPr>
          </a:p>
          <a:p>
            <a:pPr eaLnBrk="1" hangingPunct="1">
              <a:lnSpc>
                <a:spcPct val="100000"/>
              </a:lnSpc>
              <a:buFontTx/>
              <a:buNone/>
            </a:pPr>
            <a:endParaRPr lang="cs-CZ" altLang="cs-CZ" sz="2400" i="1" dirty="0">
              <a:latin typeface="Verdana" panose="020B0604030504040204" pitchFamily="34" charset="0"/>
            </a:endParaRPr>
          </a:p>
          <a:p>
            <a:pPr eaLnBrk="1" hangingPunct="1">
              <a:lnSpc>
                <a:spcPct val="100000"/>
              </a:lnSpc>
              <a:buFontTx/>
              <a:buNone/>
            </a:pPr>
            <a:r>
              <a:rPr lang="cs-CZ" altLang="cs-CZ" sz="2400" b="1" dirty="0">
                <a:latin typeface="Verdana" panose="020B0604030504040204" pitchFamily="34" charset="0"/>
              </a:rPr>
              <a:t>Evropa (447 %): 	</a:t>
            </a:r>
          </a:p>
          <a:p>
            <a:pPr eaLnBrk="1" hangingPunct="1">
              <a:lnSpc>
                <a:spcPct val="100000"/>
              </a:lnSpc>
            </a:pPr>
            <a:r>
              <a:rPr lang="cs-CZ" altLang="cs-CZ" sz="2400" dirty="0">
                <a:latin typeface="Verdana" panose="020B0604030504040204" pitchFamily="34" charset="0"/>
              </a:rPr>
              <a:t>vliv velkých migrací </a:t>
            </a:r>
          </a:p>
          <a:p>
            <a:pPr eaLnBrk="1" hangingPunct="1">
              <a:lnSpc>
                <a:spcPct val="100000"/>
              </a:lnSpc>
            </a:pPr>
            <a:r>
              <a:rPr lang="cs-CZ" altLang="cs-CZ" sz="2400" dirty="0">
                <a:latin typeface="Verdana" panose="020B0604030504040204" pitchFamily="34" charset="0"/>
              </a:rPr>
              <a:t>ztráty obyvatelstva v důsledku válečných konfliktů</a:t>
            </a:r>
          </a:p>
          <a:p>
            <a:pPr eaLnBrk="1" hangingPunct="1">
              <a:lnSpc>
                <a:spcPct val="100000"/>
              </a:lnSpc>
            </a:pPr>
            <a:r>
              <a:rPr lang="cs-CZ" altLang="cs-CZ" sz="2400" dirty="0">
                <a:latin typeface="Verdana" panose="020B0604030504040204" pitchFamily="34" charset="0"/>
              </a:rPr>
              <a:t>v posledním období také výrazné snížení přirozeného přírůstku obyvatelstva</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8287118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1"/>
          </p:nvPr>
        </p:nvSpPr>
        <p:spPr>
          <a:xfrm>
            <a:off x="960582" y="549275"/>
            <a:ext cx="9966036" cy="5576888"/>
          </a:xfrm>
        </p:spPr>
        <p:txBody>
          <a:bodyPr/>
          <a:lstStyle/>
          <a:p>
            <a:pPr eaLnBrk="1" hangingPunct="1">
              <a:lnSpc>
                <a:spcPct val="100000"/>
              </a:lnSpc>
              <a:buFontTx/>
              <a:buNone/>
            </a:pPr>
            <a:r>
              <a:rPr lang="cs-CZ" altLang="cs-CZ" sz="2400" dirty="0">
                <a:latin typeface="Verdana" panose="020B0604030504040204" pitchFamily="34" charset="0"/>
              </a:rPr>
              <a:t>Přibližně </a:t>
            </a:r>
            <a:r>
              <a:rPr lang="cs-CZ" altLang="cs-CZ" sz="2400" b="1" dirty="0">
                <a:latin typeface="Verdana" panose="020B0604030504040204" pitchFamily="34" charset="0"/>
              </a:rPr>
              <a:t>stejné tempo růstu jako celosvětový průměr (746 %)</a:t>
            </a:r>
            <a:r>
              <a:rPr lang="cs-CZ" altLang="cs-CZ" sz="2400" dirty="0">
                <a:latin typeface="Verdana" panose="020B0604030504040204" pitchFamily="34" charset="0"/>
              </a:rPr>
              <a:t> dosáhla:</a:t>
            </a:r>
            <a:endParaRPr lang="cs-CZ" altLang="cs-CZ" sz="2400" i="1" dirty="0">
              <a:latin typeface="Verdana" panose="020B0604030504040204" pitchFamily="34" charset="0"/>
            </a:endParaRPr>
          </a:p>
          <a:p>
            <a:pPr eaLnBrk="1" hangingPunct="1">
              <a:lnSpc>
                <a:spcPct val="100000"/>
              </a:lnSpc>
              <a:buFontTx/>
              <a:buNone/>
            </a:pPr>
            <a:r>
              <a:rPr lang="cs-CZ" altLang="cs-CZ" sz="2400" b="1" dirty="0">
                <a:latin typeface="Verdana" panose="020B0604030504040204" pitchFamily="34" charset="0"/>
              </a:rPr>
              <a:t>Afrika (707 %):</a:t>
            </a:r>
          </a:p>
          <a:p>
            <a:pPr eaLnBrk="1" hangingPunct="1">
              <a:lnSpc>
                <a:spcPct val="100000"/>
              </a:lnSpc>
            </a:pPr>
            <a:r>
              <a:rPr lang="cs-CZ" altLang="cs-CZ" sz="2400" dirty="0">
                <a:latin typeface="Verdana" panose="020B0604030504040204" pitchFamily="34" charset="0"/>
              </a:rPr>
              <a:t>Až do konce 19. století stagnace - vliv nedobrovolné migrace černošského obyvatelstva, choroby, primitivní zemědělství</a:t>
            </a:r>
            <a:endParaRPr lang="cs-CZ" altLang="cs-CZ" sz="2400" i="1" dirty="0">
              <a:latin typeface="Verdana" panose="020B0604030504040204" pitchFamily="34" charset="0"/>
            </a:endParaRPr>
          </a:p>
          <a:p>
            <a:pPr eaLnBrk="1" hangingPunct="1">
              <a:lnSpc>
                <a:spcPct val="100000"/>
              </a:lnSpc>
              <a:buFontTx/>
              <a:buNone/>
            </a:pPr>
            <a:r>
              <a:rPr lang="cs-CZ" altLang="cs-CZ" sz="2400" b="1" dirty="0">
                <a:latin typeface="Verdana" panose="020B0604030504040204" pitchFamily="34" charset="0"/>
              </a:rPr>
              <a:t>Asie (714 %): </a:t>
            </a:r>
          </a:p>
          <a:p>
            <a:pPr eaLnBrk="1" hangingPunct="1">
              <a:lnSpc>
                <a:spcPct val="100000"/>
              </a:lnSpc>
              <a:buFontTx/>
              <a:buNone/>
            </a:pPr>
            <a:r>
              <a:rPr lang="cs-CZ" altLang="cs-CZ" sz="2400" dirty="0">
                <a:latin typeface="Verdana" panose="020B0604030504040204" pitchFamily="34" charset="0"/>
              </a:rPr>
              <a:t>Vzhledem ke světovému tempu rostla nadprůměrně </a:t>
            </a:r>
            <a:r>
              <a:rPr lang="cs-CZ" altLang="cs-CZ" sz="2400" b="1" dirty="0">
                <a:latin typeface="Verdana" panose="020B0604030504040204" pitchFamily="34" charset="0"/>
              </a:rPr>
              <a:t>Austrálie (1 500 %)</a:t>
            </a:r>
          </a:p>
          <a:p>
            <a:pPr eaLnBrk="1" hangingPunct="1">
              <a:lnSpc>
                <a:spcPct val="100000"/>
              </a:lnSpc>
              <a:buFontTx/>
              <a:buNone/>
            </a:pPr>
            <a:endParaRPr lang="cs-CZ" altLang="cs-CZ" sz="2400" b="1" i="1" dirty="0">
              <a:latin typeface="Verdana" panose="020B0604030504040204" pitchFamily="34" charset="0"/>
            </a:endParaRPr>
          </a:p>
          <a:p>
            <a:pPr eaLnBrk="1" hangingPunct="1">
              <a:lnSpc>
                <a:spcPct val="100000"/>
              </a:lnSpc>
              <a:buFontTx/>
              <a:buNone/>
            </a:pPr>
            <a:r>
              <a:rPr lang="cs-CZ" altLang="cs-CZ" sz="2400" b="1" dirty="0">
                <a:latin typeface="Verdana" panose="020B0604030504040204" pitchFamily="34" charset="0"/>
              </a:rPr>
              <a:t>Nejvyšší tempo růstu</a:t>
            </a:r>
            <a:r>
              <a:rPr lang="cs-CZ" altLang="cs-CZ" sz="2400" dirty="0">
                <a:latin typeface="Verdana" panose="020B0604030504040204" pitchFamily="34" charset="0"/>
              </a:rPr>
              <a:t> zaznamenala </a:t>
            </a:r>
            <a:r>
              <a:rPr lang="cs-CZ" altLang="cs-CZ" sz="2400" b="1" dirty="0">
                <a:latin typeface="Verdana" panose="020B0604030504040204" pitchFamily="34" charset="0"/>
              </a:rPr>
              <a:t>Amerika</a:t>
            </a:r>
            <a:r>
              <a:rPr lang="cs-CZ" altLang="cs-CZ" sz="2400" dirty="0">
                <a:latin typeface="Verdana" panose="020B0604030504040204" pitchFamily="34" charset="0"/>
              </a:rPr>
              <a:t> (</a:t>
            </a:r>
            <a:r>
              <a:rPr lang="cs-CZ" altLang="cs-CZ" sz="2400" b="1" dirty="0">
                <a:latin typeface="Verdana" panose="020B0604030504040204" pitchFamily="34" charset="0"/>
              </a:rPr>
              <a:t>severní 15 250 %</a:t>
            </a:r>
            <a:r>
              <a:rPr lang="cs-CZ" altLang="cs-CZ" sz="2400" dirty="0">
                <a:latin typeface="Verdana" panose="020B0604030504040204" pitchFamily="34" charset="0"/>
              </a:rPr>
              <a:t> (velmi nízká prahová hodnota), </a:t>
            </a:r>
            <a:r>
              <a:rPr lang="cs-CZ" altLang="cs-CZ" sz="2400" b="1" dirty="0">
                <a:latin typeface="Verdana" panose="020B0604030504040204" pitchFamily="34" charset="0"/>
              </a:rPr>
              <a:t>Latinská</a:t>
            </a:r>
            <a:r>
              <a:rPr lang="cs-CZ" altLang="cs-CZ" sz="2400" dirty="0">
                <a:latin typeface="Verdana" panose="020B0604030504040204" pitchFamily="34" charset="0"/>
              </a:rPr>
              <a:t> 3 150 %) - důvody	</a:t>
            </a:r>
          </a:p>
          <a:p>
            <a:pPr eaLnBrk="1" hangingPunct="1">
              <a:lnSpc>
                <a:spcPct val="100000"/>
              </a:lnSpc>
            </a:pPr>
            <a:r>
              <a:rPr lang="cs-CZ" altLang="cs-CZ" sz="2400" dirty="0">
                <a:latin typeface="Verdana" panose="020B0604030504040204" pitchFamily="34" charset="0"/>
              </a:rPr>
              <a:t>migrační přírůstek obyvatelstva</a:t>
            </a:r>
          </a:p>
          <a:p>
            <a:pPr eaLnBrk="1" hangingPunct="1">
              <a:lnSpc>
                <a:spcPct val="100000"/>
              </a:lnSpc>
            </a:pPr>
            <a:r>
              <a:rPr lang="cs-CZ" altLang="cs-CZ" sz="2400" dirty="0">
                <a:latin typeface="Verdana" panose="020B0604030504040204" pitchFamily="34" charset="0"/>
              </a:rPr>
              <a:t>v menší míře i zvýšení přirozeného přírůstku v jižní Americe</a:t>
            </a:r>
          </a:p>
          <a:p>
            <a:pPr eaLnBrk="1" hangingPunct="1">
              <a:lnSpc>
                <a:spcPct val="80000"/>
              </a:lnSpc>
            </a:pPr>
            <a:endParaRPr lang="cs-CZ" altLang="cs-CZ" sz="24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39949045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646544" y="404813"/>
            <a:ext cx="10935855" cy="5903912"/>
          </a:xfrm>
        </p:spPr>
        <p:txBody>
          <a:bodyPr/>
          <a:lstStyle/>
          <a:p>
            <a:pPr eaLnBrk="1" hangingPunct="1">
              <a:lnSpc>
                <a:spcPct val="100000"/>
              </a:lnSpc>
              <a:buFontTx/>
              <a:buNone/>
            </a:pPr>
            <a:r>
              <a:rPr lang="cs-CZ" altLang="cs-CZ" sz="2400" dirty="0">
                <a:latin typeface="Verdana" panose="020B0604030504040204" pitchFamily="34" charset="0"/>
              </a:rPr>
              <a:t>Rovněž i při hodnocení </a:t>
            </a:r>
            <a:r>
              <a:rPr lang="cs-CZ" altLang="cs-CZ" sz="2400" b="1" dirty="0">
                <a:latin typeface="Verdana" panose="020B0604030504040204" pitchFamily="34" charset="0"/>
              </a:rPr>
              <a:t>vývoje počtu obyvatel v období samotného 20. století </a:t>
            </a:r>
            <a:r>
              <a:rPr lang="cs-CZ" altLang="cs-CZ" sz="2400" dirty="0">
                <a:latin typeface="Verdana" panose="020B0604030504040204" pitchFamily="34" charset="0"/>
              </a:rPr>
              <a:t>lze pozorovat odlišná růstová tempa, z nichž lze odvodit i některé tendence do budoucnosti </a:t>
            </a:r>
            <a:r>
              <a:rPr lang="cs-CZ" altLang="cs-CZ" sz="2400" b="1" dirty="0">
                <a:latin typeface="Verdana" panose="020B0604030504040204" pitchFamily="34" charset="0"/>
              </a:rPr>
              <a:t>(svět = 358 %)</a:t>
            </a:r>
            <a:r>
              <a:rPr lang="cs-CZ" altLang="cs-CZ" sz="2400" dirty="0">
                <a:latin typeface="Verdana" panose="020B0604030504040204" pitchFamily="34" charset="0"/>
              </a:rPr>
              <a:t>:</a:t>
            </a:r>
            <a:endParaRPr lang="cs-CZ" altLang="cs-CZ" sz="2400" b="1" dirty="0">
              <a:latin typeface="Verdana" panose="020B0604030504040204" pitchFamily="34" charset="0"/>
            </a:endParaRPr>
          </a:p>
          <a:p>
            <a:pPr eaLnBrk="1" hangingPunct="1">
              <a:lnSpc>
                <a:spcPct val="100000"/>
              </a:lnSpc>
            </a:pPr>
            <a:endParaRPr lang="cs-CZ" altLang="cs-CZ" sz="2400" b="1" dirty="0">
              <a:latin typeface="Verdana" panose="020B0604030504040204" pitchFamily="34" charset="0"/>
            </a:endParaRPr>
          </a:p>
          <a:p>
            <a:pPr eaLnBrk="1" hangingPunct="1">
              <a:lnSpc>
                <a:spcPct val="100000"/>
              </a:lnSpc>
            </a:pPr>
            <a:r>
              <a:rPr lang="cs-CZ" altLang="cs-CZ" sz="2400" b="1" dirty="0">
                <a:latin typeface="Verdana" panose="020B0604030504040204" pitchFamily="34" charset="0"/>
              </a:rPr>
              <a:t>výrazně pomaleji</a:t>
            </a:r>
            <a:r>
              <a:rPr lang="cs-CZ" altLang="cs-CZ" sz="2400" dirty="0">
                <a:latin typeface="Verdana" panose="020B0604030504040204" pitchFamily="34" charset="0"/>
              </a:rPr>
              <a:t> než populace světa rostla populace </a:t>
            </a:r>
            <a:r>
              <a:rPr lang="cs-CZ" altLang="cs-CZ" sz="2400" b="1" dirty="0">
                <a:latin typeface="Verdana" panose="020B0604030504040204" pitchFamily="34" charset="0"/>
              </a:rPr>
              <a:t>Evropy</a:t>
            </a:r>
            <a:r>
              <a:rPr lang="cs-CZ" altLang="cs-CZ" sz="2400" dirty="0">
                <a:latin typeface="Verdana" panose="020B0604030504040204" pitchFamily="34" charset="0"/>
              </a:rPr>
              <a:t> (179 %)</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zhruba </a:t>
            </a:r>
            <a:r>
              <a:rPr lang="cs-CZ" altLang="cs-CZ" sz="2400" b="1" dirty="0">
                <a:latin typeface="Verdana" panose="020B0604030504040204" pitchFamily="34" charset="0"/>
              </a:rPr>
              <a:t>srovnatelně</a:t>
            </a:r>
            <a:r>
              <a:rPr lang="cs-CZ" altLang="cs-CZ" sz="2400" dirty="0">
                <a:latin typeface="Verdana" panose="020B0604030504040204" pitchFamily="34" charset="0"/>
              </a:rPr>
              <a:t> se světem rostl počet obyvatel </a:t>
            </a:r>
            <a:r>
              <a:rPr lang="cs-CZ" altLang="cs-CZ" sz="2400" b="1" dirty="0">
                <a:latin typeface="Verdana" panose="020B0604030504040204" pitchFamily="34" charset="0"/>
              </a:rPr>
              <a:t>severní Ameriky</a:t>
            </a:r>
            <a:r>
              <a:rPr lang="cs-CZ" altLang="cs-CZ" sz="2400" dirty="0">
                <a:latin typeface="Verdana" panose="020B0604030504040204" pitchFamily="34" charset="0"/>
              </a:rPr>
              <a:t> (372 %) a </a:t>
            </a:r>
            <a:r>
              <a:rPr lang="cs-CZ" altLang="cs-CZ" sz="2400" b="1" dirty="0">
                <a:latin typeface="Verdana" panose="020B0604030504040204" pitchFamily="34" charset="0"/>
              </a:rPr>
              <a:t>Asie</a:t>
            </a:r>
            <a:r>
              <a:rPr lang="cs-CZ" altLang="cs-CZ" sz="2400" dirty="0">
                <a:latin typeface="Verdana" panose="020B0604030504040204" pitchFamily="34" charset="0"/>
              </a:rPr>
              <a:t> (379 %)</a:t>
            </a:r>
            <a:endParaRPr lang="cs-CZ" altLang="cs-CZ" sz="2400" b="1" dirty="0">
              <a:latin typeface="Verdana" panose="020B0604030504040204" pitchFamily="34" charset="0"/>
            </a:endParaRPr>
          </a:p>
          <a:p>
            <a:pPr eaLnBrk="1" hangingPunct="1">
              <a:lnSpc>
                <a:spcPct val="100000"/>
              </a:lnSpc>
            </a:pPr>
            <a:endParaRPr lang="cs-CZ" altLang="cs-CZ" sz="2400" b="1" dirty="0">
              <a:latin typeface="Verdana" panose="020B0604030504040204" pitchFamily="34" charset="0"/>
            </a:endParaRPr>
          </a:p>
          <a:p>
            <a:pPr eaLnBrk="1" hangingPunct="1">
              <a:lnSpc>
                <a:spcPct val="100000"/>
              </a:lnSpc>
            </a:pPr>
            <a:r>
              <a:rPr lang="cs-CZ" altLang="cs-CZ" sz="2400" b="1" dirty="0">
                <a:latin typeface="Verdana" panose="020B0604030504040204" pitchFamily="34" charset="0"/>
              </a:rPr>
              <a:t>rychlejší tempo růstu</a:t>
            </a:r>
            <a:r>
              <a:rPr lang="cs-CZ" altLang="cs-CZ" sz="2400" dirty="0">
                <a:latin typeface="Verdana" panose="020B0604030504040204" pitchFamily="34" charset="0"/>
              </a:rPr>
              <a:t> je charakteristické pro </a:t>
            </a:r>
            <a:r>
              <a:rPr lang="cs-CZ" altLang="cs-CZ" sz="2400" b="1" dirty="0">
                <a:latin typeface="Verdana" panose="020B0604030504040204" pitchFamily="34" charset="0"/>
              </a:rPr>
              <a:t>Oceánii a Austrálii (500 %), Afriku (563 %) a hlavně pro Latinskou Ameriku (681 %)</a:t>
            </a: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57972774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720000" y="620713"/>
            <a:ext cx="10853163" cy="5688012"/>
          </a:xfrm>
        </p:spPr>
        <p:txBody>
          <a:bodyPr/>
          <a:lstStyle/>
          <a:p>
            <a:pPr marL="609600" indent="-609600">
              <a:lnSpc>
                <a:spcPct val="100000"/>
              </a:lnSpc>
              <a:buFontTx/>
              <a:buChar char="-"/>
            </a:pPr>
            <a:r>
              <a:rPr lang="cs-CZ" sz="2400" dirty="0" smtClean="0">
                <a:latin typeface="Verdana" panose="020B0604030504040204" pitchFamily="34" charset="0"/>
                <a:ea typeface="Verdana" panose="020B0604030504040204" pitchFamily="34" charset="0"/>
              </a:rPr>
              <a:t>V </a:t>
            </a:r>
            <a:r>
              <a:rPr lang="cs-CZ" sz="2400" dirty="0">
                <a:latin typeface="Verdana" panose="020B0604030504040204" pitchFamily="34" charset="0"/>
                <a:ea typeface="Verdana" panose="020B0604030504040204" pitchFamily="34" charset="0"/>
              </a:rPr>
              <a:t>historickém kontextu lze za </a:t>
            </a:r>
            <a:r>
              <a:rPr lang="cs-CZ" sz="2400" b="1" dirty="0">
                <a:latin typeface="Verdana" panose="020B0604030504040204" pitchFamily="34" charset="0"/>
                <a:ea typeface="Verdana" panose="020B0604030504040204" pitchFamily="34" charset="0"/>
              </a:rPr>
              <a:t>hlavní příčinu dynamického populačního růstu považovat zlepšení hygienických návyků a zdravotních poměrů, a tedy snížení úmrtnosti</a:t>
            </a:r>
            <a:r>
              <a:rPr lang="cs-CZ" sz="2400" dirty="0">
                <a:latin typeface="Verdana" panose="020B0604030504040204" pitchFamily="34" charset="0"/>
                <a:ea typeface="Verdana" panose="020B0604030504040204" pitchFamily="34" charset="0"/>
              </a:rPr>
              <a:t>, a to nejen v Evropě či USA. </a:t>
            </a:r>
            <a:endParaRPr lang="cs-CZ" sz="2400" dirty="0" smtClean="0">
              <a:latin typeface="Verdana" panose="020B0604030504040204" pitchFamily="34" charset="0"/>
              <a:ea typeface="Verdana" panose="020B0604030504040204" pitchFamily="34" charset="0"/>
            </a:endParaRPr>
          </a:p>
          <a:p>
            <a:pPr marL="0" indent="0">
              <a:lnSpc>
                <a:spcPct val="100000"/>
              </a:lnSpc>
              <a:buNone/>
            </a:pPr>
            <a:endParaRPr lang="cs-CZ" sz="2400" dirty="0" smtClean="0">
              <a:latin typeface="Verdana" panose="020B0604030504040204" pitchFamily="34" charset="0"/>
              <a:ea typeface="Verdana" panose="020B0604030504040204" pitchFamily="34" charset="0"/>
            </a:endParaRPr>
          </a:p>
          <a:p>
            <a:pPr marL="609600" indent="-609600">
              <a:lnSpc>
                <a:spcPct val="100000"/>
              </a:lnSpc>
              <a:buFontTx/>
              <a:buChar char="-"/>
            </a:pPr>
            <a:r>
              <a:rPr lang="cs-CZ" sz="2400" dirty="0" smtClean="0">
                <a:latin typeface="Verdana" panose="020B0604030504040204" pitchFamily="34" charset="0"/>
                <a:ea typeface="Verdana" panose="020B0604030504040204" pitchFamily="34" charset="0"/>
              </a:rPr>
              <a:t>V </a:t>
            </a:r>
            <a:r>
              <a:rPr lang="cs-CZ" sz="2400" dirty="0">
                <a:latin typeface="Verdana" panose="020B0604030504040204" pitchFamily="34" charset="0"/>
                <a:ea typeface="Verdana" panose="020B0604030504040204" pitchFamily="34" charset="0"/>
              </a:rPr>
              <a:t>samotné </a:t>
            </a:r>
            <a:r>
              <a:rPr lang="cs-CZ" sz="2400" b="1" dirty="0">
                <a:latin typeface="Verdana" panose="020B0604030504040204" pitchFamily="34" charset="0"/>
                <a:ea typeface="Verdana" panose="020B0604030504040204" pitchFamily="34" charset="0"/>
              </a:rPr>
              <a:t>Evropě došlo mezi roky 1650-1950 k pětinásobnému zvětšení populace, což bylo tehdy ve světě ojedinělé</a:t>
            </a:r>
            <a:r>
              <a:rPr lang="cs-CZ" sz="2400" dirty="0">
                <a:latin typeface="Verdana" panose="020B0604030504040204" pitchFamily="34" charset="0"/>
                <a:ea typeface="Verdana" panose="020B0604030504040204" pitchFamily="34" charset="0"/>
              </a:rPr>
              <a:t>. S šířením evropské kultury v podobě masových migrací došlo zároveň k sedminásobnému nárůstu „evropského původu“ obyvatel světa</a:t>
            </a:r>
            <a:r>
              <a:rPr lang="cs-CZ" sz="2400" dirty="0" smtClean="0">
                <a:latin typeface="Verdana" panose="020B0604030504040204" pitchFamily="34" charset="0"/>
                <a:ea typeface="Verdana" panose="020B0604030504040204" pitchFamily="34" charset="0"/>
              </a:rPr>
              <a:t>.</a:t>
            </a:r>
          </a:p>
          <a:p>
            <a:pPr marL="0" indent="0">
              <a:lnSpc>
                <a:spcPct val="100000"/>
              </a:lnSpc>
              <a:buNone/>
            </a:pPr>
            <a:r>
              <a:rPr lang="cs-CZ" sz="2400" dirty="0" smtClean="0">
                <a:latin typeface="Verdana" panose="020B0604030504040204" pitchFamily="34" charset="0"/>
                <a:ea typeface="Verdana" panose="020B0604030504040204" pitchFamily="34" charset="0"/>
              </a:rPr>
              <a:t> </a:t>
            </a:r>
            <a:endParaRPr lang="cs-CZ" sz="2400" dirty="0">
              <a:latin typeface="Verdana" panose="020B0604030504040204" pitchFamily="34" charset="0"/>
              <a:ea typeface="Verdana" panose="020B0604030504040204" pitchFamily="34" charset="0"/>
            </a:endParaRPr>
          </a:p>
          <a:p>
            <a:pPr marL="609600" indent="-609600">
              <a:lnSpc>
                <a:spcPct val="100000"/>
              </a:lnSpc>
              <a:buFontTx/>
              <a:buChar char="-"/>
            </a:pPr>
            <a:r>
              <a:rPr lang="cs-CZ" sz="2400" dirty="0" smtClean="0">
                <a:latin typeface="Verdana" panose="020B0604030504040204" pitchFamily="34" charset="0"/>
                <a:ea typeface="Verdana" panose="020B0604030504040204" pitchFamily="34" charset="0"/>
              </a:rPr>
              <a:t>V</a:t>
            </a:r>
            <a:r>
              <a:rPr lang="cs-CZ" sz="2400" dirty="0">
                <a:latin typeface="Verdana" panose="020B0604030504040204" pitchFamily="34" charset="0"/>
                <a:ea typeface="Verdana" panose="020B0604030504040204" pitchFamily="34" charset="0"/>
              </a:rPr>
              <a:t> ekonomicky vyspělých zemích se zdravotnictví a lékařská věda postupně rozvíjely spolu s demografickou i průmyslovou revolucí a také postupnou účelovou redukcí porodnosti jak na venkově, tak ve </a:t>
            </a:r>
            <a:r>
              <a:rPr lang="cs-CZ" sz="2400" dirty="0" smtClean="0">
                <a:latin typeface="Verdana" panose="020B0604030504040204" pitchFamily="34" charset="0"/>
                <a:ea typeface="Verdana" panose="020B0604030504040204" pitchFamily="34" charset="0"/>
              </a:rPr>
              <a:t>městech.</a:t>
            </a:r>
            <a:endParaRPr lang="cs-CZ" altLang="cs-CZ" sz="2400" dirty="0">
              <a:latin typeface="Verdana" panose="020B0604030504040204" pitchFamily="34" charset="0"/>
              <a:ea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8558993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618836" y="443345"/>
            <a:ext cx="10854364" cy="5388655"/>
          </a:xfrm>
        </p:spPr>
        <p:txBody>
          <a:bodyPr/>
          <a:lstStyle/>
          <a:p>
            <a:endParaRPr lang="cs-CZ" sz="2400" dirty="0" smtClean="0"/>
          </a:p>
          <a:p>
            <a:r>
              <a:rPr lang="cs-CZ" sz="2400" dirty="0" smtClean="0"/>
              <a:t>Jednoduše </a:t>
            </a:r>
            <a:r>
              <a:rPr lang="cs-CZ" sz="2400" dirty="0"/>
              <a:t>shrnuto, za </a:t>
            </a:r>
            <a:r>
              <a:rPr lang="cs-CZ" sz="2400" b="1" dirty="0"/>
              <a:t>tři základní periody, které se v historii lidstva vyskytly značně časově nevyváženě, je možné považovat</a:t>
            </a:r>
            <a:r>
              <a:rPr lang="cs-CZ" sz="2400" dirty="0" smtClean="0"/>
              <a:t>:</a:t>
            </a:r>
          </a:p>
          <a:p>
            <a:endParaRPr lang="cs-CZ" sz="2400" dirty="0"/>
          </a:p>
          <a:p>
            <a:endParaRPr lang="cs-CZ" sz="2400" dirty="0"/>
          </a:p>
          <a:p>
            <a:endParaRPr lang="cs-CZ" dirty="0"/>
          </a:p>
        </p:txBody>
      </p:sp>
      <p:pic>
        <p:nvPicPr>
          <p:cNvPr id="5" name="Obrázek 4"/>
          <p:cNvPicPr>
            <a:picLocks noChangeAspect="1"/>
          </p:cNvPicPr>
          <p:nvPr/>
        </p:nvPicPr>
        <p:blipFill>
          <a:blip r:embed="rId2"/>
          <a:stretch>
            <a:fillRect/>
          </a:stretch>
        </p:blipFill>
        <p:spPr>
          <a:xfrm>
            <a:off x="204539" y="2900219"/>
            <a:ext cx="11682957" cy="1523270"/>
          </a:xfrm>
          <a:prstGeom prst="rect">
            <a:avLst/>
          </a:prstGeom>
        </p:spPr>
      </p:pic>
    </p:spTree>
    <p:extLst>
      <p:ext uri="{BB962C8B-B14F-4D97-AF65-F5344CB8AC3E}">
        <p14:creationId xmlns:p14="http://schemas.microsoft.com/office/powerpoint/2010/main" val="32625315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a:xfrm>
            <a:off x="1126836" y="333375"/>
            <a:ext cx="9642764" cy="5792788"/>
          </a:xfrm>
        </p:spPr>
        <p:txBody>
          <a:bodyPr/>
          <a:lstStyle/>
          <a:p>
            <a:pPr eaLnBrk="1" hangingPunct="1">
              <a:lnSpc>
                <a:spcPct val="90000"/>
              </a:lnSpc>
            </a:pPr>
            <a:endParaRPr lang="cs-CZ" altLang="cs-CZ" sz="2400" dirty="0" smtClean="0">
              <a:latin typeface="Verdana" panose="020B0604030504040204" pitchFamily="34" charset="0"/>
            </a:endParaRPr>
          </a:p>
          <a:p>
            <a:pPr eaLnBrk="1" hangingPunct="1">
              <a:lnSpc>
                <a:spcPct val="100000"/>
              </a:lnSpc>
            </a:pPr>
            <a:r>
              <a:rPr lang="cs-CZ" altLang="cs-CZ" sz="2400" dirty="0" smtClean="0">
                <a:latin typeface="Verdana" panose="020B0604030504040204" pitchFamily="34" charset="0"/>
              </a:rPr>
              <a:t>Po </a:t>
            </a:r>
            <a:r>
              <a:rPr lang="cs-CZ" altLang="cs-CZ" sz="2400" dirty="0">
                <a:latin typeface="Verdana" panose="020B0604030504040204" pitchFamily="34" charset="0"/>
              </a:rPr>
              <a:t>2. světové válce </a:t>
            </a:r>
            <a:r>
              <a:rPr lang="cs-CZ" altLang="cs-CZ" sz="2400" b="1" dirty="0">
                <a:latin typeface="Verdana" panose="020B0604030504040204" pitchFamily="34" charset="0"/>
              </a:rPr>
              <a:t>vzrostl počet obyvatelstva </a:t>
            </a:r>
            <a:r>
              <a:rPr lang="cs-CZ" altLang="cs-CZ" sz="2400" dirty="0">
                <a:latin typeface="Verdana" panose="020B0604030504040204" pitchFamily="34" charset="0"/>
              </a:rPr>
              <a:t>některých </a:t>
            </a:r>
            <a:r>
              <a:rPr lang="cs-CZ" altLang="cs-CZ" sz="2400" b="1" dirty="0">
                <a:latin typeface="Verdana" panose="020B0604030504040204" pitchFamily="34" charset="0"/>
              </a:rPr>
              <a:t>rozvojových zemí</a:t>
            </a:r>
            <a:r>
              <a:rPr lang="cs-CZ" altLang="cs-CZ" sz="2400" dirty="0">
                <a:latin typeface="Verdana" panose="020B0604030504040204" pitchFamily="34" charset="0"/>
              </a:rPr>
              <a:t> takovým způsobem, že těmto zemím </a:t>
            </a:r>
            <a:r>
              <a:rPr lang="cs-CZ" altLang="cs-CZ" sz="2400" b="1" dirty="0">
                <a:latin typeface="Verdana" panose="020B0604030504040204" pitchFamily="34" charset="0"/>
              </a:rPr>
              <a:t>nastaly značné problémy po stránce hospodářské, sociální a zdravotní</a:t>
            </a:r>
            <a:r>
              <a:rPr lang="cs-CZ" altLang="cs-CZ" sz="2400" dirty="0">
                <a:latin typeface="Verdana" panose="020B0604030504040204" pitchFamily="34" charset="0"/>
              </a:rPr>
              <a:t>, a vznikly vážné obavy z dalšího vývoje </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Přírůstek v těchto zemích je takový, že přes rychlý rozvoj hospodářství </a:t>
            </a:r>
            <a:r>
              <a:rPr lang="cs-CZ" altLang="cs-CZ" sz="2400" b="1" dirty="0">
                <a:latin typeface="Verdana" panose="020B0604030504040204" pitchFamily="34" charset="0"/>
              </a:rPr>
              <a:t>klesá produkce na </a:t>
            </a:r>
            <a:r>
              <a:rPr lang="cs-CZ" altLang="cs-CZ" sz="2400" dirty="0">
                <a:latin typeface="Verdana" panose="020B0604030504040204" pitchFamily="34" charset="0"/>
              </a:rPr>
              <a:t>jednoho</a:t>
            </a:r>
            <a:r>
              <a:rPr lang="cs-CZ" altLang="cs-CZ" sz="2400" b="1" dirty="0">
                <a:latin typeface="Verdana" panose="020B0604030504040204" pitchFamily="34" charset="0"/>
              </a:rPr>
              <a:t> obyvatele</a:t>
            </a:r>
            <a:r>
              <a:rPr lang="cs-CZ" altLang="cs-CZ" sz="2400" dirty="0">
                <a:latin typeface="Verdana" panose="020B0604030504040204" pitchFamily="34" charset="0"/>
              </a:rPr>
              <a:t>, </a:t>
            </a:r>
            <a:r>
              <a:rPr lang="cs-CZ" altLang="cs-CZ" sz="2400" b="1" dirty="0">
                <a:latin typeface="Verdana" panose="020B0604030504040204" pitchFamily="34" charset="0"/>
              </a:rPr>
              <a:t>roste nezaměstnanost</a:t>
            </a:r>
            <a:r>
              <a:rPr lang="cs-CZ" altLang="cs-CZ" sz="2400" dirty="0">
                <a:latin typeface="Verdana" panose="020B0604030504040204" pitchFamily="34" charset="0"/>
              </a:rPr>
              <a:t>, </a:t>
            </a:r>
            <a:r>
              <a:rPr lang="cs-CZ" altLang="cs-CZ" sz="2400" b="1" dirty="0">
                <a:latin typeface="Verdana" panose="020B0604030504040204" pitchFamily="34" charset="0"/>
              </a:rPr>
              <a:t>nestačí</a:t>
            </a:r>
            <a:r>
              <a:rPr lang="cs-CZ" altLang="cs-CZ" sz="2400" dirty="0">
                <a:latin typeface="Verdana" panose="020B0604030504040204" pitchFamily="34" charset="0"/>
              </a:rPr>
              <a:t> rychle budované </a:t>
            </a:r>
            <a:r>
              <a:rPr lang="cs-CZ" altLang="cs-CZ" sz="2400" b="1" dirty="0">
                <a:latin typeface="Verdana" panose="020B0604030504040204" pitchFamily="34" charset="0"/>
              </a:rPr>
              <a:t>školy, zdravotnická a jiná zařízení</a:t>
            </a:r>
            <a:r>
              <a:rPr lang="cs-CZ" altLang="cs-CZ" sz="2400" dirty="0">
                <a:latin typeface="Verdana" panose="020B0604030504040204" pitchFamily="34" charset="0"/>
              </a:rPr>
              <a:t> </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b="1" dirty="0">
                <a:latin typeface="Verdana" panose="020B0604030504040204" pitchFamily="34" charset="0"/>
              </a:rPr>
              <a:t>Přírůstek obyvatel</a:t>
            </a:r>
            <a:r>
              <a:rPr lang="cs-CZ" altLang="cs-CZ" sz="2400" dirty="0">
                <a:latin typeface="Verdana" panose="020B0604030504040204" pitchFamily="34" charset="0"/>
              </a:rPr>
              <a:t> tak vlastně </a:t>
            </a:r>
            <a:r>
              <a:rPr lang="cs-CZ" altLang="cs-CZ" sz="2400" b="1" dirty="0">
                <a:latin typeface="Verdana" panose="020B0604030504040204" pitchFamily="34" charset="0"/>
              </a:rPr>
              <a:t>pohlcuje pokrok</a:t>
            </a:r>
            <a:r>
              <a:rPr lang="cs-CZ" altLang="cs-CZ" sz="2400" dirty="0">
                <a:latin typeface="Verdana" panose="020B0604030504040204" pitchFamily="34" charset="0"/>
              </a:rPr>
              <a:t> a působí mnoho potíží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671417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92313" y="188914"/>
            <a:ext cx="8229600" cy="561975"/>
          </a:xfrm>
        </p:spPr>
        <p:txBody>
          <a:bodyPr/>
          <a:lstStyle/>
          <a:p>
            <a:r>
              <a:rPr lang="cs-CZ" altLang="cs-CZ" sz="2800">
                <a:latin typeface="Cambria" panose="02040503050406030204" pitchFamily="18" charset="0"/>
              </a:rPr>
              <a:t>ZÁNIK HISTORICKÝCH KULTUR</a:t>
            </a:r>
          </a:p>
        </p:txBody>
      </p:sp>
      <p:pic>
        <p:nvPicPr>
          <p:cNvPr id="23555" name="Picture 6" descr="dcb0f7307e_85217441_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981076"/>
            <a:ext cx="72009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602120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720000" y="535709"/>
            <a:ext cx="11000945" cy="5590455"/>
          </a:xfrm>
        </p:spPr>
        <p:txBody>
          <a:bodyPr/>
          <a:lstStyle/>
          <a:p>
            <a:pPr eaLnBrk="1" hangingPunct="1">
              <a:lnSpc>
                <a:spcPct val="100000"/>
              </a:lnSpc>
            </a:pPr>
            <a:endParaRPr lang="cs-CZ" altLang="cs-CZ" sz="2400" dirty="0" smtClean="0">
              <a:latin typeface="Verdana" panose="020B0604030504040204" pitchFamily="34" charset="0"/>
            </a:endParaRPr>
          </a:p>
          <a:p>
            <a:pPr eaLnBrk="1" hangingPunct="1">
              <a:lnSpc>
                <a:spcPct val="100000"/>
              </a:lnSpc>
            </a:pPr>
            <a:r>
              <a:rPr lang="cs-CZ" altLang="cs-CZ" sz="2400" dirty="0" smtClean="0">
                <a:latin typeface="Verdana" panose="020B0604030504040204" pitchFamily="34" charset="0"/>
              </a:rPr>
              <a:t>Pro </a:t>
            </a:r>
            <a:r>
              <a:rPr lang="cs-CZ" altLang="cs-CZ" sz="2400" b="1" dirty="0">
                <a:latin typeface="Verdana" panose="020B0604030504040204" pitchFamily="34" charset="0"/>
              </a:rPr>
              <a:t>„nepříznivou“ věkovou skladbu</a:t>
            </a:r>
            <a:r>
              <a:rPr lang="cs-CZ" altLang="cs-CZ" sz="2400" dirty="0">
                <a:latin typeface="Verdana" panose="020B0604030504040204" pitchFamily="34" charset="0"/>
              </a:rPr>
              <a:t> je také podíl </a:t>
            </a:r>
            <a:r>
              <a:rPr lang="cs-CZ" altLang="cs-CZ" sz="2400" b="1" dirty="0">
                <a:latin typeface="Verdana" panose="020B0604030504040204" pitchFamily="34" charset="0"/>
              </a:rPr>
              <a:t>ekonomicky aktivního obyvatelstva </a:t>
            </a:r>
            <a:r>
              <a:rPr lang="cs-CZ" altLang="cs-CZ" sz="2400" dirty="0">
                <a:latin typeface="Verdana" panose="020B0604030504040204" pitchFamily="34" charset="0"/>
              </a:rPr>
              <a:t>daleko</a:t>
            </a:r>
            <a:r>
              <a:rPr lang="cs-CZ" altLang="cs-CZ" sz="2400" b="1" dirty="0">
                <a:latin typeface="Verdana" panose="020B0604030504040204" pitchFamily="34" charset="0"/>
              </a:rPr>
              <a:t> menší</a:t>
            </a:r>
            <a:r>
              <a:rPr lang="cs-CZ" altLang="cs-CZ" sz="2400" dirty="0">
                <a:latin typeface="Verdana" panose="020B0604030504040204" pitchFamily="34" charset="0"/>
              </a:rPr>
              <a:t> než ve </a:t>
            </a:r>
            <a:r>
              <a:rPr lang="cs-CZ" altLang="cs-CZ" sz="2400" b="1" dirty="0">
                <a:latin typeface="Verdana" panose="020B0604030504040204" pitchFamily="34" charset="0"/>
              </a:rPr>
              <a:t>vyspělých zemích</a:t>
            </a:r>
            <a:r>
              <a:rPr lang="cs-CZ" altLang="cs-CZ" sz="2400" dirty="0">
                <a:latin typeface="Verdana" panose="020B0604030504040204" pitchFamily="34" charset="0"/>
              </a:rPr>
              <a:t>, což je další brzdou </a:t>
            </a:r>
            <a:r>
              <a:rPr lang="cs-CZ" altLang="cs-CZ" sz="2400" dirty="0" smtClean="0">
                <a:latin typeface="Verdana" panose="020B0604030504040204" pitchFamily="34" charset="0"/>
              </a:rPr>
              <a:t>pokroku</a:t>
            </a:r>
            <a:endParaRPr lang="cs-CZ" altLang="cs-CZ" sz="2400" b="1" i="1" dirty="0">
              <a:solidFill>
                <a:srgbClr val="FF0000"/>
              </a:solidFill>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Tyto země pak přes veškeré úsilí </a:t>
            </a:r>
            <a:r>
              <a:rPr lang="cs-CZ" altLang="cs-CZ" sz="2400" b="1" dirty="0">
                <a:latin typeface="Verdana" panose="020B0604030504040204" pitchFamily="34" charset="0"/>
              </a:rPr>
              <a:t>hospodářsky a kulturně upadají</a:t>
            </a:r>
            <a:r>
              <a:rPr lang="cs-CZ" altLang="cs-CZ" sz="2400" dirty="0">
                <a:latin typeface="Verdana" panose="020B0604030504040204" pitchFamily="34" charset="0"/>
              </a:rPr>
              <a:t> místo aby se povznesly</a:t>
            </a:r>
          </a:p>
          <a:p>
            <a:pPr eaLnBrk="1" hangingPunct="1">
              <a:lnSpc>
                <a:spcPct val="100000"/>
              </a:lnSpc>
              <a:buFontTx/>
              <a:buNone/>
            </a:pPr>
            <a:r>
              <a:rPr lang="cs-CZ" altLang="cs-CZ" sz="2400" dirty="0">
                <a:latin typeface="Verdana" panose="020B0604030504040204" pitchFamily="34" charset="0"/>
              </a:rPr>
              <a:t> </a:t>
            </a:r>
          </a:p>
          <a:p>
            <a:pPr eaLnBrk="1" hangingPunct="1">
              <a:lnSpc>
                <a:spcPct val="100000"/>
              </a:lnSpc>
            </a:pPr>
            <a:r>
              <a:rPr lang="cs-CZ" altLang="cs-CZ" sz="2400" dirty="0">
                <a:latin typeface="Verdana" panose="020B0604030504040204" pitchFamily="34" charset="0"/>
              </a:rPr>
              <a:t>Proto se nyní vlády mnohých rozvojových zemí snaží další </a:t>
            </a:r>
            <a:r>
              <a:rPr lang="cs-CZ" altLang="cs-CZ" sz="2400" b="1" dirty="0">
                <a:latin typeface="Verdana" panose="020B0604030504040204" pitchFamily="34" charset="0"/>
              </a:rPr>
              <a:t>přírůstek snížit</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Jako nejlepší prostředek se osvědčuje </a:t>
            </a:r>
            <a:r>
              <a:rPr lang="cs-CZ" altLang="cs-CZ" sz="2400" b="1" dirty="0">
                <a:latin typeface="Verdana" panose="020B0604030504040204" pitchFamily="34" charset="0"/>
              </a:rPr>
              <a:t>výchova k plánovanému rodičovství</a:t>
            </a:r>
          </a:p>
          <a:p>
            <a:pPr eaLnBrk="1" hangingPunct="1"/>
            <a:endParaRPr lang="cs-CZ" altLang="cs-CZ" sz="2400" b="1"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1876998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960581" y="692151"/>
            <a:ext cx="10187709" cy="5434013"/>
          </a:xfrm>
        </p:spPr>
        <p:txBody>
          <a:bodyPr/>
          <a:lstStyle/>
          <a:p>
            <a:pPr eaLnBrk="1" hangingPunct="1">
              <a:lnSpc>
                <a:spcPct val="90000"/>
              </a:lnSpc>
            </a:pPr>
            <a:r>
              <a:rPr lang="cs-CZ" altLang="cs-CZ" sz="2400" dirty="0">
                <a:latin typeface="Verdana" panose="020B0604030504040204" pitchFamily="34" charset="0"/>
              </a:rPr>
              <a:t>Dříve existovala </a:t>
            </a:r>
            <a:r>
              <a:rPr lang="cs-CZ" altLang="cs-CZ" sz="2400" b="1" dirty="0">
                <a:latin typeface="Verdana" panose="020B0604030504040204" pitchFamily="34" charset="0"/>
              </a:rPr>
              <a:t>všeobecná snaha podporovat populační růst obyvatel</a:t>
            </a:r>
            <a:r>
              <a:rPr lang="cs-CZ" altLang="cs-CZ" sz="2400" dirty="0">
                <a:latin typeface="Verdana" panose="020B0604030504040204" pitchFamily="34" charset="0"/>
              </a:rPr>
              <a:t> u většiny zemí světa</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Čím více obyvatel, tím větší vojsko a moc, více se vybralo na daních..</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Dnes </a:t>
            </a:r>
            <a:r>
              <a:rPr lang="cs-CZ" altLang="cs-CZ" sz="2400" b="1" dirty="0">
                <a:latin typeface="Verdana" panose="020B0604030504040204" pitchFamily="34" charset="0"/>
              </a:rPr>
              <a:t>vyspělé země podporují populační růst</a:t>
            </a:r>
            <a:r>
              <a:rPr lang="cs-CZ" altLang="cs-CZ" sz="2400" dirty="0">
                <a:latin typeface="Verdana" panose="020B0604030504040204" pitchFamily="34" charset="0"/>
              </a:rPr>
              <a:t>, ale příliš se jim to </a:t>
            </a:r>
            <a:r>
              <a:rPr lang="cs-CZ" altLang="cs-CZ" sz="2400" b="1" dirty="0">
                <a:latin typeface="Verdana" panose="020B0604030504040204" pitchFamily="34" charset="0"/>
              </a:rPr>
              <a:t>nedaří</a:t>
            </a:r>
            <a:r>
              <a:rPr lang="cs-CZ" altLang="cs-CZ" sz="2400" dirty="0">
                <a:latin typeface="Verdana" panose="020B0604030504040204" pitchFamily="34" charset="0"/>
              </a:rPr>
              <a:t> (až na USA, které ovšem nelze s Evropou či Japonskem srovnávat..)</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Naopak </a:t>
            </a:r>
            <a:r>
              <a:rPr lang="cs-CZ" altLang="cs-CZ" sz="2400" b="1" dirty="0">
                <a:latin typeface="Verdana" panose="020B0604030504040204" pitchFamily="34" charset="0"/>
              </a:rPr>
              <a:t>rozvojové země se snaží populační růst </a:t>
            </a:r>
            <a:r>
              <a:rPr lang="cs-CZ" altLang="cs-CZ" sz="2400" b="1" dirty="0" smtClean="0">
                <a:latin typeface="Verdana" panose="020B0604030504040204" pitchFamily="34" charset="0"/>
              </a:rPr>
              <a:t>tlumit</a:t>
            </a:r>
            <a:r>
              <a:rPr lang="cs-CZ" altLang="cs-CZ" sz="2400" dirty="0" smtClean="0">
                <a:latin typeface="Verdana" panose="020B0604030504040204" pitchFamily="34" charset="0"/>
              </a:rPr>
              <a:t>…</a:t>
            </a: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63969444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581891" y="476250"/>
            <a:ext cx="11083636" cy="5905500"/>
          </a:xfrm>
        </p:spPr>
        <p:txBody>
          <a:bodyPr/>
          <a:lstStyle/>
          <a:p>
            <a:pPr eaLnBrk="1" hangingPunct="1">
              <a:buFontTx/>
              <a:buNone/>
            </a:pPr>
            <a:r>
              <a:rPr lang="cs-CZ" altLang="cs-CZ" sz="2400" b="1" u="sng" dirty="0">
                <a:latin typeface="Verdana" panose="020B0604030504040204" pitchFamily="34" charset="0"/>
              </a:rPr>
              <a:t>Čína – politika jednoho dítěte</a:t>
            </a:r>
          </a:p>
          <a:p>
            <a:pPr eaLnBrk="1" hangingPunct="1">
              <a:buFontTx/>
              <a:buNone/>
            </a:pPr>
            <a:endParaRPr lang="cs-CZ" altLang="cs-CZ" sz="2400" b="1" u="sng" dirty="0">
              <a:latin typeface="Verdana" panose="020B0604030504040204" pitchFamily="34" charset="0"/>
            </a:endParaRPr>
          </a:p>
          <a:p>
            <a:pPr eaLnBrk="1" hangingPunct="1"/>
            <a:r>
              <a:rPr lang="cs-CZ" altLang="cs-CZ" sz="2400" b="1" dirty="0">
                <a:latin typeface="Verdana" panose="020B0604030504040204" pitchFamily="34" charset="0"/>
              </a:rPr>
              <a:t>Důvod:</a:t>
            </a:r>
            <a:r>
              <a:rPr lang="cs-CZ" altLang="cs-CZ" sz="2400" dirty="0">
                <a:latin typeface="Verdana" panose="020B0604030504040204" pitchFamily="34" charset="0"/>
              </a:rPr>
              <a:t> obrovský populační boom a neschopnost komunistické vlády uživit rostoucí obyvatelstvo po 2. světové válce</a:t>
            </a:r>
          </a:p>
          <a:p>
            <a:pPr eaLnBrk="1" hangingPunct="1"/>
            <a:r>
              <a:rPr lang="cs-CZ" altLang="cs-CZ" sz="2400" b="1" dirty="0">
                <a:latin typeface="Verdana" panose="020B0604030504040204" pitchFamily="34" charset="0"/>
              </a:rPr>
              <a:t>Oficiální začátek:</a:t>
            </a:r>
            <a:r>
              <a:rPr lang="cs-CZ" altLang="cs-CZ" sz="2400" dirty="0">
                <a:latin typeface="Verdana" panose="020B0604030504040204" pitchFamily="34" charset="0"/>
              </a:rPr>
              <a:t> rok 1982 (6 let po smrti </a:t>
            </a:r>
            <a:r>
              <a:rPr lang="cs-CZ" altLang="cs-CZ" sz="2400" dirty="0" err="1">
                <a:latin typeface="Verdana" panose="020B0604030504040204" pitchFamily="34" charset="0"/>
              </a:rPr>
              <a:t>Mao</a:t>
            </a:r>
            <a:r>
              <a:rPr lang="cs-CZ" altLang="cs-CZ" sz="2400" dirty="0">
                <a:latin typeface="Verdana" panose="020B0604030504040204" pitchFamily="34" charset="0"/>
              </a:rPr>
              <a:t> </a:t>
            </a:r>
            <a:r>
              <a:rPr lang="cs-CZ" altLang="cs-CZ" sz="2400" dirty="0" err="1">
                <a:latin typeface="Verdana" panose="020B0604030504040204" pitchFamily="34" charset="0"/>
              </a:rPr>
              <a:t>Ce-Tunga</a:t>
            </a:r>
            <a:r>
              <a:rPr lang="cs-CZ" altLang="cs-CZ" sz="2400" dirty="0">
                <a:latin typeface="Verdana" panose="020B0604030504040204" pitchFamily="34" charset="0"/>
              </a:rPr>
              <a:t>)</a:t>
            </a:r>
          </a:p>
          <a:p>
            <a:pPr eaLnBrk="1" hangingPunct="1"/>
            <a:r>
              <a:rPr lang="cs-CZ" altLang="cs-CZ" sz="2400" b="1" dirty="0">
                <a:latin typeface="Verdana" panose="020B0604030504040204" pitchFamily="34" charset="0"/>
              </a:rPr>
              <a:t>První generace</a:t>
            </a:r>
            <a:r>
              <a:rPr lang="cs-CZ" altLang="cs-CZ" sz="2400" dirty="0">
                <a:latin typeface="Verdana" panose="020B0604030504040204" pitchFamily="34" charset="0"/>
              </a:rPr>
              <a:t>, které se tato opatření dotkla je dnes v produktivním věku, resp. </a:t>
            </a:r>
            <a:r>
              <a:rPr lang="cs-CZ" altLang="cs-CZ" sz="2400" b="1" dirty="0">
                <a:latin typeface="Verdana" panose="020B0604030504040204" pitchFamily="34" charset="0"/>
              </a:rPr>
              <a:t>ve věku zakládání své rodiny</a:t>
            </a:r>
          </a:p>
          <a:p>
            <a:pPr eaLnBrk="1" hangingPunct="1"/>
            <a:r>
              <a:rPr lang="cs-CZ" altLang="cs-CZ" sz="2400" dirty="0">
                <a:latin typeface="Verdana" panose="020B0604030504040204" pitchFamily="34" charset="0"/>
              </a:rPr>
              <a:t>Kontroly a finanční perzekuce (příp. i ztráta zaměstnání) způsobily, že se čínské páry všemožně snažily o to, aby </a:t>
            </a:r>
            <a:r>
              <a:rPr lang="cs-CZ" altLang="cs-CZ" sz="2400" b="1" dirty="0">
                <a:latin typeface="Verdana" panose="020B0604030504040204" pitchFamily="34" charset="0"/>
              </a:rPr>
              <a:t>jediné dítě byl chlapec</a:t>
            </a:r>
            <a:r>
              <a:rPr lang="cs-CZ" altLang="cs-CZ" sz="2400" dirty="0">
                <a:latin typeface="Verdana" panose="020B0604030504040204" pitchFamily="34" charset="0"/>
              </a:rPr>
              <a:t> (z kulturního hlediska měl a má vyšší „hodnotu“ než dívka)</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1732498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868217" y="549275"/>
            <a:ext cx="10390909" cy="5975350"/>
          </a:xfrm>
        </p:spPr>
        <p:txBody>
          <a:bodyPr/>
          <a:lstStyle/>
          <a:p>
            <a:pPr eaLnBrk="1" hangingPunct="1">
              <a:lnSpc>
                <a:spcPct val="100000"/>
              </a:lnSpc>
              <a:buFontTx/>
              <a:buNone/>
            </a:pPr>
            <a:r>
              <a:rPr lang="cs-CZ" altLang="cs-CZ" sz="2400" b="1" dirty="0">
                <a:latin typeface="Verdana" panose="020B0604030504040204" pitchFamily="34" charset="0"/>
              </a:rPr>
              <a:t>Výsledky:</a:t>
            </a:r>
            <a:r>
              <a:rPr lang="cs-CZ" altLang="cs-CZ" sz="2400" dirty="0">
                <a:latin typeface="Verdana" panose="020B0604030504040204" pitchFamily="34" charset="0"/>
              </a:rPr>
              <a:t> </a:t>
            </a:r>
          </a:p>
          <a:p>
            <a:pPr eaLnBrk="1" hangingPunct="1">
              <a:lnSpc>
                <a:spcPct val="100000"/>
              </a:lnSpc>
            </a:pPr>
            <a:r>
              <a:rPr lang="cs-CZ" altLang="cs-CZ" sz="2400" dirty="0">
                <a:latin typeface="Verdana" panose="020B0604030504040204" pitchFamily="34" charset="0"/>
              </a:rPr>
              <a:t>čínských chlapců a mužů do 25 let je o 18 mil. více než děvčat a je realitou, že desítky milionů mužů nikdy nebudou mít partnerku, ženu ani rodinu… A populační nůžky se budou stále více rozevírat..</a:t>
            </a:r>
          </a:p>
          <a:p>
            <a:pPr eaLnBrk="1" hangingPunct="1">
              <a:lnSpc>
                <a:spcPct val="100000"/>
              </a:lnSpc>
            </a:pPr>
            <a:r>
              <a:rPr lang="cs-CZ" altLang="cs-CZ" sz="2400" dirty="0">
                <a:latin typeface="Verdana" panose="020B0604030504040204" pitchFamily="34" charset="0"/>
              </a:rPr>
              <a:t>Úhrnná plodnost čínských žen je srovnatelná s ČR (1,6)</a:t>
            </a:r>
          </a:p>
          <a:p>
            <a:pPr eaLnBrk="1" hangingPunct="1">
              <a:lnSpc>
                <a:spcPct val="100000"/>
              </a:lnSpc>
            </a:pPr>
            <a:endParaRPr lang="cs-CZ" altLang="cs-CZ" sz="2400" dirty="0">
              <a:latin typeface="Verdana" panose="020B0604030504040204" pitchFamily="34" charset="0"/>
            </a:endParaRPr>
          </a:p>
          <a:p>
            <a:pPr eaLnBrk="1" hangingPunct="1">
              <a:lnSpc>
                <a:spcPct val="100000"/>
              </a:lnSpc>
              <a:buFontTx/>
              <a:buNone/>
            </a:pPr>
            <a:r>
              <a:rPr lang="cs-CZ" altLang="cs-CZ" sz="2400" b="1" dirty="0">
                <a:latin typeface="Verdana" panose="020B0604030504040204" pitchFamily="34" charset="0"/>
              </a:rPr>
              <a:t>Excesy:</a:t>
            </a:r>
          </a:p>
          <a:p>
            <a:pPr eaLnBrk="1" hangingPunct="1">
              <a:lnSpc>
                <a:spcPct val="100000"/>
              </a:lnSpc>
            </a:pPr>
            <a:r>
              <a:rPr lang="cs-CZ" altLang="cs-CZ" sz="2400" dirty="0">
                <a:latin typeface="Verdana" panose="020B0604030504040204" pitchFamily="34" charset="0"/>
              </a:rPr>
              <a:t>Zákon o interrupci z důvodu pohlaví plodu (často se nedodržoval) </a:t>
            </a:r>
          </a:p>
          <a:p>
            <a:pPr eaLnBrk="1" hangingPunct="1">
              <a:lnSpc>
                <a:spcPct val="100000"/>
              </a:lnSpc>
            </a:pPr>
            <a:r>
              <a:rPr lang="cs-CZ" altLang="cs-CZ" sz="2400" dirty="0">
                <a:latin typeface="Verdana" panose="020B0604030504040204" pitchFamily="34" charset="0"/>
              </a:rPr>
              <a:t>Směrnice o prenatálním zjišťování pohlaví plodu</a:t>
            </a:r>
          </a:p>
          <a:p>
            <a:pPr eaLnBrk="1" hangingPunct="1">
              <a:lnSpc>
                <a:spcPct val="100000"/>
              </a:lnSpc>
            </a:pPr>
            <a:r>
              <a:rPr lang="cs-CZ" altLang="cs-CZ" sz="2400" dirty="0">
                <a:latin typeface="Verdana" panose="020B0604030504040204" pitchFamily="34" charset="0"/>
              </a:rPr>
              <a:t>Otěhotnět směla pouze vdaná žena starší 20 let</a:t>
            </a:r>
          </a:p>
          <a:p>
            <a:pPr eaLnBrk="1" hangingPunct="1">
              <a:lnSpc>
                <a:spcPct val="100000"/>
              </a:lnSpc>
            </a:pPr>
            <a:r>
              <a:rPr lang="cs-CZ" altLang="cs-CZ" sz="2400" dirty="0">
                <a:latin typeface="Verdana" panose="020B0604030504040204" pitchFamily="34" charset="0"/>
              </a:rPr>
              <a:t>Utajování vícečetných rodin zejména na venkovském jihu země</a:t>
            </a:r>
          </a:p>
          <a:p>
            <a:pPr eaLnBrk="1" hangingPunct="1">
              <a:lnSpc>
                <a:spcPct val="90000"/>
              </a:lnSpc>
            </a:pPr>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2249688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body" idx="1"/>
          </p:nvPr>
        </p:nvSpPr>
        <p:spPr>
          <a:xfrm>
            <a:off x="951345" y="404814"/>
            <a:ext cx="10520219" cy="6048375"/>
          </a:xfrm>
        </p:spPr>
        <p:txBody>
          <a:bodyPr/>
          <a:lstStyle/>
          <a:p>
            <a:pPr eaLnBrk="1" hangingPunct="1">
              <a:lnSpc>
                <a:spcPct val="100000"/>
              </a:lnSpc>
            </a:pPr>
            <a:r>
              <a:rPr lang="cs-CZ" altLang="cs-CZ" sz="2400" dirty="0">
                <a:latin typeface="Verdana" panose="020B0604030504040204" pitchFamily="34" charset="0"/>
              </a:rPr>
              <a:t>V porodnici zůstávaly ženy zpravidla 3 dny, mateřská dovolená trvala ze zákona 30 dní, zaměstnavatel ji mohl prodloužit až na 120 dní</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Jednu hodinu denně z pracovní doby měly matky vyhrazeny na kojení, pokud dítě nedovršilo 10 měsíců</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O děti se tak často celý týden (ale i třeba měsíc při dalekém dojíždění za prací) staraly a stále starají prarodiče, rodiče je prakticky nevidí a jen jim posílají peníze</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Finanční postihy nebyly problémem pro skupinu bohatých Číňanů, sportovců, umělců…, ale i členů strany (asi 100 tis. jich bylo za porušení zákona vyloučeno)</a:t>
            </a:r>
          </a:p>
          <a:p>
            <a:pPr eaLnBrk="1" hangingPunct="1">
              <a:lnSpc>
                <a:spcPct val="80000"/>
              </a:lnSpc>
            </a:pPr>
            <a:endParaRPr lang="cs-CZ" altLang="cs-CZ" sz="2400" dirty="0">
              <a:latin typeface="Verdana" panose="020B0604030504040204" pitchFamily="34" charset="0"/>
            </a:endParaRPr>
          </a:p>
          <a:p>
            <a:pPr eaLnBrk="1" hangingPunct="1">
              <a:lnSpc>
                <a:spcPct val="80000"/>
              </a:lnSpc>
            </a:pPr>
            <a:endParaRPr lang="cs-CZ" altLang="cs-CZ" sz="2400" dirty="0">
              <a:latin typeface="Verdana" panose="020B0604030504040204" pitchFamily="34" charset="0"/>
            </a:endParaRPr>
          </a:p>
          <a:p>
            <a:pPr eaLnBrk="1" hangingPunct="1">
              <a:lnSpc>
                <a:spcPct val="80000"/>
              </a:lnSpc>
            </a:pPr>
            <a:endParaRPr lang="cs-CZ" altLang="cs-CZ" dirty="0" smtClean="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3134504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1"/>
          </p:nvPr>
        </p:nvSpPr>
        <p:spPr>
          <a:xfrm>
            <a:off x="858981" y="549275"/>
            <a:ext cx="10834255" cy="5576888"/>
          </a:xfrm>
        </p:spPr>
        <p:txBody>
          <a:bodyPr/>
          <a:lstStyle/>
          <a:p>
            <a:pPr eaLnBrk="1" hangingPunct="1">
              <a:lnSpc>
                <a:spcPct val="100000"/>
              </a:lnSpc>
            </a:pPr>
            <a:r>
              <a:rPr lang="cs-CZ" altLang="cs-CZ" sz="2400" b="1" dirty="0">
                <a:latin typeface="Verdana" panose="020B0604030504040204" pitchFamily="34" charset="0"/>
              </a:rPr>
              <a:t>Od roku 2013 byla politika jednoho dítěte zastavena</a:t>
            </a:r>
            <a:r>
              <a:rPr lang="cs-CZ" altLang="cs-CZ" sz="2400" dirty="0">
                <a:latin typeface="Verdana" panose="020B0604030504040204" pitchFamily="34" charset="0"/>
              </a:rPr>
              <a:t> – Čína začala stárnout a </a:t>
            </a:r>
            <a:r>
              <a:rPr lang="cs-CZ" altLang="cs-CZ" sz="2400" b="1" dirty="0">
                <a:latin typeface="Verdana" panose="020B0604030504040204" pitchFamily="34" charset="0"/>
              </a:rPr>
              <a:t>ztrácet konkurenční výhodu</a:t>
            </a:r>
            <a:r>
              <a:rPr lang="cs-CZ" altLang="cs-CZ" sz="2400" dirty="0">
                <a:latin typeface="Verdana" panose="020B0604030504040204" pitchFamily="34" charset="0"/>
              </a:rPr>
              <a:t>, jíž je obří pracovní síla a trvalý ekonomický růst</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V </a:t>
            </a:r>
            <a:r>
              <a:rPr lang="cs-CZ" altLang="cs-CZ" sz="2400" b="1" dirty="0">
                <a:latin typeface="Verdana" panose="020B0604030504040204" pitchFamily="34" charset="0"/>
              </a:rPr>
              <a:t>Indii</a:t>
            </a:r>
            <a:r>
              <a:rPr lang="cs-CZ" altLang="cs-CZ" sz="2400" dirty="0">
                <a:latin typeface="Verdana" panose="020B0604030504040204" pitchFamily="34" charset="0"/>
              </a:rPr>
              <a:t> žádná populační politika nefunguje a počet obyvatel nekontrolovatelně roste</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v roce 2028 (i dříve) pravděpodobně předběhne v počtu obyvatel Čínu</a:t>
            </a:r>
          </a:p>
          <a:p>
            <a:pPr eaLnBrk="1" hangingPunct="1">
              <a:lnSpc>
                <a:spcPct val="100000"/>
              </a:lnSpc>
            </a:pPr>
            <a:endParaRPr lang="cs-CZ" altLang="cs-CZ" sz="2400" dirty="0">
              <a:latin typeface="Verdana" panose="020B0604030504040204" pitchFamily="34" charset="0"/>
            </a:endParaRPr>
          </a:p>
          <a:p>
            <a:pPr eaLnBrk="1" hangingPunct="1">
              <a:lnSpc>
                <a:spcPct val="100000"/>
              </a:lnSpc>
            </a:pPr>
            <a:r>
              <a:rPr lang="cs-CZ" altLang="cs-CZ" sz="2400" b="1" dirty="0">
                <a:latin typeface="Verdana" panose="020B0604030504040204" pitchFamily="34" charset="0"/>
              </a:rPr>
              <a:t>Indie má ovšem pouze 1/3 rozlohy Číny</a:t>
            </a:r>
            <a:r>
              <a:rPr lang="cs-CZ" altLang="cs-CZ" sz="2400" dirty="0">
                <a:latin typeface="Verdana" panose="020B0604030504040204" pitchFamily="34" charset="0"/>
              </a:rPr>
              <a:t>, což bude znamenat daleko hlubší sociální </a:t>
            </a:r>
            <a:r>
              <a:rPr lang="cs-CZ" altLang="cs-CZ" sz="2400" dirty="0" smtClean="0">
                <a:latin typeface="Verdana" panose="020B0604030504040204" pitchFamily="34" charset="0"/>
              </a:rPr>
              <a:t>dopad…</a:t>
            </a: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2051450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1"/>
          </p:nvPr>
        </p:nvSpPr>
        <p:spPr>
          <a:xfrm>
            <a:off x="1981200" y="836613"/>
            <a:ext cx="8229600" cy="5289550"/>
          </a:xfrm>
        </p:spPr>
        <p:txBody>
          <a:bodyPr/>
          <a:lstStyle/>
          <a:p>
            <a:pPr eaLnBrk="1" hangingPunct="1">
              <a:buFontTx/>
              <a:buNone/>
            </a:pPr>
            <a:endParaRPr lang="cs-CZ" altLang="cs-CZ" smtClean="0"/>
          </a:p>
          <a:p>
            <a:pPr eaLnBrk="1" hangingPunct="1">
              <a:buFontTx/>
              <a:buNone/>
            </a:pPr>
            <a:r>
              <a:rPr lang="cs-CZ" altLang="cs-CZ" b="1" i="1" smtClean="0">
                <a:solidFill>
                  <a:srgbClr val="FF0000"/>
                </a:solidFill>
                <a:latin typeface="Verdana" panose="020B0604030504040204" pitchFamily="34" charset="0"/>
              </a:rPr>
              <a:t>Dali byste dohromady 5      nejlidnatějších zemí světa?</a:t>
            </a:r>
          </a:p>
          <a:p>
            <a:pPr eaLnBrk="1" hangingPunct="1">
              <a:buFontTx/>
              <a:buNone/>
            </a:pPr>
            <a:endParaRPr lang="cs-CZ" altLang="cs-CZ" b="1" i="1" smtClean="0">
              <a:solidFill>
                <a:srgbClr val="FF0000"/>
              </a:solidFill>
              <a:latin typeface="Verdana" panose="020B0604030504040204" pitchFamily="34" charset="0"/>
            </a:endParaRPr>
          </a:p>
          <a:p>
            <a:pPr eaLnBrk="1" hangingPunct="1">
              <a:buFontTx/>
              <a:buNone/>
            </a:pPr>
            <a:r>
              <a:rPr lang="cs-CZ" altLang="cs-CZ" b="1" i="1" smtClean="0">
                <a:solidFill>
                  <a:srgbClr val="FF0000"/>
                </a:solidFill>
                <a:latin typeface="Verdana" panose="020B0604030504040204" pitchFamily="34" charset="0"/>
              </a:rPr>
              <a:t>Jak rychle roste aktuálně populace Číny a Indie za rok? </a:t>
            </a:r>
          </a:p>
          <a:p>
            <a:pPr eaLnBrk="1" hangingPunct="1">
              <a:buFontTx/>
              <a:buNone/>
            </a:pPr>
            <a:endParaRPr lang="cs-CZ" altLang="cs-CZ" b="1" i="1" smtClean="0">
              <a:solidFill>
                <a:srgbClr val="FF0000"/>
              </a:solidFill>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53144706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983077" y="405441"/>
            <a:ext cx="8229600" cy="647700"/>
          </a:xfrm>
        </p:spPr>
        <p:txBody>
          <a:bodyPr/>
          <a:lstStyle/>
          <a:p>
            <a:pPr eaLnBrk="1" hangingPunct="1"/>
            <a:r>
              <a:rPr lang="cs-CZ" altLang="cs-CZ" sz="2400" dirty="0">
                <a:latin typeface="Verdana" panose="020B0604030504040204" pitchFamily="34" charset="0"/>
              </a:rPr>
              <a:t>Nejlidnatější země světa (2018, 2050)</a:t>
            </a:r>
          </a:p>
        </p:txBody>
      </p:sp>
      <p:sp>
        <p:nvSpPr>
          <p:cNvPr id="134147" name="Text Box 6"/>
          <p:cNvSpPr txBox="1">
            <a:spLocks noChangeArrowheads="1"/>
          </p:cNvSpPr>
          <p:nvPr/>
        </p:nvSpPr>
        <p:spPr bwMode="auto">
          <a:xfrm>
            <a:off x="2289175" y="5589588"/>
            <a:ext cx="781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t>USA se z pohledu demografické reprodukce chovají jako rozvojová země…</a:t>
            </a:r>
          </a:p>
        </p:txBody>
      </p:sp>
      <p:sp>
        <p:nvSpPr>
          <p:cNvPr id="134148" name="Text Box 8"/>
          <p:cNvSpPr txBox="1">
            <a:spLocks noChangeArrowheads="1"/>
          </p:cNvSpPr>
          <p:nvPr/>
        </p:nvSpPr>
        <p:spPr bwMode="auto">
          <a:xfrm>
            <a:off x="2424113" y="5214938"/>
            <a:ext cx="675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t>Odhady pro rok 2050 se každoročně poměrně významně mění…</a:t>
            </a:r>
          </a:p>
        </p:txBody>
      </p:sp>
      <p:sp>
        <p:nvSpPr>
          <p:cNvPr id="3" name="Zástupný symbol pro zápatí 2"/>
          <p:cNvSpPr>
            <a:spLocks noGrp="1"/>
          </p:cNvSpPr>
          <p:nvPr>
            <p:ph type="ftr" sz="quarter" idx="10"/>
          </p:nvPr>
        </p:nvSpPr>
        <p:spPr/>
        <p:txBody>
          <a:bodyPr/>
          <a:lstStyle/>
          <a:p>
            <a:r>
              <a:rPr lang="cs-CZ" smtClean="0"/>
              <a:t>Blok 3</a:t>
            </a:r>
            <a:endParaRPr lang="cs-CZ" dirty="0"/>
          </a:p>
        </p:txBody>
      </p:sp>
      <p:pic>
        <p:nvPicPr>
          <p:cNvPr id="4" name="Obrázek 3"/>
          <p:cNvPicPr>
            <a:picLocks noChangeAspect="1"/>
          </p:cNvPicPr>
          <p:nvPr/>
        </p:nvPicPr>
        <p:blipFill>
          <a:blip r:embed="rId3"/>
          <a:stretch>
            <a:fillRect/>
          </a:stretch>
        </p:blipFill>
        <p:spPr>
          <a:xfrm>
            <a:off x="885231" y="1699491"/>
            <a:ext cx="9772955" cy="3243747"/>
          </a:xfrm>
          <a:prstGeom prst="rect">
            <a:avLst/>
          </a:prstGeom>
        </p:spPr>
      </p:pic>
    </p:spTree>
    <p:extLst>
      <p:ext uri="{BB962C8B-B14F-4D97-AF65-F5344CB8AC3E}">
        <p14:creationId xmlns:p14="http://schemas.microsoft.com/office/powerpoint/2010/main" val="27160357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dpis 1"/>
          <p:cNvSpPr>
            <a:spLocks noGrp="1" noChangeArrowheads="1"/>
          </p:cNvSpPr>
          <p:nvPr>
            <p:ph type="title"/>
          </p:nvPr>
        </p:nvSpPr>
        <p:spPr>
          <a:xfrm>
            <a:off x="720000" y="322836"/>
            <a:ext cx="10753200" cy="451576"/>
          </a:xfrm>
        </p:spPr>
        <p:txBody>
          <a:bodyPr/>
          <a:lstStyle/>
          <a:p>
            <a:pPr algn="ctr"/>
            <a:r>
              <a:rPr lang="cs-CZ" altLang="cs-CZ" sz="2400" dirty="0"/>
              <a:t>JAK RYCHLE ROSTE AKTUÁLNĚ POPULACE ČÍNY A INDIE ZA ROK? </a:t>
            </a:r>
          </a:p>
        </p:txBody>
      </p:sp>
      <p:sp>
        <p:nvSpPr>
          <p:cNvPr id="136195" name="Zástupný symbol pro obsah 2"/>
          <p:cNvSpPr>
            <a:spLocks noGrp="1" noChangeArrowheads="1"/>
          </p:cNvSpPr>
          <p:nvPr>
            <p:ph idx="1"/>
          </p:nvPr>
        </p:nvSpPr>
        <p:spPr>
          <a:xfrm>
            <a:off x="785090" y="1311564"/>
            <a:ext cx="10688109" cy="4520436"/>
          </a:xfrm>
        </p:spPr>
        <p:txBody>
          <a:bodyPr/>
          <a:lstStyle/>
          <a:p>
            <a:r>
              <a:rPr lang="cs-CZ" altLang="cs-CZ" dirty="0">
                <a:latin typeface="Verdana" panose="020B0604030504040204" pitchFamily="34" charset="0"/>
                <a:ea typeface="Verdana" panose="020B0604030504040204" pitchFamily="34" charset="0"/>
                <a:cs typeface="Verdana" panose="020B0604030504040204" pitchFamily="34" charset="0"/>
              </a:rPr>
              <a:t>Čína 9-10 mil., Indie 23-25 mil. – to je velký rozdíl oproti dřívějším rokům – 4-6 mil.; 13-15 mil.; </a:t>
            </a:r>
          </a:p>
          <a:p>
            <a:r>
              <a:rPr lang="cs-CZ" altLang="cs-CZ" dirty="0">
                <a:latin typeface="Verdana" panose="020B0604030504040204" pitchFamily="34" charset="0"/>
                <a:ea typeface="Verdana" panose="020B0604030504040204" pitchFamily="34" charset="0"/>
                <a:cs typeface="Verdana" panose="020B0604030504040204" pitchFamily="34" charset="0"/>
              </a:rPr>
              <a:t>USA 1-2 mil. (to je méně než tomu v předchozích letech); </a:t>
            </a:r>
          </a:p>
          <a:p>
            <a:r>
              <a:rPr lang="cs-CZ" altLang="cs-CZ" dirty="0">
                <a:latin typeface="Verdana" panose="020B0604030504040204" pitchFamily="34" charset="0"/>
                <a:ea typeface="Verdana" panose="020B0604030504040204" pitchFamily="34" charset="0"/>
                <a:cs typeface="Verdana" panose="020B0604030504040204" pitchFamily="34" charset="0"/>
              </a:rPr>
              <a:t>Indonésie 4-5 mil. (to je více než v předchozích letech); </a:t>
            </a:r>
          </a:p>
          <a:p>
            <a:r>
              <a:rPr lang="cs-CZ" altLang="cs-CZ" dirty="0">
                <a:latin typeface="Verdana" panose="020B0604030504040204" pitchFamily="34" charset="0"/>
                <a:ea typeface="Verdana" panose="020B0604030504040204" pitchFamily="34" charset="0"/>
                <a:cs typeface="Verdana" panose="020B0604030504040204" pitchFamily="34" charset="0"/>
              </a:rPr>
              <a:t>Nigérie 4-5 mil. ročně</a:t>
            </a:r>
          </a:p>
          <a:p>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960208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1774826" y="476250"/>
            <a:ext cx="8640763" cy="5473700"/>
          </a:xfrm>
        </p:spPr>
        <p:txBody>
          <a:bodyPr/>
          <a:lstStyle/>
          <a:p>
            <a:endParaRPr lang="cs-CZ" altLang="cs-CZ" sz="2400">
              <a:latin typeface="Verdana" panose="020B0604030504040204" pitchFamily="34" charset="0"/>
            </a:endParaRPr>
          </a:p>
          <a:p>
            <a:pPr>
              <a:buFontTx/>
              <a:buNone/>
            </a:pPr>
            <a:endParaRPr lang="cs-CZ" altLang="cs-CZ" sz="2400">
              <a:latin typeface="Verdana" panose="020B0604030504040204" pitchFamily="34" charset="0"/>
            </a:endParaRPr>
          </a:p>
          <a:p>
            <a:pPr>
              <a:buFontTx/>
              <a:buNone/>
            </a:pPr>
            <a:endParaRPr lang="cs-CZ" altLang="cs-CZ" sz="2400">
              <a:latin typeface="Verdana" panose="020B0604030504040204" pitchFamily="34" charset="0"/>
            </a:endParaRPr>
          </a:p>
        </p:txBody>
      </p:sp>
      <p:pic>
        <p:nvPicPr>
          <p:cNvPr id="137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057" y="239712"/>
            <a:ext cx="7869598" cy="528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7220" name="TextovéPole 1"/>
          <p:cNvSpPr txBox="1">
            <a:spLocks noChangeArrowheads="1"/>
          </p:cNvSpPr>
          <p:nvPr/>
        </p:nvSpPr>
        <p:spPr bwMode="auto">
          <a:xfrm>
            <a:off x="1847057" y="5773109"/>
            <a:ext cx="805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Nejvyšší míra růstu již byla v Číně i Indii dosažena před několika desítkami let</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45950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aktax.cz/wp-content/uploads/2015/02/Atlant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765175"/>
            <a:ext cx="80867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BD0AC3B-5A27-4915-A5F6-526E09B5B885}"/>
              </a:ext>
            </a:extLst>
          </p:cNvPr>
          <p:cNvSpPr txBox="1">
            <a:spLocks noChangeArrowheads="1"/>
          </p:cNvSpPr>
          <p:nvPr/>
        </p:nvSpPr>
        <p:spPr>
          <a:xfrm>
            <a:off x="1992313" y="188914"/>
            <a:ext cx="8424862"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altLang="cs-CZ" sz="2800" b="1" kern="0" dirty="0">
                <a:latin typeface="Cambria" pitchFamily="18" charset="0"/>
              </a:rPr>
              <a:t>ZÁNIK HISTORICKÝCH KULTUR – bájná Atlantida..</a:t>
            </a:r>
          </a:p>
        </p:txBody>
      </p:sp>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7662398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33489"/>
            <a:ext cx="92583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818622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90500"/>
            <a:ext cx="924877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30840189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idx="1"/>
          </p:nvPr>
        </p:nvSpPr>
        <p:spPr>
          <a:xfrm>
            <a:off x="1468582" y="620713"/>
            <a:ext cx="9411854" cy="5505450"/>
          </a:xfrm>
        </p:spPr>
        <p:txBody>
          <a:bodyPr/>
          <a:lstStyle/>
          <a:p>
            <a:pPr eaLnBrk="1" hangingPunct="1">
              <a:buFontTx/>
              <a:buNone/>
            </a:pPr>
            <a:r>
              <a:rPr lang="cs-CZ" altLang="cs-CZ" sz="2400" b="1" u="sng" dirty="0">
                <a:latin typeface="Verdana" panose="020B0604030504040204" pitchFamily="34" charset="0"/>
              </a:rPr>
              <a:t>Rok 2018:</a:t>
            </a:r>
          </a:p>
          <a:p>
            <a:pPr eaLnBrk="1" hangingPunct="1">
              <a:buFontTx/>
              <a:buNone/>
            </a:pPr>
            <a:endParaRPr lang="cs-CZ" altLang="cs-CZ" sz="2400" b="1" u="sng" dirty="0">
              <a:latin typeface="Verdana" panose="020B0604030504040204" pitchFamily="34" charset="0"/>
            </a:endParaRPr>
          </a:p>
          <a:p>
            <a:pPr eaLnBrk="1" hangingPunct="1">
              <a:buFontTx/>
              <a:buNone/>
            </a:pPr>
            <a:r>
              <a:rPr lang="cs-CZ" altLang="cs-CZ" sz="2400" b="1" dirty="0">
                <a:latin typeface="Verdana" panose="020B0604030504040204" pitchFamily="34" charset="0"/>
              </a:rPr>
              <a:t>Přirozený přírůstek</a:t>
            </a:r>
            <a:r>
              <a:rPr lang="cs-CZ" altLang="cs-CZ" sz="2400" dirty="0">
                <a:latin typeface="Verdana" panose="020B0604030504040204" pitchFamily="34" charset="0"/>
              </a:rPr>
              <a:t> světa = 12 ‰ </a:t>
            </a:r>
          </a:p>
          <a:p>
            <a:pPr eaLnBrk="1" hangingPunct="1"/>
            <a:r>
              <a:rPr lang="cs-CZ" altLang="cs-CZ" sz="2400" dirty="0">
                <a:latin typeface="Verdana" panose="020B0604030504040204" pitchFamily="34" charset="0"/>
              </a:rPr>
              <a:t>Afrika: 26 ‰ .. Evropa: 0 ‰ </a:t>
            </a:r>
          </a:p>
          <a:p>
            <a:pPr eaLnBrk="1" hangingPunct="1"/>
            <a:endParaRPr lang="cs-CZ" altLang="cs-CZ" sz="2400" dirty="0">
              <a:latin typeface="Verdana" panose="020B0604030504040204" pitchFamily="34" charset="0"/>
            </a:endParaRPr>
          </a:p>
          <a:p>
            <a:pPr eaLnBrk="1" hangingPunct="1">
              <a:buFontTx/>
              <a:buNone/>
            </a:pPr>
            <a:r>
              <a:rPr lang="cs-CZ" altLang="cs-CZ" sz="2400" b="1" dirty="0">
                <a:latin typeface="Verdana" panose="020B0604030504040204" pitchFamily="34" charset="0"/>
              </a:rPr>
              <a:t>Úhrnná plodnost</a:t>
            </a:r>
            <a:r>
              <a:rPr lang="cs-CZ" altLang="cs-CZ" sz="2400" dirty="0">
                <a:latin typeface="Verdana" panose="020B0604030504040204" pitchFamily="34" charset="0"/>
              </a:rPr>
              <a:t> světa = 2,4 dítěte</a:t>
            </a:r>
          </a:p>
          <a:p>
            <a:pPr eaLnBrk="1" hangingPunct="1"/>
            <a:r>
              <a:rPr lang="cs-CZ" altLang="cs-CZ" sz="2400" dirty="0">
                <a:latin typeface="Verdana" panose="020B0604030504040204" pitchFamily="34" charset="0"/>
              </a:rPr>
              <a:t>Afrika: 4,6  … Evropa: 1,6 </a:t>
            </a:r>
          </a:p>
          <a:p>
            <a:pPr eaLnBrk="1" hangingPunct="1"/>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34187563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2" y="490538"/>
            <a:ext cx="9528176" cy="636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1" name="Text Box 5"/>
          <p:cNvSpPr txBox="1">
            <a:spLocks noChangeArrowheads="1"/>
          </p:cNvSpPr>
          <p:nvPr/>
        </p:nvSpPr>
        <p:spPr bwMode="auto">
          <a:xfrm>
            <a:off x="1271587" y="5876926"/>
            <a:ext cx="6326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i="1">
                <a:solidFill>
                  <a:srgbClr val="FF0000"/>
                </a:solidFill>
                <a:latin typeface="Verdana" panose="020B0604030504040204" pitchFamily="34" charset="0"/>
              </a:rPr>
              <a:t>Které město jako první dosáhlo 1 mil. obyvatel?</a:t>
            </a:r>
          </a:p>
        </p:txBody>
      </p:sp>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68693750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992313" y="260351"/>
            <a:ext cx="8229600" cy="576263"/>
          </a:xfrm>
        </p:spPr>
        <p:txBody>
          <a:bodyPr/>
          <a:lstStyle/>
          <a:p>
            <a:pPr algn="ctr"/>
            <a:r>
              <a:rPr lang="cs-CZ" altLang="cs-CZ" sz="2400" dirty="0">
                <a:latin typeface="Verdana" panose="020B0604030504040204" pitchFamily="34" charset="0"/>
              </a:rPr>
              <a:t>Největší aglomerace světa (2014)</a:t>
            </a:r>
            <a:br>
              <a:rPr lang="cs-CZ" altLang="cs-CZ" sz="2400" dirty="0">
                <a:latin typeface="Verdana" panose="020B0604030504040204" pitchFamily="34" charset="0"/>
              </a:rPr>
            </a:br>
            <a:endParaRPr lang="cs-CZ" altLang="cs-CZ" sz="2400" dirty="0">
              <a:latin typeface="Verdana" panose="020B0604030504040204" pitchFamily="34" charset="0"/>
            </a:endParaRPr>
          </a:p>
        </p:txBody>
      </p:sp>
      <p:sp>
        <p:nvSpPr>
          <p:cNvPr id="147459" name="Rectangle 3"/>
          <p:cNvSpPr>
            <a:spLocks noGrp="1" noChangeArrowheads="1"/>
          </p:cNvSpPr>
          <p:nvPr>
            <p:ph type="body" idx="1"/>
          </p:nvPr>
        </p:nvSpPr>
        <p:spPr>
          <a:xfrm>
            <a:off x="1145309" y="765176"/>
            <a:ext cx="9892146" cy="5007551"/>
          </a:xfrm>
        </p:spPr>
        <p:txBody>
          <a:bodyPr/>
          <a:lstStyle/>
          <a:p>
            <a:pPr>
              <a:lnSpc>
                <a:spcPct val="100000"/>
              </a:lnSpc>
            </a:pPr>
            <a:r>
              <a:rPr lang="cs-CZ" altLang="cs-CZ" sz="2400" b="1" u="sng" dirty="0">
                <a:latin typeface="Verdana" panose="020B0604030504040204" pitchFamily="34" charset="0"/>
              </a:rPr>
              <a:t>Ve světě je 28 megaměst </a:t>
            </a:r>
            <a:r>
              <a:rPr lang="cs-CZ" altLang="cs-CZ" sz="2400" dirty="0">
                <a:latin typeface="Verdana" panose="020B0604030504040204" pitchFamily="34" charset="0"/>
              </a:rPr>
              <a:t>(dnes možná už i více) s 10 a více mil. obyvateli (aglomerace i s příměstskými oblastmi)</a:t>
            </a:r>
          </a:p>
          <a:p>
            <a:pPr>
              <a:lnSpc>
                <a:spcPct val="100000"/>
              </a:lnSpc>
            </a:pPr>
            <a:endParaRPr lang="cs-CZ" altLang="cs-CZ" sz="2400" dirty="0">
              <a:latin typeface="Verdana" panose="020B0604030504040204" pitchFamily="34" charset="0"/>
            </a:endParaRPr>
          </a:p>
          <a:p>
            <a:pPr>
              <a:lnSpc>
                <a:spcPct val="100000"/>
              </a:lnSpc>
            </a:pPr>
            <a:r>
              <a:rPr lang="cs-CZ" altLang="cs-CZ" sz="2400" dirty="0">
                <a:latin typeface="Verdana" panose="020B0604030504040204" pitchFamily="34" charset="0"/>
              </a:rPr>
              <a:t>Tokio (38 mil.)</a:t>
            </a:r>
          </a:p>
          <a:p>
            <a:pPr>
              <a:lnSpc>
                <a:spcPct val="100000"/>
              </a:lnSpc>
            </a:pPr>
            <a:r>
              <a:rPr lang="cs-CZ" altLang="cs-CZ" sz="2400" dirty="0">
                <a:latin typeface="Verdana" panose="020B0604030504040204" pitchFamily="34" charset="0"/>
              </a:rPr>
              <a:t>Dillí (25 mil.)</a:t>
            </a:r>
          </a:p>
          <a:p>
            <a:pPr>
              <a:lnSpc>
                <a:spcPct val="100000"/>
              </a:lnSpc>
            </a:pPr>
            <a:r>
              <a:rPr lang="cs-CZ" altLang="cs-CZ" sz="2400" dirty="0">
                <a:latin typeface="Verdana" panose="020B0604030504040204" pitchFamily="34" charset="0"/>
              </a:rPr>
              <a:t>Šanghaj (23 mil.)</a:t>
            </a:r>
          </a:p>
          <a:p>
            <a:pPr>
              <a:lnSpc>
                <a:spcPct val="100000"/>
              </a:lnSpc>
            </a:pPr>
            <a:r>
              <a:rPr lang="cs-CZ" altLang="cs-CZ" sz="2400" dirty="0" err="1">
                <a:latin typeface="Verdana" panose="020B0604030504040204" pitchFamily="34" charset="0"/>
              </a:rPr>
              <a:t>Mexico</a:t>
            </a:r>
            <a:r>
              <a:rPr lang="cs-CZ" altLang="cs-CZ" sz="2400" dirty="0">
                <a:latin typeface="Verdana" panose="020B0604030504040204" pitchFamily="34" charset="0"/>
              </a:rPr>
              <a:t> city, Bombaj, </a:t>
            </a:r>
            <a:r>
              <a:rPr lang="cs-CZ" altLang="cs-CZ" sz="2400" dirty="0" err="1">
                <a:latin typeface="Verdana" panose="020B0604030504040204" pitchFamily="34" charset="0"/>
              </a:rPr>
              <a:t>Sao</a:t>
            </a:r>
            <a:r>
              <a:rPr lang="cs-CZ" altLang="cs-CZ" sz="2400" dirty="0">
                <a:latin typeface="Verdana" panose="020B0604030504040204" pitchFamily="34" charset="0"/>
              </a:rPr>
              <a:t> Paulo (21 mil.)</a:t>
            </a:r>
          </a:p>
          <a:p>
            <a:pPr>
              <a:lnSpc>
                <a:spcPct val="100000"/>
              </a:lnSpc>
            </a:pPr>
            <a:r>
              <a:rPr lang="cs-CZ" altLang="cs-CZ" sz="2400" dirty="0">
                <a:latin typeface="Verdana" panose="020B0604030504040204" pitchFamily="34" charset="0"/>
              </a:rPr>
              <a:t>Ósaka (20 mil.)</a:t>
            </a:r>
          </a:p>
          <a:p>
            <a:pPr>
              <a:lnSpc>
                <a:spcPct val="100000"/>
              </a:lnSpc>
            </a:pPr>
            <a:r>
              <a:rPr lang="cs-CZ" altLang="cs-CZ" sz="2400" dirty="0">
                <a:latin typeface="Verdana" panose="020B0604030504040204" pitchFamily="34" charset="0"/>
              </a:rPr>
              <a:t>Peking (19 mil.)</a:t>
            </a:r>
          </a:p>
          <a:p>
            <a:pPr>
              <a:lnSpc>
                <a:spcPct val="100000"/>
              </a:lnSpc>
            </a:pPr>
            <a:r>
              <a:rPr lang="cs-CZ" altLang="cs-CZ" sz="2400" dirty="0">
                <a:latin typeface="Verdana" panose="020B0604030504040204" pitchFamily="34" charset="0"/>
              </a:rPr>
              <a:t>Káhira (18,5 mil.)</a:t>
            </a:r>
          </a:p>
          <a:p>
            <a:pPr>
              <a:lnSpc>
                <a:spcPct val="100000"/>
              </a:lnSpc>
            </a:pPr>
            <a:r>
              <a:rPr lang="cs-CZ" altLang="cs-CZ" sz="2400" dirty="0">
                <a:latin typeface="Verdana" panose="020B0604030504040204" pitchFamily="34" charset="0"/>
              </a:rPr>
              <a:t>New York-Newark (18 mil.)</a:t>
            </a:r>
          </a:p>
          <a:p>
            <a:pPr>
              <a:lnSpc>
                <a:spcPct val="100000"/>
              </a:lnSpc>
            </a:pPr>
            <a:endParaRPr lang="cs-CZ" altLang="cs-CZ" sz="2400" dirty="0">
              <a:latin typeface="Verdana" panose="020B0604030504040204" pitchFamily="34" charset="0"/>
            </a:endParaRPr>
          </a:p>
          <a:p>
            <a:pPr>
              <a:lnSpc>
                <a:spcPct val="100000"/>
              </a:lnSpc>
            </a:pPr>
            <a:r>
              <a:rPr lang="cs-CZ" altLang="cs-CZ" sz="2400" dirty="0">
                <a:latin typeface="Verdana" panose="020B0604030504040204" pitchFamily="34" charset="0"/>
              </a:rPr>
              <a:t>… Londýn, Paříž, Moskva (12 – 16 mil.)</a:t>
            </a:r>
          </a:p>
          <a:p>
            <a:pPr>
              <a:lnSpc>
                <a:spcPct val="90000"/>
              </a:lnSpc>
            </a:pPr>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6883793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981200" y="274639"/>
            <a:ext cx="8229600" cy="706437"/>
          </a:xfrm>
        </p:spPr>
        <p:txBody>
          <a:bodyPr/>
          <a:lstStyle/>
          <a:p>
            <a:pPr algn="ctr"/>
            <a:r>
              <a:rPr lang="cs-CZ" altLang="cs-CZ" sz="2800" dirty="0">
                <a:latin typeface="Verdana" panose="020B0604030504040204" pitchFamily="34" charset="0"/>
              </a:rPr>
              <a:t>Největší aglomerace světa</a:t>
            </a:r>
          </a:p>
        </p:txBody>
      </p:sp>
      <p:sp>
        <p:nvSpPr>
          <p:cNvPr id="148483" name="Rectangle 3"/>
          <p:cNvSpPr>
            <a:spLocks noGrp="1" noChangeArrowheads="1"/>
          </p:cNvSpPr>
          <p:nvPr>
            <p:ph type="body" idx="1"/>
          </p:nvPr>
        </p:nvSpPr>
        <p:spPr>
          <a:xfrm>
            <a:off x="951345" y="1268413"/>
            <a:ext cx="9799782" cy="4857750"/>
          </a:xfrm>
        </p:spPr>
        <p:txBody>
          <a:bodyPr/>
          <a:lstStyle/>
          <a:p>
            <a:pPr>
              <a:lnSpc>
                <a:spcPct val="100000"/>
              </a:lnSpc>
            </a:pPr>
            <a:r>
              <a:rPr lang="cs-CZ" altLang="cs-CZ" sz="2400" b="1" u="sng" dirty="0">
                <a:latin typeface="Verdana" panose="020B0604030504040204" pitchFamily="34" charset="0"/>
              </a:rPr>
              <a:t>Dnes žije v městských oblastech asi 55 % populace světa</a:t>
            </a:r>
            <a:r>
              <a:rPr lang="cs-CZ" altLang="cs-CZ" sz="2400" dirty="0">
                <a:latin typeface="Verdana" panose="020B0604030504040204" pitchFamily="34" charset="0"/>
              </a:rPr>
              <a:t>, v roce 2050 to budou zhruba 2/3 všech obyvatel </a:t>
            </a:r>
          </a:p>
          <a:p>
            <a:pPr>
              <a:lnSpc>
                <a:spcPct val="100000"/>
              </a:lnSpc>
            </a:pPr>
            <a:r>
              <a:rPr lang="cs-CZ" altLang="cs-CZ" sz="2400" b="1" u="sng" dirty="0">
                <a:latin typeface="Verdana" panose="020B0604030504040204" pitchFamily="34" charset="0"/>
              </a:rPr>
              <a:t>Nejrychleji rostou v posledních letech města v Asii a Africe</a:t>
            </a:r>
            <a:r>
              <a:rPr lang="cs-CZ" altLang="cs-CZ" sz="2400" dirty="0">
                <a:latin typeface="Verdana" panose="020B0604030504040204" pitchFamily="34" charset="0"/>
              </a:rPr>
              <a:t>, v Evropě je tento vývoj velmi pozvolný</a:t>
            </a:r>
          </a:p>
          <a:p>
            <a:pPr>
              <a:lnSpc>
                <a:spcPct val="100000"/>
              </a:lnSpc>
            </a:pPr>
            <a:r>
              <a:rPr lang="cs-CZ" altLang="cs-CZ" sz="2400" dirty="0">
                <a:latin typeface="Verdana" panose="020B0604030504040204" pitchFamily="34" charset="0"/>
              </a:rPr>
              <a:t>Nejvíce lidí se v příštích desetiletích bude stěhovat do měst v Číně, Indii a Nigérii</a:t>
            </a:r>
          </a:p>
          <a:p>
            <a:pPr>
              <a:lnSpc>
                <a:spcPct val="100000"/>
              </a:lnSpc>
            </a:pPr>
            <a:endParaRPr lang="cs-CZ" altLang="cs-CZ" sz="2400" dirty="0">
              <a:latin typeface="Verdana" panose="020B0604030504040204" pitchFamily="34" charset="0"/>
            </a:endParaRPr>
          </a:p>
          <a:p>
            <a:pPr>
              <a:lnSpc>
                <a:spcPct val="100000"/>
              </a:lnSpc>
            </a:pPr>
            <a:r>
              <a:rPr lang="cs-CZ" altLang="cs-CZ" sz="2400" b="1" u="sng" dirty="0">
                <a:latin typeface="Verdana" panose="020B0604030504040204" pitchFamily="34" charset="0"/>
              </a:rPr>
              <a:t>V roce 1950 žilo ve městech jen asi 750 mil. obyv., dnes jsou to 4 miliardy</a:t>
            </a:r>
            <a:r>
              <a:rPr lang="cs-CZ" altLang="cs-CZ" sz="2400" u="sng" dirty="0">
                <a:latin typeface="Verdana" panose="020B0604030504040204" pitchFamily="34" charset="0"/>
              </a:rPr>
              <a:t> </a:t>
            </a:r>
            <a:r>
              <a:rPr lang="cs-CZ" altLang="cs-CZ" sz="2400" dirty="0">
                <a:latin typeface="Verdana" panose="020B0604030504040204" pitchFamily="34" charset="0"/>
              </a:rPr>
              <a:t>– vážné problémy s infrastrukturou, zaměstnaností, dopravou, pitnou vodou, energiemi, vzděláváním, zdravotní péčí…</a:t>
            </a:r>
          </a:p>
          <a:p>
            <a:pPr>
              <a:lnSpc>
                <a:spcPct val="100000"/>
              </a:lnSpc>
            </a:pPr>
            <a:r>
              <a:rPr lang="cs-CZ" altLang="cs-CZ" sz="2400" dirty="0">
                <a:latin typeface="Verdana" panose="020B0604030504040204" pitchFamily="34" charset="0"/>
                <a:hlinkClick r:id="rId2"/>
              </a:rPr>
              <a:t>http://www.worldometers.info/cz/</a:t>
            </a:r>
            <a:endParaRPr lang="cs-CZ" altLang="cs-CZ" sz="2400" dirty="0">
              <a:latin typeface="Verdana" panose="020B0604030504040204" pitchFamily="34" charset="0"/>
            </a:endParaRPr>
          </a:p>
          <a:p>
            <a:pPr>
              <a:lnSpc>
                <a:spcPct val="80000"/>
              </a:lnSpc>
            </a:pPr>
            <a:endParaRPr lang="cs-CZ" altLang="cs-CZ" sz="2400" dirty="0">
              <a:latin typeface="Verdana" panose="020B0604030504040204" pitchFamily="34" charset="0"/>
            </a:endParaRPr>
          </a:p>
          <a:p>
            <a:pPr>
              <a:lnSpc>
                <a:spcPct val="80000"/>
              </a:lnSpc>
            </a:pP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4774986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1052513"/>
            <a:ext cx="460692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ovéPole 1"/>
          <p:cNvSpPr txBox="1">
            <a:spLocks noChangeArrowheads="1"/>
          </p:cNvSpPr>
          <p:nvPr/>
        </p:nvSpPr>
        <p:spPr bwMode="auto">
          <a:xfrm>
            <a:off x="4154056" y="373784"/>
            <a:ext cx="4019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smtClean="0"/>
              <a:t>Nejrychleji rostoucí město světa ????</a:t>
            </a:r>
            <a:endParaRPr lang="cs-CZ" altLang="cs-CZ" sz="1800" dirty="0"/>
          </a:p>
        </p:txBody>
      </p:sp>
      <p:pic>
        <p:nvPicPr>
          <p:cNvPr id="149508" name="Obrázek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763" y="3752850"/>
            <a:ext cx="49212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Obrázek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526" y="2401889"/>
            <a:ext cx="4392613"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37293368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3" name="Nadpis 2"/>
          <p:cNvSpPr>
            <a:spLocks noGrp="1"/>
          </p:cNvSpPr>
          <p:nvPr>
            <p:ph type="title"/>
          </p:nvPr>
        </p:nvSpPr>
        <p:spPr>
          <a:xfrm>
            <a:off x="720000" y="424436"/>
            <a:ext cx="10753200" cy="451576"/>
          </a:xfrm>
        </p:spPr>
        <p:txBody>
          <a:bodyPr/>
          <a:lstStyle/>
          <a:p>
            <a:pPr algn="ctr"/>
            <a:r>
              <a:rPr lang="cs-CZ" dirty="0" smtClean="0"/>
              <a:t>Rozmístění obyvatelstva, hustota zalidnění</a:t>
            </a:r>
            <a:endParaRPr lang="cs-CZ" dirty="0"/>
          </a:p>
        </p:txBody>
      </p:sp>
      <p:sp>
        <p:nvSpPr>
          <p:cNvPr id="4" name="Zástupný symbol pro obsah 3"/>
          <p:cNvSpPr>
            <a:spLocks noGrp="1"/>
          </p:cNvSpPr>
          <p:nvPr>
            <p:ph idx="1"/>
          </p:nvPr>
        </p:nvSpPr>
        <p:spPr>
          <a:xfrm>
            <a:off x="720000" y="1080655"/>
            <a:ext cx="10753200" cy="4751345"/>
          </a:xfrm>
        </p:spPr>
        <p:txBody>
          <a:bodyPr/>
          <a:lstStyle/>
          <a:p>
            <a:r>
              <a:rPr lang="cs-CZ" sz="2400" b="1" dirty="0"/>
              <a:t>Areál sídelního prostoru člověka nelze na Zemi vymezit ostrou hranicí. </a:t>
            </a:r>
            <a:endParaRPr lang="cs-CZ" sz="2400" b="1" dirty="0" smtClean="0"/>
          </a:p>
          <a:p>
            <a:r>
              <a:rPr lang="cs-CZ" sz="2400" dirty="0" smtClean="0"/>
              <a:t>Důvody </a:t>
            </a:r>
            <a:r>
              <a:rPr lang="cs-CZ" sz="2400" dirty="0"/>
              <a:t>hledejme zejména v souvislosti se zcela neobývaným prostorem moří a oceánů, ale také s nízkou hustotou sídel v řadě oblastí světa a nestejnorodostí osídlení. </a:t>
            </a:r>
            <a:endParaRPr lang="cs-CZ" sz="2400" dirty="0" smtClean="0"/>
          </a:p>
          <a:p>
            <a:r>
              <a:rPr lang="cs-CZ" sz="2400" dirty="0" smtClean="0"/>
              <a:t>Limitujícími </a:t>
            </a:r>
            <a:r>
              <a:rPr lang="cs-CZ" sz="2400" dirty="0"/>
              <a:t>hranicemi sídelního prostoru jsou kromě vodních ploch také polární, vysokohorské a extrémně suché oblasti. </a:t>
            </a:r>
            <a:endParaRPr lang="cs-CZ" sz="2400" dirty="0" smtClean="0"/>
          </a:p>
          <a:p>
            <a:r>
              <a:rPr lang="cs-CZ" sz="2400" dirty="0" smtClean="0"/>
              <a:t>Člověk </a:t>
            </a:r>
            <a:r>
              <a:rPr lang="cs-CZ" sz="2400" dirty="0"/>
              <a:t>tak dosud zdaleka nevyužil a v blízké i vzdálenější budoucnosti ještě dlouho nevyužije celou rozlohu </a:t>
            </a:r>
            <a:r>
              <a:rPr lang="cs-CZ" sz="2400" dirty="0" smtClean="0"/>
              <a:t>souše.</a:t>
            </a:r>
            <a:endParaRPr lang="cs-CZ" sz="2400" dirty="0"/>
          </a:p>
        </p:txBody>
      </p:sp>
    </p:spTree>
    <p:extLst>
      <p:ext uri="{BB962C8B-B14F-4D97-AF65-F5344CB8AC3E}">
        <p14:creationId xmlns:p14="http://schemas.microsoft.com/office/powerpoint/2010/main" val="5909470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81891" y="471055"/>
            <a:ext cx="10891309" cy="5360945"/>
          </a:xfrm>
        </p:spPr>
        <p:txBody>
          <a:bodyPr/>
          <a:lstStyle/>
          <a:p>
            <a:r>
              <a:rPr lang="cs-CZ" sz="2400" dirty="0"/>
              <a:t>Pojem</a:t>
            </a:r>
            <a:r>
              <a:rPr lang="cs-CZ" sz="2400" b="1" i="1" dirty="0"/>
              <a:t> </a:t>
            </a:r>
            <a:r>
              <a:rPr lang="cs-CZ" sz="2400" i="1" dirty="0" err="1"/>
              <a:t>ekumena</a:t>
            </a:r>
            <a:r>
              <a:rPr lang="cs-CZ" sz="2400" dirty="0"/>
              <a:t> označuje území, které je člověkem trvale osídlené a hospodářsky využívané (asi 43 % rozlohy souše). </a:t>
            </a:r>
            <a:endParaRPr lang="cs-CZ" sz="2400" dirty="0" smtClean="0"/>
          </a:p>
          <a:p>
            <a:endParaRPr lang="cs-CZ" sz="2400" dirty="0" smtClean="0"/>
          </a:p>
          <a:p>
            <a:r>
              <a:rPr lang="cs-CZ" sz="2400" dirty="0" smtClean="0"/>
              <a:t>Území</a:t>
            </a:r>
            <a:r>
              <a:rPr lang="cs-CZ" sz="2400" dirty="0"/>
              <a:t>, v nichž převažují krátkodobě obývaná sídla (především u kočovné, nomádské populace) a nelze u nich vymezit ostřejší hranice, se nazývají </a:t>
            </a:r>
            <a:r>
              <a:rPr lang="cs-CZ" sz="2400" dirty="0" err="1"/>
              <a:t>subekumena</a:t>
            </a:r>
            <a:r>
              <a:rPr lang="cs-CZ" sz="2400" dirty="0"/>
              <a:t> nebo </a:t>
            </a:r>
            <a:r>
              <a:rPr lang="cs-CZ" sz="2400" dirty="0" err="1"/>
              <a:t>semiekumena</a:t>
            </a:r>
            <a:r>
              <a:rPr lang="cs-CZ" sz="2400" dirty="0"/>
              <a:t>. </a:t>
            </a:r>
            <a:endParaRPr lang="cs-CZ" sz="2400" dirty="0" smtClean="0"/>
          </a:p>
          <a:p>
            <a:endParaRPr lang="cs-CZ" sz="2400" dirty="0" smtClean="0"/>
          </a:p>
          <a:p>
            <a:r>
              <a:rPr lang="cs-CZ" sz="2400" dirty="0" smtClean="0"/>
              <a:t>Oblasti </a:t>
            </a:r>
            <a:r>
              <a:rPr lang="cs-CZ" sz="2400" dirty="0"/>
              <a:t>člověkem dosud neosídlená označujeme pojmem </a:t>
            </a:r>
            <a:r>
              <a:rPr lang="cs-CZ" sz="2400" i="1" dirty="0" err="1"/>
              <a:t>anekumena</a:t>
            </a:r>
            <a:r>
              <a:rPr lang="cs-CZ" sz="2400" dirty="0"/>
              <a:t> (zhruba 20 % rozlohy souše). </a:t>
            </a:r>
          </a:p>
        </p:txBody>
      </p:sp>
    </p:spTree>
    <p:extLst>
      <p:ext uri="{BB962C8B-B14F-4D97-AF65-F5344CB8AC3E}">
        <p14:creationId xmlns:p14="http://schemas.microsoft.com/office/powerpoint/2010/main" val="19866777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44945" y="415636"/>
            <a:ext cx="10928255" cy="5416364"/>
          </a:xfrm>
        </p:spPr>
        <p:txBody>
          <a:bodyPr/>
          <a:lstStyle/>
          <a:p>
            <a:r>
              <a:rPr lang="cs-CZ" sz="2000" b="1" dirty="0"/>
              <a:t>Jedním z hlavních rysů rozmístění obyvatel na Zemi je jeho mimořádná nerovnoměrnost </a:t>
            </a:r>
            <a:r>
              <a:rPr lang="cs-CZ" sz="2000" dirty="0"/>
              <a:t>- odhaduje se, že přibližně </a:t>
            </a:r>
            <a:r>
              <a:rPr lang="cs-CZ" sz="2000" b="1" dirty="0"/>
              <a:t>polovina všeho obyvatelstva se koncentruje na ploše, která představuje pouze 5 % rozlohy souše</a:t>
            </a:r>
            <a:r>
              <a:rPr lang="cs-CZ" sz="2000" dirty="0"/>
              <a:t>, tři čtvrtiny obyvatelstva světa žijí na 7 % plochy </a:t>
            </a:r>
            <a:r>
              <a:rPr lang="cs-CZ" sz="2000" dirty="0" smtClean="0"/>
              <a:t>kontinentů. </a:t>
            </a:r>
          </a:p>
          <a:p>
            <a:endParaRPr lang="cs-CZ" sz="2000" dirty="0" smtClean="0"/>
          </a:p>
          <a:p>
            <a:r>
              <a:rPr lang="cs-CZ" sz="2000" dirty="0" smtClean="0"/>
              <a:t>Velmi </a:t>
            </a:r>
            <a:r>
              <a:rPr lang="cs-CZ" sz="2000" dirty="0"/>
              <a:t>markantně působí rozdíl mezi rozložením obyvatelstva na severní a jižní polokouli: na severní polokouli žije přibližně 90 % obyvatelstva světa, na jižní je to pouze 10 % (i když plocha jižně od rovníku představuje 25 % celosvětové plochy souše). </a:t>
            </a:r>
            <a:endParaRPr lang="cs-CZ" sz="2000" dirty="0" smtClean="0"/>
          </a:p>
          <a:p>
            <a:endParaRPr lang="cs-CZ" sz="2000" dirty="0"/>
          </a:p>
          <a:p>
            <a:r>
              <a:rPr lang="cs-CZ" sz="2000" b="1" dirty="0" smtClean="0"/>
              <a:t>Největší </a:t>
            </a:r>
            <a:r>
              <a:rPr lang="cs-CZ" sz="2000" b="1" dirty="0"/>
              <a:t>koncentrace obyvatel nalezneme mezi 20 </a:t>
            </a:r>
            <a:r>
              <a:rPr lang="cs-CZ" sz="2000" b="1" dirty="0" smtClean="0"/>
              <a:t>– 60 </a:t>
            </a:r>
            <a:r>
              <a:rPr lang="cs-CZ" sz="2000" b="1" dirty="0"/>
              <a:t>stupni severní šířky</a:t>
            </a:r>
            <a:r>
              <a:rPr lang="cs-CZ" sz="2000" dirty="0"/>
              <a:t>, a to v oblastech východní, jihovýchodní a jižní Asie (Čína, Japonsko, Korea, Indonésie, Bangladéš), Indie, západní Evropy a </a:t>
            </a:r>
            <a:r>
              <a:rPr lang="cs-CZ" sz="2000" dirty="0" err="1"/>
              <a:t>východo</a:t>
            </a:r>
            <a:r>
              <a:rPr lang="cs-CZ" sz="2000" dirty="0"/>
              <a:t>-centrální část USA.</a:t>
            </a:r>
          </a:p>
          <a:p>
            <a:endParaRPr lang="cs-CZ" dirty="0"/>
          </a:p>
        </p:txBody>
      </p:sp>
    </p:spTree>
    <p:extLst>
      <p:ext uri="{BB962C8B-B14F-4D97-AF65-F5344CB8AC3E}">
        <p14:creationId xmlns:p14="http://schemas.microsoft.com/office/powerpoint/2010/main" val="4121213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l="29514" t="42346" r="35863" b="15002"/>
          <a:stretch>
            <a:fillRect/>
          </a:stretch>
        </p:blipFill>
        <p:spPr bwMode="auto">
          <a:xfrm>
            <a:off x="2336801" y="981075"/>
            <a:ext cx="7681913" cy="532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5BB06C00-7D15-4AF9-9636-F550ADBF2CEC}"/>
              </a:ext>
            </a:extLst>
          </p:cNvPr>
          <p:cNvSpPr txBox="1">
            <a:spLocks noChangeArrowheads="1"/>
          </p:cNvSpPr>
          <p:nvPr/>
        </p:nvSpPr>
        <p:spPr>
          <a:xfrm>
            <a:off x="1992313" y="188914"/>
            <a:ext cx="8424862"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altLang="cs-CZ" sz="2800" b="1" kern="0" dirty="0">
                <a:latin typeface="Cambria" pitchFamily="18" charset="0"/>
              </a:rPr>
              <a:t>ZÁNIK HISTORICKÝCH KULTUR – bájná Atlantida..</a:t>
            </a:r>
          </a:p>
        </p:txBody>
      </p:sp>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3942697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646545" y="498764"/>
            <a:ext cx="10826655" cy="5333236"/>
          </a:xfrm>
        </p:spPr>
        <p:txBody>
          <a:bodyPr/>
          <a:lstStyle/>
          <a:p>
            <a:r>
              <a:rPr lang="cs-CZ" sz="2000" dirty="0"/>
              <a:t>Rozmanité rozmístění a koncentrace obyvatelstva jsou úzce spjaty s hustotou zalidnění světa, kontinentů, jednotlivých zemí. </a:t>
            </a:r>
            <a:endParaRPr lang="cs-CZ" sz="2000" dirty="0" smtClean="0"/>
          </a:p>
          <a:p>
            <a:endParaRPr lang="cs-CZ" sz="2000" dirty="0"/>
          </a:p>
          <a:p>
            <a:r>
              <a:rPr lang="cs-CZ" sz="2000" b="1" dirty="0" smtClean="0"/>
              <a:t>Nejčastěji </a:t>
            </a:r>
            <a:r>
              <a:rPr lang="cs-CZ" sz="2000" b="1" dirty="0"/>
              <a:t>používaným ukazatelem rozmístění obyvatelstva je </a:t>
            </a:r>
            <a:r>
              <a:rPr lang="cs-CZ" sz="2000" b="1" i="1" dirty="0"/>
              <a:t>obecná hustota zalidnění</a:t>
            </a:r>
            <a:r>
              <a:rPr lang="cs-CZ" sz="2000" b="1" dirty="0"/>
              <a:t>. Je jednoduše definována jako </a:t>
            </a:r>
            <a:r>
              <a:rPr lang="cs-CZ" sz="2000" b="1" i="1" dirty="0"/>
              <a:t>poměr počtu obyvatel a plochy území</a:t>
            </a:r>
            <a:r>
              <a:rPr lang="cs-CZ" sz="2000" b="1" dirty="0"/>
              <a:t> (většinou v km</a:t>
            </a:r>
            <a:r>
              <a:rPr lang="cs-CZ" sz="2000" b="1" baseline="30000" dirty="0"/>
              <a:t>2</a:t>
            </a:r>
            <a:r>
              <a:rPr lang="cs-CZ" sz="2000" b="1" dirty="0"/>
              <a:t>). </a:t>
            </a:r>
            <a:endParaRPr lang="cs-CZ" sz="2000" b="1" dirty="0" smtClean="0"/>
          </a:p>
          <a:p>
            <a:endParaRPr lang="cs-CZ" sz="2000" dirty="0" smtClean="0"/>
          </a:p>
          <a:p>
            <a:r>
              <a:rPr lang="cs-CZ" sz="2000" dirty="0" smtClean="0"/>
              <a:t>Je </a:t>
            </a:r>
            <a:r>
              <a:rPr lang="cs-CZ" sz="2000" dirty="0"/>
              <a:t>to významná strukturní charakteristika každého území a osídleného prostoru. Poskytuje možnost prostorového i časového srovnání rozmístění obyvatelstva. </a:t>
            </a:r>
            <a:endParaRPr lang="cs-CZ" sz="2000" dirty="0" smtClean="0"/>
          </a:p>
          <a:p>
            <a:endParaRPr lang="cs-CZ" sz="2000" dirty="0"/>
          </a:p>
          <a:p>
            <a:r>
              <a:rPr lang="cs-CZ" sz="2000" b="1" dirty="0" smtClean="0"/>
              <a:t>Hustotu </a:t>
            </a:r>
            <a:r>
              <a:rPr lang="cs-CZ" sz="2000" b="1" dirty="0"/>
              <a:t>zalidnění však nelze přeceňovat, protože pouze velmi obecně charakterizuje určité „populační zatížení“ na jednotku plochy - bez vyjádření ekonomické úrovně obyvatelstva a </a:t>
            </a:r>
            <a:r>
              <a:rPr lang="cs-CZ" sz="2000" b="1" dirty="0" smtClean="0"/>
              <a:t>území.</a:t>
            </a:r>
            <a:endParaRPr lang="cs-CZ" sz="2000" b="1" dirty="0"/>
          </a:p>
        </p:txBody>
      </p:sp>
    </p:spTree>
    <p:extLst>
      <p:ext uri="{BB962C8B-B14F-4D97-AF65-F5344CB8AC3E}">
        <p14:creationId xmlns:p14="http://schemas.microsoft.com/office/powerpoint/2010/main" val="29695596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54182" y="406400"/>
            <a:ext cx="10919018" cy="5425600"/>
          </a:xfrm>
        </p:spPr>
        <p:txBody>
          <a:bodyPr/>
          <a:lstStyle/>
          <a:p>
            <a:r>
              <a:rPr lang="cs-CZ" sz="2400" dirty="0"/>
              <a:t>Srovnávací ukazatele hustoty, tzv. </a:t>
            </a:r>
            <a:r>
              <a:rPr lang="cs-CZ" sz="2400" i="1" dirty="0"/>
              <a:t>specifické hustoty zalidnění</a:t>
            </a:r>
            <a:r>
              <a:rPr lang="cs-CZ" sz="2400" dirty="0"/>
              <a:t>, příp. diferenciační hustoty umožňují přihlédnout ke specifičnosti měřeného jevu, čímž lze vyloučit např. neobývané vodní plochy</a:t>
            </a:r>
            <a:r>
              <a:rPr lang="cs-CZ" sz="2400" dirty="0" smtClean="0"/>
              <a:t>:</a:t>
            </a:r>
          </a:p>
          <a:p>
            <a:pPr marL="72000" indent="0">
              <a:buNone/>
            </a:pPr>
            <a:r>
              <a:rPr lang="cs-CZ" sz="2400" dirty="0" smtClean="0"/>
              <a:t> </a:t>
            </a:r>
            <a:endParaRPr lang="cs-CZ" sz="2400" dirty="0"/>
          </a:p>
          <a:p>
            <a:pPr lvl="0"/>
            <a:r>
              <a:rPr lang="cs-CZ" sz="2400" dirty="0"/>
              <a:t>hustota zalidnění na zastavěnou plochu (ve městech),</a:t>
            </a:r>
          </a:p>
          <a:p>
            <a:pPr lvl="0"/>
            <a:r>
              <a:rPr lang="cs-CZ" sz="2400" dirty="0"/>
              <a:t>hustota zalidnění na zemědělskou půdu,</a:t>
            </a:r>
          </a:p>
          <a:p>
            <a:pPr lvl="0"/>
            <a:r>
              <a:rPr lang="cs-CZ" sz="2400" dirty="0"/>
              <a:t>hustota zemědělského obyvatelstva na ornou půdu,</a:t>
            </a:r>
          </a:p>
          <a:p>
            <a:pPr lvl="0"/>
            <a:r>
              <a:rPr lang="cs-CZ" sz="2400" dirty="0"/>
              <a:t>hustota průmyslového obyvatelstva na zastavěnou plochu apod.</a:t>
            </a:r>
          </a:p>
          <a:p>
            <a:endParaRPr lang="cs-CZ" dirty="0"/>
          </a:p>
        </p:txBody>
      </p:sp>
    </p:spTree>
    <p:extLst>
      <p:ext uri="{BB962C8B-B14F-4D97-AF65-F5344CB8AC3E}">
        <p14:creationId xmlns:p14="http://schemas.microsoft.com/office/powerpoint/2010/main" val="29465959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498765" y="304801"/>
            <a:ext cx="11323780" cy="5527200"/>
          </a:xfrm>
        </p:spPr>
        <p:txBody>
          <a:bodyPr/>
          <a:lstStyle/>
          <a:p>
            <a:r>
              <a:rPr lang="cs-CZ" sz="2000" dirty="0"/>
              <a:t>S odkazem na odhady extrémně nízké hustoty zalidnění Země před neolitickou revolucí na začátku kapitoly se lidstvo dostalo v současné době k nejvyšším hodnotám v historii a tyto budou s rostoucím počtem obyvatel dále narůstat. </a:t>
            </a:r>
            <a:endParaRPr lang="cs-CZ" sz="2000" dirty="0" smtClean="0"/>
          </a:p>
          <a:p>
            <a:r>
              <a:rPr lang="cs-CZ" sz="2000" b="1" dirty="0" smtClean="0"/>
              <a:t>V</a:t>
            </a:r>
            <a:r>
              <a:rPr lang="cs-CZ" sz="2000" b="1" dirty="0"/>
              <a:t> roce 2018 se hustota zalidnění Země pohybovala kolem 15 obyvatel na 1 km</a:t>
            </a:r>
            <a:r>
              <a:rPr lang="cs-CZ" sz="2000" b="1" baseline="30000" dirty="0"/>
              <a:t>2</a:t>
            </a:r>
            <a:r>
              <a:rPr lang="cs-CZ" sz="2000" dirty="0"/>
              <a:t>, pokud bychom počítali pouze rozlohu obydlených kontinentů (bez Antarktidy), tak se jednalo o 57 obyvatel na km</a:t>
            </a:r>
            <a:r>
              <a:rPr lang="cs-CZ" sz="2000" baseline="30000" dirty="0"/>
              <a:t>2</a:t>
            </a:r>
            <a:r>
              <a:rPr lang="cs-CZ" sz="2000" dirty="0"/>
              <a:t> (v roce 1950 to bylo pouze 18 obyvatel na km</a:t>
            </a:r>
            <a:r>
              <a:rPr lang="cs-CZ" sz="2000" baseline="30000" dirty="0"/>
              <a:t>2</a:t>
            </a:r>
            <a:r>
              <a:rPr lang="cs-CZ" sz="2000" dirty="0"/>
              <a:t>). </a:t>
            </a:r>
            <a:endParaRPr lang="cs-CZ" sz="2000" dirty="0" smtClean="0"/>
          </a:p>
          <a:p>
            <a:r>
              <a:rPr lang="cs-CZ" sz="2000" dirty="0" smtClean="0"/>
              <a:t>Hustota </a:t>
            </a:r>
            <a:r>
              <a:rPr lang="cs-CZ" sz="2000" dirty="0"/>
              <a:t>zalidnění kontinentů v pořadí od nejvyšší, byla následující:</a:t>
            </a:r>
          </a:p>
          <a:p>
            <a:pPr lvl="0"/>
            <a:r>
              <a:rPr lang="cs-CZ" sz="2000" dirty="0"/>
              <a:t>Asie: 102 obyvatel na 1 km</a:t>
            </a:r>
            <a:r>
              <a:rPr lang="cs-CZ" sz="2000" baseline="30000" dirty="0"/>
              <a:t>2</a:t>
            </a:r>
            <a:r>
              <a:rPr lang="cs-CZ" sz="2000" dirty="0"/>
              <a:t>,</a:t>
            </a:r>
          </a:p>
          <a:p>
            <a:pPr lvl="0"/>
            <a:r>
              <a:rPr lang="cs-CZ" sz="2000" dirty="0"/>
              <a:t>Evropa: 73,</a:t>
            </a:r>
          </a:p>
          <a:p>
            <a:pPr lvl="0"/>
            <a:r>
              <a:rPr lang="cs-CZ" sz="2000" dirty="0"/>
              <a:t>Afrika: 42,</a:t>
            </a:r>
          </a:p>
          <a:p>
            <a:pPr lvl="0"/>
            <a:r>
              <a:rPr lang="cs-CZ" sz="2000" dirty="0"/>
              <a:t>Latinská Amerika: 36,</a:t>
            </a:r>
          </a:p>
          <a:p>
            <a:pPr lvl="0"/>
            <a:r>
              <a:rPr lang="cs-CZ" sz="2000" dirty="0"/>
              <a:t>Severní Amerika: 15,</a:t>
            </a:r>
          </a:p>
          <a:p>
            <a:pPr lvl="0"/>
            <a:r>
              <a:rPr lang="cs-CZ" sz="2000" dirty="0"/>
              <a:t>Austrálie a Oceánie: 5.</a:t>
            </a:r>
          </a:p>
          <a:p>
            <a:endParaRPr lang="cs-CZ" dirty="0"/>
          </a:p>
        </p:txBody>
      </p:sp>
    </p:spTree>
    <p:extLst>
      <p:ext uri="{BB962C8B-B14F-4D97-AF65-F5344CB8AC3E}">
        <p14:creationId xmlns:p14="http://schemas.microsoft.com/office/powerpoint/2010/main" val="10646193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54182" y="406400"/>
            <a:ext cx="10919018" cy="5425600"/>
          </a:xfrm>
        </p:spPr>
        <p:txBody>
          <a:bodyPr/>
          <a:lstStyle/>
          <a:p>
            <a:r>
              <a:rPr lang="cs-CZ" sz="2000" dirty="0"/>
              <a:t>Na úrovni jednotlivých států (viz také obrázek </a:t>
            </a:r>
            <a:r>
              <a:rPr lang="cs-CZ" sz="2000" dirty="0" smtClean="0"/>
              <a:t>níže) </a:t>
            </a:r>
            <a:r>
              <a:rPr lang="cs-CZ" sz="2000" dirty="0"/>
              <a:t>jsou vysoké hodnoty hustoty zalidnění typické pro městské státy, resp. pro rozlohou malé státy jako Macao (20 000 obyvatel na 1 km</a:t>
            </a:r>
            <a:r>
              <a:rPr lang="cs-CZ" sz="2000" baseline="30000" dirty="0"/>
              <a:t>2</a:t>
            </a:r>
            <a:r>
              <a:rPr lang="cs-CZ" sz="2000" dirty="0"/>
              <a:t>), Monako (19 000), Singapur (7 800), Hongkong (6 800), dále např. Vatikán, Bahrajn, Malta, Maledivy, Bermudy (ve všech případech více než 1 000) apod. Z populačně velkých a územně již rozsáhlejších států lze zmínit Bangladéš (1 160), Jižní Koreu (520), Nizozemí (470) či Indii (412). </a:t>
            </a:r>
            <a:r>
              <a:rPr lang="cs-CZ" sz="2000" dirty="0" smtClean="0"/>
              <a:t>Česká </a:t>
            </a:r>
            <a:r>
              <a:rPr lang="cs-CZ" sz="2000" dirty="0"/>
              <a:t>republika se k roku 2018 dostala na hodnotu 136 obyvatel na km</a:t>
            </a:r>
            <a:r>
              <a:rPr lang="cs-CZ" sz="2000" baseline="30000" dirty="0"/>
              <a:t>2</a:t>
            </a:r>
            <a:r>
              <a:rPr lang="cs-CZ" sz="2000" dirty="0"/>
              <a:t>. </a:t>
            </a:r>
            <a:endParaRPr lang="cs-CZ" sz="2000" dirty="0" smtClean="0"/>
          </a:p>
          <a:p>
            <a:endParaRPr lang="cs-CZ" sz="2000" dirty="0"/>
          </a:p>
          <a:p>
            <a:r>
              <a:rPr lang="cs-CZ" sz="2000" dirty="0" smtClean="0"/>
              <a:t>Na </a:t>
            </a:r>
            <a:r>
              <a:rPr lang="cs-CZ" sz="2000" dirty="0"/>
              <a:t>druhé straně jsou nejnižší hodnoty hustoty zalidnění charakteristické pro velmi rozlehlé státy s často nehostinnou krajinou pro život člověka (pouště, polopouště, mrazové pustiny apod.), např. Mongolsko (1,9), Namibie (2,9), Austrálie (3), Island (3,5) či Kanada (4). Formálně nejnižší hustotu zalidnění vykázalo na Dánsku závislé Grónsko (0,03 obyvatele na 1 km</a:t>
            </a:r>
            <a:r>
              <a:rPr lang="cs-CZ" sz="2000" baseline="30000" dirty="0"/>
              <a:t>2</a:t>
            </a:r>
            <a:r>
              <a:rPr lang="cs-CZ" sz="2000" dirty="0"/>
              <a:t>).</a:t>
            </a:r>
          </a:p>
          <a:p>
            <a:endParaRPr lang="cs-CZ" dirty="0"/>
          </a:p>
        </p:txBody>
      </p:sp>
    </p:spTree>
    <p:extLst>
      <p:ext uri="{BB962C8B-B14F-4D97-AF65-F5344CB8AC3E}">
        <p14:creationId xmlns:p14="http://schemas.microsoft.com/office/powerpoint/2010/main" val="22173446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pPr>
              <a:defRPr/>
            </a:pPr>
            <a:r>
              <a:rPr lang="cs-CZ" smtClean="0"/>
              <a:t>Blok 3</a:t>
            </a:r>
            <a:endParaRPr lang="cs-CZ"/>
          </a:p>
        </p:txBody>
      </p:sp>
      <p:pic>
        <p:nvPicPr>
          <p:cNvPr id="3" name="Obrázek 2"/>
          <p:cNvPicPr>
            <a:picLocks noChangeAspect="1"/>
          </p:cNvPicPr>
          <p:nvPr/>
        </p:nvPicPr>
        <p:blipFill>
          <a:blip r:embed="rId2"/>
          <a:stretch>
            <a:fillRect/>
          </a:stretch>
        </p:blipFill>
        <p:spPr>
          <a:xfrm>
            <a:off x="1838037" y="1117599"/>
            <a:ext cx="8358795" cy="4174975"/>
          </a:xfrm>
          <a:prstGeom prst="rect">
            <a:avLst/>
          </a:prstGeom>
        </p:spPr>
      </p:pic>
      <p:sp>
        <p:nvSpPr>
          <p:cNvPr id="4" name="TextovéPole 3"/>
          <p:cNvSpPr txBox="1"/>
          <p:nvPr/>
        </p:nvSpPr>
        <p:spPr>
          <a:xfrm>
            <a:off x="3029527" y="461819"/>
            <a:ext cx="5533502" cy="830997"/>
          </a:xfrm>
          <a:prstGeom prst="rect">
            <a:avLst/>
          </a:prstGeom>
          <a:noFill/>
        </p:spPr>
        <p:txBody>
          <a:bodyPr wrap="none" rtlCol="0">
            <a:spAutoFit/>
          </a:bodyPr>
          <a:lstStyle/>
          <a:p>
            <a:r>
              <a:rPr lang="cs-CZ" dirty="0"/>
              <a:t>Hustota zalidnění ve světě v roce 2018 </a:t>
            </a:r>
          </a:p>
          <a:p>
            <a:endParaRPr lang="cs-CZ" dirty="0"/>
          </a:p>
        </p:txBody>
      </p:sp>
    </p:spTree>
    <p:extLst>
      <p:ext uri="{BB962C8B-B14F-4D97-AF65-F5344CB8AC3E}">
        <p14:creationId xmlns:p14="http://schemas.microsoft.com/office/powerpoint/2010/main" val="32037437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434109" y="258619"/>
            <a:ext cx="10863600" cy="5333236"/>
          </a:xfrm>
        </p:spPr>
        <p:txBody>
          <a:bodyPr/>
          <a:lstStyle/>
          <a:p>
            <a:endParaRPr lang="cs-CZ" sz="2400" dirty="0" smtClean="0"/>
          </a:p>
          <a:p>
            <a:endParaRPr lang="cs-CZ" sz="2400" dirty="0"/>
          </a:p>
          <a:p>
            <a:r>
              <a:rPr lang="cs-CZ" sz="2400" b="1" dirty="0" smtClean="0"/>
              <a:t>Struktura </a:t>
            </a:r>
            <a:r>
              <a:rPr lang="cs-CZ" sz="2400" b="1" dirty="0"/>
              <a:t>rozmístění obyvatelstva se tedy chápe jako součinnost přírodních (geografických), tak sociálních, ekonomických a kulturních faktorů</a:t>
            </a:r>
            <a:r>
              <a:rPr lang="cs-CZ" sz="2400" dirty="0"/>
              <a:t>. Z přírodních faktorů se většinou vymezují tři nejvýznamnější, a to: </a:t>
            </a:r>
          </a:p>
          <a:p>
            <a:endParaRPr lang="cs-CZ" dirty="0"/>
          </a:p>
        </p:txBody>
      </p:sp>
      <p:pic>
        <p:nvPicPr>
          <p:cNvPr id="5" name="Obrázek 4"/>
          <p:cNvPicPr>
            <a:picLocks noChangeAspect="1"/>
          </p:cNvPicPr>
          <p:nvPr/>
        </p:nvPicPr>
        <p:blipFill>
          <a:blip r:embed="rId2"/>
          <a:stretch>
            <a:fillRect/>
          </a:stretch>
        </p:blipFill>
        <p:spPr>
          <a:xfrm>
            <a:off x="709842" y="3465936"/>
            <a:ext cx="10312133" cy="1355446"/>
          </a:xfrm>
          <a:prstGeom prst="rect">
            <a:avLst/>
          </a:prstGeom>
        </p:spPr>
      </p:pic>
    </p:spTree>
    <p:extLst>
      <p:ext uri="{BB962C8B-B14F-4D97-AF65-F5344CB8AC3E}">
        <p14:creationId xmlns:p14="http://schemas.microsoft.com/office/powerpoint/2010/main" val="25965980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26473" y="471055"/>
            <a:ext cx="10946727" cy="5360945"/>
          </a:xfrm>
        </p:spPr>
        <p:txBody>
          <a:bodyPr/>
          <a:lstStyle/>
          <a:p>
            <a:pPr marL="72000" indent="0">
              <a:buNone/>
            </a:pPr>
            <a:r>
              <a:rPr lang="cs-CZ" sz="2400" b="1" dirty="0"/>
              <a:t>Socioekonomické faktory </a:t>
            </a:r>
            <a:endParaRPr lang="cs-CZ" sz="2400" dirty="0"/>
          </a:p>
          <a:p>
            <a:r>
              <a:rPr lang="cs-CZ" sz="2400" dirty="0"/>
              <a:t>Tak jako v raných dobách osídlování souše měly pro člověka primární vliv faktory přírodní, s postupem kolonizace do dříve neobydlených oblastí, růstem techniky, kultury a civilizace, se začaly do popředí dostávat také faktory socioekonomické. Rozložení obyvatelstva v důsledku působení socioekonomických faktorů se měnilo podle toho, jak se měnil relativní význam různých typů hospodářské činnosti člověka. Tyto činnosti se v některých oblastech v průběhu vývoje několikrát měnily a překrývaly. Mezi hlavní faktory koncentrace obyvatelstva můžeme s trochou nadhledu v historickém sledu zařadit: </a:t>
            </a:r>
          </a:p>
        </p:txBody>
      </p:sp>
    </p:spTree>
    <p:extLst>
      <p:ext uri="{BB962C8B-B14F-4D97-AF65-F5344CB8AC3E}">
        <p14:creationId xmlns:p14="http://schemas.microsoft.com/office/powerpoint/2010/main" val="33095585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600364" y="498764"/>
            <a:ext cx="10872836" cy="5333236"/>
          </a:xfrm>
        </p:spPr>
        <p:txBody>
          <a:bodyPr/>
          <a:lstStyle/>
          <a:p>
            <a:pPr lvl="0"/>
            <a:r>
              <a:rPr lang="cs-CZ" sz="2400" dirty="0"/>
              <a:t>zemědělskou výrobu,</a:t>
            </a:r>
          </a:p>
          <a:p>
            <a:pPr lvl="0"/>
            <a:r>
              <a:rPr lang="cs-CZ" sz="2400" dirty="0"/>
              <a:t>dopravu,</a:t>
            </a:r>
          </a:p>
          <a:p>
            <a:pPr lvl="0"/>
            <a:r>
              <a:rPr lang="cs-CZ" sz="2400" dirty="0"/>
              <a:t>obchod,</a:t>
            </a:r>
          </a:p>
          <a:p>
            <a:pPr lvl="0"/>
            <a:r>
              <a:rPr lang="cs-CZ" sz="2400" dirty="0"/>
              <a:t>manufakturní a tovární průmyslovou výrobu,</a:t>
            </a:r>
          </a:p>
          <a:p>
            <a:pPr lvl="0"/>
            <a:r>
              <a:rPr lang="cs-CZ" sz="2400" dirty="0"/>
              <a:t>provázanost obchodu, průmyslu a dopravy (přístavy, sklady, překladiště) - pobřežní i vnitrozemské regiony),</a:t>
            </a:r>
          </a:p>
          <a:p>
            <a:pPr lvl="0"/>
            <a:r>
              <a:rPr lang="cs-CZ" sz="2400" dirty="0"/>
              <a:t>cestovní ruch - přímořské regiony,</a:t>
            </a:r>
          </a:p>
          <a:p>
            <a:pPr lvl="0"/>
            <a:r>
              <a:rPr lang="cs-CZ" sz="2400" dirty="0"/>
              <a:t>provázanost průmyslové i nevýrobní základny (</a:t>
            </a:r>
            <a:r>
              <a:rPr lang="cs-CZ" sz="2400" dirty="0" err="1"/>
              <a:t>hi-tech</a:t>
            </a:r>
            <a:r>
              <a:rPr lang="cs-CZ" sz="2400" dirty="0"/>
              <a:t> obory, administrativa, vyšší služby, informace, výzkum a vývoj, inovace, vysoké školy, kreativní prostředí apod.) - metropolitní regiony.</a:t>
            </a:r>
          </a:p>
          <a:p>
            <a:endParaRPr lang="cs-CZ" dirty="0"/>
          </a:p>
        </p:txBody>
      </p:sp>
    </p:spTree>
    <p:extLst>
      <p:ext uri="{BB962C8B-B14F-4D97-AF65-F5344CB8AC3E}">
        <p14:creationId xmlns:p14="http://schemas.microsoft.com/office/powerpoint/2010/main" val="16467750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3" name="Nadpis 2"/>
          <p:cNvSpPr>
            <a:spLocks noGrp="1"/>
          </p:cNvSpPr>
          <p:nvPr>
            <p:ph type="title"/>
          </p:nvPr>
        </p:nvSpPr>
        <p:spPr/>
        <p:txBody>
          <a:bodyPr/>
          <a:lstStyle/>
          <a:p>
            <a:pPr algn="ctr"/>
            <a:r>
              <a:rPr lang="cs-CZ" dirty="0"/>
              <a:t>Migrační politika a evropská migrační krize 2015-2018</a:t>
            </a:r>
          </a:p>
        </p:txBody>
      </p:sp>
    </p:spTree>
    <p:extLst>
      <p:ext uri="{BB962C8B-B14F-4D97-AF65-F5344CB8AC3E}">
        <p14:creationId xmlns:p14="http://schemas.microsoft.com/office/powerpoint/2010/main" val="26466456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3" name="Nadpis 2"/>
          <p:cNvSpPr>
            <a:spLocks noGrp="1"/>
          </p:cNvSpPr>
          <p:nvPr>
            <p:ph type="title"/>
          </p:nvPr>
        </p:nvSpPr>
        <p:spPr>
          <a:xfrm>
            <a:off x="720000" y="405963"/>
            <a:ext cx="10753200" cy="451576"/>
          </a:xfrm>
        </p:spPr>
        <p:txBody>
          <a:bodyPr/>
          <a:lstStyle/>
          <a:p>
            <a:pPr algn="ctr"/>
            <a:r>
              <a:rPr lang="cs-CZ" dirty="0" smtClean="0"/>
              <a:t>Migrační politika</a:t>
            </a:r>
            <a:endParaRPr lang="cs-CZ" dirty="0"/>
          </a:p>
        </p:txBody>
      </p:sp>
      <p:sp>
        <p:nvSpPr>
          <p:cNvPr id="4" name="Zástupný symbol pro obsah 3"/>
          <p:cNvSpPr>
            <a:spLocks noGrp="1"/>
          </p:cNvSpPr>
          <p:nvPr>
            <p:ph idx="1"/>
          </p:nvPr>
        </p:nvSpPr>
        <p:spPr>
          <a:xfrm>
            <a:off x="452582" y="1071419"/>
            <a:ext cx="11240654" cy="4760582"/>
          </a:xfrm>
        </p:spPr>
        <p:txBody>
          <a:bodyPr/>
          <a:lstStyle/>
          <a:p>
            <a:r>
              <a:rPr lang="cs-CZ" sz="2400" dirty="0"/>
              <a:t>Mezinárodní migrace je složitý fenomén, který se dotýká mnoha ekonomických, sociálních a bezpečnostních aspektů, které ovlivňují náš každodenní život ve stále více propojeném a globalizovaném světě. </a:t>
            </a:r>
          </a:p>
          <a:p>
            <a:r>
              <a:rPr lang="cs-CZ" sz="2400" b="1" dirty="0"/>
              <a:t>Migrace je výraz, který zahrnuje širokou škálu pohybů a situací týkající se lidí ze všech oblastí života a prostředí</a:t>
            </a:r>
            <a:r>
              <a:rPr lang="cs-CZ" sz="2400" dirty="0"/>
              <a:t>. </a:t>
            </a:r>
          </a:p>
          <a:p>
            <a:r>
              <a:rPr lang="cs-CZ" sz="2400" dirty="0"/>
              <a:t>Formálně je tento pojem definován v části Dynamika obyvatelstva; zde budeme volně používat i jeho ekvivalenty jako jsou migrační vlna, migrační pohyb, migrační krize apod. </a:t>
            </a:r>
          </a:p>
          <a:p>
            <a:endParaRPr lang="cs-CZ" dirty="0"/>
          </a:p>
        </p:txBody>
      </p:sp>
    </p:spTree>
    <p:extLst>
      <p:ext uri="{BB962C8B-B14F-4D97-AF65-F5344CB8AC3E}">
        <p14:creationId xmlns:p14="http://schemas.microsoft.com/office/powerpoint/2010/main" val="194332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C92275A-DC0A-4E34-AD18-9BABFE2AE55D}"/>
              </a:ext>
            </a:extLst>
          </p:cNvPr>
          <p:cNvSpPr txBox="1">
            <a:spLocks noChangeArrowheads="1"/>
          </p:cNvSpPr>
          <p:nvPr/>
        </p:nvSpPr>
        <p:spPr>
          <a:xfrm>
            <a:off x="1992313" y="188914"/>
            <a:ext cx="8424862"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altLang="cs-CZ" sz="2800" b="1" kern="0" dirty="0">
                <a:latin typeface="Cambria" pitchFamily="18" charset="0"/>
              </a:rPr>
              <a:t>ZÁNIK HISTORICKÝCH KULTUR – bájná Atlantida..</a:t>
            </a:r>
          </a:p>
        </p:txBody>
      </p:sp>
      <p:pic>
        <p:nvPicPr>
          <p:cNvPr id="27651" name="Picture 2" descr="http://www.sga-project.com/images/atlantida-2/obr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908051"/>
            <a:ext cx="4535488"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https://www.raremaps.com/maps/medium/25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750888"/>
            <a:ext cx="31813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07838106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498764" y="443345"/>
            <a:ext cx="11129818" cy="5661891"/>
          </a:xfrm>
        </p:spPr>
        <p:txBody>
          <a:bodyPr/>
          <a:lstStyle/>
          <a:p>
            <a:r>
              <a:rPr lang="cs-CZ" sz="2000" b="1" dirty="0"/>
              <a:t>Migrace je propojena s geopolitickou, obchodní a kulturní výměnou, v mnoha případech pomohla zlepšit životy lidí v původních i cílových zemích </a:t>
            </a:r>
            <a:r>
              <a:rPr lang="cs-CZ" sz="2000" dirty="0"/>
              <a:t>a nabídla milionům lidí na celém světě příležitost k tomu, aby si vytvořili bezpečný a smysluplný život v zahraničí. </a:t>
            </a:r>
            <a:endParaRPr lang="cs-CZ" sz="2000" dirty="0" smtClean="0"/>
          </a:p>
          <a:p>
            <a:r>
              <a:rPr lang="cs-CZ" sz="2000" b="1" dirty="0" smtClean="0"/>
              <a:t>Migrace </a:t>
            </a:r>
            <a:r>
              <a:rPr lang="cs-CZ" sz="2000" b="1" dirty="0"/>
              <a:t>může znamenat velké přínosy pro migranty, jejich rodiny i zemi původu migrantů</a:t>
            </a:r>
            <a:r>
              <a:rPr lang="cs-CZ" sz="2000" dirty="0"/>
              <a:t>. Migrace může snížit nezaměstnanost a podzaměstnanost, přispět ke snížení chudoby a spolu s dalšími vhodnými podpůrnými politikami podporovat širší hospodářský a sociální rozvoj v zemích původu. </a:t>
            </a:r>
            <a:endParaRPr lang="cs-CZ" sz="2000" dirty="0" smtClean="0"/>
          </a:p>
          <a:p>
            <a:r>
              <a:rPr lang="cs-CZ" sz="2000" b="1" dirty="0" smtClean="0"/>
              <a:t>Mzdy</a:t>
            </a:r>
            <a:r>
              <a:rPr lang="cs-CZ" sz="2000" b="1" dirty="0"/>
              <a:t>, které migranti vydělávají v zahraničí, mohou být mnohonásobkem toho, co by mohli vydělávat na podobných místech doma</a:t>
            </a:r>
            <a:r>
              <a:rPr lang="cs-CZ" sz="2000" dirty="0"/>
              <a:t>. Nárůst příjmů migrantů může také vést k výraznému zlepšení kvality života rodin migrantů, a to buď přímo, pokud jsou s migrantem v hostitelské zemi, nebo nepřímo prostřednictvím </a:t>
            </a:r>
            <a:r>
              <a:rPr lang="cs-CZ" sz="2000" dirty="0" err="1"/>
              <a:t>remitencí</a:t>
            </a:r>
            <a:r>
              <a:rPr lang="cs-CZ" sz="2000" dirty="0"/>
              <a:t>, tedy finančních a jiných prostředků zasílaných migranty ze země zaměstnání zpět do země </a:t>
            </a:r>
            <a:r>
              <a:rPr lang="cs-CZ" sz="2000" dirty="0" smtClean="0"/>
              <a:t>původu.</a:t>
            </a:r>
            <a:endParaRPr lang="cs-CZ" sz="2000" dirty="0"/>
          </a:p>
        </p:txBody>
      </p:sp>
    </p:spTree>
    <p:extLst>
      <p:ext uri="{BB962C8B-B14F-4D97-AF65-F5344CB8AC3E}">
        <p14:creationId xmlns:p14="http://schemas.microsoft.com/office/powerpoint/2010/main" val="85228070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08000" y="461818"/>
            <a:ext cx="10965200" cy="5370182"/>
          </a:xfrm>
        </p:spPr>
        <p:txBody>
          <a:bodyPr/>
          <a:lstStyle/>
          <a:p>
            <a:r>
              <a:rPr lang="cs-CZ" sz="2000" b="1" dirty="0" smtClean="0"/>
              <a:t>Na </a:t>
            </a:r>
            <a:r>
              <a:rPr lang="cs-CZ" sz="2000" b="1" dirty="0"/>
              <a:t>celém světě tvoří aktuálně </a:t>
            </a:r>
            <a:r>
              <a:rPr lang="cs-CZ" sz="2000" b="1" dirty="0" err="1"/>
              <a:t>remitence</a:t>
            </a:r>
            <a:r>
              <a:rPr lang="cs-CZ" sz="2000" b="1" dirty="0"/>
              <a:t> více než trojnásobek oficiální rozvojové pomoci</a:t>
            </a:r>
            <a:r>
              <a:rPr lang="cs-CZ" sz="2000" dirty="0"/>
              <a:t>. </a:t>
            </a:r>
            <a:endParaRPr lang="cs-CZ" sz="2000" dirty="0" smtClean="0"/>
          </a:p>
          <a:p>
            <a:r>
              <a:rPr lang="cs-CZ" sz="2000" b="1" dirty="0" smtClean="0"/>
              <a:t>Migrace </a:t>
            </a:r>
            <a:r>
              <a:rPr lang="cs-CZ" sz="2000" b="1" dirty="0"/>
              <a:t>může také vést k přenosu dovedností, znalostí a technologií</a:t>
            </a:r>
            <a:r>
              <a:rPr lang="cs-CZ" sz="2000" dirty="0"/>
              <a:t>, tedy efektů, které je obtížné měřit, ale které mohou mít značný pozitivní dopad na produktivitu a hospodářský růst. Kromě těchto ekonomických dopadů může emigrace přinést příznivé společenské důsledky pro země původu migrantů, včetně chudých a nestabilních států. </a:t>
            </a:r>
            <a:endParaRPr lang="cs-CZ" sz="2000" dirty="0" smtClean="0"/>
          </a:p>
          <a:p>
            <a:r>
              <a:rPr lang="cs-CZ" sz="2000" dirty="0" smtClean="0"/>
              <a:t>Existuje </a:t>
            </a:r>
            <a:r>
              <a:rPr lang="cs-CZ" sz="2000" dirty="0"/>
              <a:t>řada případů, kdy </a:t>
            </a:r>
            <a:r>
              <a:rPr lang="cs-CZ" sz="2000" b="1" dirty="0"/>
              <a:t>migranti hrají významnou úlohu při rekonstrukci a obnově státu po skončení konfliktu</a:t>
            </a:r>
            <a:r>
              <a:rPr lang="cs-CZ" sz="2000" dirty="0"/>
              <a:t> (např. státy bývalé Jugoslávie, zejména Bosna a Hercegovina). </a:t>
            </a:r>
            <a:endParaRPr lang="cs-CZ" sz="2000" dirty="0" smtClean="0"/>
          </a:p>
          <a:p>
            <a:r>
              <a:rPr lang="cs-CZ" sz="2000" b="1" dirty="0" smtClean="0"/>
              <a:t>Důležité </a:t>
            </a:r>
            <a:r>
              <a:rPr lang="cs-CZ" sz="2000" b="1" dirty="0"/>
              <a:t>je, že příznivé dopady migrace na migranty a jejich rodiny přesahují ekonomické dopady</a:t>
            </a:r>
            <a:r>
              <a:rPr lang="cs-CZ" sz="2000" dirty="0"/>
              <a:t> a často zahrnují zlepšení i v jiných dimenzích kvality života, jako jsou vzdělávání a </a:t>
            </a:r>
            <a:r>
              <a:rPr lang="cs-CZ" sz="2000" dirty="0" smtClean="0"/>
              <a:t>zdravotnictví.</a:t>
            </a:r>
          </a:p>
        </p:txBody>
      </p:sp>
    </p:spTree>
    <p:extLst>
      <p:ext uri="{BB962C8B-B14F-4D97-AF65-F5344CB8AC3E}">
        <p14:creationId xmlns:p14="http://schemas.microsoft.com/office/powerpoint/2010/main" val="376950338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498764" y="471055"/>
            <a:ext cx="10974436" cy="5360945"/>
          </a:xfrm>
        </p:spPr>
        <p:txBody>
          <a:bodyPr/>
          <a:lstStyle/>
          <a:p>
            <a:endParaRPr lang="cs-CZ" sz="2400" dirty="0" smtClean="0"/>
          </a:p>
          <a:p>
            <a:r>
              <a:rPr lang="cs-CZ" sz="2400" b="1" dirty="0" smtClean="0"/>
              <a:t>Ne </a:t>
            </a:r>
            <a:r>
              <a:rPr lang="cs-CZ" sz="2400" b="1" dirty="0"/>
              <a:t>všechny migrační pohyby se však objevují za pozitivních okolností</a:t>
            </a:r>
            <a:r>
              <a:rPr lang="cs-CZ" sz="2400" dirty="0"/>
              <a:t>. </a:t>
            </a:r>
            <a:endParaRPr lang="cs-CZ" sz="2400" dirty="0" smtClean="0"/>
          </a:p>
          <a:p>
            <a:r>
              <a:rPr lang="cs-CZ" sz="2400" dirty="0" smtClean="0"/>
              <a:t>V </a:t>
            </a:r>
            <a:r>
              <a:rPr lang="cs-CZ" sz="2400" dirty="0"/>
              <a:t>uplynulých letech byl zaznamenán nárůst migrace a vysídlování v důsledku vojensko-politických konfliktů, pronásledování, zhoršování a změn životního prostředí apod., které vyústily v hluboký propad lidské bezpečnosti. </a:t>
            </a:r>
            <a:endParaRPr lang="cs-CZ" sz="2400" dirty="0" smtClean="0"/>
          </a:p>
          <a:p>
            <a:endParaRPr lang="cs-CZ" sz="2400" dirty="0" smtClean="0"/>
          </a:p>
          <a:p>
            <a:r>
              <a:rPr lang="cs-CZ" sz="2400" dirty="0" smtClean="0"/>
              <a:t>Přestože </a:t>
            </a:r>
            <a:r>
              <a:rPr lang="cs-CZ" sz="2400" dirty="0"/>
              <a:t>většina mezinárodních pohybů je, v souladu se zákony dotčených zemí, legálních, </a:t>
            </a:r>
            <a:r>
              <a:rPr lang="cs-CZ" sz="2400" b="1" dirty="0"/>
              <a:t>některé pozitivně vnímané migrační vlny jsou často spojeny s migrací </a:t>
            </a:r>
            <a:r>
              <a:rPr lang="cs-CZ" sz="2400" b="1" dirty="0" smtClean="0"/>
              <a:t>nelegální</a:t>
            </a:r>
            <a:r>
              <a:rPr lang="cs-CZ" sz="2400" dirty="0" smtClean="0"/>
              <a:t>. </a:t>
            </a:r>
            <a:endParaRPr lang="cs-CZ" sz="2400" dirty="0"/>
          </a:p>
        </p:txBody>
      </p:sp>
    </p:spTree>
    <p:extLst>
      <p:ext uri="{BB962C8B-B14F-4D97-AF65-F5344CB8AC3E}">
        <p14:creationId xmlns:p14="http://schemas.microsoft.com/office/powerpoint/2010/main" val="7628869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81891" y="489527"/>
            <a:ext cx="10891309" cy="5342473"/>
          </a:xfrm>
        </p:spPr>
        <p:txBody>
          <a:bodyPr/>
          <a:lstStyle/>
          <a:p>
            <a:r>
              <a:rPr lang="cs-CZ" sz="2000" dirty="0"/>
              <a:t>Názory na příčiny vzniku současné evropské migrační krize se výrazně liší. </a:t>
            </a:r>
            <a:endParaRPr lang="cs-CZ" sz="2000" dirty="0" smtClean="0"/>
          </a:p>
          <a:p>
            <a:r>
              <a:rPr lang="cs-CZ" sz="2000" dirty="0" smtClean="0"/>
              <a:t>Část </a:t>
            </a:r>
            <a:r>
              <a:rPr lang="cs-CZ" sz="2000" dirty="0"/>
              <a:t>veřejnosti, ale i odborníků a politiků se domnívá, že její </a:t>
            </a:r>
            <a:r>
              <a:rPr lang="cs-CZ" sz="2000" b="1" dirty="0"/>
              <a:t>hlavní příčinou jsou vojenské intervence a podpora protivládních sil v severní Africe a na Blízkém a Středním východě, a to zejména ze strany USA a některých dalších západoevropských zemí</a:t>
            </a:r>
            <a:r>
              <a:rPr lang="cs-CZ" sz="2000" dirty="0"/>
              <a:t>. </a:t>
            </a:r>
            <a:endParaRPr lang="cs-CZ" sz="2000" dirty="0" smtClean="0"/>
          </a:p>
          <a:p>
            <a:r>
              <a:rPr lang="cs-CZ" sz="2000" dirty="0" smtClean="0"/>
              <a:t>Výsledkem </a:t>
            </a:r>
            <a:r>
              <a:rPr lang="cs-CZ" sz="2000" dirty="0"/>
              <a:t>těchto operací je dle jejich názoru </a:t>
            </a:r>
            <a:r>
              <a:rPr lang="cs-CZ" sz="2000" b="1" dirty="0"/>
              <a:t>rozpad fungujících diktatur a výrazné zhoršení bezpečnostní situace</a:t>
            </a:r>
            <a:r>
              <a:rPr lang="cs-CZ" sz="2000" dirty="0"/>
              <a:t> v daném státě (např. vojenské intervence v Libyi, Iráku, Afghánistánu, podpora opozice v Sýrii apod.). </a:t>
            </a:r>
            <a:endParaRPr lang="cs-CZ" sz="2000" dirty="0" smtClean="0"/>
          </a:p>
          <a:p>
            <a:r>
              <a:rPr lang="cs-CZ" sz="2000" dirty="0" smtClean="0"/>
              <a:t>V </a:t>
            </a:r>
            <a:r>
              <a:rPr lang="cs-CZ" sz="2000" dirty="0"/>
              <a:t>některých případech </a:t>
            </a:r>
            <a:r>
              <a:rPr lang="cs-CZ" sz="2000" b="1" dirty="0"/>
              <a:t>následované i občanskou válkou</a:t>
            </a:r>
            <a:r>
              <a:rPr lang="cs-CZ" sz="2000" dirty="0"/>
              <a:t>, kvůli níž lidé ze zasaženého státu utíkají. </a:t>
            </a:r>
            <a:endParaRPr lang="cs-CZ" sz="2000" dirty="0" smtClean="0"/>
          </a:p>
          <a:p>
            <a:r>
              <a:rPr lang="cs-CZ" sz="2000" dirty="0" smtClean="0"/>
              <a:t>Další </a:t>
            </a:r>
            <a:r>
              <a:rPr lang="cs-CZ" sz="2000" dirty="0"/>
              <a:t>experti, politikové i laická veřejnost to ovšem vidí </a:t>
            </a:r>
            <a:r>
              <a:rPr lang="cs-CZ" sz="2000" b="1" dirty="0"/>
              <a:t>zcela opačně, tedy jako podporu oficiálních vlád a potlačování demokratických snah ze strany Ruska a některých dalších </a:t>
            </a:r>
            <a:r>
              <a:rPr lang="cs-CZ" sz="2000" b="1" dirty="0" smtClean="0"/>
              <a:t>zemí.</a:t>
            </a:r>
            <a:endParaRPr lang="cs-CZ" sz="2000" b="1" dirty="0"/>
          </a:p>
        </p:txBody>
      </p:sp>
    </p:spTree>
    <p:extLst>
      <p:ext uri="{BB962C8B-B14F-4D97-AF65-F5344CB8AC3E}">
        <p14:creationId xmlns:p14="http://schemas.microsoft.com/office/powerpoint/2010/main" val="48806008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35709" y="277091"/>
            <a:ext cx="10937491" cy="5554909"/>
          </a:xfrm>
        </p:spPr>
        <p:txBody>
          <a:bodyPr/>
          <a:lstStyle/>
          <a:p>
            <a:r>
              <a:rPr lang="cs-CZ" sz="2400" dirty="0"/>
              <a:t>Z následujícího obrázku </a:t>
            </a:r>
            <a:r>
              <a:rPr lang="cs-CZ" sz="2400" dirty="0" smtClean="0"/>
              <a:t>je </a:t>
            </a:r>
            <a:r>
              <a:rPr lang="cs-CZ" sz="2400" dirty="0"/>
              <a:t>zřejmé, že </a:t>
            </a:r>
            <a:r>
              <a:rPr lang="cs-CZ" sz="2400" b="1" dirty="0"/>
              <a:t>počet vysídlených osob (osoby, které nuceně opustily své domovy v důsledku konfliktů, intervencí, nejistot apod.) je v současnosti nejvyšší, jaký byl od druhé světové války, resp. v celé novodobé historii </a:t>
            </a:r>
            <a:r>
              <a:rPr lang="cs-CZ" sz="2400" b="1" dirty="0" smtClean="0"/>
              <a:t>lidstva</a:t>
            </a:r>
            <a:r>
              <a:rPr lang="cs-CZ" sz="2400" dirty="0" smtClean="0"/>
              <a:t>. </a:t>
            </a:r>
          </a:p>
          <a:p>
            <a:endParaRPr lang="cs-CZ" sz="2400" dirty="0"/>
          </a:p>
          <a:p>
            <a:r>
              <a:rPr lang="cs-CZ" sz="2400" dirty="0" smtClean="0"/>
              <a:t>Data </a:t>
            </a:r>
            <a:r>
              <a:rPr lang="cs-CZ" sz="2400" dirty="0"/>
              <a:t>poukazují také na výraznou migrační vlnu v první polovině 70. let (tzv. bangladéšská genocida a následná migrační vlna – Bengálci z Bangladéše, resp. východního Pákistánu do Indie – až 10 mil. osob, migrační excesy v subsaharské Africe při pádu koloniálních systémů, boje proti apartheidu a další) a afghánský konflikt a počátek environmentálních problémů v jižní Asii v 80. </a:t>
            </a:r>
            <a:r>
              <a:rPr lang="cs-CZ" sz="2400" dirty="0" smtClean="0"/>
              <a:t>letech.</a:t>
            </a:r>
            <a:endParaRPr lang="cs-CZ" sz="2400" dirty="0"/>
          </a:p>
        </p:txBody>
      </p:sp>
    </p:spTree>
    <p:extLst>
      <p:ext uri="{BB962C8B-B14F-4D97-AF65-F5344CB8AC3E}">
        <p14:creationId xmlns:p14="http://schemas.microsoft.com/office/powerpoint/2010/main" val="37430996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44945" y="387927"/>
            <a:ext cx="10928255" cy="5444073"/>
          </a:xfrm>
        </p:spPr>
        <p:txBody>
          <a:bodyPr/>
          <a:lstStyle/>
          <a:p>
            <a:r>
              <a:rPr lang="cs-CZ" sz="2400" b="1" dirty="0"/>
              <a:t>Období po roce 1989 bylo v evropsko-asijském prostoru kritické pro miliony lidí, kteří opustili domovy po rozpadu Sovětského svazu a celého východního bloku, a s tím i relativně stabilního bipolárního řádu</a:t>
            </a:r>
            <a:r>
              <a:rPr lang="cs-CZ" sz="2400" dirty="0"/>
              <a:t>. </a:t>
            </a:r>
            <a:endParaRPr lang="cs-CZ" sz="2400" dirty="0" smtClean="0"/>
          </a:p>
          <a:p>
            <a:r>
              <a:rPr lang="cs-CZ" sz="2400" dirty="0" smtClean="0"/>
              <a:t>V </a:t>
            </a:r>
            <a:r>
              <a:rPr lang="cs-CZ" sz="2400" dirty="0"/>
              <a:t>Evropě se nacházelo nejvíce uprchlíků o pár let později, v </a:t>
            </a:r>
            <a:r>
              <a:rPr lang="cs-CZ" sz="2400" b="1" dirty="0"/>
              <a:t>době války v bývalé Jugoslávii.</a:t>
            </a:r>
            <a:r>
              <a:rPr lang="cs-CZ" sz="2400" dirty="0"/>
              <a:t> </a:t>
            </a:r>
            <a:endParaRPr lang="cs-CZ" sz="2400" dirty="0" smtClean="0"/>
          </a:p>
          <a:p>
            <a:r>
              <a:rPr lang="cs-CZ" sz="2400" dirty="0" smtClean="0"/>
              <a:t>Mezi </a:t>
            </a:r>
            <a:r>
              <a:rPr lang="cs-CZ" sz="2400" dirty="0"/>
              <a:t>lety 1991-2000 byly donuceny odejít ze svých domovů až čtyři miliony lidí. Jednalo se tak o největší uprchlickou krizi v Evropě od konce 2. světové války. </a:t>
            </a:r>
            <a:endParaRPr lang="cs-CZ" sz="2400" dirty="0" smtClean="0"/>
          </a:p>
          <a:p>
            <a:r>
              <a:rPr lang="cs-CZ" sz="2400" b="1" dirty="0" smtClean="0"/>
              <a:t>Nejvíce </a:t>
            </a:r>
            <a:r>
              <a:rPr lang="cs-CZ" sz="2400" b="1" dirty="0"/>
              <a:t>vysídlených osob pocházelo z Bosny a Hercegoviny</a:t>
            </a:r>
            <a:r>
              <a:rPr lang="cs-CZ" sz="2400" dirty="0"/>
              <a:t>, kde také probíhal nejhorší válečný konflikt. </a:t>
            </a:r>
          </a:p>
        </p:txBody>
      </p:sp>
    </p:spTree>
    <p:extLst>
      <p:ext uri="{BB962C8B-B14F-4D97-AF65-F5344CB8AC3E}">
        <p14:creationId xmlns:p14="http://schemas.microsoft.com/office/powerpoint/2010/main" val="416393481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63418" y="591127"/>
            <a:ext cx="10909782" cy="5240873"/>
          </a:xfrm>
        </p:spPr>
        <p:txBody>
          <a:bodyPr/>
          <a:lstStyle/>
          <a:p>
            <a:r>
              <a:rPr lang="cs-CZ" sz="2400" dirty="0"/>
              <a:t>Desítky až stovky tisíc lidí však odešly i z dalších válkou přímo dotčených oblastí Jugoslávie: z Chorvatska, Srbska či Kosova. </a:t>
            </a:r>
            <a:endParaRPr lang="cs-CZ" sz="2400" dirty="0" smtClean="0"/>
          </a:p>
          <a:p>
            <a:r>
              <a:rPr lang="cs-CZ" sz="2400" dirty="0" smtClean="0"/>
              <a:t>Následné </a:t>
            </a:r>
            <a:r>
              <a:rPr lang="cs-CZ" sz="2400" dirty="0"/>
              <a:t>umožnění návratu uprchlíků do vlasti bylo klíčovým požadavkem veškerých mírových smluv, jež ukončily konflikty v zemích bývalé Jugoslávie</a:t>
            </a:r>
            <a:r>
              <a:rPr lang="cs-CZ" sz="2400" dirty="0" smtClean="0"/>
              <a:t>.</a:t>
            </a:r>
          </a:p>
          <a:p>
            <a:endParaRPr lang="cs-CZ" sz="2400" dirty="0" smtClean="0"/>
          </a:p>
          <a:p>
            <a:r>
              <a:rPr lang="cs-CZ" sz="2400" dirty="0" smtClean="0"/>
              <a:t>Návraty </a:t>
            </a:r>
            <a:r>
              <a:rPr lang="cs-CZ" sz="2400" dirty="0"/>
              <a:t>však zásadně komplikovala jednak rozsáhlá válečná destrukce, jednak po proběhlých etnických čistkách podstatně proměněná etnická mapa této části Balkánského </a:t>
            </a:r>
            <a:r>
              <a:rPr lang="cs-CZ" sz="2400" dirty="0" smtClean="0"/>
              <a:t>poloostrova. </a:t>
            </a:r>
            <a:endParaRPr lang="cs-CZ" sz="2400" dirty="0"/>
          </a:p>
          <a:p>
            <a:endParaRPr lang="cs-CZ" dirty="0"/>
          </a:p>
        </p:txBody>
      </p:sp>
    </p:spTree>
    <p:extLst>
      <p:ext uri="{BB962C8B-B14F-4D97-AF65-F5344CB8AC3E}">
        <p14:creationId xmlns:p14="http://schemas.microsoft.com/office/powerpoint/2010/main" val="54134115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Migrační politika a evropská migrační krize</a:t>
            </a:r>
            <a:endParaRPr lang="cs-CZ" altLang="cs-CZ" dirty="0"/>
          </a:p>
        </p:txBody>
      </p:sp>
      <p:pic>
        <p:nvPicPr>
          <p:cNvPr id="3" name="Obrázek 2"/>
          <p:cNvPicPr>
            <a:picLocks noChangeAspect="1"/>
          </p:cNvPicPr>
          <p:nvPr/>
        </p:nvPicPr>
        <p:blipFill>
          <a:blip r:embed="rId2"/>
          <a:stretch>
            <a:fillRect/>
          </a:stretch>
        </p:blipFill>
        <p:spPr>
          <a:xfrm>
            <a:off x="2724728" y="584199"/>
            <a:ext cx="5523345" cy="5523345"/>
          </a:xfrm>
          <a:prstGeom prst="rect">
            <a:avLst/>
          </a:prstGeom>
        </p:spPr>
      </p:pic>
      <p:sp>
        <p:nvSpPr>
          <p:cNvPr id="4" name="TextovéPole 3"/>
          <p:cNvSpPr txBox="1"/>
          <p:nvPr/>
        </p:nvSpPr>
        <p:spPr>
          <a:xfrm>
            <a:off x="8640000" y="3115038"/>
            <a:ext cx="3193951" cy="461665"/>
          </a:xfrm>
          <a:prstGeom prst="rect">
            <a:avLst/>
          </a:prstGeom>
          <a:noFill/>
        </p:spPr>
        <p:txBody>
          <a:bodyPr wrap="none" rtlCol="0">
            <a:spAutoFit/>
          </a:bodyPr>
          <a:lstStyle/>
          <a:p>
            <a:r>
              <a:rPr lang="cs-CZ" dirty="0"/>
              <a:t>68,5 mil</a:t>
            </a:r>
            <a:r>
              <a:rPr lang="cs-CZ" dirty="0" smtClean="0"/>
              <a:t>. V roce 2018 </a:t>
            </a:r>
            <a:endParaRPr lang="cs-CZ" dirty="0"/>
          </a:p>
        </p:txBody>
      </p:sp>
    </p:spTree>
    <p:extLst>
      <p:ext uri="{BB962C8B-B14F-4D97-AF65-F5344CB8AC3E}">
        <p14:creationId xmlns:p14="http://schemas.microsoft.com/office/powerpoint/2010/main" val="10943932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17236" y="277091"/>
            <a:ext cx="11314546" cy="5554909"/>
          </a:xfrm>
        </p:spPr>
        <p:txBody>
          <a:bodyPr/>
          <a:lstStyle/>
          <a:p>
            <a:r>
              <a:rPr lang="cs-CZ" sz="2000" dirty="0"/>
              <a:t>Je třeba si uvědomit </a:t>
            </a:r>
            <a:r>
              <a:rPr lang="cs-CZ" sz="2000" b="1" u="sng" dirty="0"/>
              <a:t>málo známý fakt, velká většina mezinárodních uprchlíků nemíří do ekonomicky vyspělých zemí, ale do zemí sousedních, většinou rozvojových</a:t>
            </a:r>
            <a:r>
              <a:rPr lang="cs-CZ" sz="2000" dirty="0"/>
              <a:t>. </a:t>
            </a:r>
            <a:endParaRPr lang="cs-CZ" sz="2000" dirty="0" smtClean="0"/>
          </a:p>
          <a:p>
            <a:endParaRPr lang="cs-CZ" sz="2000" dirty="0" smtClean="0"/>
          </a:p>
          <a:p>
            <a:r>
              <a:rPr lang="cs-CZ" sz="2000" dirty="0" smtClean="0"/>
              <a:t>Je </a:t>
            </a:r>
            <a:r>
              <a:rPr lang="cs-CZ" sz="2000" dirty="0"/>
              <a:t>to dáno </a:t>
            </a:r>
            <a:r>
              <a:rPr lang="cs-CZ" sz="2000" b="1" dirty="0"/>
              <a:t>velkou vzdáleností zemí zničených válkou a násilím od bohatého Západu, značně omezenými (nejen) finančními zdroji uprchlíků a jejich vírou v brzký návrat zpět do vlasti</a:t>
            </a:r>
            <a:r>
              <a:rPr lang="cs-CZ" sz="2000" dirty="0"/>
              <a:t>. </a:t>
            </a:r>
            <a:endParaRPr lang="cs-CZ" sz="2000" dirty="0" smtClean="0"/>
          </a:p>
          <a:p>
            <a:endParaRPr lang="cs-CZ" sz="2000" dirty="0" smtClean="0"/>
          </a:p>
          <a:p>
            <a:r>
              <a:rPr lang="cs-CZ" sz="2000" dirty="0" smtClean="0"/>
              <a:t>To </a:t>
            </a:r>
            <a:r>
              <a:rPr lang="cs-CZ" sz="2000" dirty="0"/>
              <a:t>je mimo jiné a poněkud paradoxně i důvod, proč se v roce 2015 daly do pohybu masy syrských uprchlíků, kteří do té doby obývali tábory v okolních zemích. </a:t>
            </a:r>
            <a:endParaRPr lang="cs-CZ" sz="2000" dirty="0" smtClean="0"/>
          </a:p>
          <a:p>
            <a:endParaRPr lang="cs-CZ" sz="2000" dirty="0" smtClean="0"/>
          </a:p>
          <a:p>
            <a:r>
              <a:rPr lang="cs-CZ" sz="2000" dirty="0" smtClean="0"/>
              <a:t>Po </a:t>
            </a:r>
            <a:r>
              <a:rPr lang="cs-CZ" sz="2000" dirty="0"/>
              <a:t>zhruba třech letech čekání a živoření na hranici bídy a hladu ztratili víru ve vyřešení syrského konfliktu a rozhodli se situaci řešit masovým exodem. </a:t>
            </a:r>
            <a:endParaRPr lang="cs-CZ" sz="2000" dirty="0" smtClean="0"/>
          </a:p>
          <a:p>
            <a:endParaRPr lang="cs-CZ" sz="2000" dirty="0" smtClean="0"/>
          </a:p>
          <a:p>
            <a:r>
              <a:rPr lang="cs-CZ" sz="2000" dirty="0" smtClean="0"/>
              <a:t>Právě </a:t>
            </a:r>
            <a:r>
              <a:rPr lang="cs-CZ" sz="2000" dirty="0"/>
              <a:t>proto se </a:t>
            </a:r>
            <a:r>
              <a:rPr lang="cs-CZ" sz="2000" b="1" dirty="0"/>
              <a:t>zdržuje velká většina uprchlíků v oblasti Blízkého východu, jižní Asie a </a:t>
            </a:r>
            <a:r>
              <a:rPr lang="cs-CZ" sz="2000" b="1" dirty="0" smtClean="0"/>
              <a:t>Afriky</a:t>
            </a:r>
            <a:r>
              <a:rPr lang="cs-CZ" sz="2000" dirty="0" smtClean="0"/>
              <a:t>. </a:t>
            </a:r>
            <a:endParaRPr lang="cs-CZ" sz="2000" dirty="0"/>
          </a:p>
        </p:txBody>
      </p:sp>
    </p:spTree>
    <p:extLst>
      <p:ext uri="{BB962C8B-B14F-4D97-AF65-F5344CB8AC3E}">
        <p14:creationId xmlns:p14="http://schemas.microsoft.com/office/powerpoint/2010/main" val="24627877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81891" y="434109"/>
            <a:ext cx="10891309" cy="5397891"/>
          </a:xfrm>
        </p:spPr>
        <p:txBody>
          <a:bodyPr/>
          <a:lstStyle/>
          <a:p>
            <a:endParaRPr lang="cs-CZ" sz="2400" dirty="0" smtClean="0"/>
          </a:p>
          <a:p>
            <a:r>
              <a:rPr lang="cs-CZ" sz="2400" dirty="0" smtClean="0"/>
              <a:t>Z</a:t>
            </a:r>
            <a:r>
              <a:rPr lang="cs-CZ" sz="2400" dirty="0"/>
              <a:t> globálního pohledu zamířilo do Evropy v roce 2016 pouze půl procenta z více než 65 milionů uprchlíků na celé planetě. </a:t>
            </a:r>
            <a:endParaRPr lang="cs-CZ" sz="2400" dirty="0" smtClean="0"/>
          </a:p>
          <a:p>
            <a:r>
              <a:rPr lang="cs-CZ" sz="2400" b="1" u="sng" dirty="0" smtClean="0"/>
              <a:t>Většina </a:t>
            </a:r>
            <a:r>
              <a:rPr lang="cs-CZ" sz="2400" b="1" u="sng" dirty="0"/>
              <a:t>potřebných hledá bezpečí v nejbližším místě svého původního domova</a:t>
            </a:r>
            <a:r>
              <a:rPr lang="cs-CZ" sz="2400" u="sng" dirty="0"/>
              <a:t> </a:t>
            </a:r>
            <a:r>
              <a:rPr lang="cs-CZ" sz="2400" dirty="0"/>
              <a:t>a přes 40 milionů uprchlíků ani neopustí svou zemi, jsou tzv. vnitřně vysídlenými osobami. </a:t>
            </a:r>
            <a:endParaRPr lang="cs-CZ" sz="2400" dirty="0" smtClean="0"/>
          </a:p>
          <a:p>
            <a:r>
              <a:rPr lang="cs-CZ" sz="2400" dirty="0" smtClean="0"/>
              <a:t>Pokud </a:t>
            </a:r>
            <a:r>
              <a:rPr lang="cs-CZ" sz="2400" dirty="0"/>
              <a:t>by přitom byla brána Evropská Unie jako jeden celek, který má přes půl miliardy obyvatel, představoval by jeden milion uprchlíků v roce 2015 přírůstek přibližně 0,2 </a:t>
            </a:r>
            <a:r>
              <a:rPr lang="cs-CZ" sz="2400" dirty="0" smtClean="0"/>
              <a:t>%.</a:t>
            </a:r>
            <a:endParaRPr lang="cs-CZ" sz="2400" dirty="0"/>
          </a:p>
        </p:txBody>
      </p:sp>
    </p:spTree>
    <p:extLst>
      <p:ext uri="{BB962C8B-B14F-4D97-AF65-F5344CB8AC3E}">
        <p14:creationId xmlns:p14="http://schemas.microsoft.com/office/powerpoint/2010/main" val="642778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world map Atlan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268414"/>
            <a:ext cx="92392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E29167C-1B6F-4FFB-9837-06C23785702C}"/>
              </a:ext>
            </a:extLst>
          </p:cNvPr>
          <p:cNvSpPr txBox="1">
            <a:spLocks noChangeArrowheads="1"/>
          </p:cNvSpPr>
          <p:nvPr/>
        </p:nvSpPr>
        <p:spPr>
          <a:xfrm>
            <a:off x="1992313" y="188914"/>
            <a:ext cx="8424862" cy="5619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s-CZ" altLang="cs-CZ" sz="2800" b="1" kern="0" dirty="0">
                <a:latin typeface="Cambria" pitchFamily="18" charset="0"/>
              </a:rPr>
              <a:t>ZÁNIK HISTORICKÝCH KULTUR – bájná Atlantida..</a:t>
            </a:r>
          </a:p>
        </p:txBody>
      </p:sp>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0234955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sah 2"/>
          <p:cNvSpPr>
            <a:spLocks noGrp="1" noChangeArrowheads="1"/>
          </p:cNvSpPr>
          <p:nvPr>
            <p:ph idx="1"/>
          </p:nvPr>
        </p:nvSpPr>
        <p:spPr>
          <a:xfrm>
            <a:off x="822035" y="476251"/>
            <a:ext cx="10289309" cy="5832475"/>
          </a:xfrm>
        </p:spPr>
        <p:txBody>
          <a:bodyPr/>
          <a:lstStyle/>
          <a:p>
            <a:r>
              <a:rPr lang="cs-CZ" altLang="cs-CZ" sz="2400" dirty="0">
                <a:latin typeface="Cambria" panose="02040503050406030204" pitchFamily="18" charset="0"/>
              </a:rPr>
              <a:t>Tuto skutečnost dokumentují i </a:t>
            </a:r>
            <a:r>
              <a:rPr lang="cs-CZ" altLang="cs-CZ" sz="2400" b="1" dirty="0">
                <a:latin typeface="Cambria" panose="02040503050406030204" pitchFamily="18" charset="0"/>
              </a:rPr>
              <a:t>statistiky o počtu obyvatel Sýrie</a:t>
            </a:r>
            <a:r>
              <a:rPr lang="cs-CZ" altLang="cs-CZ" sz="2400" dirty="0">
                <a:latin typeface="Cambria" panose="02040503050406030204" pitchFamily="18" charset="0"/>
              </a:rPr>
              <a:t>, kteří dnes žijí mimo své domovy</a:t>
            </a:r>
          </a:p>
          <a:p>
            <a:endParaRPr lang="cs-CZ" altLang="cs-CZ" sz="2400" dirty="0">
              <a:latin typeface="Cambria" panose="02040503050406030204" pitchFamily="18" charset="0"/>
            </a:endParaRPr>
          </a:p>
          <a:p>
            <a:r>
              <a:rPr lang="cs-CZ" altLang="cs-CZ" sz="2400" dirty="0">
                <a:latin typeface="Cambria" panose="02040503050406030204" pitchFamily="18" charset="0"/>
              </a:rPr>
              <a:t>Z původního počtu 22,5 mil. obyvatel jich zhruba </a:t>
            </a:r>
            <a:r>
              <a:rPr lang="cs-CZ" altLang="cs-CZ" sz="2400" b="1" dirty="0">
                <a:latin typeface="Cambria" panose="02040503050406030204" pitchFamily="18" charset="0"/>
              </a:rPr>
              <a:t>4 mil. odešly mimo svoji zemi, ale jen 15 % z tohoto počtu zamířilo do Evropy</a:t>
            </a:r>
          </a:p>
          <a:p>
            <a:endParaRPr lang="cs-CZ" altLang="cs-CZ" sz="2400" dirty="0">
              <a:latin typeface="Cambria" panose="02040503050406030204" pitchFamily="18" charset="0"/>
            </a:endParaRPr>
          </a:p>
          <a:p>
            <a:r>
              <a:rPr lang="cs-CZ" altLang="cs-CZ" sz="2400" b="1" dirty="0">
                <a:latin typeface="Cambria" panose="02040503050406030204" pitchFamily="18" charset="0"/>
              </a:rPr>
              <a:t>„Zbylých“ 85 %</a:t>
            </a:r>
            <a:r>
              <a:rPr lang="cs-CZ" altLang="cs-CZ" sz="2400" dirty="0">
                <a:latin typeface="Cambria" panose="02040503050406030204" pitchFamily="18" charset="0"/>
              </a:rPr>
              <a:t> se ve velké většině nachází stále v </a:t>
            </a:r>
            <a:r>
              <a:rPr lang="cs-CZ" altLang="cs-CZ" sz="2400" b="1" dirty="0">
                <a:latin typeface="Cambria" panose="02040503050406030204" pitchFamily="18" charset="0"/>
              </a:rPr>
              <a:t>sousedních zemích</a:t>
            </a:r>
            <a:r>
              <a:rPr lang="cs-CZ" altLang="cs-CZ" sz="2400" dirty="0">
                <a:latin typeface="Cambria" panose="02040503050406030204" pitchFamily="18" charset="0"/>
              </a:rPr>
              <a:t> (zejména v </a:t>
            </a:r>
            <a:r>
              <a:rPr lang="cs-CZ" altLang="cs-CZ" sz="2400" b="1" dirty="0">
                <a:latin typeface="Cambria" panose="02040503050406030204" pitchFamily="18" charset="0"/>
              </a:rPr>
              <a:t>Turecku</a:t>
            </a:r>
            <a:r>
              <a:rPr lang="cs-CZ" altLang="cs-CZ" sz="2400" dirty="0">
                <a:latin typeface="Cambria" panose="02040503050406030204" pitchFamily="18" charset="0"/>
              </a:rPr>
              <a:t>) a další miliony jsou vnitřně přesídlené…,</a:t>
            </a:r>
          </a:p>
          <a:p>
            <a:r>
              <a:rPr lang="cs-CZ" altLang="cs-CZ" sz="2400" dirty="0">
                <a:latin typeface="Cambria" panose="02040503050406030204" pitchFamily="18" charset="0"/>
              </a:rPr>
              <a:t>…obě tyto skupiny představují </a:t>
            </a:r>
            <a:r>
              <a:rPr lang="cs-CZ" altLang="cs-CZ" sz="2400" b="1" dirty="0">
                <a:latin typeface="Cambria" panose="02040503050406030204" pitchFamily="18" charset="0"/>
              </a:rPr>
              <a:t>značný potenciál další migrace</a:t>
            </a:r>
            <a:r>
              <a:rPr lang="cs-CZ" altLang="cs-CZ" sz="2400" dirty="0">
                <a:latin typeface="Cambria" panose="02040503050406030204" pitchFamily="18" charset="0"/>
              </a:rPr>
              <a:t> do Evropy či jinam</a:t>
            </a:r>
          </a:p>
        </p:txBody>
      </p:sp>
    </p:spTree>
    <p:extLst>
      <p:ext uri="{BB962C8B-B14F-4D97-AF65-F5344CB8AC3E}">
        <p14:creationId xmlns:p14="http://schemas.microsoft.com/office/powerpoint/2010/main" val="308753736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Obráze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900" y="1049050"/>
            <a:ext cx="7511551" cy="543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209963" y="230910"/>
            <a:ext cx="10450168" cy="461665"/>
          </a:xfrm>
          <a:prstGeom prst="rect">
            <a:avLst/>
          </a:prstGeom>
          <a:noFill/>
        </p:spPr>
        <p:txBody>
          <a:bodyPr wrap="none" rtlCol="0">
            <a:spAutoFit/>
          </a:bodyPr>
          <a:lstStyle/>
          <a:p>
            <a:r>
              <a:rPr lang="cs-CZ" dirty="0"/>
              <a:t>Relace mezi hlavními zeměmi původu uprchlíků a zeměmi poskytujícími azyl</a:t>
            </a:r>
          </a:p>
        </p:txBody>
      </p:sp>
    </p:spTree>
    <p:extLst>
      <p:ext uri="{BB962C8B-B14F-4D97-AF65-F5344CB8AC3E}">
        <p14:creationId xmlns:p14="http://schemas.microsoft.com/office/powerpoint/2010/main" val="350869487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508001" y="332509"/>
            <a:ext cx="11453090" cy="5793654"/>
          </a:xfrm>
        </p:spPr>
        <p:txBody>
          <a:bodyPr/>
          <a:lstStyle/>
          <a:p>
            <a:r>
              <a:rPr lang="cs-CZ" dirty="0"/>
              <a:t>Vedle celé škály faktorů, které vedou jedince opustit svoji </a:t>
            </a:r>
            <a:r>
              <a:rPr lang="cs-CZ" dirty="0" smtClean="0"/>
              <a:t>zemi, </a:t>
            </a:r>
            <a:r>
              <a:rPr lang="cs-CZ" dirty="0"/>
              <a:t>tzv. </a:t>
            </a:r>
            <a:r>
              <a:rPr lang="cs-CZ" i="1" dirty="0" err="1"/>
              <a:t>push</a:t>
            </a:r>
            <a:r>
              <a:rPr lang="cs-CZ" dirty="0"/>
              <a:t> faktory (např</a:t>
            </a:r>
            <a:r>
              <a:rPr lang="cs-CZ" dirty="0" smtClean="0"/>
              <a:t>.):</a:t>
            </a:r>
            <a:endParaRPr lang="cs-CZ" dirty="0"/>
          </a:p>
        </p:txBody>
      </p:sp>
      <p:pic>
        <p:nvPicPr>
          <p:cNvPr id="2" name="Obrázek 1"/>
          <p:cNvPicPr>
            <a:picLocks noChangeAspect="1"/>
          </p:cNvPicPr>
          <p:nvPr/>
        </p:nvPicPr>
        <p:blipFill>
          <a:blip r:embed="rId3"/>
          <a:stretch>
            <a:fillRect/>
          </a:stretch>
        </p:blipFill>
        <p:spPr>
          <a:xfrm>
            <a:off x="508001" y="2743200"/>
            <a:ext cx="11206952" cy="2382982"/>
          </a:xfrm>
          <a:prstGeom prst="rect">
            <a:avLst/>
          </a:prstGeom>
        </p:spPr>
      </p:pic>
    </p:spTree>
    <p:extLst>
      <p:ext uri="{BB962C8B-B14F-4D97-AF65-F5344CB8AC3E}">
        <p14:creationId xmlns:p14="http://schemas.microsoft.com/office/powerpoint/2010/main" val="409930975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81891" y="526473"/>
            <a:ext cx="10891309" cy="5305527"/>
          </a:xfrm>
        </p:spPr>
        <p:txBody>
          <a:bodyPr/>
          <a:lstStyle/>
          <a:p>
            <a:r>
              <a:rPr lang="cs-CZ" dirty="0"/>
              <a:t>…, jsou procesy mezinárodní migrace ovlivněny také řadou tzv. </a:t>
            </a:r>
            <a:r>
              <a:rPr lang="cs-CZ" i="1" dirty="0" err="1"/>
              <a:t>pull</a:t>
            </a:r>
            <a:r>
              <a:rPr lang="cs-CZ" dirty="0"/>
              <a:t> faktorů, které rozhodují o tom, kam migranti (uprchlíci) zamíří. Do </a:t>
            </a:r>
            <a:r>
              <a:rPr lang="cs-CZ" i="1" dirty="0" err="1"/>
              <a:t>pull</a:t>
            </a:r>
            <a:r>
              <a:rPr lang="cs-CZ" dirty="0"/>
              <a:t> faktorů patří např</a:t>
            </a:r>
            <a:r>
              <a:rPr lang="cs-CZ" dirty="0" smtClean="0"/>
              <a:t>.:</a:t>
            </a:r>
          </a:p>
          <a:p>
            <a:endParaRPr lang="cs-CZ" dirty="0"/>
          </a:p>
          <a:p>
            <a:endParaRPr lang="cs-CZ" dirty="0"/>
          </a:p>
        </p:txBody>
      </p:sp>
      <p:pic>
        <p:nvPicPr>
          <p:cNvPr id="5" name="Obrázek 4"/>
          <p:cNvPicPr>
            <a:picLocks noChangeAspect="1"/>
          </p:cNvPicPr>
          <p:nvPr/>
        </p:nvPicPr>
        <p:blipFill>
          <a:blip r:embed="rId2"/>
          <a:stretch>
            <a:fillRect/>
          </a:stretch>
        </p:blipFill>
        <p:spPr>
          <a:xfrm>
            <a:off x="896648" y="2840251"/>
            <a:ext cx="10685752" cy="2560417"/>
          </a:xfrm>
          <a:prstGeom prst="rect">
            <a:avLst/>
          </a:prstGeom>
        </p:spPr>
      </p:pic>
    </p:spTree>
    <p:extLst>
      <p:ext uri="{BB962C8B-B14F-4D97-AF65-F5344CB8AC3E}">
        <p14:creationId xmlns:p14="http://schemas.microsoft.com/office/powerpoint/2010/main" val="34614781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840509" y="549276"/>
            <a:ext cx="10492509" cy="5832475"/>
          </a:xfrm>
        </p:spPr>
        <p:txBody>
          <a:bodyPr/>
          <a:lstStyle/>
          <a:p>
            <a:endParaRPr lang="cs-CZ" altLang="cs-CZ" sz="2400" dirty="0">
              <a:latin typeface="Cambria" panose="02040503050406030204" pitchFamily="18" charset="0"/>
            </a:endParaRPr>
          </a:p>
          <a:p>
            <a:r>
              <a:rPr lang="cs-CZ" altLang="cs-CZ" dirty="0" smtClean="0">
                <a:latin typeface="Cambria" panose="02040503050406030204" pitchFamily="18" charset="0"/>
              </a:rPr>
              <a:t>Nemalý </a:t>
            </a:r>
            <a:r>
              <a:rPr lang="cs-CZ" altLang="cs-CZ" dirty="0">
                <a:latin typeface="Cambria" panose="02040503050406030204" pitchFamily="18" charset="0"/>
              </a:rPr>
              <a:t>význam má </a:t>
            </a:r>
            <a:r>
              <a:rPr lang="cs-CZ" altLang="cs-CZ" b="1" dirty="0">
                <a:latin typeface="Cambria" panose="02040503050406030204" pitchFamily="18" charset="0"/>
              </a:rPr>
              <a:t>„schůdnost“ trasy</a:t>
            </a:r>
            <a:r>
              <a:rPr lang="cs-CZ" altLang="cs-CZ" dirty="0">
                <a:latin typeface="Cambria" panose="02040503050406030204" pitchFamily="18" charset="0"/>
              </a:rPr>
              <a:t> do zaslíbené země a </a:t>
            </a:r>
            <a:r>
              <a:rPr lang="cs-CZ" altLang="cs-CZ" b="1" dirty="0">
                <a:latin typeface="Cambria" panose="02040503050406030204" pitchFamily="18" charset="0"/>
              </a:rPr>
              <a:t>existence tzv. etnické diaspory</a:t>
            </a:r>
            <a:r>
              <a:rPr lang="cs-CZ" altLang="cs-CZ" dirty="0">
                <a:latin typeface="Cambria" panose="02040503050406030204" pitchFamily="18" charset="0"/>
              </a:rPr>
              <a:t>, která ulehčuje nově příchozím krajanům </a:t>
            </a:r>
            <a:r>
              <a:rPr lang="cs-CZ" altLang="cs-CZ" b="1" dirty="0">
                <a:latin typeface="Cambria" panose="02040503050406030204" pitchFamily="18" charset="0"/>
              </a:rPr>
              <a:t>sociální začlenění</a:t>
            </a:r>
          </a:p>
          <a:p>
            <a:endParaRPr lang="cs-CZ" altLang="cs-CZ" b="1" dirty="0">
              <a:latin typeface="Cambria" panose="02040503050406030204" pitchFamily="18" charset="0"/>
            </a:endParaRPr>
          </a:p>
          <a:p>
            <a:r>
              <a:rPr lang="cs-CZ" altLang="cs-CZ" b="1" dirty="0">
                <a:latin typeface="Cambria" panose="02040503050406030204" pitchFamily="18" charset="0"/>
              </a:rPr>
              <a:t>Kombinace všech uvedených faktorů</a:t>
            </a:r>
            <a:r>
              <a:rPr lang="cs-CZ" altLang="cs-CZ" dirty="0">
                <a:latin typeface="Cambria" panose="02040503050406030204" pitchFamily="18" charset="0"/>
              </a:rPr>
              <a:t> nakonec vede k tomu, která země se pro migranty stane </a:t>
            </a:r>
            <a:r>
              <a:rPr lang="cs-CZ" altLang="cs-CZ" b="1" dirty="0">
                <a:latin typeface="Cambria" panose="02040503050406030204" pitchFamily="18" charset="0"/>
              </a:rPr>
              <a:t>zemí hostitelskou</a:t>
            </a:r>
          </a:p>
        </p:txBody>
      </p:sp>
    </p:spTree>
    <p:extLst>
      <p:ext uri="{BB962C8B-B14F-4D97-AF65-F5344CB8AC3E}">
        <p14:creationId xmlns:p14="http://schemas.microsoft.com/office/powerpoint/2010/main" val="42818083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3" name="Nadpis 2"/>
          <p:cNvSpPr>
            <a:spLocks noGrp="1"/>
          </p:cNvSpPr>
          <p:nvPr>
            <p:ph type="title"/>
          </p:nvPr>
        </p:nvSpPr>
        <p:spPr>
          <a:xfrm>
            <a:off x="646109" y="322837"/>
            <a:ext cx="10753200" cy="451576"/>
          </a:xfrm>
        </p:spPr>
        <p:txBody>
          <a:bodyPr/>
          <a:lstStyle/>
          <a:p>
            <a:pPr algn="ctr"/>
            <a:r>
              <a:rPr lang="cs-CZ" dirty="0"/>
              <a:t>Evropská migrační krize</a:t>
            </a:r>
          </a:p>
        </p:txBody>
      </p:sp>
      <p:sp>
        <p:nvSpPr>
          <p:cNvPr id="4" name="Zástupný symbol pro obsah 3"/>
          <p:cNvSpPr>
            <a:spLocks noGrp="1"/>
          </p:cNvSpPr>
          <p:nvPr>
            <p:ph idx="1"/>
          </p:nvPr>
        </p:nvSpPr>
        <p:spPr>
          <a:xfrm>
            <a:off x="646109" y="1062182"/>
            <a:ext cx="10827091" cy="4769818"/>
          </a:xfrm>
        </p:spPr>
        <p:txBody>
          <a:bodyPr/>
          <a:lstStyle/>
          <a:p>
            <a:r>
              <a:rPr lang="cs-CZ" sz="2400" b="1" dirty="0"/>
              <a:t>Evropská migrační krize</a:t>
            </a:r>
            <a:r>
              <a:rPr lang="cs-CZ" sz="2400" dirty="0"/>
              <a:t>, někdy také označovaná jako evropská uprchlická krize, je </a:t>
            </a:r>
            <a:r>
              <a:rPr lang="cs-CZ" sz="2400" b="1" dirty="0"/>
              <a:t>mezinárodní politická krize v Evropské unii, která s ohledem na počet migrantů pravděpodobně vyvrcholila v roce 2015</a:t>
            </a:r>
            <a:r>
              <a:rPr lang="cs-CZ" sz="2400" dirty="0"/>
              <a:t>, tedy hned v prvním roce svého extrémního projevu. </a:t>
            </a:r>
            <a:endParaRPr lang="cs-CZ" sz="2400" dirty="0" smtClean="0"/>
          </a:p>
          <a:p>
            <a:endParaRPr lang="cs-CZ" sz="2400" dirty="0" smtClean="0"/>
          </a:p>
          <a:p>
            <a:r>
              <a:rPr lang="cs-CZ" sz="2400" dirty="0" smtClean="0"/>
              <a:t>Krize </a:t>
            </a:r>
            <a:r>
              <a:rPr lang="cs-CZ" sz="2400" dirty="0"/>
              <a:t>byla způsobena velkým počtem imigrantů (jak uprchlíků z politických a vojenských důvodů, tak ekonomických migrantů) směřujících do Evropy. </a:t>
            </a:r>
          </a:p>
          <a:p>
            <a:endParaRPr lang="cs-CZ" dirty="0"/>
          </a:p>
        </p:txBody>
      </p:sp>
    </p:spTree>
    <p:extLst>
      <p:ext uri="{BB962C8B-B14F-4D97-AF65-F5344CB8AC3E}">
        <p14:creationId xmlns:p14="http://schemas.microsoft.com/office/powerpoint/2010/main" val="3787921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63418" y="267855"/>
            <a:ext cx="11203709" cy="5564145"/>
          </a:xfrm>
        </p:spPr>
        <p:txBody>
          <a:bodyPr/>
          <a:lstStyle/>
          <a:p>
            <a:r>
              <a:rPr lang="cs-CZ" sz="2000" dirty="0"/>
              <a:t>Rostoucí počty migrantů z těchto oblastí se začaly objevovat v předchozím desetiletí a zejména pak v souvislosti s tzv. Arabským jarem, za něž je označována vlna protestů, nepokojů, povstání a revolucí, které probíhaly či probíhají ve většině arabských států od konce roku 2010 (Mendel, 2015).  </a:t>
            </a:r>
            <a:endParaRPr lang="cs-CZ" sz="2000" dirty="0" smtClean="0"/>
          </a:p>
          <a:p>
            <a:r>
              <a:rPr lang="cs-CZ" sz="2000" b="1" dirty="0" smtClean="0"/>
              <a:t>K </a:t>
            </a:r>
            <a:r>
              <a:rPr lang="cs-CZ" sz="2000" b="1" dirty="0"/>
              <a:t>rozměrům celoevropské krize dospěla situace v dubnu roku 2015</a:t>
            </a:r>
            <a:r>
              <a:rPr lang="cs-CZ" sz="2000" dirty="0"/>
              <a:t>, kdy se ve Středozemním moři během krátké doby potopilo několik lodí s migranty, stovky jich zahynulo, a začalo se uvažovat o zavedení systému na přerozdělování uprchlíků. V průběhu letních měsíců docházelo k postupnému prohlubování krize a k jejímu rozšíření do oblasti střední Evropy. </a:t>
            </a:r>
            <a:endParaRPr lang="cs-CZ" sz="2000" dirty="0" smtClean="0"/>
          </a:p>
          <a:p>
            <a:r>
              <a:rPr lang="cs-CZ" sz="2000" b="1" dirty="0" smtClean="0"/>
              <a:t>Nejvážnější situace v průběhu roku 2015 nastala během září a října, kdy byl počet běženců, přicházejících zejména po Balkánské migrační trase, nejvyšší</a:t>
            </a:r>
            <a:r>
              <a:rPr lang="cs-CZ" sz="2000" dirty="0" smtClean="0"/>
              <a:t>. </a:t>
            </a:r>
            <a:r>
              <a:rPr lang="cs-CZ" sz="2000" dirty="0"/>
              <a:t>Závěr roku 2015 přinesl ve srovnání s předchozími měsíci </a:t>
            </a:r>
            <a:r>
              <a:rPr lang="cs-CZ" sz="2000" dirty="0" smtClean="0"/>
              <a:t>postupný </a:t>
            </a:r>
            <a:r>
              <a:rPr lang="cs-CZ" sz="2000" dirty="0"/>
              <a:t>pokles počtu nově příchozích žadatelů o azyl. </a:t>
            </a:r>
            <a:endParaRPr lang="cs-CZ" sz="2000" dirty="0" smtClean="0"/>
          </a:p>
          <a:p>
            <a:r>
              <a:rPr lang="cs-CZ" sz="2000" b="1" dirty="0" smtClean="0"/>
              <a:t>Za </a:t>
            </a:r>
            <a:r>
              <a:rPr lang="cs-CZ" sz="2000" b="1" dirty="0"/>
              <a:t>celý rok 2015 členské státy EU přijaly dle údajů </a:t>
            </a:r>
            <a:r>
              <a:rPr lang="cs-CZ" sz="2000" b="1" dirty="0" err="1"/>
              <a:t>Eurostatu</a:t>
            </a:r>
            <a:r>
              <a:rPr lang="cs-CZ" sz="2000" b="1" dirty="0"/>
              <a:t> celkem jeden a čtvrt milionu žádostí o azyl</a:t>
            </a:r>
            <a:r>
              <a:rPr lang="cs-CZ" sz="2000" dirty="0"/>
              <a:t>.</a:t>
            </a:r>
          </a:p>
          <a:p>
            <a:endParaRPr lang="cs-CZ" dirty="0"/>
          </a:p>
        </p:txBody>
      </p:sp>
    </p:spTree>
    <p:extLst>
      <p:ext uri="{BB962C8B-B14F-4D97-AF65-F5344CB8AC3E}">
        <p14:creationId xmlns:p14="http://schemas.microsoft.com/office/powerpoint/2010/main" val="40336440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07999" y="360218"/>
            <a:ext cx="11139055" cy="5471782"/>
          </a:xfrm>
        </p:spPr>
        <p:txBody>
          <a:bodyPr/>
          <a:lstStyle/>
          <a:p>
            <a:r>
              <a:rPr lang="cs-CZ" sz="2000" dirty="0"/>
              <a:t>Téma migrační krize budí mnoho kontroverzí, politických prohlášení a silných emocí. Ty se projevují i v přístupu jednotlivých vlád k migrační a uprchlické politice. Ještě v létě roku 2015 byla reakce Německa (jako státu, který sehrává v migrační krizi klíčovou úlohu) na záplavu migrantů, přicházejících přes Balkán především do Maďarska, vcelku zdrženlivá a evropská veřejnost měla v paměti pět let staré prohlášení kancléřky Angely Merkelové o ztroskotání multikulturalistického přístupu zejména k přistěhovalectví muslimů. </a:t>
            </a:r>
            <a:endParaRPr lang="cs-CZ" sz="2000" dirty="0" smtClean="0"/>
          </a:p>
          <a:p>
            <a:r>
              <a:rPr lang="cs-CZ" sz="2000" dirty="0" smtClean="0"/>
              <a:t>Avšak </a:t>
            </a:r>
            <a:r>
              <a:rPr lang="cs-CZ" sz="2000" dirty="0"/>
              <a:t>v září 2015 došlo z řady rozdílných důvodů (především 70 let od skončení 2. světové války a deklarace humanismu; střet General Motors a </a:t>
            </a:r>
            <a:r>
              <a:rPr lang="cs-CZ" sz="2000" dirty="0" err="1"/>
              <a:t>Volswagen</a:t>
            </a:r>
            <a:r>
              <a:rPr lang="cs-CZ" sz="2000" dirty="0"/>
              <a:t> Group o čínský trh a následná aféra </a:t>
            </a:r>
            <a:r>
              <a:rPr lang="cs-CZ" sz="2000" dirty="0" err="1"/>
              <a:t>Dieselgate</a:t>
            </a:r>
            <a:r>
              <a:rPr lang="cs-CZ" sz="2000" dirty="0"/>
              <a:t>, jež podvrátila věrohodnost a vnímání absolutní solidnosti německé ekonomiky) k náhlému zvratu v německém přístupu k migrantům, který se posléze více či méně dotkl všech unijních členů. </a:t>
            </a:r>
            <a:endParaRPr lang="cs-CZ" sz="2000" dirty="0" smtClean="0"/>
          </a:p>
          <a:p>
            <a:r>
              <a:rPr lang="cs-CZ" sz="2000" dirty="0" smtClean="0"/>
              <a:t>EU </a:t>
            </a:r>
            <a:r>
              <a:rPr lang="cs-CZ" sz="2000" dirty="0"/>
              <a:t>byla nucena se s nastalým problémem vypořádat, což vedlo k rozkolu a nejednotnosti v názorové platformě napříč evropskými </a:t>
            </a:r>
            <a:r>
              <a:rPr lang="cs-CZ" sz="2000" dirty="0" smtClean="0"/>
              <a:t>státy.</a:t>
            </a:r>
            <a:endParaRPr lang="cs-CZ" sz="2000" dirty="0"/>
          </a:p>
        </p:txBody>
      </p:sp>
    </p:spTree>
    <p:extLst>
      <p:ext uri="{BB962C8B-B14F-4D97-AF65-F5344CB8AC3E}">
        <p14:creationId xmlns:p14="http://schemas.microsoft.com/office/powerpoint/2010/main" val="14111973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787236" y="492126"/>
            <a:ext cx="8229600" cy="633412"/>
          </a:xfrm>
        </p:spPr>
        <p:txBody>
          <a:bodyPr/>
          <a:lstStyle/>
          <a:p>
            <a:pPr algn="ctr"/>
            <a:r>
              <a:rPr lang="cs-CZ" altLang="cs-CZ" sz="2800" dirty="0">
                <a:latin typeface="Cambria" panose="02040503050406030204" pitchFamily="18" charset="0"/>
              </a:rPr>
              <a:t>ROZMÍSTĚNÍ ŽADATELŮ O AZYL</a:t>
            </a:r>
          </a:p>
        </p:txBody>
      </p:sp>
      <p:sp>
        <p:nvSpPr>
          <p:cNvPr id="66563" name="Rectangle 3"/>
          <p:cNvSpPr>
            <a:spLocks noGrp="1" noChangeArrowheads="1"/>
          </p:cNvSpPr>
          <p:nvPr>
            <p:ph type="body" idx="1"/>
          </p:nvPr>
        </p:nvSpPr>
        <p:spPr>
          <a:xfrm>
            <a:off x="877455" y="1125538"/>
            <a:ext cx="10520218" cy="5256212"/>
          </a:xfrm>
        </p:spPr>
        <p:txBody>
          <a:bodyPr/>
          <a:lstStyle/>
          <a:p>
            <a:endParaRPr lang="cs-CZ" altLang="cs-CZ" sz="2400" b="1" u="sng" dirty="0">
              <a:latin typeface="Cambria" panose="02040503050406030204" pitchFamily="18" charset="0"/>
            </a:endParaRPr>
          </a:p>
          <a:p>
            <a:r>
              <a:rPr lang="cs-CZ" altLang="cs-CZ" sz="2400" b="1" dirty="0">
                <a:latin typeface="Cambria" panose="02040503050406030204" pitchFamily="18" charset="0"/>
              </a:rPr>
              <a:t>Nejméně žadatelů o azyl v Evropě se nachází na</a:t>
            </a:r>
            <a:r>
              <a:rPr lang="cs-CZ" altLang="cs-CZ" sz="2400" dirty="0">
                <a:latin typeface="Cambria" panose="02040503050406030204" pitchFamily="18" charset="0"/>
              </a:rPr>
              <a:t>:</a:t>
            </a:r>
          </a:p>
          <a:p>
            <a:pPr>
              <a:buFontTx/>
              <a:buChar char="-"/>
            </a:pPr>
            <a:endParaRPr lang="cs-CZ" altLang="cs-CZ" sz="2400" dirty="0">
              <a:latin typeface="Cambria" panose="02040503050406030204" pitchFamily="18" charset="0"/>
            </a:endParaRPr>
          </a:p>
          <a:p>
            <a:pPr>
              <a:buFontTx/>
              <a:buChar char="-"/>
            </a:pPr>
            <a:r>
              <a:rPr lang="cs-CZ" altLang="cs-CZ" sz="2400" b="1" dirty="0">
                <a:latin typeface="Cambria" panose="02040503050406030204" pitchFamily="18" charset="0"/>
              </a:rPr>
              <a:t>Pyrenejském poloostrově</a:t>
            </a:r>
            <a:r>
              <a:rPr lang="cs-CZ" altLang="cs-CZ" sz="2400" dirty="0">
                <a:latin typeface="Cambria" panose="02040503050406030204" pitchFamily="18" charset="0"/>
              </a:rPr>
              <a:t> (ten si prošel náporem migrantů již před pár lety, ale rok 2018 opět mění „uprchlickou strategii“ – viz. Španělsko…)</a:t>
            </a:r>
          </a:p>
          <a:p>
            <a:pPr>
              <a:buFontTx/>
              <a:buChar char="-"/>
            </a:pPr>
            <a:endParaRPr lang="cs-CZ" altLang="cs-CZ" sz="2400" dirty="0">
              <a:latin typeface="Cambria" panose="02040503050406030204" pitchFamily="18" charset="0"/>
            </a:endParaRPr>
          </a:p>
          <a:p>
            <a:pPr>
              <a:buFontTx/>
              <a:buChar char="-"/>
            </a:pPr>
            <a:r>
              <a:rPr lang="cs-CZ" altLang="cs-CZ" sz="2400" b="1" dirty="0">
                <a:latin typeface="Cambria" panose="02040503050406030204" pitchFamily="18" charset="0"/>
              </a:rPr>
              <a:t>Ve střední a východní Evropě</a:t>
            </a:r>
            <a:r>
              <a:rPr lang="cs-CZ" altLang="cs-CZ" sz="2400" dirty="0">
                <a:latin typeface="Cambria" panose="02040503050406030204" pitchFamily="18" charset="0"/>
              </a:rPr>
              <a:t> (je nejméně atraktivní ekonomicky i svými poměrně netolerantními postoji vůči národnostním menšinám)</a:t>
            </a:r>
          </a:p>
          <a:p>
            <a:pPr>
              <a:buFontTx/>
              <a:buChar char="-"/>
            </a:pPr>
            <a:endParaRPr lang="cs-CZ" altLang="cs-CZ" sz="2400" dirty="0">
              <a:latin typeface="Cambria" panose="02040503050406030204" pitchFamily="18" charset="0"/>
            </a:endParaRPr>
          </a:p>
          <a:p>
            <a:pPr>
              <a:buFontTx/>
              <a:buNone/>
            </a:pPr>
            <a:endParaRPr lang="cs-CZ" altLang="cs-CZ" sz="2400" dirty="0">
              <a:latin typeface="Cambria" panose="02040503050406030204" pitchFamily="18" charset="0"/>
            </a:endParaRPr>
          </a:p>
        </p:txBody>
      </p:sp>
    </p:spTree>
    <p:extLst>
      <p:ext uri="{BB962C8B-B14F-4D97-AF65-F5344CB8AC3E}">
        <p14:creationId xmlns:p14="http://schemas.microsoft.com/office/powerpoint/2010/main" val="6652272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928" y="3175"/>
            <a:ext cx="9144000"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728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noChangeArrowheads="1"/>
          </p:cNvSpPr>
          <p:nvPr>
            <p:ph type="title"/>
          </p:nvPr>
        </p:nvSpPr>
        <p:spPr>
          <a:xfrm>
            <a:off x="1774825" y="115889"/>
            <a:ext cx="8713788" cy="706437"/>
          </a:xfrm>
        </p:spPr>
        <p:txBody>
          <a:bodyPr/>
          <a:lstStyle/>
          <a:p>
            <a:pPr algn="ctr" eaLnBrk="1" hangingPunct="1"/>
            <a:r>
              <a:rPr lang="cs-CZ" altLang="cs-CZ" sz="2800" dirty="0">
                <a:latin typeface="Cambria" panose="02040503050406030204" pitchFamily="18" charset="0"/>
              </a:rPr>
              <a:t>MALÁ DOBA LEDOVÁ (zhruba 1300 – 1850)</a:t>
            </a:r>
          </a:p>
        </p:txBody>
      </p:sp>
      <p:sp>
        <p:nvSpPr>
          <p:cNvPr id="29699" name="Zástupný symbol pro obsah 2"/>
          <p:cNvSpPr>
            <a:spLocks noGrp="1" noChangeArrowheads="1"/>
          </p:cNvSpPr>
          <p:nvPr>
            <p:ph idx="1"/>
          </p:nvPr>
        </p:nvSpPr>
        <p:spPr>
          <a:xfrm>
            <a:off x="544946" y="508000"/>
            <a:ext cx="11222182" cy="5945189"/>
          </a:xfrm>
        </p:spPr>
        <p:txBody>
          <a:bodyPr/>
          <a:lstStyle/>
          <a:p>
            <a:pPr eaLnBrk="1" hangingPunct="1"/>
            <a:r>
              <a:rPr lang="cs-CZ" altLang="cs-CZ" sz="2400" b="1" dirty="0">
                <a:latin typeface="Cambria" panose="02040503050406030204" pitchFamily="18" charset="0"/>
              </a:rPr>
              <a:t>Konec prvního tisíciletí zapadá do období teplé středověké periody</a:t>
            </a:r>
          </a:p>
          <a:p>
            <a:pPr eaLnBrk="1" hangingPunct="1"/>
            <a:endParaRPr lang="cs-CZ" altLang="cs-CZ" sz="2400" dirty="0">
              <a:latin typeface="Cambria" panose="02040503050406030204" pitchFamily="18" charset="0"/>
            </a:endParaRPr>
          </a:p>
          <a:p>
            <a:pPr eaLnBrk="1" hangingPunct="1"/>
            <a:r>
              <a:rPr lang="cs-CZ" altLang="cs-CZ" sz="2400" dirty="0">
                <a:latin typeface="Cambria" panose="02040503050406030204" pitchFamily="18" charset="0"/>
              </a:rPr>
              <a:t>Svět (</a:t>
            </a:r>
            <a:r>
              <a:rPr lang="cs-CZ" altLang="cs-CZ" sz="2400" b="1" dirty="0">
                <a:latin typeface="Cambria" panose="02040503050406030204" pitchFamily="18" charset="0"/>
              </a:rPr>
              <a:t>Evropa</a:t>
            </a:r>
            <a:r>
              <a:rPr lang="cs-CZ" altLang="cs-CZ" sz="2400" dirty="0">
                <a:latin typeface="Cambria" panose="02040503050406030204" pitchFamily="18" charset="0"/>
              </a:rPr>
              <a:t>) zažívá teploty o </a:t>
            </a:r>
            <a:r>
              <a:rPr lang="cs-CZ" altLang="cs-CZ" sz="2400" b="1" dirty="0">
                <a:latin typeface="Cambria" panose="02040503050406030204" pitchFamily="18" charset="0"/>
              </a:rPr>
              <a:t>2-4 st. vyšší </a:t>
            </a:r>
            <a:r>
              <a:rPr lang="cs-CZ" altLang="cs-CZ" sz="2400" dirty="0">
                <a:latin typeface="Cambria" panose="02040503050406030204" pitchFamily="18" charset="0"/>
              </a:rPr>
              <a:t>než v předchozích stoletích</a:t>
            </a:r>
          </a:p>
          <a:p>
            <a:pPr eaLnBrk="1" hangingPunct="1"/>
            <a:endParaRPr lang="cs-CZ" altLang="cs-CZ" sz="2400" dirty="0">
              <a:latin typeface="Cambria" panose="02040503050406030204" pitchFamily="18" charset="0"/>
            </a:endParaRPr>
          </a:p>
          <a:p>
            <a:pPr eaLnBrk="1" hangingPunct="1"/>
            <a:r>
              <a:rPr lang="cs-CZ" altLang="cs-CZ" sz="2400" dirty="0">
                <a:latin typeface="Cambria" panose="02040503050406030204" pitchFamily="18" charset="0"/>
              </a:rPr>
              <a:t>Průměrný </a:t>
            </a:r>
            <a:r>
              <a:rPr lang="cs-CZ" altLang="cs-CZ" sz="2400" b="1" dirty="0">
                <a:latin typeface="Cambria" panose="02040503050406030204" pitchFamily="18" charset="0"/>
              </a:rPr>
              <a:t>sedlák se dožívá stále 35 let </a:t>
            </a:r>
            <a:r>
              <a:rPr lang="cs-CZ" altLang="cs-CZ" sz="2400" dirty="0">
                <a:latin typeface="Cambria" panose="02040503050406030204" pitchFamily="18" charset="0"/>
              </a:rPr>
              <a:t>a žije jako nevolník, ale sklizně jsou větší, je více jídla, vysychají bažiny, ubývá komárů (malárie), ubývá obecně nemocí</a:t>
            </a:r>
          </a:p>
          <a:p>
            <a:pPr eaLnBrk="1" hangingPunct="1"/>
            <a:endParaRPr lang="cs-CZ" altLang="cs-CZ" sz="2400" b="1" dirty="0">
              <a:latin typeface="Cambria" panose="02040503050406030204" pitchFamily="18" charset="0"/>
            </a:endParaRPr>
          </a:p>
          <a:p>
            <a:pPr eaLnBrk="1" hangingPunct="1"/>
            <a:r>
              <a:rPr lang="cs-CZ" altLang="cs-CZ" sz="2400" b="1" dirty="0">
                <a:latin typeface="Cambria" panose="02040503050406030204" pitchFamily="18" charset="0"/>
              </a:rPr>
              <a:t>Rodí se velký počet dětí </a:t>
            </a:r>
            <a:r>
              <a:rPr lang="cs-CZ" altLang="cs-CZ" sz="2400" dirty="0">
                <a:latin typeface="Cambria" panose="02040503050406030204" pitchFamily="18" charset="0"/>
              </a:rPr>
              <a:t>v Evropě, Číně, Indii, Rusku…, třebaže se každé druhé nedožije jednoho roku</a:t>
            </a:r>
          </a:p>
          <a:p>
            <a:pPr eaLnBrk="1" hangingPunct="1"/>
            <a:r>
              <a:rPr lang="cs-CZ" altLang="cs-CZ" sz="2400" b="1" dirty="0">
                <a:latin typeface="Cambria" panose="02040503050406030204" pitchFamily="18" charset="0"/>
              </a:rPr>
              <a:t>Vikingové</a:t>
            </a:r>
            <a:r>
              <a:rPr lang="cs-CZ" altLang="cs-CZ" sz="2400" dirty="0">
                <a:latin typeface="Cambria" panose="02040503050406030204" pitchFamily="18" charset="0"/>
              </a:rPr>
              <a:t> (především z Norska) </a:t>
            </a:r>
            <a:r>
              <a:rPr lang="cs-CZ" altLang="cs-CZ" sz="2400" b="1" dirty="0">
                <a:latin typeface="Cambria" panose="02040503050406030204" pitchFamily="18" charset="0"/>
              </a:rPr>
              <a:t>objevují novou zemi</a:t>
            </a:r>
            <a:r>
              <a:rPr lang="cs-CZ" altLang="cs-CZ" sz="2400" dirty="0">
                <a:latin typeface="Cambria" panose="02040503050406030204" pitchFamily="18" charset="0"/>
              </a:rPr>
              <a:t>, která dostává jméno </a:t>
            </a:r>
            <a:r>
              <a:rPr lang="cs-CZ" altLang="cs-CZ" sz="2400" b="1" dirty="0" err="1">
                <a:latin typeface="Cambria" panose="02040503050406030204" pitchFamily="18" charset="0"/>
              </a:rPr>
              <a:t>Groenland</a:t>
            </a:r>
            <a:r>
              <a:rPr lang="cs-CZ" altLang="cs-CZ" sz="2400" b="1" dirty="0">
                <a:latin typeface="Cambria" panose="02040503050406030204" pitchFamily="18" charset="0"/>
              </a:rPr>
              <a:t> – Zelená země</a:t>
            </a:r>
          </a:p>
          <a:p>
            <a:pPr eaLnBrk="1" hangingPunct="1"/>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56716520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nvPr>
        </p:nvSpPr>
        <p:spPr>
          <a:xfrm>
            <a:off x="544945" y="323273"/>
            <a:ext cx="11037455" cy="5985452"/>
          </a:xfrm>
        </p:spPr>
        <p:txBody>
          <a:bodyPr/>
          <a:lstStyle/>
          <a:p>
            <a:pPr marL="609600" indent="-609600"/>
            <a:r>
              <a:rPr lang="cs-CZ" altLang="cs-CZ" sz="2400" b="1" dirty="0">
                <a:latin typeface="Cambria" panose="02040503050406030204" pitchFamily="18" charset="0"/>
              </a:rPr>
              <a:t>Negativní postoje zemí střední a východní Evropy k uprchlíkům a menšinám mají dvě základní příčiny</a:t>
            </a:r>
            <a:r>
              <a:rPr lang="cs-CZ" altLang="cs-CZ" sz="2400" dirty="0">
                <a:latin typeface="Cambria" panose="02040503050406030204" pitchFamily="18" charset="0"/>
              </a:rPr>
              <a:t>..</a:t>
            </a:r>
          </a:p>
          <a:p>
            <a:pPr marL="609600" indent="-609600"/>
            <a:endParaRPr lang="cs-CZ" altLang="cs-CZ" sz="2400" dirty="0">
              <a:latin typeface="Cambria" panose="02040503050406030204" pitchFamily="18" charset="0"/>
            </a:endParaRPr>
          </a:p>
          <a:p>
            <a:pPr marL="609600" indent="-609600">
              <a:buFontTx/>
              <a:buAutoNum type="arabicParenR"/>
            </a:pPr>
            <a:r>
              <a:rPr lang="cs-CZ" altLang="cs-CZ" sz="2400" b="1" dirty="0">
                <a:latin typeface="Cambria" panose="02040503050406030204" pitchFamily="18" charset="0"/>
              </a:rPr>
              <a:t>Opožděnost společenského vývoje</a:t>
            </a:r>
            <a:r>
              <a:rPr lang="cs-CZ" altLang="cs-CZ" sz="2400" dirty="0">
                <a:latin typeface="Cambria" panose="02040503050406030204" pitchFamily="18" charset="0"/>
              </a:rPr>
              <a:t> projevující se </a:t>
            </a:r>
            <a:r>
              <a:rPr lang="cs-CZ" altLang="cs-CZ" sz="2400" b="1" dirty="0">
                <a:latin typeface="Cambria" panose="02040503050406030204" pitchFamily="18" charset="0"/>
              </a:rPr>
              <a:t>nižší obecnou vzdělaností</a:t>
            </a:r>
            <a:r>
              <a:rPr lang="cs-CZ" altLang="cs-CZ" sz="2400" dirty="0">
                <a:latin typeface="Cambria" panose="02040503050406030204" pitchFamily="18" charset="0"/>
              </a:rPr>
              <a:t> a s ní související </a:t>
            </a:r>
            <a:r>
              <a:rPr lang="cs-CZ" altLang="cs-CZ" sz="2400" b="1" dirty="0">
                <a:latin typeface="Cambria" panose="02040503050406030204" pitchFamily="18" charset="0"/>
              </a:rPr>
              <a:t>nižší úrovní celospolečenské diskuse</a:t>
            </a:r>
            <a:r>
              <a:rPr lang="cs-CZ" altLang="cs-CZ" sz="2400" dirty="0">
                <a:latin typeface="Cambria" panose="02040503050406030204" pitchFamily="18" charset="0"/>
              </a:rPr>
              <a:t> a </a:t>
            </a:r>
            <a:r>
              <a:rPr lang="cs-CZ" altLang="cs-CZ" sz="2400" b="1" dirty="0">
                <a:latin typeface="Cambria" panose="02040503050406030204" pitchFamily="18" charset="0"/>
              </a:rPr>
              <a:t>zájmu o dění ve světě</a:t>
            </a:r>
            <a:r>
              <a:rPr lang="cs-CZ" altLang="cs-CZ" sz="2400" dirty="0">
                <a:latin typeface="Cambria" panose="02040503050406030204" pitchFamily="18" charset="0"/>
              </a:rPr>
              <a:t>, které pak vedou naopak k </a:t>
            </a:r>
            <a:r>
              <a:rPr lang="cs-CZ" altLang="cs-CZ" sz="2400" b="1" dirty="0">
                <a:latin typeface="Cambria" panose="02040503050406030204" pitchFamily="18" charset="0"/>
              </a:rPr>
              <a:t>větší zahleděnosti obyvatel do sebe</a:t>
            </a:r>
            <a:r>
              <a:rPr lang="cs-CZ" altLang="cs-CZ" sz="2400" dirty="0">
                <a:latin typeface="Cambria" panose="02040503050406030204" pitchFamily="18" charset="0"/>
              </a:rPr>
              <a:t> a </a:t>
            </a:r>
            <a:r>
              <a:rPr lang="cs-CZ" altLang="cs-CZ" sz="2400" b="1" dirty="0">
                <a:latin typeface="Cambria" panose="02040503050406030204" pitchFamily="18" charset="0"/>
              </a:rPr>
              <a:t>svých</a:t>
            </a:r>
            <a:r>
              <a:rPr lang="cs-CZ" altLang="cs-CZ" sz="2400" dirty="0">
                <a:latin typeface="Cambria" panose="02040503050406030204" pitchFamily="18" charset="0"/>
              </a:rPr>
              <a:t> (často malicherných) </a:t>
            </a:r>
            <a:r>
              <a:rPr lang="cs-CZ" altLang="cs-CZ" sz="2400" b="1" dirty="0">
                <a:latin typeface="Cambria" panose="02040503050406030204" pitchFamily="18" charset="0"/>
              </a:rPr>
              <a:t>problémů</a:t>
            </a:r>
          </a:p>
          <a:p>
            <a:pPr marL="609600" indent="-609600">
              <a:buFontTx/>
              <a:buAutoNum type="arabicParenR"/>
            </a:pPr>
            <a:endParaRPr lang="cs-CZ" altLang="cs-CZ" sz="2400" dirty="0">
              <a:latin typeface="Cambria" panose="02040503050406030204" pitchFamily="18" charset="0"/>
            </a:endParaRPr>
          </a:p>
          <a:p>
            <a:pPr marL="609600" indent="-609600">
              <a:buFontTx/>
              <a:buAutoNum type="arabicParenR"/>
            </a:pPr>
            <a:r>
              <a:rPr lang="cs-CZ" altLang="cs-CZ" sz="2400" b="1" dirty="0">
                <a:latin typeface="Cambria" panose="02040503050406030204" pitchFamily="18" charset="0"/>
              </a:rPr>
              <a:t>Dosavadní nezkušenost s obyvateli jiných národností</a:t>
            </a:r>
            <a:r>
              <a:rPr lang="cs-CZ" altLang="cs-CZ" sz="2400" dirty="0">
                <a:latin typeface="Cambria" panose="02040503050406030204" pitchFamily="18" charset="0"/>
              </a:rPr>
              <a:t>, která je daná </a:t>
            </a:r>
            <a:r>
              <a:rPr lang="cs-CZ" altLang="cs-CZ" sz="2400" b="1" dirty="0">
                <a:latin typeface="Cambria" panose="02040503050406030204" pitchFamily="18" charset="0"/>
              </a:rPr>
              <a:t>dlouhodobě nízkou imigrací</a:t>
            </a:r>
            <a:r>
              <a:rPr lang="cs-CZ" altLang="cs-CZ" sz="2400" dirty="0">
                <a:latin typeface="Cambria" panose="02040503050406030204" pitchFamily="18" charset="0"/>
              </a:rPr>
              <a:t> (a tedy minimální zkušeností s lidmi z odlišných kultur) a </a:t>
            </a:r>
            <a:r>
              <a:rPr lang="cs-CZ" altLang="cs-CZ" sz="2400" b="1" dirty="0">
                <a:latin typeface="Cambria" panose="02040503050406030204" pitchFamily="18" charset="0"/>
              </a:rPr>
              <a:t>historicky danou vysokou etnickou homogenitou tohoto regionu</a:t>
            </a:r>
          </a:p>
          <a:p>
            <a:pPr marL="609600" indent="-609600"/>
            <a:endParaRPr lang="cs-CZ" altLang="cs-CZ" dirty="0" smtClean="0"/>
          </a:p>
        </p:txBody>
      </p:sp>
    </p:spTree>
    <p:extLst>
      <p:ext uri="{BB962C8B-B14F-4D97-AF65-F5344CB8AC3E}">
        <p14:creationId xmlns:p14="http://schemas.microsoft.com/office/powerpoint/2010/main" val="9909926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877455" y="476251"/>
            <a:ext cx="10547927" cy="6048375"/>
          </a:xfrm>
        </p:spPr>
        <p:txBody>
          <a:bodyPr/>
          <a:lstStyle/>
          <a:p>
            <a:pPr>
              <a:lnSpc>
                <a:spcPct val="100000"/>
              </a:lnSpc>
            </a:pPr>
            <a:r>
              <a:rPr lang="cs-CZ" altLang="cs-CZ" sz="2400" b="1" dirty="0">
                <a:latin typeface="Cambria" panose="02040503050406030204" pitchFamily="18" charset="0"/>
              </a:rPr>
              <a:t>Společným prvkem obou uvedených příčin je</a:t>
            </a:r>
            <a:r>
              <a:rPr lang="cs-CZ" altLang="cs-CZ" sz="2400" dirty="0">
                <a:latin typeface="Cambria" panose="02040503050406030204" pitchFamily="18" charset="0"/>
              </a:rPr>
              <a:t> pak jakýsi (až iracionální) </a:t>
            </a:r>
            <a:r>
              <a:rPr lang="cs-CZ" altLang="cs-CZ" sz="2400" b="1" dirty="0">
                <a:latin typeface="Cambria" panose="02040503050406030204" pitchFamily="18" charset="0"/>
              </a:rPr>
              <a:t>strach z cizinců</a:t>
            </a:r>
            <a:r>
              <a:rPr lang="cs-CZ" altLang="cs-CZ" sz="2400" dirty="0">
                <a:latin typeface="Cambria" panose="02040503050406030204" pitchFamily="18" charset="0"/>
              </a:rPr>
              <a:t> jako z něčeho neznámého</a:t>
            </a:r>
          </a:p>
          <a:p>
            <a:pPr>
              <a:lnSpc>
                <a:spcPct val="10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Důsledkem je, že </a:t>
            </a:r>
            <a:r>
              <a:rPr lang="cs-CZ" altLang="cs-CZ" sz="2400" b="1" dirty="0">
                <a:latin typeface="Cambria" panose="02040503050406030204" pitchFamily="18" charset="0"/>
              </a:rPr>
              <a:t>relativně nejméně žádostí o azyl evidují bosenské, slovenské, portugalské, rumunské a české úřady</a:t>
            </a:r>
          </a:p>
          <a:p>
            <a:pPr>
              <a:lnSpc>
                <a:spcPct val="100000"/>
              </a:lnSpc>
            </a:pPr>
            <a:endParaRPr lang="cs-CZ" altLang="cs-CZ" sz="2400" dirty="0">
              <a:latin typeface="Cambria" panose="02040503050406030204" pitchFamily="18" charset="0"/>
            </a:endParaRPr>
          </a:p>
          <a:p>
            <a:pPr>
              <a:lnSpc>
                <a:spcPct val="100000"/>
              </a:lnSpc>
            </a:pPr>
            <a:r>
              <a:rPr lang="cs-CZ" altLang="cs-CZ" sz="2400" b="1" dirty="0">
                <a:latin typeface="Cambria" panose="02040503050406030204" pitchFamily="18" charset="0"/>
              </a:rPr>
              <a:t>Vysoký počet žadatelů</a:t>
            </a:r>
            <a:r>
              <a:rPr lang="cs-CZ" altLang="cs-CZ" sz="2400" dirty="0">
                <a:latin typeface="Cambria" panose="02040503050406030204" pitchFamily="18" charset="0"/>
              </a:rPr>
              <a:t> lze naopak zaregistrovat v zemích s </a:t>
            </a:r>
            <a:r>
              <a:rPr lang="cs-CZ" altLang="cs-CZ" sz="2400" b="1" dirty="0">
                <a:latin typeface="Cambria" panose="02040503050406030204" pitchFamily="18" charset="0"/>
              </a:rPr>
              <a:t>tradičně (Švédsko, Francie, Velká Británie) či nově (např. Německo) přátelštějšími postoji</a:t>
            </a:r>
            <a:r>
              <a:rPr lang="cs-CZ" altLang="cs-CZ" sz="2400" dirty="0">
                <a:latin typeface="Cambria" panose="02040503050406030204" pitchFamily="18" charset="0"/>
              </a:rPr>
              <a:t> a dále v </a:t>
            </a:r>
            <a:r>
              <a:rPr lang="cs-CZ" altLang="cs-CZ" sz="2400" b="1" dirty="0">
                <a:latin typeface="Cambria" panose="02040503050406030204" pitchFamily="18" charset="0"/>
              </a:rPr>
              <a:t>zemích podél hlavních migračních tras</a:t>
            </a:r>
          </a:p>
          <a:p>
            <a:pPr>
              <a:lnSpc>
                <a:spcPct val="100000"/>
              </a:lnSpc>
            </a:pPr>
            <a:endParaRPr lang="cs-CZ" altLang="cs-CZ" sz="2400" b="1" dirty="0">
              <a:latin typeface="Cambria" panose="02040503050406030204" pitchFamily="18" charset="0"/>
            </a:endParaRPr>
          </a:p>
          <a:p>
            <a:pPr>
              <a:lnSpc>
                <a:spcPct val="100000"/>
              </a:lnSpc>
              <a:buFontTx/>
              <a:buNone/>
            </a:pPr>
            <a:r>
              <a:rPr lang="cs-CZ" altLang="cs-CZ" sz="2400" b="1" dirty="0">
                <a:latin typeface="Cambria" panose="02040503050406030204" pitchFamily="18" charset="0"/>
              </a:rPr>
              <a:t>Rozdílné je také složení zdrojových zemí migrantů</a:t>
            </a:r>
            <a:r>
              <a:rPr lang="cs-CZ" altLang="cs-CZ" sz="2400" dirty="0">
                <a:latin typeface="Cambria" panose="02040503050406030204" pitchFamily="18" charset="0"/>
              </a:rPr>
              <a:t>:</a:t>
            </a:r>
          </a:p>
          <a:p>
            <a:pPr>
              <a:lnSpc>
                <a:spcPct val="100000"/>
              </a:lnSpc>
              <a:buFontTx/>
              <a:buChar char="-"/>
            </a:pPr>
            <a:r>
              <a:rPr lang="cs-CZ" altLang="cs-CZ" sz="2400" dirty="0">
                <a:latin typeface="Cambria" panose="02040503050406030204" pitchFamily="18" charset="0"/>
              </a:rPr>
              <a:t>Německo (žadatelé z Blízkého východu)</a:t>
            </a:r>
          </a:p>
          <a:p>
            <a:pPr>
              <a:lnSpc>
                <a:spcPct val="100000"/>
              </a:lnSpc>
              <a:buFontTx/>
              <a:buChar char="-"/>
            </a:pPr>
            <a:r>
              <a:rPr lang="cs-CZ" altLang="cs-CZ" sz="2400" dirty="0">
                <a:latin typeface="Cambria" panose="02040503050406030204" pitchFamily="18" charset="0"/>
              </a:rPr>
              <a:t>Velká Británie (jižní Asie)</a:t>
            </a:r>
          </a:p>
          <a:p>
            <a:pPr>
              <a:lnSpc>
                <a:spcPct val="100000"/>
              </a:lnSpc>
              <a:buFontTx/>
              <a:buChar char="-"/>
            </a:pPr>
            <a:r>
              <a:rPr lang="cs-CZ" altLang="cs-CZ" sz="2400" dirty="0">
                <a:latin typeface="Cambria" panose="02040503050406030204" pitchFamily="18" charset="0"/>
              </a:rPr>
              <a:t>Itálie, Francie a Skandinávie (Afrika)</a:t>
            </a:r>
          </a:p>
          <a:p>
            <a:pPr>
              <a:lnSpc>
                <a:spcPct val="100000"/>
              </a:lnSpc>
              <a:buFontTx/>
              <a:buChar char="-"/>
            </a:pPr>
            <a:r>
              <a:rPr lang="cs-CZ" altLang="cs-CZ" sz="2400" dirty="0">
                <a:latin typeface="Cambria" panose="02040503050406030204" pitchFamily="18" charset="0"/>
              </a:rPr>
              <a:t>Střední Evropa (postsovětské země)</a:t>
            </a:r>
          </a:p>
        </p:txBody>
      </p:sp>
    </p:spTree>
    <p:extLst>
      <p:ext uri="{BB962C8B-B14F-4D97-AF65-F5344CB8AC3E}">
        <p14:creationId xmlns:p14="http://schemas.microsoft.com/office/powerpoint/2010/main" val="16617646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738909" y="476250"/>
            <a:ext cx="10677235" cy="5976938"/>
          </a:xfrm>
        </p:spPr>
        <p:txBody>
          <a:bodyPr/>
          <a:lstStyle/>
          <a:p>
            <a:r>
              <a:rPr lang="cs-CZ" altLang="cs-CZ" b="1" dirty="0" smtClean="0">
                <a:latin typeface="Cambria" panose="02040503050406030204" pitchFamily="18" charset="0"/>
              </a:rPr>
              <a:t>Uvedené </a:t>
            </a:r>
            <a:r>
              <a:rPr lang="cs-CZ" altLang="cs-CZ" b="1" dirty="0">
                <a:latin typeface="Cambria" panose="02040503050406030204" pitchFamily="18" charset="0"/>
              </a:rPr>
              <a:t>rozdíly</a:t>
            </a:r>
            <a:r>
              <a:rPr lang="cs-CZ" altLang="cs-CZ" dirty="0">
                <a:latin typeface="Cambria" panose="02040503050406030204" pitchFamily="18" charset="0"/>
              </a:rPr>
              <a:t> jsou dány obecně </a:t>
            </a:r>
            <a:r>
              <a:rPr lang="cs-CZ" altLang="cs-CZ" b="1" dirty="0">
                <a:latin typeface="Cambria" panose="02040503050406030204" pitchFamily="18" charset="0"/>
              </a:rPr>
              <a:t>odlišnými faktory, které imigranty do jednotlivých zemí přitahují</a:t>
            </a:r>
          </a:p>
          <a:p>
            <a:endParaRPr lang="cs-CZ" altLang="cs-CZ" b="1" dirty="0">
              <a:latin typeface="Cambria" panose="02040503050406030204" pitchFamily="18" charset="0"/>
            </a:endParaRPr>
          </a:p>
          <a:p>
            <a:pPr>
              <a:buFontTx/>
              <a:buNone/>
            </a:pPr>
            <a:r>
              <a:rPr lang="cs-CZ" altLang="cs-CZ" dirty="0">
                <a:latin typeface="Cambria" panose="02040503050406030204" pitchFamily="18" charset="0"/>
              </a:rPr>
              <a:t>Odborná literatura je rozděluje do </a:t>
            </a:r>
            <a:r>
              <a:rPr lang="cs-CZ" altLang="cs-CZ" b="1" dirty="0">
                <a:latin typeface="Cambria" panose="02040503050406030204" pitchFamily="18" charset="0"/>
              </a:rPr>
              <a:t>čtyř skupin</a:t>
            </a:r>
            <a:r>
              <a:rPr lang="cs-CZ" altLang="cs-CZ" dirty="0">
                <a:latin typeface="Cambria" panose="02040503050406030204" pitchFamily="18" charset="0"/>
              </a:rPr>
              <a:t>:</a:t>
            </a:r>
          </a:p>
          <a:p>
            <a:pPr>
              <a:buFontTx/>
              <a:buChar char="-"/>
            </a:pPr>
            <a:r>
              <a:rPr lang="cs-CZ" altLang="cs-CZ" b="1" dirty="0">
                <a:latin typeface="Cambria" panose="02040503050406030204" pitchFamily="18" charset="0"/>
              </a:rPr>
              <a:t>geografické</a:t>
            </a:r>
          </a:p>
          <a:p>
            <a:pPr>
              <a:buFontTx/>
              <a:buChar char="-"/>
            </a:pPr>
            <a:r>
              <a:rPr lang="cs-CZ" altLang="cs-CZ" b="1" dirty="0">
                <a:latin typeface="Cambria" panose="02040503050406030204" pitchFamily="18" charset="0"/>
              </a:rPr>
              <a:t>kulturní</a:t>
            </a:r>
          </a:p>
          <a:p>
            <a:pPr>
              <a:buFontTx/>
              <a:buChar char="-"/>
            </a:pPr>
            <a:r>
              <a:rPr lang="cs-CZ" altLang="cs-CZ" b="1" dirty="0">
                <a:latin typeface="Cambria" panose="02040503050406030204" pitchFamily="18" charset="0"/>
              </a:rPr>
              <a:t>ekonomické</a:t>
            </a:r>
          </a:p>
          <a:p>
            <a:pPr>
              <a:buFontTx/>
              <a:buChar char="-"/>
            </a:pPr>
            <a:r>
              <a:rPr lang="cs-CZ" altLang="cs-CZ" b="1" dirty="0">
                <a:latin typeface="Cambria" panose="02040503050406030204" pitchFamily="18" charset="0"/>
              </a:rPr>
              <a:t>a politické</a:t>
            </a:r>
          </a:p>
        </p:txBody>
      </p:sp>
    </p:spTree>
    <p:extLst>
      <p:ext uri="{BB962C8B-B14F-4D97-AF65-F5344CB8AC3E}">
        <p14:creationId xmlns:p14="http://schemas.microsoft.com/office/powerpoint/2010/main" val="191848841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GEOGRAFICKÉ FAKTORY</a:t>
            </a:r>
          </a:p>
        </p:txBody>
      </p:sp>
      <p:sp>
        <p:nvSpPr>
          <p:cNvPr id="76803" name="Rectangle 3"/>
          <p:cNvSpPr>
            <a:spLocks noGrp="1" noChangeArrowheads="1"/>
          </p:cNvSpPr>
          <p:nvPr>
            <p:ph type="body" idx="1"/>
          </p:nvPr>
        </p:nvSpPr>
        <p:spPr>
          <a:xfrm>
            <a:off x="665017" y="1052513"/>
            <a:ext cx="11157527" cy="5389562"/>
          </a:xfrm>
        </p:spPr>
        <p:txBody>
          <a:bodyPr/>
          <a:lstStyle/>
          <a:p>
            <a:pPr marL="609600" indent="-609600"/>
            <a:r>
              <a:rPr lang="cs-CZ" altLang="cs-CZ" sz="2400" dirty="0">
                <a:latin typeface="Cambria" panose="02040503050406030204" pitchFamily="18" charset="0"/>
              </a:rPr>
              <a:t>Jednou ze </a:t>
            </a:r>
            <a:r>
              <a:rPr lang="cs-CZ" altLang="cs-CZ" sz="2400" b="1" dirty="0">
                <a:latin typeface="Cambria" panose="02040503050406030204" pitchFamily="18" charset="0"/>
              </a:rPr>
              <a:t>základních podmíněností volby cílové země je </a:t>
            </a:r>
            <a:r>
              <a:rPr lang="cs-CZ" altLang="cs-CZ" sz="2400" b="1" u="sng" dirty="0">
                <a:latin typeface="Cambria" panose="02040503050406030204" pitchFamily="18" charset="0"/>
              </a:rPr>
              <a:t>dostupnost</a:t>
            </a:r>
          </a:p>
          <a:p>
            <a:pPr marL="609600" indent="-609600"/>
            <a:endParaRPr lang="cs-CZ" altLang="cs-CZ" sz="2400" b="1" u="sng" dirty="0">
              <a:latin typeface="Cambria" panose="02040503050406030204" pitchFamily="18" charset="0"/>
            </a:endParaRPr>
          </a:p>
          <a:p>
            <a:pPr marL="609600" indent="-609600"/>
            <a:r>
              <a:rPr lang="cs-CZ" altLang="cs-CZ" sz="2400" dirty="0">
                <a:latin typeface="Cambria" panose="02040503050406030204" pitchFamily="18" charset="0"/>
              </a:rPr>
              <a:t>Migranti jsou často nuceni mířit do takových zemí, které jsou pro ně dostupné a s omezeným množstvím zdrojů (finančních i informačních) se toto omezení násobí</a:t>
            </a:r>
          </a:p>
          <a:p>
            <a:pPr marL="609600" indent="-609600"/>
            <a:endParaRPr lang="cs-CZ" altLang="cs-CZ" sz="2400" dirty="0">
              <a:latin typeface="Cambria" panose="02040503050406030204" pitchFamily="18" charset="0"/>
            </a:endParaRPr>
          </a:p>
          <a:p>
            <a:pPr marL="609600" indent="-609600">
              <a:buNone/>
            </a:pPr>
            <a:r>
              <a:rPr lang="cs-CZ" altLang="cs-CZ" sz="2400" b="1" dirty="0">
                <a:latin typeface="Cambria" panose="02040503050406030204" pitchFamily="18" charset="0"/>
              </a:rPr>
              <a:t>Současné nejvýznamnější trasy do Evropy</a:t>
            </a:r>
            <a:r>
              <a:rPr lang="cs-CZ" altLang="cs-CZ" sz="2400" dirty="0">
                <a:latin typeface="Cambria" panose="02040503050406030204" pitchFamily="18" charset="0"/>
              </a:rPr>
              <a:t>:</a:t>
            </a:r>
          </a:p>
          <a:p>
            <a:pPr marL="609600" indent="-609600">
              <a:buFontTx/>
              <a:buAutoNum type="arabicParenR"/>
            </a:pPr>
            <a:r>
              <a:rPr lang="cs-CZ" altLang="cs-CZ" sz="2400" b="1" dirty="0">
                <a:latin typeface="Cambria" panose="02040503050406030204" pitchFamily="18" charset="0"/>
              </a:rPr>
              <a:t>Přes Libyi a Středozemní moře</a:t>
            </a:r>
            <a:r>
              <a:rPr lang="cs-CZ" altLang="cs-CZ" sz="2400" dirty="0">
                <a:latin typeface="Cambria" panose="02040503050406030204" pitchFamily="18" charset="0"/>
              </a:rPr>
              <a:t> do </a:t>
            </a:r>
            <a:r>
              <a:rPr lang="cs-CZ" altLang="cs-CZ" sz="2400" b="1" dirty="0">
                <a:latin typeface="Cambria" panose="02040503050406030204" pitchFamily="18" charset="0"/>
              </a:rPr>
              <a:t>Itálie</a:t>
            </a:r>
            <a:r>
              <a:rPr lang="cs-CZ" altLang="cs-CZ" sz="2400" dirty="0">
                <a:latin typeface="Cambria" panose="02040503050406030204" pitchFamily="18" charset="0"/>
              </a:rPr>
              <a:t> a pak přes Francii či Rakousko do </a:t>
            </a:r>
            <a:r>
              <a:rPr lang="cs-CZ" altLang="cs-CZ" sz="2400" b="1" dirty="0">
                <a:latin typeface="Cambria" panose="02040503050406030204" pitchFamily="18" charset="0"/>
              </a:rPr>
              <a:t>Německa nebo Velké Británie</a:t>
            </a:r>
          </a:p>
          <a:p>
            <a:pPr marL="609600" indent="-609600">
              <a:buNone/>
            </a:pPr>
            <a:r>
              <a:rPr lang="cs-CZ" altLang="cs-CZ" sz="2400" dirty="0">
                <a:latin typeface="Cambria" panose="02040503050406030204" pitchFamily="18" charset="0"/>
              </a:rPr>
              <a:t>- Tuto trasu volí výhradně </a:t>
            </a:r>
            <a:r>
              <a:rPr lang="cs-CZ" altLang="cs-CZ" sz="2400" b="1" dirty="0">
                <a:latin typeface="Cambria" panose="02040503050406030204" pitchFamily="18" charset="0"/>
              </a:rPr>
              <a:t>Afričané</a:t>
            </a:r>
            <a:r>
              <a:rPr lang="cs-CZ" altLang="cs-CZ" sz="2400" dirty="0">
                <a:latin typeface="Cambria" panose="02040503050406030204" pitchFamily="18" charset="0"/>
              </a:rPr>
              <a:t> ze všech částí kontinentu, nejvíce ze Somálska, Eritrey, Etiopie a Nigérie</a:t>
            </a:r>
          </a:p>
        </p:txBody>
      </p:sp>
    </p:spTree>
    <p:extLst>
      <p:ext uri="{BB962C8B-B14F-4D97-AF65-F5344CB8AC3E}">
        <p14:creationId xmlns:p14="http://schemas.microsoft.com/office/powerpoint/2010/main" val="31808071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831273" y="333376"/>
            <a:ext cx="10344727" cy="6335713"/>
          </a:xfrm>
        </p:spPr>
        <p:txBody>
          <a:bodyPr/>
          <a:lstStyle/>
          <a:p>
            <a:pPr>
              <a:lnSpc>
                <a:spcPct val="100000"/>
              </a:lnSpc>
            </a:pPr>
            <a:r>
              <a:rPr lang="cs-CZ" altLang="cs-CZ" sz="2400" dirty="0">
                <a:latin typeface="Cambria" panose="02040503050406030204" pitchFamily="18" charset="0"/>
              </a:rPr>
              <a:t>Nejedná se ovšem o </a:t>
            </a:r>
            <a:r>
              <a:rPr lang="cs-CZ" altLang="cs-CZ" sz="2400" b="1" dirty="0">
                <a:latin typeface="Cambria" panose="02040503050406030204" pitchFamily="18" charset="0"/>
              </a:rPr>
              <a:t>nijak bezpečnou trasu</a:t>
            </a:r>
            <a:r>
              <a:rPr lang="cs-CZ" altLang="cs-CZ" sz="2400" dirty="0">
                <a:latin typeface="Cambria" panose="02040503050406030204" pitchFamily="18" charset="0"/>
              </a:rPr>
              <a:t>, jen v roce 2015 utonulo ve Středozemním moři asi 2650 migrantů</a:t>
            </a:r>
          </a:p>
          <a:p>
            <a:pPr>
              <a:lnSpc>
                <a:spcPct val="100000"/>
              </a:lnSpc>
            </a:pPr>
            <a:endParaRPr lang="cs-CZ" altLang="cs-CZ" sz="2400" dirty="0">
              <a:latin typeface="Cambria" panose="02040503050406030204" pitchFamily="18" charset="0"/>
            </a:endParaRPr>
          </a:p>
          <a:p>
            <a:pPr>
              <a:lnSpc>
                <a:spcPct val="100000"/>
              </a:lnSpc>
            </a:pPr>
            <a:r>
              <a:rPr lang="cs-CZ" altLang="cs-CZ" sz="2400" b="1" dirty="0">
                <a:latin typeface="Cambria" panose="02040503050406030204" pitchFamily="18" charset="0"/>
              </a:rPr>
              <a:t>Význam</a:t>
            </a:r>
            <a:r>
              <a:rPr lang="cs-CZ" altLang="cs-CZ" sz="2400" dirty="0">
                <a:latin typeface="Cambria" panose="02040503050406030204" pitchFamily="18" charset="0"/>
              </a:rPr>
              <a:t> této trasy významně </a:t>
            </a:r>
            <a:r>
              <a:rPr lang="cs-CZ" altLang="cs-CZ" sz="2400" b="1" dirty="0">
                <a:latin typeface="Cambria" panose="02040503050406030204" pitchFamily="18" charset="0"/>
              </a:rPr>
              <a:t>vzrostl v roce 2011 po pádu </a:t>
            </a:r>
            <a:r>
              <a:rPr lang="cs-CZ" altLang="cs-CZ" sz="2400" b="1" dirty="0" err="1">
                <a:latin typeface="Cambria" panose="02040503050406030204" pitchFamily="18" charset="0"/>
              </a:rPr>
              <a:t>Kaddáfího</a:t>
            </a:r>
            <a:r>
              <a:rPr lang="cs-CZ" altLang="cs-CZ" sz="2400" b="1" dirty="0">
                <a:latin typeface="Cambria" panose="02040503050406030204" pitchFamily="18" charset="0"/>
              </a:rPr>
              <a:t> režimu</a:t>
            </a:r>
            <a:r>
              <a:rPr lang="cs-CZ" altLang="cs-CZ" sz="2400" dirty="0">
                <a:latin typeface="Cambria" panose="02040503050406030204" pitchFamily="18" charset="0"/>
              </a:rPr>
              <a:t>, takže převaděči mohli začít využívat i libyjské přístavy</a:t>
            </a:r>
          </a:p>
          <a:p>
            <a:pPr>
              <a:lnSpc>
                <a:spcPct val="10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Tato trasa dokládá </a:t>
            </a:r>
            <a:r>
              <a:rPr lang="cs-CZ" altLang="cs-CZ" sz="2400" b="1" dirty="0">
                <a:latin typeface="Cambria" panose="02040503050406030204" pitchFamily="18" charset="0"/>
              </a:rPr>
              <a:t>velký zájem afrických migrantů o azyl v Itálii</a:t>
            </a:r>
            <a:r>
              <a:rPr lang="cs-CZ" altLang="cs-CZ" sz="2400" dirty="0">
                <a:latin typeface="Cambria" panose="02040503050406030204" pitchFamily="18" charset="0"/>
              </a:rPr>
              <a:t> (viz obrázek výše)</a:t>
            </a:r>
          </a:p>
          <a:p>
            <a:pPr>
              <a:lnSpc>
                <a:spcPct val="100000"/>
              </a:lnSpc>
            </a:pPr>
            <a:endParaRPr lang="cs-CZ" altLang="cs-CZ" sz="2400" dirty="0">
              <a:latin typeface="Cambria" panose="02040503050406030204" pitchFamily="18" charset="0"/>
            </a:endParaRPr>
          </a:p>
          <a:p>
            <a:pPr>
              <a:lnSpc>
                <a:spcPct val="100000"/>
              </a:lnSpc>
              <a:buFontTx/>
              <a:buNone/>
            </a:pPr>
            <a:r>
              <a:rPr lang="cs-CZ" altLang="cs-CZ" sz="2400" dirty="0">
                <a:latin typeface="Cambria" panose="02040503050406030204" pitchFamily="18" charset="0"/>
              </a:rPr>
              <a:t>2) Druhá trasa </a:t>
            </a:r>
            <a:r>
              <a:rPr lang="cs-CZ" altLang="cs-CZ" sz="2400" b="1" dirty="0">
                <a:latin typeface="Cambria" panose="02040503050406030204" pitchFamily="18" charset="0"/>
              </a:rPr>
              <a:t>preferovaná Afričany</a:t>
            </a:r>
            <a:r>
              <a:rPr lang="cs-CZ" altLang="cs-CZ" sz="2400" dirty="0">
                <a:latin typeface="Cambria" panose="02040503050406030204" pitchFamily="18" charset="0"/>
              </a:rPr>
              <a:t> vede (či spíše </a:t>
            </a:r>
            <a:r>
              <a:rPr lang="cs-CZ" altLang="cs-CZ" sz="2400" b="1" dirty="0">
                <a:latin typeface="Cambria" panose="02040503050406030204" pitchFamily="18" charset="0"/>
              </a:rPr>
              <a:t>vedla</a:t>
            </a:r>
            <a:r>
              <a:rPr lang="cs-CZ" altLang="cs-CZ" sz="2400" dirty="0">
                <a:latin typeface="Cambria" panose="02040503050406030204" pitchFamily="18" charset="0"/>
              </a:rPr>
              <a:t>) přes </a:t>
            </a:r>
            <a:r>
              <a:rPr lang="cs-CZ" altLang="cs-CZ" sz="2400" b="1" dirty="0">
                <a:latin typeface="Cambria" panose="02040503050406030204" pitchFamily="18" charset="0"/>
              </a:rPr>
              <a:t>Maroko a Kanárské ostrovy do Španělska</a:t>
            </a:r>
          </a:p>
          <a:p>
            <a:pPr>
              <a:lnSpc>
                <a:spcPct val="100000"/>
              </a:lnSpc>
              <a:buFontTx/>
              <a:buNone/>
            </a:pPr>
            <a:r>
              <a:rPr lang="cs-CZ" altLang="cs-CZ" sz="2000" dirty="0">
                <a:latin typeface="Cambria" panose="02040503050406030204" pitchFamily="18" charset="0"/>
              </a:rPr>
              <a:t>- </a:t>
            </a:r>
            <a:r>
              <a:rPr lang="cs-CZ" altLang="cs-CZ" sz="2400" dirty="0">
                <a:latin typeface="Cambria" panose="02040503050406030204" pitchFamily="18" charset="0"/>
              </a:rPr>
              <a:t>Tamní administrativa však postupuje rázně a </a:t>
            </a:r>
            <a:r>
              <a:rPr lang="cs-CZ" altLang="cs-CZ" sz="2400" b="1" dirty="0">
                <a:latin typeface="Cambria" panose="02040503050406030204" pitchFamily="18" charset="0"/>
              </a:rPr>
              <a:t>nekompromisně vracela přistěhovalce zpět do Afriky</a:t>
            </a:r>
            <a:r>
              <a:rPr lang="cs-CZ" altLang="cs-CZ" sz="2400" dirty="0">
                <a:latin typeface="Cambria" panose="02040503050406030204" pitchFamily="18" charset="0"/>
              </a:rPr>
              <a:t>, což vedlo ke značnému poklesu ještě nedávno obrovského přistěhovaleckého přílivu do Španělska, a tato </a:t>
            </a:r>
            <a:r>
              <a:rPr lang="cs-CZ" altLang="cs-CZ" sz="2400" b="1" dirty="0">
                <a:latin typeface="Cambria" panose="02040503050406030204" pitchFamily="18" charset="0"/>
              </a:rPr>
              <a:t>trasa je proto již spíše minulostí</a:t>
            </a:r>
            <a:r>
              <a:rPr lang="cs-CZ" altLang="cs-CZ" b="1" dirty="0"/>
              <a:t> </a:t>
            </a:r>
          </a:p>
        </p:txBody>
      </p:sp>
    </p:spTree>
    <p:extLst>
      <p:ext uri="{BB962C8B-B14F-4D97-AF65-F5344CB8AC3E}">
        <p14:creationId xmlns:p14="http://schemas.microsoft.com/office/powerpoint/2010/main" val="13865598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1"/>
          </p:nvPr>
        </p:nvSpPr>
        <p:spPr>
          <a:xfrm>
            <a:off x="794327" y="476251"/>
            <a:ext cx="10464800" cy="6048375"/>
          </a:xfrm>
        </p:spPr>
        <p:txBody>
          <a:bodyPr/>
          <a:lstStyle/>
          <a:p>
            <a:pPr>
              <a:buFontTx/>
              <a:buNone/>
            </a:pPr>
            <a:endParaRPr lang="cs-CZ" altLang="cs-CZ" sz="2400" dirty="0">
              <a:latin typeface="Cambria" panose="02040503050406030204" pitchFamily="18" charset="0"/>
            </a:endParaRPr>
          </a:p>
          <a:p>
            <a:pPr>
              <a:buFontTx/>
              <a:buNone/>
            </a:pPr>
            <a:r>
              <a:rPr lang="cs-CZ" altLang="cs-CZ" sz="2400" dirty="0">
                <a:latin typeface="Cambria" panose="02040503050406030204" pitchFamily="18" charset="0"/>
              </a:rPr>
              <a:t>3) V roce 2015 se vyprofilovala </a:t>
            </a:r>
            <a:r>
              <a:rPr lang="cs-CZ" altLang="cs-CZ" sz="2400" b="1" dirty="0">
                <a:latin typeface="Cambria" panose="02040503050406030204" pitchFamily="18" charset="0"/>
              </a:rPr>
              <a:t>třetí trasa balkánská</a:t>
            </a:r>
            <a:r>
              <a:rPr lang="cs-CZ" altLang="cs-CZ" sz="2400" dirty="0">
                <a:latin typeface="Cambria" panose="02040503050406030204" pitchFamily="18" charset="0"/>
              </a:rPr>
              <a:t>, vedoucí z </a:t>
            </a:r>
            <a:r>
              <a:rPr lang="cs-CZ" altLang="cs-CZ" sz="2400" b="1" dirty="0">
                <a:latin typeface="Cambria" panose="02040503050406030204" pitchFamily="18" charset="0"/>
              </a:rPr>
              <a:t>Turecka přes Egejské moře</a:t>
            </a:r>
            <a:r>
              <a:rPr lang="cs-CZ" altLang="cs-CZ" sz="2400" dirty="0">
                <a:latin typeface="Cambria" panose="02040503050406030204" pitchFamily="18" charset="0"/>
              </a:rPr>
              <a:t> a jeho ostrovy </a:t>
            </a:r>
            <a:r>
              <a:rPr lang="cs-CZ" altLang="cs-CZ" sz="2400" b="1" dirty="0">
                <a:latin typeface="Cambria" panose="02040503050406030204" pitchFamily="18" charset="0"/>
              </a:rPr>
              <a:t>do Řecka</a:t>
            </a:r>
            <a:r>
              <a:rPr lang="cs-CZ" altLang="cs-CZ" sz="2400" dirty="0">
                <a:latin typeface="Cambria" panose="02040503050406030204" pitchFamily="18" charset="0"/>
              </a:rPr>
              <a:t> a následně přes </a:t>
            </a:r>
            <a:r>
              <a:rPr lang="cs-CZ" altLang="cs-CZ" sz="2400" b="1" dirty="0">
                <a:latin typeface="Cambria" panose="02040503050406030204" pitchFamily="18" charset="0"/>
              </a:rPr>
              <a:t>balkánské státy</a:t>
            </a:r>
            <a:r>
              <a:rPr lang="cs-CZ" altLang="cs-CZ" sz="2400" dirty="0">
                <a:latin typeface="Cambria" panose="02040503050406030204" pitchFamily="18" charset="0"/>
              </a:rPr>
              <a:t> </a:t>
            </a:r>
            <a:r>
              <a:rPr lang="cs-CZ" altLang="cs-CZ" sz="2400" b="1" dirty="0">
                <a:latin typeface="Cambria" panose="02040503050406030204" pitchFamily="18" charset="0"/>
              </a:rPr>
              <a:t>do střední a západní Evropy a dále až do Skandinávie</a:t>
            </a:r>
            <a:r>
              <a:rPr lang="cs-CZ" altLang="cs-CZ" sz="2400" dirty="0">
                <a:latin typeface="Cambria" panose="02040503050406030204" pitchFamily="18" charset="0"/>
              </a:rPr>
              <a:t> </a:t>
            </a:r>
          </a:p>
          <a:p>
            <a:pPr>
              <a:buFontTx/>
              <a:buNone/>
            </a:pPr>
            <a:endParaRPr lang="cs-CZ" altLang="cs-CZ" sz="2400" dirty="0">
              <a:latin typeface="Cambria" panose="02040503050406030204" pitchFamily="18" charset="0"/>
            </a:endParaRPr>
          </a:p>
          <a:p>
            <a:pPr>
              <a:buFontTx/>
              <a:buNone/>
            </a:pPr>
            <a:r>
              <a:rPr lang="cs-CZ" altLang="cs-CZ" sz="2400" dirty="0">
                <a:latin typeface="Cambria" panose="02040503050406030204" pitchFamily="18" charset="0"/>
              </a:rPr>
              <a:t>- Touto </a:t>
            </a:r>
            <a:r>
              <a:rPr lang="cs-CZ" altLang="cs-CZ" sz="2400" b="1" dirty="0">
                <a:latin typeface="Cambria" panose="02040503050406030204" pitchFamily="18" charset="0"/>
              </a:rPr>
              <a:t>aktuálně nejvytíženější trasou</a:t>
            </a:r>
            <a:r>
              <a:rPr lang="cs-CZ" altLang="cs-CZ" sz="2400" dirty="0">
                <a:latin typeface="Cambria" panose="02040503050406030204" pitchFamily="18" charset="0"/>
              </a:rPr>
              <a:t> (viz obrázek výše) přicházejí zejména </a:t>
            </a:r>
            <a:r>
              <a:rPr lang="cs-CZ" altLang="cs-CZ" sz="2400" b="1" dirty="0">
                <a:latin typeface="Cambria" panose="02040503050406030204" pitchFamily="18" charset="0"/>
              </a:rPr>
              <a:t>migranti z Blízkého východu (hlavně Sýrie)</a:t>
            </a:r>
            <a:r>
              <a:rPr lang="cs-CZ" altLang="cs-CZ" sz="2400" dirty="0">
                <a:latin typeface="Cambria" panose="02040503050406030204" pitchFamily="18" charset="0"/>
              </a:rPr>
              <a:t>, ale využívají (či zneužívají?) ji též občané </a:t>
            </a:r>
            <a:r>
              <a:rPr lang="cs-CZ" altLang="cs-CZ" sz="2400" b="1" dirty="0" err="1">
                <a:latin typeface="Cambria" panose="02040503050406030204" pitchFamily="18" charset="0"/>
              </a:rPr>
              <a:t>západobalkánských</a:t>
            </a:r>
            <a:r>
              <a:rPr lang="cs-CZ" altLang="cs-CZ" sz="2400" b="1" dirty="0">
                <a:latin typeface="Cambria" panose="02040503050406030204" pitchFamily="18" charset="0"/>
              </a:rPr>
              <a:t> zemí</a:t>
            </a:r>
            <a:r>
              <a:rPr lang="cs-CZ" altLang="cs-CZ" sz="2400" dirty="0">
                <a:latin typeface="Cambria" panose="02040503050406030204" pitchFamily="18" charset="0"/>
              </a:rPr>
              <a:t>, především ze Srbska</a:t>
            </a:r>
          </a:p>
        </p:txBody>
      </p:sp>
    </p:spTree>
    <p:extLst>
      <p:ext uri="{BB962C8B-B14F-4D97-AF65-F5344CB8AC3E}">
        <p14:creationId xmlns:p14="http://schemas.microsoft.com/office/powerpoint/2010/main" val="9826201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Migrační politika a evropská migrační krize</a:t>
            </a:r>
            <a:endParaRPr lang="cs-CZ" altLang="cs-CZ" dirty="0"/>
          </a:p>
        </p:txBody>
      </p:sp>
      <p:pic>
        <p:nvPicPr>
          <p:cNvPr id="3" name="Obrázek 2"/>
          <p:cNvPicPr>
            <a:picLocks noChangeAspect="1"/>
          </p:cNvPicPr>
          <p:nvPr/>
        </p:nvPicPr>
        <p:blipFill>
          <a:blip r:embed="rId2"/>
          <a:stretch>
            <a:fillRect/>
          </a:stretch>
        </p:blipFill>
        <p:spPr>
          <a:xfrm>
            <a:off x="3223492" y="759343"/>
            <a:ext cx="5837382" cy="5425158"/>
          </a:xfrm>
          <a:prstGeom prst="rect">
            <a:avLst/>
          </a:prstGeom>
        </p:spPr>
      </p:pic>
      <p:sp>
        <p:nvSpPr>
          <p:cNvPr id="4" name="TextovéPole 3"/>
          <p:cNvSpPr txBox="1"/>
          <p:nvPr/>
        </p:nvSpPr>
        <p:spPr>
          <a:xfrm>
            <a:off x="1330036" y="45096"/>
            <a:ext cx="9820702" cy="461665"/>
          </a:xfrm>
          <a:prstGeom prst="rect">
            <a:avLst/>
          </a:prstGeom>
          <a:noFill/>
        </p:spPr>
        <p:txBody>
          <a:bodyPr wrap="none" rtlCol="0">
            <a:spAutoFit/>
          </a:bodyPr>
          <a:lstStyle/>
          <a:p>
            <a:r>
              <a:rPr lang="cs-CZ" dirty="0"/>
              <a:t>Nejvýznamnější migrační trasy do Evropy a žadatelé o azyl v roce 2015</a:t>
            </a:r>
          </a:p>
        </p:txBody>
      </p:sp>
    </p:spTree>
    <p:extLst>
      <p:ext uri="{BB962C8B-B14F-4D97-AF65-F5344CB8AC3E}">
        <p14:creationId xmlns:p14="http://schemas.microsoft.com/office/powerpoint/2010/main" val="28530642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Obrá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988" y="504826"/>
            <a:ext cx="60198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5" y="3421063"/>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Obrázek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3614739"/>
            <a:ext cx="40259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9473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KULTURNÍ FAKTORY</a:t>
            </a:r>
          </a:p>
        </p:txBody>
      </p:sp>
      <p:sp>
        <p:nvSpPr>
          <p:cNvPr id="41987" name="Rectangle 3">
            <a:extLst>
              <a:ext uri="{FF2B5EF4-FFF2-40B4-BE49-F238E27FC236}">
                <a16:creationId xmlns:a16="http://schemas.microsoft.com/office/drawing/2014/main" id="{83E66F39-5E56-47EE-90F2-C686ADDA2205}"/>
              </a:ext>
            </a:extLst>
          </p:cNvPr>
          <p:cNvSpPr>
            <a:spLocks noGrp="1" noChangeArrowheads="1"/>
          </p:cNvSpPr>
          <p:nvPr>
            <p:ph type="body" idx="1"/>
          </p:nvPr>
        </p:nvSpPr>
        <p:spPr>
          <a:xfrm>
            <a:off x="535709" y="1052514"/>
            <a:ext cx="11240655" cy="5400675"/>
          </a:xfrm>
        </p:spPr>
        <p:txBody>
          <a:bodyPr/>
          <a:lstStyle/>
          <a:p>
            <a:pPr>
              <a:defRPr/>
            </a:pPr>
            <a:r>
              <a:rPr lang="cs-CZ" altLang="cs-CZ" sz="2400" dirty="0">
                <a:latin typeface="Cambria" pitchFamily="18" charset="0"/>
              </a:rPr>
              <a:t>Hovoří se o tzv. </a:t>
            </a:r>
            <a:r>
              <a:rPr lang="cs-CZ" altLang="cs-CZ" sz="2400" b="1" dirty="0">
                <a:latin typeface="Cambria" pitchFamily="18" charset="0"/>
              </a:rPr>
              <a:t>migračních sítích</a:t>
            </a:r>
            <a:r>
              <a:rPr lang="cs-CZ" altLang="cs-CZ" sz="2400" dirty="0">
                <a:latin typeface="Cambria" pitchFamily="18" charset="0"/>
              </a:rPr>
              <a:t> - mnozí uprchlíci mají tendenci mířit do </a:t>
            </a:r>
            <a:r>
              <a:rPr lang="cs-CZ" altLang="cs-CZ" sz="2400" b="1" dirty="0">
                <a:latin typeface="Cambria" pitchFamily="18" charset="0"/>
              </a:rPr>
              <a:t>oblastí</a:t>
            </a:r>
            <a:r>
              <a:rPr lang="cs-CZ" altLang="cs-CZ" sz="2400" dirty="0">
                <a:latin typeface="Cambria" pitchFamily="18" charset="0"/>
              </a:rPr>
              <a:t>, kde mají </a:t>
            </a:r>
            <a:r>
              <a:rPr lang="cs-CZ" altLang="cs-CZ" sz="2400" b="1" dirty="0">
                <a:latin typeface="Cambria" pitchFamily="18" charset="0"/>
              </a:rPr>
              <a:t>rodinné příslušníky</a:t>
            </a:r>
            <a:r>
              <a:rPr lang="cs-CZ" altLang="cs-CZ" sz="2400" dirty="0">
                <a:latin typeface="Cambria" pitchFamily="18" charset="0"/>
              </a:rPr>
              <a:t> či alespoň </a:t>
            </a:r>
            <a:r>
              <a:rPr lang="cs-CZ" altLang="cs-CZ" sz="2400" b="1" dirty="0">
                <a:latin typeface="Cambria" pitchFamily="18" charset="0"/>
              </a:rPr>
              <a:t>krajany</a:t>
            </a:r>
            <a:r>
              <a:rPr lang="cs-CZ" altLang="cs-CZ" sz="2400" dirty="0">
                <a:latin typeface="Cambria" pitchFamily="18" charset="0"/>
              </a:rPr>
              <a:t>, kteří jim mohou usnadnit náročný příchod do nového prostředí… </a:t>
            </a:r>
          </a:p>
          <a:p>
            <a:pPr>
              <a:buFontTx/>
              <a:buNone/>
              <a:defRPr/>
            </a:pPr>
            <a:r>
              <a:rPr lang="cs-CZ" altLang="cs-CZ" sz="2400" dirty="0">
                <a:latin typeface="Cambria" pitchFamily="18" charset="0"/>
              </a:rPr>
              <a:t>…, Pomohou jim </a:t>
            </a:r>
            <a:r>
              <a:rPr lang="cs-CZ" altLang="cs-CZ" sz="2400" b="1" dirty="0">
                <a:latin typeface="Cambria" pitchFamily="18" charset="0"/>
              </a:rPr>
              <a:t>domluvit se, najít bydlení a práci či překlenout finanční a administrativní problémy</a:t>
            </a:r>
            <a:r>
              <a:rPr lang="cs-CZ" altLang="cs-CZ" sz="2400" dirty="0">
                <a:latin typeface="Cambria" pitchFamily="18" charset="0"/>
              </a:rPr>
              <a:t> </a:t>
            </a:r>
          </a:p>
          <a:p>
            <a:pPr>
              <a:defRPr/>
            </a:pPr>
            <a:r>
              <a:rPr lang="cs-CZ" altLang="cs-CZ" sz="2400" b="1" dirty="0" smtClean="0">
                <a:latin typeface="Cambria" pitchFamily="18" charset="0"/>
              </a:rPr>
              <a:t>Klíčový </a:t>
            </a:r>
            <a:r>
              <a:rPr lang="cs-CZ" altLang="cs-CZ" sz="2400" b="1" dirty="0">
                <a:latin typeface="Cambria" pitchFamily="18" charset="0"/>
              </a:rPr>
              <a:t>důvod výše uvedených rozdílů mezi jednotlivými evropskými státy ve struktuře zemí původu uprchlíků</a:t>
            </a:r>
            <a:r>
              <a:rPr lang="cs-CZ" altLang="cs-CZ" sz="2400" dirty="0">
                <a:latin typeface="Cambria" pitchFamily="18" charset="0"/>
              </a:rPr>
              <a:t> (viz obrázek) je k nalezení právě zde:</a:t>
            </a:r>
          </a:p>
          <a:p>
            <a:pPr>
              <a:buNone/>
              <a:defRPr/>
            </a:pPr>
            <a:r>
              <a:rPr lang="cs-CZ" altLang="cs-CZ" dirty="0" smtClean="0"/>
              <a:t>…</a:t>
            </a:r>
            <a:r>
              <a:rPr lang="cs-CZ" altLang="cs-CZ" sz="2400" b="1" u="sng" dirty="0">
                <a:latin typeface="Cambria" pitchFamily="18" charset="0"/>
              </a:rPr>
              <a:t>dnešní migranti směřují totiž často tam, kam dříve směřovali jejich předci</a:t>
            </a:r>
            <a:r>
              <a:rPr lang="cs-CZ" altLang="cs-CZ" u="sng" dirty="0"/>
              <a:t> </a:t>
            </a:r>
          </a:p>
        </p:txBody>
      </p:sp>
    </p:spTree>
    <p:extLst>
      <p:ext uri="{BB962C8B-B14F-4D97-AF65-F5344CB8AC3E}">
        <p14:creationId xmlns:p14="http://schemas.microsoft.com/office/powerpoint/2010/main" val="35438926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body" idx="1"/>
          </p:nvPr>
        </p:nvSpPr>
        <p:spPr>
          <a:xfrm>
            <a:off x="812801" y="549276"/>
            <a:ext cx="10695708" cy="5903913"/>
          </a:xfrm>
        </p:spPr>
        <p:txBody>
          <a:bodyPr/>
          <a:lstStyle/>
          <a:p>
            <a:r>
              <a:rPr lang="cs-CZ" altLang="cs-CZ" sz="2400" dirty="0">
                <a:latin typeface="Cambria" panose="02040503050406030204" pitchFamily="18" charset="0"/>
              </a:rPr>
              <a:t>Nejčastěji se jedná o </a:t>
            </a:r>
            <a:r>
              <a:rPr lang="cs-CZ" altLang="cs-CZ" sz="2400" b="1" dirty="0">
                <a:latin typeface="Cambria" panose="02040503050406030204" pitchFamily="18" charset="0"/>
              </a:rPr>
              <a:t>pokračování někdejších koloniálních vazeb</a:t>
            </a:r>
            <a:r>
              <a:rPr lang="cs-CZ" altLang="cs-CZ" sz="2400" dirty="0">
                <a:latin typeface="Cambria" panose="02040503050406030204" pitchFamily="18" charset="0"/>
              </a:rPr>
              <a:t>, což vysvětluje především vysoké zastoupení žadatelů zejména z :</a:t>
            </a:r>
          </a:p>
          <a:p>
            <a:pPr>
              <a:buFontTx/>
              <a:buChar char="-"/>
            </a:pPr>
            <a:r>
              <a:rPr lang="cs-CZ" altLang="cs-CZ" sz="2400" b="1" dirty="0">
                <a:latin typeface="Cambria" panose="02040503050406030204" pitchFamily="18" charset="0"/>
              </a:rPr>
              <a:t>jižní Asie</a:t>
            </a:r>
            <a:r>
              <a:rPr lang="cs-CZ" altLang="cs-CZ" sz="2400" dirty="0">
                <a:latin typeface="Cambria" panose="02040503050406030204" pitchFamily="18" charset="0"/>
              </a:rPr>
              <a:t> v </a:t>
            </a:r>
            <a:r>
              <a:rPr lang="cs-CZ" altLang="cs-CZ" sz="2400" b="1" dirty="0">
                <a:latin typeface="Cambria" panose="02040503050406030204" pitchFamily="18" charset="0"/>
              </a:rPr>
              <a:t>Británii</a:t>
            </a:r>
            <a:r>
              <a:rPr lang="cs-CZ" altLang="cs-CZ" sz="2400" dirty="0">
                <a:latin typeface="Cambria" panose="02040503050406030204" pitchFamily="18" charset="0"/>
              </a:rPr>
              <a:t> (zejména z Pákistánu a Srí Lanky) či z </a:t>
            </a:r>
            <a:r>
              <a:rPr lang="cs-CZ" altLang="cs-CZ" sz="2400" b="1" dirty="0">
                <a:latin typeface="Cambria" panose="02040503050406030204" pitchFamily="18" charset="0"/>
              </a:rPr>
              <a:t>Afriky</a:t>
            </a:r>
            <a:r>
              <a:rPr lang="cs-CZ" altLang="cs-CZ" sz="2400" dirty="0">
                <a:latin typeface="Cambria" panose="02040503050406030204" pitchFamily="18" charset="0"/>
              </a:rPr>
              <a:t> (z Nigérie, Súdánu, Egypta apod.), jejíž uprchlíci směřují ve zvýšené míře také do </a:t>
            </a:r>
            <a:r>
              <a:rPr lang="cs-CZ" altLang="cs-CZ" sz="2400" b="1" dirty="0">
                <a:latin typeface="Cambria" panose="02040503050406030204" pitchFamily="18" charset="0"/>
              </a:rPr>
              <a:t>Francie</a:t>
            </a:r>
            <a:r>
              <a:rPr lang="cs-CZ" altLang="cs-CZ" sz="2400" dirty="0">
                <a:latin typeface="Cambria" panose="02040503050406030204" pitchFamily="18" charset="0"/>
              </a:rPr>
              <a:t> (např. Guinejci, Malijci a Alžířané) </a:t>
            </a:r>
          </a:p>
          <a:p>
            <a:pPr>
              <a:buFontTx/>
              <a:buChar char="-"/>
            </a:pPr>
            <a:endParaRPr lang="cs-CZ" altLang="cs-CZ" sz="2400" dirty="0">
              <a:latin typeface="Cambria" panose="02040503050406030204" pitchFamily="18" charset="0"/>
            </a:endParaRPr>
          </a:p>
          <a:p>
            <a:r>
              <a:rPr lang="cs-CZ" altLang="cs-CZ" sz="2400" dirty="0">
                <a:latin typeface="Cambria" panose="02040503050406030204" pitchFamily="18" charset="0"/>
              </a:rPr>
              <a:t>Jiným příkladem je </a:t>
            </a:r>
            <a:r>
              <a:rPr lang="cs-CZ" altLang="cs-CZ" sz="2400" b="1" dirty="0">
                <a:latin typeface="Cambria" panose="02040503050406030204" pitchFamily="18" charset="0"/>
              </a:rPr>
              <a:t>Německo</a:t>
            </a:r>
            <a:r>
              <a:rPr lang="cs-CZ" altLang="cs-CZ" sz="2400" dirty="0">
                <a:latin typeface="Cambria" panose="02040503050406030204" pitchFamily="18" charset="0"/>
              </a:rPr>
              <a:t>, kde významnou roli již po desetiletí hraje </a:t>
            </a:r>
            <a:r>
              <a:rPr lang="cs-CZ" altLang="cs-CZ" sz="2400" b="1" dirty="0">
                <a:latin typeface="Cambria" panose="02040503050406030204" pitchFamily="18" charset="0"/>
              </a:rPr>
              <a:t>početná arabská komunita</a:t>
            </a:r>
            <a:r>
              <a:rPr lang="cs-CZ" altLang="cs-CZ" sz="2400" dirty="0">
                <a:latin typeface="Cambria" panose="02040503050406030204" pitchFamily="18" charset="0"/>
              </a:rPr>
              <a:t> </a:t>
            </a:r>
          </a:p>
          <a:p>
            <a:pPr>
              <a:buFontTx/>
              <a:buNone/>
            </a:pPr>
            <a:r>
              <a:rPr lang="cs-CZ" altLang="cs-CZ" sz="2400" dirty="0">
                <a:latin typeface="Cambria" panose="02040503050406030204" pitchFamily="18" charset="0"/>
              </a:rPr>
              <a:t>    (V roce 1967 žilo trvale v Německu asi 30 tis. osob arabského původu, počátkem třetího tisíciletí již více než 300 tisíc osob)</a:t>
            </a:r>
          </a:p>
          <a:p>
            <a:pPr>
              <a:buFontTx/>
              <a:buChar char="-"/>
            </a:pPr>
            <a:endParaRPr lang="cs-CZ" altLang="cs-CZ" sz="2400" dirty="0">
              <a:latin typeface="Cambria" panose="02040503050406030204" pitchFamily="18" charset="0"/>
            </a:endParaRPr>
          </a:p>
        </p:txBody>
      </p:sp>
    </p:spTree>
    <p:extLst>
      <p:ext uri="{BB962C8B-B14F-4D97-AF65-F5344CB8AC3E}">
        <p14:creationId xmlns:p14="http://schemas.microsoft.com/office/powerpoint/2010/main" val="194267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B71855EC-7376-4CA8-8892-A5D87A80DE91}"/>
              </a:ext>
            </a:extLst>
          </p:cNvPr>
          <p:cNvSpPr>
            <a:spLocks noGrp="1"/>
          </p:cNvSpPr>
          <p:nvPr>
            <p:ph type="ftr" sz="quarter" idx="10"/>
          </p:nvPr>
        </p:nvSpPr>
        <p:spPr/>
        <p:txBody>
          <a:bodyPr/>
          <a:lstStyle/>
          <a:p>
            <a:r>
              <a:rPr lang="cs-CZ" dirty="0" smtClean="0"/>
              <a:t>Blok 3</a:t>
            </a:r>
            <a:endParaRPr lang="cs-CZ" dirty="0"/>
          </a:p>
        </p:txBody>
      </p:sp>
      <p:sp>
        <p:nvSpPr>
          <p:cNvPr id="5" name="Podnadpis 4">
            <a:extLst>
              <a:ext uri="{FF2B5EF4-FFF2-40B4-BE49-F238E27FC236}">
                <a16:creationId xmlns:a16="http://schemas.microsoft.com/office/drawing/2014/main" id="{5B7E9AAF-8024-415D-B745-8D0E1FA89E05}"/>
              </a:ext>
            </a:extLst>
          </p:cNvPr>
          <p:cNvSpPr>
            <a:spLocks noGrp="1"/>
          </p:cNvSpPr>
          <p:nvPr>
            <p:ph type="subTitle" idx="1"/>
          </p:nvPr>
        </p:nvSpPr>
        <p:spPr>
          <a:xfrm>
            <a:off x="540000" y="3072693"/>
            <a:ext cx="11361600" cy="698497"/>
          </a:xfrm>
        </p:spPr>
        <p:txBody>
          <a:bodyPr/>
          <a:lstStyle/>
          <a:p>
            <a:pPr algn="ctr"/>
            <a:r>
              <a:rPr lang="cs-CZ" sz="4400" b="1" dirty="0"/>
              <a:t>Největší demografické </a:t>
            </a:r>
          </a:p>
          <a:p>
            <a:pPr algn="ctr"/>
            <a:r>
              <a:rPr lang="cs-CZ" sz="4400" b="1" dirty="0"/>
              <a:t>excesy v dějinách lidstva</a:t>
            </a:r>
          </a:p>
          <a:p>
            <a:pPr algn="ctr"/>
            <a:endParaRPr lang="cs-CZ" sz="4400" b="1" dirty="0"/>
          </a:p>
        </p:txBody>
      </p:sp>
    </p:spTree>
    <p:extLst>
      <p:ext uri="{BB962C8B-B14F-4D97-AF65-F5344CB8AC3E}">
        <p14:creationId xmlns:p14="http://schemas.microsoft.com/office/powerpoint/2010/main" val="3358817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Obrázek 1" descr="File:Houses in Sisimiut in 2010 (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6" y="409575"/>
            <a:ext cx="38893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Obrázek 2"/>
          <p:cNvPicPr>
            <a:picLocks noChangeAspect="1" noChangeArrowheads="1"/>
          </p:cNvPicPr>
          <p:nvPr/>
        </p:nvPicPr>
        <p:blipFill>
          <a:blip r:embed="rId5" cstate="print">
            <a:extLst>
              <a:ext uri="{28A0092B-C50C-407E-A947-70E740481C1C}">
                <a14:useLocalDpi xmlns:a14="http://schemas.microsoft.com/office/drawing/2010/main" val="0"/>
              </a:ext>
            </a:extLst>
          </a:blip>
          <a:srcRect l="19193" t="23236" r="26872" b="13235"/>
          <a:stretch>
            <a:fillRect/>
          </a:stretch>
        </p:blipFill>
        <p:spPr bwMode="auto">
          <a:xfrm>
            <a:off x="2063750" y="576264"/>
            <a:ext cx="41036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ovéPole 3"/>
          <p:cNvSpPr txBox="1">
            <a:spLocks noChangeArrowheads="1"/>
          </p:cNvSpPr>
          <p:nvPr/>
        </p:nvSpPr>
        <p:spPr bwMode="auto">
          <a:xfrm>
            <a:off x="2433638" y="225426"/>
            <a:ext cx="32115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Hlavní město Grónska - Nuuk</a:t>
            </a:r>
          </a:p>
          <a:p>
            <a:pPr eaLnBrk="1" hangingPunct="1">
              <a:spcBef>
                <a:spcPct val="0"/>
              </a:spcBef>
              <a:buFontTx/>
              <a:buNone/>
            </a:pPr>
            <a:endParaRPr lang="cs-CZ" altLang="cs-CZ" sz="1800"/>
          </a:p>
        </p:txBody>
      </p:sp>
      <p:sp>
        <p:nvSpPr>
          <p:cNvPr id="31749" name="TextovéPole 4"/>
          <p:cNvSpPr txBox="1">
            <a:spLocks noChangeArrowheads="1"/>
          </p:cNvSpPr>
          <p:nvPr/>
        </p:nvSpPr>
        <p:spPr bwMode="auto">
          <a:xfrm>
            <a:off x="6637339" y="41275"/>
            <a:ext cx="177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Přístav Sisimiut</a:t>
            </a:r>
          </a:p>
        </p:txBody>
      </p:sp>
      <p:pic>
        <p:nvPicPr>
          <p:cNvPr id="31750" name="Obrázek 5" descr="Jak se žije v hlavním městě Grónska? Vítejte v Nuuku, metropoli ostrova věčného ledu">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725" y="3500438"/>
            <a:ext cx="46799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Obrázek 6" descr="File:Egede nuuk.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6526" y="3446464"/>
            <a:ext cx="38528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60724524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body" idx="1"/>
          </p:nvPr>
        </p:nvSpPr>
        <p:spPr>
          <a:xfrm>
            <a:off x="489527" y="369456"/>
            <a:ext cx="11166764" cy="5796396"/>
          </a:xfrm>
        </p:spPr>
        <p:txBody>
          <a:bodyPr/>
          <a:lstStyle/>
          <a:p>
            <a:r>
              <a:rPr lang="cs-CZ" altLang="cs-CZ" sz="2400" dirty="0">
                <a:latin typeface="Cambria" panose="02040503050406030204" pitchFamily="18" charset="0"/>
              </a:rPr>
              <a:t>K tomuto nárůstu v Německu výrazně přispěl </a:t>
            </a:r>
            <a:r>
              <a:rPr lang="cs-CZ" altLang="cs-CZ" sz="2400" b="1" dirty="0">
                <a:latin typeface="Cambria" panose="02040503050406030204" pitchFamily="18" charset="0"/>
              </a:rPr>
              <a:t>cílený nábor pracovních sil</a:t>
            </a:r>
            <a:r>
              <a:rPr lang="cs-CZ" altLang="cs-CZ" sz="2400" dirty="0">
                <a:latin typeface="Cambria" panose="02040503050406030204" pitchFamily="18" charset="0"/>
              </a:rPr>
              <a:t>, tzv. </a:t>
            </a:r>
            <a:r>
              <a:rPr lang="cs-CZ" altLang="cs-CZ" sz="2400" i="1" dirty="0">
                <a:latin typeface="Cambria" panose="02040503050406030204" pitchFamily="18" charset="0"/>
              </a:rPr>
              <a:t>gastarbeiterů</a:t>
            </a:r>
            <a:r>
              <a:rPr lang="cs-CZ" altLang="cs-CZ" sz="2400" dirty="0">
                <a:latin typeface="Cambria" panose="02040503050406030204" pitchFamily="18" charset="0"/>
              </a:rPr>
              <a:t>, především z Tuniska a Maroka, ale také </a:t>
            </a:r>
            <a:r>
              <a:rPr lang="cs-CZ" altLang="cs-CZ" sz="2400" b="1" dirty="0">
                <a:latin typeface="Cambria" panose="02040503050406030204" pitchFamily="18" charset="0"/>
              </a:rPr>
              <a:t>politické události v arabských zemích</a:t>
            </a:r>
            <a:r>
              <a:rPr lang="cs-CZ" altLang="cs-CZ" sz="2400" dirty="0">
                <a:latin typeface="Cambria" panose="02040503050406030204" pitchFamily="18" charset="0"/>
              </a:rPr>
              <a:t> (např. izraelsko-arabský konflikt či občanská válka v Libanonu)</a:t>
            </a:r>
          </a:p>
          <a:p>
            <a:endParaRPr lang="cs-CZ" altLang="cs-CZ" sz="2400" dirty="0">
              <a:latin typeface="Cambria" panose="02040503050406030204" pitchFamily="18" charset="0"/>
            </a:endParaRPr>
          </a:p>
          <a:p>
            <a:r>
              <a:rPr lang="cs-CZ" altLang="cs-CZ" sz="2400" dirty="0">
                <a:latin typeface="Cambria" panose="02040503050406030204" pitchFamily="18" charset="0"/>
              </a:rPr>
              <a:t>Ačkoliv se </a:t>
            </a:r>
            <a:r>
              <a:rPr lang="cs-CZ" altLang="cs-CZ" sz="2400" b="1" dirty="0">
                <a:latin typeface="Cambria" panose="02040503050406030204" pitchFamily="18" charset="0"/>
              </a:rPr>
              <a:t>původně očekávalo</a:t>
            </a:r>
            <a:r>
              <a:rPr lang="cs-CZ" altLang="cs-CZ" sz="2400" dirty="0">
                <a:latin typeface="Cambria" panose="02040503050406030204" pitchFamily="18" charset="0"/>
              </a:rPr>
              <a:t>, že </a:t>
            </a:r>
            <a:r>
              <a:rPr lang="cs-CZ" altLang="cs-CZ" sz="2400" b="1" dirty="0">
                <a:latin typeface="Cambria" panose="02040503050406030204" pitchFamily="18" charset="0"/>
              </a:rPr>
              <a:t>imigrace gastarbeiterů bude pouze dočasná</a:t>
            </a:r>
            <a:r>
              <a:rPr lang="cs-CZ" altLang="cs-CZ" sz="2400" dirty="0">
                <a:latin typeface="Cambria" panose="02040503050406030204" pitchFamily="18" charset="0"/>
              </a:rPr>
              <a:t>, mnozí z  nich si později přivedli do Německa příbuzné a </a:t>
            </a:r>
            <a:r>
              <a:rPr lang="cs-CZ" altLang="cs-CZ" sz="2400" b="1" dirty="0">
                <a:latin typeface="Cambria" panose="02040503050406030204" pitchFamily="18" charset="0"/>
              </a:rPr>
              <a:t>usadili se natrvalo</a:t>
            </a:r>
            <a:r>
              <a:rPr lang="cs-CZ" altLang="cs-CZ" sz="2400" dirty="0">
                <a:latin typeface="Cambria" panose="02040503050406030204" pitchFamily="18" charset="0"/>
              </a:rPr>
              <a:t> </a:t>
            </a:r>
          </a:p>
          <a:p>
            <a:endParaRPr lang="cs-CZ" altLang="cs-CZ" sz="2400" dirty="0">
              <a:latin typeface="Cambria" panose="02040503050406030204" pitchFamily="18" charset="0"/>
            </a:endParaRPr>
          </a:p>
          <a:p>
            <a:r>
              <a:rPr lang="cs-CZ" altLang="cs-CZ" sz="2400" b="1" dirty="0">
                <a:latin typeface="Cambria" panose="02040503050406030204" pitchFamily="18" charset="0"/>
              </a:rPr>
              <a:t>Nejpočetnější skupinou cizinců </a:t>
            </a:r>
            <a:r>
              <a:rPr lang="cs-CZ" altLang="cs-CZ" sz="2400" dirty="0">
                <a:latin typeface="Cambria" panose="02040503050406030204" pitchFamily="18" charset="0"/>
              </a:rPr>
              <a:t>v Německu jsou </a:t>
            </a:r>
            <a:r>
              <a:rPr lang="cs-CZ" altLang="cs-CZ" sz="2400" b="1" dirty="0">
                <a:latin typeface="Cambria" panose="02040503050406030204" pitchFamily="18" charset="0"/>
              </a:rPr>
              <a:t>Turci</a:t>
            </a:r>
            <a:r>
              <a:rPr lang="cs-CZ" altLang="cs-CZ" sz="2400" dirty="0">
                <a:latin typeface="Cambria" panose="02040503050406030204" pitchFamily="18" charset="0"/>
              </a:rPr>
              <a:t> (asi 1,5 mil.), zhruba stejný počet již má německé občanství. Celkem žije v Německu téměř 11 mil. cizinců.</a:t>
            </a:r>
          </a:p>
        </p:txBody>
      </p:sp>
    </p:spTree>
    <p:extLst>
      <p:ext uri="{BB962C8B-B14F-4D97-AF65-F5344CB8AC3E}">
        <p14:creationId xmlns:p14="http://schemas.microsoft.com/office/powerpoint/2010/main" val="18121271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919288" y="188913"/>
            <a:ext cx="8229600" cy="633412"/>
          </a:xfrm>
        </p:spPr>
        <p:txBody>
          <a:bodyPr/>
          <a:lstStyle/>
          <a:p>
            <a:pPr algn="ctr"/>
            <a:r>
              <a:rPr lang="cs-CZ" altLang="cs-CZ" sz="2800" dirty="0">
                <a:latin typeface="Cambria" panose="02040503050406030204" pitchFamily="18" charset="0"/>
              </a:rPr>
              <a:t>EKONOMICKÉ FAKTORY</a:t>
            </a:r>
          </a:p>
        </p:txBody>
      </p:sp>
      <p:sp>
        <p:nvSpPr>
          <p:cNvPr id="90115" name="Rectangle 3"/>
          <p:cNvSpPr>
            <a:spLocks noGrp="1" noChangeArrowheads="1"/>
          </p:cNvSpPr>
          <p:nvPr>
            <p:ph type="body" idx="1"/>
          </p:nvPr>
        </p:nvSpPr>
        <p:spPr>
          <a:xfrm>
            <a:off x="701964" y="908051"/>
            <a:ext cx="10917381" cy="5578475"/>
          </a:xfrm>
        </p:spPr>
        <p:txBody>
          <a:bodyPr/>
          <a:lstStyle/>
          <a:p>
            <a:r>
              <a:rPr lang="cs-CZ" altLang="cs-CZ" sz="2400" dirty="0">
                <a:latin typeface="Cambria" panose="02040503050406030204" pitchFamily="18" charset="0"/>
              </a:rPr>
              <a:t>Ačkoliv </a:t>
            </a:r>
            <a:r>
              <a:rPr lang="cs-CZ" altLang="cs-CZ" sz="2400" b="1" dirty="0">
                <a:latin typeface="Cambria" panose="02040503050406030204" pitchFamily="18" charset="0"/>
              </a:rPr>
              <a:t>ekonomické faktory nejsou jediné</a:t>
            </a:r>
            <a:r>
              <a:rPr lang="cs-CZ" altLang="cs-CZ" sz="2400" dirty="0">
                <a:latin typeface="Cambria" panose="02040503050406030204" pitchFamily="18" charset="0"/>
              </a:rPr>
              <a:t> a </a:t>
            </a:r>
            <a:r>
              <a:rPr lang="cs-CZ" altLang="cs-CZ" sz="2400" b="1" dirty="0">
                <a:latin typeface="Cambria" panose="02040503050406030204" pitchFamily="18" charset="0"/>
              </a:rPr>
              <a:t>možná ani nejdůležitější</a:t>
            </a:r>
            <a:r>
              <a:rPr lang="cs-CZ" altLang="cs-CZ" sz="2400" dirty="0">
                <a:latin typeface="Cambria" panose="02040503050406030204" pitchFamily="18" charset="0"/>
              </a:rPr>
              <a:t>, rozhodně je </a:t>
            </a:r>
            <a:r>
              <a:rPr lang="cs-CZ" altLang="cs-CZ" sz="2400" b="1" dirty="0">
                <a:latin typeface="Cambria" panose="02040503050406030204" pitchFamily="18" charset="0"/>
              </a:rPr>
              <a:t>nelze považovat za nepodstatné </a:t>
            </a:r>
          </a:p>
          <a:p>
            <a:endParaRPr lang="cs-CZ" altLang="cs-CZ" sz="2400" b="1" dirty="0">
              <a:latin typeface="Cambria" panose="02040503050406030204" pitchFamily="18" charset="0"/>
            </a:endParaRPr>
          </a:p>
          <a:p>
            <a:r>
              <a:rPr lang="cs-CZ" altLang="cs-CZ" sz="2400" dirty="0">
                <a:latin typeface="Cambria" panose="02040503050406030204" pitchFamily="18" charset="0"/>
              </a:rPr>
              <a:t>Někteří migranti usilují o co </a:t>
            </a:r>
            <a:r>
              <a:rPr lang="cs-CZ" altLang="cs-CZ" sz="2400" b="1" dirty="0">
                <a:latin typeface="Cambria" panose="02040503050406030204" pitchFamily="18" charset="0"/>
              </a:rPr>
              <a:t>největší příjem</a:t>
            </a:r>
            <a:r>
              <a:rPr lang="cs-CZ" altLang="cs-CZ" sz="2400" dirty="0">
                <a:latin typeface="Cambria" panose="02040503050406030204" pitchFamily="18" charset="0"/>
              </a:rPr>
              <a:t>, jiným jde alespoň o to, </a:t>
            </a:r>
            <a:r>
              <a:rPr lang="cs-CZ" altLang="cs-CZ" sz="2400" b="1" dirty="0">
                <a:latin typeface="Cambria" panose="02040503050406030204" pitchFamily="18" charset="0"/>
              </a:rPr>
              <a:t>uživit nějak svoji rodinu</a:t>
            </a:r>
            <a:r>
              <a:rPr lang="cs-CZ" altLang="cs-CZ" sz="2400" dirty="0">
                <a:latin typeface="Cambria" panose="02040503050406030204" pitchFamily="18" charset="0"/>
              </a:rPr>
              <a:t>…,</a:t>
            </a:r>
          </a:p>
          <a:p>
            <a:r>
              <a:rPr lang="cs-CZ" altLang="cs-CZ" sz="2400" dirty="0">
                <a:latin typeface="Cambria" panose="02040503050406030204" pitchFamily="18" charset="0"/>
              </a:rPr>
              <a:t>…je pak přirozené, že dávají </a:t>
            </a:r>
            <a:r>
              <a:rPr lang="cs-CZ" altLang="cs-CZ" sz="2400" b="1" dirty="0">
                <a:latin typeface="Cambria" panose="02040503050406030204" pitchFamily="18" charset="0"/>
              </a:rPr>
              <a:t>přednost bohatším zemím s vyššími mzdami a nižší nezaměstnaností </a:t>
            </a:r>
          </a:p>
          <a:p>
            <a:endParaRPr lang="cs-CZ" altLang="cs-CZ" sz="2400" b="1" dirty="0">
              <a:latin typeface="Cambria" panose="02040503050406030204" pitchFamily="18" charset="0"/>
            </a:endParaRPr>
          </a:p>
          <a:p>
            <a:r>
              <a:rPr lang="cs-CZ" altLang="cs-CZ" sz="2400" b="1" dirty="0">
                <a:latin typeface="Cambria" panose="02040503050406030204" pitchFamily="18" charset="0"/>
              </a:rPr>
              <a:t>Poptávku po pracovních silách</a:t>
            </a:r>
            <a:r>
              <a:rPr lang="cs-CZ" altLang="cs-CZ" sz="2400" dirty="0">
                <a:latin typeface="Cambria" panose="02040503050406030204" pitchFamily="18" charset="0"/>
              </a:rPr>
              <a:t> navíc </a:t>
            </a:r>
            <a:r>
              <a:rPr lang="cs-CZ" altLang="cs-CZ" sz="2400" b="1" dirty="0">
                <a:latin typeface="Cambria" panose="02040503050406030204" pitchFamily="18" charset="0"/>
              </a:rPr>
              <a:t>v Evropě prohlubuje</a:t>
            </a:r>
            <a:r>
              <a:rPr lang="cs-CZ" altLang="cs-CZ" sz="2400" dirty="0">
                <a:latin typeface="Cambria" panose="02040503050406030204" pitchFamily="18" charset="0"/>
              </a:rPr>
              <a:t> její demografický vývoj, tedy </a:t>
            </a:r>
            <a:r>
              <a:rPr lang="cs-CZ" altLang="cs-CZ" sz="2400" b="1" dirty="0">
                <a:latin typeface="Cambria" panose="02040503050406030204" pitchFamily="18" charset="0"/>
              </a:rPr>
              <a:t>stárnutí obyvatelstva</a:t>
            </a:r>
            <a:r>
              <a:rPr lang="cs-CZ" altLang="cs-CZ" sz="2400" dirty="0">
                <a:latin typeface="Cambria" panose="02040503050406030204" pitchFamily="18" charset="0"/>
              </a:rPr>
              <a:t> a </a:t>
            </a:r>
            <a:r>
              <a:rPr lang="cs-CZ" altLang="cs-CZ" sz="2400" b="1" dirty="0">
                <a:latin typeface="Cambria" panose="02040503050406030204" pitchFamily="18" charset="0"/>
              </a:rPr>
              <a:t>pokles populace v produktivním věku</a:t>
            </a:r>
            <a:r>
              <a:rPr lang="cs-CZ" altLang="cs-CZ" dirty="0" smtClean="0"/>
              <a:t> </a:t>
            </a:r>
          </a:p>
        </p:txBody>
      </p:sp>
    </p:spTree>
    <p:extLst>
      <p:ext uri="{BB962C8B-B14F-4D97-AF65-F5344CB8AC3E}">
        <p14:creationId xmlns:p14="http://schemas.microsoft.com/office/powerpoint/2010/main" val="293270675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body" idx="1"/>
          </p:nvPr>
        </p:nvSpPr>
        <p:spPr>
          <a:xfrm>
            <a:off x="757381" y="476250"/>
            <a:ext cx="10640291" cy="5976938"/>
          </a:xfrm>
        </p:spPr>
        <p:txBody>
          <a:bodyPr/>
          <a:lstStyle/>
          <a:p>
            <a:r>
              <a:rPr lang="cs-CZ" altLang="cs-CZ" sz="2400" dirty="0">
                <a:latin typeface="Cambria" panose="02040503050406030204" pitchFamily="18" charset="0"/>
              </a:rPr>
              <a:t>V některých zemích (např. jižní Evropy) též dochází k </a:t>
            </a:r>
            <a:r>
              <a:rPr lang="cs-CZ" altLang="cs-CZ" sz="2400" b="1" dirty="0">
                <a:latin typeface="Cambria" panose="02040503050406030204" pitchFamily="18" charset="0"/>
              </a:rPr>
              <a:t>masivnímu odlivu mladých místních obyvatel z periferních venkovských oblastí do měst</a:t>
            </a:r>
          </a:p>
          <a:p>
            <a:endParaRPr lang="cs-CZ" altLang="cs-CZ" sz="2400" b="1" dirty="0">
              <a:latin typeface="Cambria" panose="02040503050406030204" pitchFamily="18" charset="0"/>
            </a:endParaRPr>
          </a:p>
          <a:p>
            <a:r>
              <a:rPr lang="cs-CZ" altLang="cs-CZ" sz="2400" b="1" dirty="0">
                <a:latin typeface="Cambria" panose="02040503050406030204" pitchFamily="18" charset="0"/>
              </a:rPr>
              <a:t>Vyspělé evropské země tak mohou zaměstnat poměrně hodně cizinců</a:t>
            </a:r>
            <a:r>
              <a:rPr lang="cs-CZ" altLang="cs-CZ" sz="2400" dirty="0">
                <a:latin typeface="Cambria" panose="02040503050406030204" pitchFamily="18" charset="0"/>
              </a:rPr>
              <a:t>…, </a:t>
            </a:r>
          </a:p>
          <a:p>
            <a:pPr>
              <a:buFontTx/>
              <a:buNone/>
            </a:pPr>
            <a:r>
              <a:rPr lang="cs-CZ" altLang="cs-CZ" sz="2400" dirty="0">
                <a:latin typeface="Cambria" panose="02040503050406030204" pitchFamily="18" charset="0"/>
              </a:rPr>
              <a:t>…této situace však často </a:t>
            </a:r>
            <a:r>
              <a:rPr lang="cs-CZ" altLang="cs-CZ" sz="2400" b="1" dirty="0">
                <a:latin typeface="Cambria" panose="02040503050406030204" pitchFamily="18" charset="0"/>
              </a:rPr>
              <a:t>využívají</a:t>
            </a:r>
            <a:r>
              <a:rPr lang="cs-CZ" altLang="cs-CZ" sz="2400" dirty="0">
                <a:latin typeface="Cambria" panose="02040503050406030204" pitchFamily="18" charset="0"/>
              </a:rPr>
              <a:t> vedle uprchlíků i </a:t>
            </a:r>
            <a:r>
              <a:rPr lang="cs-CZ" altLang="cs-CZ" sz="2400" b="1" dirty="0">
                <a:latin typeface="Cambria" panose="02040503050406030204" pitchFamily="18" charset="0"/>
              </a:rPr>
              <a:t>ekonomičtí migranti ze Srbska a dalších balkánských zemí</a:t>
            </a:r>
            <a:r>
              <a:rPr lang="cs-CZ" altLang="cs-CZ" sz="2400" dirty="0">
                <a:latin typeface="Cambria" panose="02040503050406030204" pitchFamily="18" charset="0"/>
              </a:rPr>
              <a:t>, kteří pak často žádají o </a:t>
            </a:r>
            <a:r>
              <a:rPr lang="cs-CZ" altLang="cs-CZ" sz="2400" b="1" dirty="0">
                <a:latin typeface="Cambria" panose="02040503050406030204" pitchFamily="18" charset="0"/>
              </a:rPr>
              <a:t>azyl </a:t>
            </a:r>
            <a:r>
              <a:rPr lang="cs-CZ" altLang="cs-CZ" sz="2400" dirty="0">
                <a:latin typeface="Cambria" panose="02040503050406030204" pitchFamily="18" charset="0"/>
              </a:rPr>
              <a:t>hlavně </a:t>
            </a:r>
            <a:r>
              <a:rPr lang="cs-CZ" altLang="cs-CZ" sz="2400" b="1" dirty="0">
                <a:latin typeface="Cambria" panose="02040503050406030204" pitchFamily="18" charset="0"/>
              </a:rPr>
              <a:t>v Německu</a:t>
            </a:r>
            <a:r>
              <a:rPr lang="cs-CZ" altLang="cs-CZ" sz="2400" dirty="0">
                <a:latin typeface="Cambria" panose="02040503050406030204" pitchFamily="18" charset="0"/>
              </a:rPr>
              <a:t>, kam ve velkém mířili již před rozpadem někdejší Jugoslávie  </a:t>
            </a:r>
          </a:p>
          <a:p>
            <a:pPr>
              <a:buFontTx/>
              <a:buNone/>
            </a:pPr>
            <a:endParaRPr lang="cs-CZ" altLang="cs-CZ" sz="2400" dirty="0">
              <a:latin typeface="Cambria" panose="02040503050406030204" pitchFamily="18" charset="0"/>
            </a:endParaRPr>
          </a:p>
          <a:p>
            <a:r>
              <a:rPr lang="cs-CZ" altLang="cs-CZ" sz="2400" b="1" dirty="0">
                <a:latin typeface="Cambria" panose="02040503050406030204" pitchFamily="18" charset="0"/>
              </a:rPr>
              <a:t>ekonomické faktory</a:t>
            </a:r>
            <a:r>
              <a:rPr lang="cs-CZ" altLang="cs-CZ" sz="2400" dirty="0">
                <a:latin typeface="Cambria" panose="02040503050406030204" pitchFamily="18" charset="0"/>
              </a:rPr>
              <a:t> jsou tak </a:t>
            </a:r>
            <a:r>
              <a:rPr lang="cs-CZ" altLang="cs-CZ" sz="2400" b="1" dirty="0">
                <a:latin typeface="Cambria" panose="02040503050406030204" pitchFamily="18" charset="0"/>
              </a:rPr>
              <a:t>posilovány i kulturními vazbami</a:t>
            </a:r>
            <a:r>
              <a:rPr lang="cs-CZ" altLang="cs-CZ" sz="2400" dirty="0">
                <a:latin typeface="Cambria" panose="02040503050406030204" pitchFamily="18" charset="0"/>
              </a:rPr>
              <a:t> ve formě již vytvořených migračních sítí</a:t>
            </a:r>
            <a:r>
              <a:rPr lang="cs-CZ" altLang="cs-CZ" dirty="0"/>
              <a:t> </a:t>
            </a:r>
          </a:p>
        </p:txBody>
      </p:sp>
    </p:spTree>
    <p:extLst>
      <p:ext uri="{BB962C8B-B14F-4D97-AF65-F5344CB8AC3E}">
        <p14:creationId xmlns:p14="http://schemas.microsoft.com/office/powerpoint/2010/main" val="250261921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757382" y="333376"/>
            <a:ext cx="10621818" cy="6048375"/>
          </a:xfrm>
        </p:spPr>
        <p:txBody>
          <a:bodyPr/>
          <a:lstStyle/>
          <a:p>
            <a:pPr>
              <a:lnSpc>
                <a:spcPct val="100000"/>
              </a:lnSpc>
            </a:pPr>
            <a:endParaRPr lang="cs-CZ" altLang="cs-CZ" sz="2400" dirty="0" smtClean="0">
              <a:latin typeface="Cambria" panose="02040503050406030204" pitchFamily="18" charset="0"/>
            </a:endParaRPr>
          </a:p>
          <a:p>
            <a:pPr>
              <a:lnSpc>
                <a:spcPct val="100000"/>
              </a:lnSpc>
            </a:pPr>
            <a:r>
              <a:rPr lang="cs-CZ" altLang="cs-CZ" sz="2400" dirty="0" smtClean="0">
                <a:latin typeface="Cambria" panose="02040503050406030204" pitchFamily="18" charset="0"/>
              </a:rPr>
              <a:t>Německo </a:t>
            </a:r>
            <a:r>
              <a:rPr lang="cs-CZ" altLang="cs-CZ" sz="2400" dirty="0">
                <a:latin typeface="Cambria" panose="02040503050406030204" pitchFamily="18" charset="0"/>
              </a:rPr>
              <a:t>má navzdory </a:t>
            </a:r>
            <a:r>
              <a:rPr lang="cs-CZ" altLang="cs-CZ" sz="2400" b="1" dirty="0">
                <a:latin typeface="Cambria" panose="02040503050406030204" pitchFamily="18" charset="0"/>
              </a:rPr>
              <a:t>2,5 milionům nezaměstnaných asi 1,5 milionu volných pracovních míst</a:t>
            </a:r>
            <a:r>
              <a:rPr lang="cs-CZ" altLang="cs-CZ" sz="2400" dirty="0">
                <a:latin typeface="Cambria" panose="02040503050406030204" pitchFamily="18" charset="0"/>
              </a:rPr>
              <a:t>, které může cizincům nabídnout</a:t>
            </a:r>
          </a:p>
          <a:p>
            <a:pPr>
              <a:lnSpc>
                <a:spcPct val="10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Otázkou však zůstává, </a:t>
            </a:r>
            <a:r>
              <a:rPr lang="cs-CZ" altLang="cs-CZ" sz="2400" b="1" dirty="0">
                <a:latin typeface="Cambria" panose="02040503050406030204" pitchFamily="18" charset="0"/>
              </a:rPr>
              <a:t>nakolik jsou schopni tuto poptávku uspokojit</a:t>
            </a:r>
            <a:r>
              <a:rPr lang="cs-CZ" altLang="cs-CZ" sz="2400" dirty="0">
                <a:latin typeface="Cambria" panose="02040503050406030204" pitchFamily="18" charset="0"/>
              </a:rPr>
              <a:t>..., </a:t>
            </a:r>
          </a:p>
          <a:p>
            <a:pPr>
              <a:lnSpc>
                <a:spcPct val="100000"/>
              </a:lnSpc>
              <a:buFontTx/>
              <a:buNone/>
            </a:pPr>
            <a:r>
              <a:rPr lang="cs-CZ" altLang="cs-CZ" sz="2400" dirty="0">
                <a:latin typeface="Cambria" panose="02040503050406030204" pitchFamily="18" charset="0"/>
              </a:rPr>
              <a:t>… ačkoliv </a:t>
            </a:r>
            <a:r>
              <a:rPr lang="cs-CZ" altLang="cs-CZ" sz="2400" b="1" dirty="0">
                <a:latin typeface="Cambria" panose="02040503050406030204" pitchFamily="18" charset="0"/>
              </a:rPr>
              <a:t>obecně mají migranti vyšší průměrné vzdělání než jejich krajané</a:t>
            </a:r>
            <a:r>
              <a:rPr lang="cs-CZ" altLang="cs-CZ" sz="2400" dirty="0">
                <a:latin typeface="Cambria" panose="02040503050406030204" pitchFamily="18" charset="0"/>
              </a:rPr>
              <a:t>, kteří zůstanou ve zdrojové zemi, a </a:t>
            </a:r>
            <a:r>
              <a:rPr lang="cs-CZ" altLang="cs-CZ" sz="2400" b="1" dirty="0">
                <a:latin typeface="Cambria" panose="02040503050406030204" pitchFamily="18" charset="0"/>
              </a:rPr>
              <a:t>zejména syrští uprchlíci jsou zpravidla dostatečně kvalifikovaní</a:t>
            </a:r>
            <a:r>
              <a:rPr lang="cs-CZ" altLang="cs-CZ" sz="2400" dirty="0">
                <a:latin typeface="Cambria" panose="02040503050406030204" pitchFamily="18" charset="0"/>
              </a:rPr>
              <a:t>, v případě některých skupin (nejvíce Afghánců) tvoří stále </a:t>
            </a:r>
            <a:r>
              <a:rPr lang="cs-CZ" altLang="cs-CZ" sz="2400" b="1" dirty="0">
                <a:latin typeface="Cambria" panose="02040503050406030204" pitchFamily="18" charset="0"/>
              </a:rPr>
              <a:t>velký podíl přistěhovalých negramotní lidé</a:t>
            </a:r>
            <a:r>
              <a:rPr lang="cs-CZ" altLang="cs-CZ" sz="2400" dirty="0">
                <a:latin typeface="Cambria" panose="02040503050406030204" pitchFamily="18" charset="0"/>
              </a:rPr>
              <a:t> (problémem je také jejich omezená znalost latinky) </a:t>
            </a:r>
          </a:p>
          <a:p>
            <a:pPr>
              <a:lnSpc>
                <a:spcPct val="10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I u </a:t>
            </a:r>
            <a:r>
              <a:rPr lang="cs-CZ" altLang="cs-CZ" sz="2400" b="1" dirty="0">
                <a:latin typeface="Cambria" panose="02040503050406030204" pitchFamily="18" charset="0"/>
              </a:rPr>
              <a:t>kvalifikovaných uprchlíků</a:t>
            </a:r>
            <a:r>
              <a:rPr lang="cs-CZ" altLang="cs-CZ" sz="2400" dirty="0">
                <a:latin typeface="Cambria" panose="02040503050406030204" pitchFamily="18" charset="0"/>
              </a:rPr>
              <a:t> navíc může být </a:t>
            </a:r>
            <a:r>
              <a:rPr lang="cs-CZ" altLang="cs-CZ" sz="2400" b="1" dirty="0">
                <a:latin typeface="Cambria" panose="02040503050406030204" pitchFamily="18" charset="0"/>
              </a:rPr>
              <a:t>sporné</a:t>
            </a:r>
            <a:r>
              <a:rPr lang="cs-CZ" altLang="cs-CZ" sz="2400" dirty="0">
                <a:latin typeface="Cambria" panose="02040503050406030204" pitchFamily="18" charset="0"/>
              </a:rPr>
              <a:t>, nakolik se </a:t>
            </a:r>
            <a:r>
              <a:rPr lang="cs-CZ" altLang="cs-CZ" sz="2400" b="1" dirty="0">
                <a:latin typeface="Cambria" panose="02040503050406030204" pitchFamily="18" charset="0"/>
              </a:rPr>
              <a:t>uplatní na německém pracovním trhu</a:t>
            </a:r>
            <a:r>
              <a:rPr lang="cs-CZ" altLang="cs-CZ" sz="2400" dirty="0">
                <a:latin typeface="Cambria" panose="02040503050406030204" pitchFamily="18" charset="0"/>
              </a:rPr>
              <a:t>, </a:t>
            </a:r>
            <a:r>
              <a:rPr lang="cs-CZ" altLang="cs-CZ" sz="2400" b="1" dirty="0">
                <a:latin typeface="Cambria" panose="02040503050406030204" pitchFamily="18" charset="0"/>
              </a:rPr>
              <a:t>skeptickém vůči zahraničním osvědčením o vzdělání</a:t>
            </a:r>
            <a:r>
              <a:rPr lang="cs-CZ" altLang="cs-CZ" sz="2400" dirty="0">
                <a:latin typeface="Cambria" panose="02040503050406030204" pitchFamily="18" charset="0"/>
              </a:rPr>
              <a:t> </a:t>
            </a:r>
          </a:p>
        </p:txBody>
      </p:sp>
    </p:spTree>
    <p:extLst>
      <p:ext uri="{BB962C8B-B14F-4D97-AF65-F5344CB8AC3E}">
        <p14:creationId xmlns:p14="http://schemas.microsoft.com/office/powerpoint/2010/main" val="12355038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POLITICKÉ FAKTORY</a:t>
            </a:r>
          </a:p>
        </p:txBody>
      </p:sp>
      <p:sp>
        <p:nvSpPr>
          <p:cNvPr id="98307" name="Rectangle 3"/>
          <p:cNvSpPr>
            <a:spLocks noGrp="1" noChangeArrowheads="1"/>
          </p:cNvSpPr>
          <p:nvPr>
            <p:ph type="body" idx="1"/>
          </p:nvPr>
        </p:nvSpPr>
        <p:spPr>
          <a:xfrm>
            <a:off x="711199" y="1125538"/>
            <a:ext cx="10243127" cy="5327650"/>
          </a:xfrm>
        </p:spPr>
        <p:txBody>
          <a:bodyPr/>
          <a:lstStyle/>
          <a:p>
            <a:pPr>
              <a:lnSpc>
                <a:spcPct val="100000"/>
              </a:lnSpc>
            </a:pPr>
            <a:r>
              <a:rPr lang="cs-CZ" altLang="cs-CZ" sz="2400" b="1" dirty="0">
                <a:latin typeface="Cambria" panose="02040503050406030204" pitchFamily="18" charset="0"/>
              </a:rPr>
              <a:t>V minulosti byla efektivita migrační politiky cílových zemí často zpochybňována</a:t>
            </a:r>
            <a:r>
              <a:rPr lang="cs-CZ" altLang="cs-CZ" sz="2400" dirty="0">
                <a:latin typeface="Cambria" panose="02040503050406030204" pitchFamily="18" charset="0"/>
              </a:rPr>
              <a:t> </a:t>
            </a:r>
          </a:p>
          <a:p>
            <a:pPr>
              <a:lnSpc>
                <a:spcPct val="10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Nyní, když </a:t>
            </a:r>
            <a:r>
              <a:rPr lang="cs-CZ" altLang="cs-CZ" sz="2400" b="1" dirty="0">
                <a:latin typeface="Cambria" panose="02040503050406030204" pitchFamily="18" charset="0"/>
              </a:rPr>
              <a:t>přístupy jednotlivých evropských vlád až extrémně kontrastují</a:t>
            </a:r>
            <a:r>
              <a:rPr lang="cs-CZ" altLang="cs-CZ" sz="2400" dirty="0">
                <a:latin typeface="Cambria" panose="02040503050406030204" pitchFamily="18" charset="0"/>
              </a:rPr>
              <a:t>, se </a:t>
            </a:r>
            <a:r>
              <a:rPr lang="cs-CZ" altLang="cs-CZ" sz="2400" b="1" dirty="0">
                <a:latin typeface="Cambria" panose="02040503050406030204" pitchFamily="18" charset="0"/>
              </a:rPr>
              <a:t>uprchlíci velice často rozhodují</a:t>
            </a:r>
            <a:r>
              <a:rPr lang="cs-CZ" altLang="cs-CZ" sz="2400" dirty="0">
                <a:latin typeface="Cambria" panose="02040503050406030204" pitchFamily="18" charset="0"/>
              </a:rPr>
              <a:t> právě na základě toho, jak kde </a:t>
            </a:r>
            <a:r>
              <a:rPr lang="cs-CZ" altLang="cs-CZ" sz="2400" b="1" dirty="0">
                <a:latin typeface="Cambria" panose="02040503050406030204" pitchFamily="18" charset="0"/>
              </a:rPr>
              <a:t>budou vítáni</a:t>
            </a:r>
          </a:p>
          <a:p>
            <a:pPr>
              <a:lnSpc>
                <a:spcPct val="10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1) Na jedné straně tak stojí </a:t>
            </a:r>
            <a:r>
              <a:rPr lang="cs-CZ" altLang="cs-CZ" sz="2400" b="1" dirty="0">
                <a:latin typeface="Cambria" panose="02040503050406030204" pitchFamily="18" charset="0"/>
              </a:rPr>
              <a:t>odmítavé postoje představitelů většiny zemí střední a východní Evropy</a:t>
            </a:r>
            <a:r>
              <a:rPr lang="cs-CZ" altLang="cs-CZ" sz="2400" dirty="0">
                <a:latin typeface="Cambria" panose="02040503050406030204" pitchFamily="18" charset="0"/>
              </a:rPr>
              <a:t>, kterým se tak uprchlíci spíše rovnou vyhýbají (viz obrázek výše), než aby riskovali </a:t>
            </a:r>
            <a:r>
              <a:rPr lang="cs-CZ" altLang="cs-CZ" sz="2400" b="1" dirty="0">
                <a:latin typeface="Cambria" panose="02040503050406030204" pitchFamily="18" charset="0"/>
              </a:rPr>
              <a:t>problematické zacházení</a:t>
            </a:r>
            <a:r>
              <a:rPr lang="cs-CZ" altLang="cs-CZ" sz="2400" dirty="0">
                <a:latin typeface="Cambria" panose="02040503050406030204" pitchFamily="18" charset="0"/>
              </a:rPr>
              <a:t> (viz četné kritiky situace v českých detenčních zařízeních..) při </a:t>
            </a:r>
            <a:r>
              <a:rPr lang="cs-CZ" altLang="cs-CZ" sz="2400" b="1" dirty="0">
                <a:latin typeface="Cambria" panose="02040503050406030204" pitchFamily="18" charset="0"/>
              </a:rPr>
              <a:t>velice nízké pravděpodobnosti azyl získat </a:t>
            </a:r>
          </a:p>
        </p:txBody>
      </p:sp>
    </p:spTree>
    <p:extLst>
      <p:ext uri="{BB962C8B-B14F-4D97-AF65-F5344CB8AC3E}">
        <p14:creationId xmlns:p14="http://schemas.microsoft.com/office/powerpoint/2010/main" val="22494983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794327" y="260350"/>
            <a:ext cx="10446328" cy="6192838"/>
          </a:xfrm>
        </p:spPr>
        <p:txBody>
          <a:bodyPr/>
          <a:lstStyle/>
          <a:p>
            <a:pPr>
              <a:lnSpc>
                <a:spcPct val="90000"/>
              </a:lnSpc>
            </a:pPr>
            <a:endParaRPr lang="cs-CZ" altLang="cs-CZ" sz="2400" dirty="0">
              <a:latin typeface="Cambria" panose="02040503050406030204" pitchFamily="18" charset="0"/>
            </a:endParaRPr>
          </a:p>
          <a:p>
            <a:pPr>
              <a:lnSpc>
                <a:spcPct val="100000"/>
              </a:lnSpc>
            </a:pPr>
            <a:r>
              <a:rPr lang="cs-CZ" altLang="cs-CZ" sz="2400" dirty="0">
                <a:latin typeface="Cambria" panose="02040503050406030204" pitchFamily="18" charset="0"/>
              </a:rPr>
              <a:t>2) Na straně druhé je pak </a:t>
            </a:r>
            <a:r>
              <a:rPr lang="cs-CZ" altLang="cs-CZ" sz="2400" b="1" dirty="0">
                <a:latin typeface="Cambria" panose="02040503050406030204" pitchFamily="18" charset="0"/>
              </a:rPr>
              <a:t>poměrně otevřená náruč západních zemí</a:t>
            </a:r>
            <a:r>
              <a:rPr lang="cs-CZ" altLang="cs-CZ" sz="2400" dirty="0">
                <a:latin typeface="Cambria" panose="02040503050406030204" pitchFamily="18" charset="0"/>
              </a:rPr>
              <a:t>, ačkoliv i zde nalezneme </a:t>
            </a:r>
            <a:r>
              <a:rPr lang="cs-CZ" altLang="cs-CZ" sz="2400" b="1" dirty="0">
                <a:latin typeface="Cambria" panose="02040503050406030204" pitchFamily="18" charset="0"/>
              </a:rPr>
              <a:t>rozdíly a chování jednotlivých států se mění</a:t>
            </a:r>
          </a:p>
          <a:p>
            <a:pPr>
              <a:lnSpc>
                <a:spcPct val="100000"/>
              </a:lnSpc>
            </a:pPr>
            <a:endParaRPr lang="cs-CZ" altLang="cs-CZ" sz="2400" b="1" dirty="0" smtClean="0">
              <a:latin typeface="Cambria" panose="02040503050406030204" pitchFamily="18" charset="0"/>
            </a:endParaRPr>
          </a:p>
          <a:p>
            <a:pPr>
              <a:lnSpc>
                <a:spcPct val="100000"/>
              </a:lnSpc>
            </a:pPr>
            <a:endParaRPr lang="cs-CZ" altLang="cs-CZ" sz="2400" b="1" dirty="0">
              <a:latin typeface="Cambria" panose="02040503050406030204" pitchFamily="18" charset="0"/>
            </a:endParaRPr>
          </a:p>
          <a:p>
            <a:pPr>
              <a:lnSpc>
                <a:spcPct val="100000"/>
              </a:lnSpc>
            </a:pPr>
            <a:r>
              <a:rPr lang="cs-CZ" altLang="cs-CZ" sz="2400" b="1" dirty="0">
                <a:latin typeface="Cambria" panose="02040503050406030204" pitchFamily="18" charset="0"/>
              </a:rPr>
              <a:t>Tradičně migračně uzavřené státy: Dánsko a v poslední době také dříve otevřené Nizozemsko</a:t>
            </a:r>
          </a:p>
          <a:p>
            <a:pPr>
              <a:lnSpc>
                <a:spcPct val="100000"/>
              </a:lnSpc>
              <a:buFontTx/>
              <a:buNone/>
            </a:pPr>
            <a:endParaRPr lang="cs-CZ" altLang="cs-CZ" sz="2400" b="1" dirty="0" smtClean="0">
              <a:latin typeface="Cambria" panose="02040503050406030204" pitchFamily="18" charset="0"/>
            </a:endParaRPr>
          </a:p>
          <a:p>
            <a:pPr>
              <a:lnSpc>
                <a:spcPct val="100000"/>
              </a:lnSpc>
              <a:buFontTx/>
              <a:buNone/>
            </a:pPr>
            <a:endParaRPr lang="cs-CZ" altLang="cs-CZ" sz="2400" b="1" dirty="0">
              <a:latin typeface="Cambria" panose="02040503050406030204" pitchFamily="18" charset="0"/>
            </a:endParaRPr>
          </a:p>
          <a:p>
            <a:pPr>
              <a:lnSpc>
                <a:spcPct val="100000"/>
              </a:lnSpc>
            </a:pPr>
            <a:r>
              <a:rPr lang="cs-CZ" altLang="cs-CZ" sz="2400" b="1" dirty="0">
                <a:latin typeface="Cambria" panose="02040503050406030204" pitchFamily="18" charset="0"/>
              </a:rPr>
              <a:t>Tradičně migračně otevřené státy: Švédsko, Norsko a nově i Německo </a:t>
            </a:r>
            <a:r>
              <a:rPr lang="cs-CZ" altLang="cs-CZ" sz="2400" dirty="0">
                <a:latin typeface="Cambria" panose="02040503050406030204" pitchFamily="18" charset="0"/>
              </a:rPr>
              <a:t>(…Angela Merkelová svým výrokem ze srpna 2015, kdy slíbila udělit azyl všem Syřanům, odstartovala nevídaný nápor uprchlíků balkánskou trasou)</a:t>
            </a:r>
          </a:p>
          <a:p>
            <a:pPr>
              <a:lnSpc>
                <a:spcPct val="90000"/>
              </a:lnSpc>
            </a:pPr>
            <a:endParaRPr lang="cs-CZ" altLang="cs-CZ" sz="2400" dirty="0">
              <a:latin typeface="Cambria" panose="02040503050406030204" pitchFamily="18" charset="0"/>
            </a:endParaRPr>
          </a:p>
          <a:p>
            <a:pPr>
              <a:lnSpc>
                <a:spcPct val="90000"/>
              </a:lnSpc>
              <a:buFontTx/>
              <a:buNone/>
            </a:pPr>
            <a:endParaRPr lang="cs-CZ" altLang="cs-CZ" sz="2400" dirty="0">
              <a:latin typeface="Cambria" panose="02040503050406030204" pitchFamily="18" charset="0"/>
            </a:endParaRPr>
          </a:p>
          <a:p>
            <a:pPr>
              <a:lnSpc>
                <a:spcPct val="90000"/>
              </a:lnSpc>
              <a:buFontTx/>
              <a:buNone/>
            </a:pPr>
            <a:endParaRPr lang="cs-CZ" altLang="cs-CZ" sz="3600" b="1" dirty="0">
              <a:latin typeface="Cambria" panose="02040503050406030204" pitchFamily="18" charset="0"/>
            </a:endParaRPr>
          </a:p>
        </p:txBody>
      </p:sp>
    </p:spTree>
    <p:extLst>
      <p:ext uri="{BB962C8B-B14F-4D97-AF65-F5344CB8AC3E}">
        <p14:creationId xmlns:p14="http://schemas.microsoft.com/office/powerpoint/2010/main" val="6022802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Obráze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4" y="4076701"/>
            <a:ext cx="54578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Obráze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7" y="522288"/>
            <a:ext cx="44783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Obrázek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9" y="563564"/>
            <a:ext cx="6015037"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768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Obrá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333375"/>
            <a:ext cx="85725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0564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sah 2"/>
          <p:cNvSpPr>
            <a:spLocks noGrp="1" noChangeArrowheads="1"/>
          </p:cNvSpPr>
          <p:nvPr>
            <p:ph idx="1"/>
          </p:nvPr>
        </p:nvSpPr>
        <p:spPr/>
        <p:txBody>
          <a:bodyPr/>
          <a:lstStyle/>
          <a:p>
            <a:r>
              <a:rPr lang="cs-CZ" altLang="cs-CZ" b="1" smtClean="0">
                <a:latin typeface="Cambria" panose="02040503050406030204" pitchFamily="18" charset="0"/>
              </a:rPr>
              <a:t>Rozhodnutím nevracet uprchlíky do členských zemí, v nichž poprvé překročili hranici EU</a:t>
            </a:r>
            <a:r>
              <a:rPr lang="cs-CZ" altLang="cs-CZ" smtClean="0">
                <a:latin typeface="Cambria" panose="02040503050406030204" pitchFamily="18" charset="0"/>
              </a:rPr>
              <a:t>, se </a:t>
            </a:r>
            <a:r>
              <a:rPr lang="cs-CZ" altLang="cs-CZ" b="1" smtClean="0">
                <a:latin typeface="Cambria" panose="02040503050406030204" pitchFamily="18" charset="0"/>
              </a:rPr>
              <a:t>Německo dostalo do konfliktu s jedním ze základních pravidel dublinské úmluvy</a:t>
            </a:r>
            <a:r>
              <a:rPr lang="cs-CZ" altLang="cs-CZ" smtClean="0">
                <a:latin typeface="Cambria" panose="02040503050406030204" pitchFamily="18" charset="0"/>
              </a:rPr>
              <a:t> o první bezpečné zemi v EU, která rozhoduje o udělení azylu</a:t>
            </a:r>
          </a:p>
          <a:p>
            <a:endParaRPr lang="cs-CZ" altLang="cs-CZ" smtClean="0"/>
          </a:p>
        </p:txBody>
      </p:sp>
    </p:spTree>
    <p:extLst>
      <p:ext uri="{BB962C8B-B14F-4D97-AF65-F5344CB8AC3E}">
        <p14:creationId xmlns:p14="http://schemas.microsoft.com/office/powerpoint/2010/main" val="51530757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822035" y="476250"/>
            <a:ext cx="10335491" cy="5905500"/>
          </a:xfrm>
        </p:spPr>
        <p:txBody>
          <a:bodyPr/>
          <a:lstStyle/>
          <a:p>
            <a:pPr>
              <a:lnSpc>
                <a:spcPct val="90000"/>
              </a:lnSpc>
            </a:pPr>
            <a:endParaRPr lang="cs-CZ" altLang="cs-CZ" sz="2400" b="1" dirty="0">
              <a:latin typeface="Cambria" panose="02040503050406030204" pitchFamily="18" charset="0"/>
            </a:endParaRPr>
          </a:p>
          <a:p>
            <a:pPr>
              <a:lnSpc>
                <a:spcPct val="90000"/>
              </a:lnSpc>
            </a:pPr>
            <a:r>
              <a:rPr lang="cs-CZ" altLang="cs-CZ" b="1" dirty="0">
                <a:latin typeface="Cambria" panose="02040503050406030204" pitchFamily="18" charset="0"/>
              </a:rPr>
              <a:t>Rozdílný postoj k poskytování azylu uprchlíkům nalezneme i mimo Evropu</a:t>
            </a:r>
            <a:r>
              <a:rPr lang="cs-CZ" altLang="cs-CZ" dirty="0">
                <a:latin typeface="Cambria" panose="02040503050406030204" pitchFamily="18" charset="0"/>
              </a:rPr>
              <a:t> </a:t>
            </a:r>
          </a:p>
          <a:p>
            <a:pPr>
              <a:lnSpc>
                <a:spcPct val="90000"/>
              </a:lnSpc>
            </a:pPr>
            <a:endParaRPr lang="cs-CZ" altLang="cs-CZ" dirty="0">
              <a:latin typeface="Cambria" panose="02040503050406030204" pitchFamily="18" charset="0"/>
            </a:endParaRPr>
          </a:p>
          <a:p>
            <a:pPr>
              <a:lnSpc>
                <a:spcPct val="90000"/>
              </a:lnSpc>
            </a:pPr>
            <a:r>
              <a:rPr lang="cs-CZ" altLang="cs-CZ" dirty="0">
                <a:latin typeface="Cambria" panose="02040503050406030204" pitchFamily="18" charset="0"/>
              </a:rPr>
              <a:t>To lze opět dokumentovat na příkladu </a:t>
            </a:r>
            <a:r>
              <a:rPr lang="cs-CZ" altLang="cs-CZ" b="1" dirty="0">
                <a:latin typeface="Cambria" panose="02040503050406030204" pitchFamily="18" charset="0"/>
              </a:rPr>
              <a:t>nejpočetnější uprchlické skupiny současnosti</a:t>
            </a:r>
            <a:r>
              <a:rPr lang="cs-CZ" altLang="cs-CZ" dirty="0">
                <a:latin typeface="Cambria" panose="02040503050406030204" pitchFamily="18" charset="0"/>
              </a:rPr>
              <a:t>, </a:t>
            </a:r>
            <a:r>
              <a:rPr lang="cs-CZ" altLang="cs-CZ" b="1" dirty="0">
                <a:latin typeface="Cambria" panose="02040503050406030204" pitchFamily="18" charset="0"/>
              </a:rPr>
              <a:t>Syřanů </a:t>
            </a:r>
          </a:p>
          <a:p>
            <a:pPr>
              <a:lnSpc>
                <a:spcPct val="90000"/>
              </a:lnSpc>
            </a:pPr>
            <a:endParaRPr lang="cs-CZ" altLang="cs-CZ" dirty="0">
              <a:latin typeface="Cambria" panose="02040503050406030204" pitchFamily="18" charset="0"/>
            </a:endParaRPr>
          </a:p>
          <a:p>
            <a:pPr>
              <a:lnSpc>
                <a:spcPct val="90000"/>
              </a:lnSpc>
            </a:pPr>
            <a:r>
              <a:rPr lang="cs-CZ" altLang="cs-CZ" b="1" dirty="0">
                <a:latin typeface="Cambria" panose="02040503050406030204" pitchFamily="18" charset="0"/>
              </a:rPr>
              <a:t>Zatímco Turecko a další sousedící státy jich přijaly několik milionů</a:t>
            </a:r>
            <a:r>
              <a:rPr lang="cs-CZ" altLang="cs-CZ" dirty="0">
                <a:latin typeface="Cambria" panose="02040503050406030204" pitchFamily="18" charset="0"/>
              </a:rPr>
              <a:t> (otázkou je, nakolik měly na vybranou), zcela </a:t>
            </a:r>
            <a:r>
              <a:rPr lang="cs-CZ" altLang="cs-CZ" b="1" dirty="0">
                <a:latin typeface="Cambria" panose="02040503050406030204" pitchFamily="18" charset="0"/>
              </a:rPr>
              <a:t>opačná situace je v poměrně nedalekých a ekonomicky vyspělých zemích Perského zálivu</a:t>
            </a:r>
            <a:r>
              <a:rPr lang="cs-CZ" altLang="cs-CZ" dirty="0">
                <a:latin typeface="Cambria" panose="02040503050406030204" pitchFamily="18" charset="0"/>
              </a:rPr>
              <a:t> </a:t>
            </a:r>
          </a:p>
          <a:p>
            <a:pPr>
              <a:lnSpc>
                <a:spcPct val="90000"/>
              </a:lnSpc>
            </a:pPr>
            <a:endParaRPr lang="cs-CZ" altLang="cs-CZ" dirty="0">
              <a:latin typeface="Cambria" panose="02040503050406030204" pitchFamily="18" charset="0"/>
            </a:endParaRPr>
          </a:p>
          <a:p>
            <a:pPr>
              <a:lnSpc>
                <a:spcPct val="90000"/>
              </a:lnSpc>
            </a:pPr>
            <a:endParaRPr lang="cs-CZ" altLang="cs-CZ" sz="2400" dirty="0">
              <a:latin typeface="Cambria" panose="02040503050406030204" pitchFamily="18" charset="0"/>
            </a:endParaRPr>
          </a:p>
        </p:txBody>
      </p:sp>
    </p:spTree>
    <p:extLst>
      <p:ext uri="{BB962C8B-B14F-4D97-AF65-F5344CB8AC3E}">
        <p14:creationId xmlns:p14="http://schemas.microsoft.com/office/powerpoint/2010/main" val="1399059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noChangeArrowheads="1"/>
          </p:cNvSpPr>
          <p:nvPr>
            <p:ph type="title"/>
          </p:nvPr>
        </p:nvSpPr>
        <p:spPr>
          <a:xfrm>
            <a:off x="1919288" y="115888"/>
            <a:ext cx="8229600" cy="563562"/>
          </a:xfrm>
        </p:spPr>
        <p:txBody>
          <a:bodyPr/>
          <a:lstStyle/>
          <a:p>
            <a:pPr algn="ctr" eaLnBrk="1" hangingPunct="1"/>
            <a:r>
              <a:rPr lang="cs-CZ" altLang="cs-CZ" sz="2800" dirty="0">
                <a:latin typeface="Cambria" panose="02040503050406030204" pitchFamily="18" charset="0"/>
              </a:rPr>
              <a:t>MALÁ DOBA LEDOVÁ (zhruba 1300 – 1850)</a:t>
            </a:r>
            <a:endParaRPr lang="cs-CZ" altLang="cs-CZ" sz="2800" dirty="0"/>
          </a:p>
        </p:txBody>
      </p:sp>
      <p:sp>
        <p:nvSpPr>
          <p:cNvPr id="3" name="Zástupný symbol pro obsah 2">
            <a:extLst>
              <a:ext uri="{FF2B5EF4-FFF2-40B4-BE49-F238E27FC236}">
                <a16:creationId xmlns:a16="http://schemas.microsoft.com/office/drawing/2014/main" id="{BEBE1185-98DD-4102-BE8B-F8F88C11BBA5}"/>
              </a:ext>
            </a:extLst>
          </p:cNvPr>
          <p:cNvSpPr>
            <a:spLocks noGrp="1"/>
          </p:cNvSpPr>
          <p:nvPr>
            <p:ph idx="1"/>
          </p:nvPr>
        </p:nvSpPr>
        <p:spPr>
          <a:xfrm>
            <a:off x="517236" y="692151"/>
            <a:ext cx="11194473" cy="5745594"/>
          </a:xfrm>
        </p:spPr>
        <p:txBody>
          <a:bodyPr/>
          <a:lstStyle/>
          <a:p>
            <a:pPr eaLnBrk="1" hangingPunct="1">
              <a:defRPr/>
            </a:pPr>
            <a:r>
              <a:rPr lang="cs-CZ" sz="2400" dirty="0">
                <a:latin typeface="Cambria" panose="02040503050406030204" pitchFamily="18" charset="0"/>
              </a:rPr>
              <a:t>S příchodem </a:t>
            </a:r>
            <a:r>
              <a:rPr lang="cs-CZ" sz="2400" b="1" dirty="0">
                <a:latin typeface="Cambria" panose="02040503050406030204" pitchFamily="18" charset="0"/>
              </a:rPr>
              <a:t>14. století </a:t>
            </a:r>
            <a:r>
              <a:rPr lang="cs-CZ" sz="2400" dirty="0">
                <a:latin typeface="Cambria" panose="02040503050406030204" pitchFamily="18" charset="0"/>
              </a:rPr>
              <a:t>se počasí a především </a:t>
            </a:r>
            <a:r>
              <a:rPr lang="cs-CZ" sz="2400" b="1" dirty="0">
                <a:latin typeface="Cambria" panose="02040503050406030204" pitchFamily="18" charset="0"/>
              </a:rPr>
              <a:t>podnebí </a:t>
            </a:r>
            <a:r>
              <a:rPr lang="cs-CZ" sz="2400" dirty="0">
                <a:latin typeface="Cambria" panose="02040503050406030204" pitchFamily="18" charset="0"/>
              </a:rPr>
              <a:t>(dlouhodobý stav počasí) </a:t>
            </a:r>
            <a:r>
              <a:rPr lang="cs-CZ" sz="2400" b="1" dirty="0">
                <a:latin typeface="Cambria" panose="02040503050406030204" pitchFamily="18" charset="0"/>
              </a:rPr>
              <a:t>začínají měnit</a:t>
            </a:r>
          </a:p>
          <a:p>
            <a:pPr eaLnBrk="1" hangingPunct="1">
              <a:defRPr/>
            </a:pPr>
            <a:r>
              <a:rPr lang="cs-CZ" sz="2400" dirty="0" smtClean="0">
                <a:latin typeface="Cambria" panose="02040503050406030204" pitchFamily="18" charset="0"/>
              </a:rPr>
              <a:t>Slábnou </a:t>
            </a:r>
            <a:r>
              <a:rPr lang="cs-CZ" sz="2400" dirty="0">
                <a:latin typeface="Cambria" panose="02040503050406030204" pitchFamily="18" charset="0"/>
              </a:rPr>
              <a:t>sluneční paprsky, </a:t>
            </a:r>
            <a:r>
              <a:rPr lang="cs-CZ" sz="2400" b="1" dirty="0">
                <a:latin typeface="Cambria" panose="02040503050406030204" pitchFamily="18" charset="0"/>
              </a:rPr>
              <a:t>teplota </a:t>
            </a:r>
            <a:r>
              <a:rPr lang="cs-CZ" sz="2400" dirty="0">
                <a:latin typeface="Cambria" panose="02040503050406030204" pitchFamily="18" charset="0"/>
              </a:rPr>
              <a:t>během jednoho turbulentního desetiletí </a:t>
            </a:r>
            <a:r>
              <a:rPr lang="cs-CZ" sz="2400" b="1" dirty="0">
                <a:latin typeface="Cambria" panose="02040503050406030204" pitchFamily="18" charset="0"/>
              </a:rPr>
              <a:t>klesne o dva stupně..</a:t>
            </a:r>
          </a:p>
          <a:p>
            <a:pPr marL="0" indent="0">
              <a:buNone/>
              <a:defRPr/>
            </a:pPr>
            <a:r>
              <a:rPr lang="cs-CZ" sz="2400" dirty="0">
                <a:latin typeface="Cambria" panose="02040503050406030204" pitchFamily="18" charset="0"/>
              </a:rPr>
              <a:t>…, což se nezdá moc, ale </a:t>
            </a:r>
            <a:r>
              <a:rPr lang="cs-CZ" sz="2400" b="1" dirty="0">
                <a:latin typeface="Cambria" panose="02040503050406030204" pitchFamily="18" charset="0"/>
              </a:rPr>
              <a:t>klimatická reakce je tragická</a:t>
            </a:r>
          </a:p>
          <a:p>
            <a:pPr eaLnBrk="1" hangingPunct="1">
              <a:defRPr/>
            </a:pPr>
            <a:r>
              <a:rPr lang="cs-CZ" sz="2400" dirty="0" smtClean="0">
                <a:latin typeface="Cambria" panose="02040503050406030204" pitchFamily="18" charset="0"/>
              </a:rPr>
              <a:t>Vše </a:t>
            </a:r>
            <a:r>
              <a:rPr lang="cs-CZ" sz="2400" dirty="0">
                <a:latin typeface="Cambria" panose="02040503050406030204" pitchFamily="18" charset="0"/>
              </a:rPr>
              <a:t>začíná studenými a vlhkými roky 1315 – 1322, které odstartují </a:t>
            </a:r>
            <a:r>
              <a:rPr lang="cs-CZ" sz="2400" b="1" dirty="0">
                <a:latin typeface="Cambria" panose="02040503050406030204" pitchFamily="18" charset="0"/>
              </a:rPr>
              <a:t>řetězovou reakci trvající více než 500 let</a:t>
            </a:r>
          </a:p>
          <a:p>
            <a:pPr eaLnBrk="1" hangingPunct="1">
              <a:defRPr/>
            </a:pPr>
            <a:r>
              <a:rPr lang="cs-CZ" sz="2400" dirty="0" smtClean="0">
                <a:latin typeface="Cambria" panose="02040503050406030204" pitchFamily="18" charset="0"/>
              </a:rPr>
              <a:t>Příliš </a:t>
            </a:r>
            <a:r>
              <a:rPr lang="cs-CZ" sz="2400" dirty="0">
                <a:latin typeface="Cambria" panose="02040503050406030204" pitchFamily="18" charset="0"/>
              </a:rPr>
              <a:t>mnoho srážek způsobí neúrodu a hlad, po </a:t>
            </a:r>
            <a:r>
              <a:rPr lang="cs-CZ" sz="2400" b="1" dirty="0">
                <a:latin typeface="Cambria" panose="02040503050406030204" pitchFamily="18" charset="0"/>
              </a:rPr>
              <a:t>pěti letech dešťů a chladu zemře v Evropě 1,5 mil. lidí</a:t>
            </a:r>
          </a:p>
          <a:p>
            <a:pPr eaLnBrk="1" hangingPunct="1">
              <a:defRPr/>
            </a:pPr>
            <a:r>
              <a:rPr lang="cs-CZ" sz="2400" dirty="0" smtClean="0">
                <a:latin typeface="Cambria" panose="02040503050406030204" pitchFamily="18" charset="0"/>
              </a:rPr>
              <a:t>Zemědělská </a:t>
            </a:r>
            <a:r>
              <a:rPr lang="cs-CZ" sz="2400" dirty="0">
                <a:latin typeface="Cambria" panose="02040503050406030204" pitchFamily="18" charset="0"/>
              </a:rPr>
              <a:t>půda se změní v </a:t>
            </a:r>
            <a:r>
              <a:rPr lang="cs-CZ" sz="2400" b="1" dirty="0">
                <a:latin typeface="Cambria" panose="02040503050406030204" pitchFamily="18" charset="0"/>
              </a:rPr>
              <a:t>rozbahněné bezcenné pozemky</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58760728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1"/>
          </p:nvPr>
        </p:nvSpPr>
        <p:spPr>
          <a:xfrm>
            <a:off x="831273" y="549275"/>
            <a:ext cx="10307781" cy="5576888"/>
          </a:xfrm>
        </p:spPr>
        <p:txBody>
          <a:bodyPr/>
          <a:lstStyle/>
          <a:p>
            <a:endParaRPr lang="cs-CZ" altLang="cs-CZ" dirty="0">
              <a:latin typeface="Cambria" panose="02040503050406030204" pitchFamily="18" charset="0"/>
            </a:endParaRPr>
          </a:p>
          <a:p>
            <a:r>
              <a:rPr lang="cs-CZ" altLang="cs-CZ" dirty="0">
                <a:latin typeface="Cambria" panose="02040503050406030204" pitchFamily="18" charset="0"/>
              </a:rPr>
              <a:t>Ty sice </a:t>
            </a:r>
            <a:r>
              <a:rPr lang="cs-CZ" altLang="cs-CZ" b="1" dirty="0">
                <a:latin typeface="Cambria" panose="02040503050406030204" pitchFamily="18" charset="0"/>
              </a:rPr>
              <a:t>tradičně přijímají pracovní migranty z jiných arabských států</a:t>
            </a:r>
            <a:r>
              <a:rPr lang="cs-CZ" altLang="cs-CZ" dirty="0">
                <a:latin typeface="Cambria" panose="02040503050406030204" pitchFamily="18" charset="0"/>
              </a:rPr>
              <a:t>, ale vždy jen na </a:t>
            </a:r>
            <a:r>
              <a:rPr lang="cs-CZ" altLang="cs-CZ" b="1" dirty="0">
                <a:latin typeface="Cambria" panose="02040503050406030204" pitchFamily="18" charset="0"/>
              </a:rPr>
              <a:t>krátkodobé pobyty</a:t>
            </a:r>
            <a:r>
              <a:rPr lang="cs-CZ" altLang="cs-CZ" dirty="0">
                <a:latin typeface="Cambria" panose="02040503050406030204" pitchFamily="18" charset="0"/>
              </a:rPr>
              <a:t> </a:t>
            </a:r>
          </a:p>
          <a:p>
            <a:endParaRPr lang="cs-CZ" altLang="cs-CZ" dirty="0">
              <a:latin typeface="Cambria" panose="02040503050406030204" pitchFamily="18" charset="0"/>
            </a:endParaRPr>
          </a:p>
          <a:p>
            <a:r>
              <a:rPr lang="cs-CZ" altLang="cs-CZ" dirty="0">
                <a:latin typeface="Cambria" panose="02040503050406030204" pitchFamily="18" charset="0"/>
              </a:rPr>
              <a:t>Jedná se totiž zpravidla o </a:t>
            </a:r>
            <a:r>
              <a:rPr lang="cs-CZ" altLang="cs-CZ" b="1" dirty="0">
                <a:latin typeface="Cambria" panose="02040503050406030204" pitchFamily="18" charset="0"/>
              </a:rPr>
              <a:t>silně autoritářské a islamistické režimy</a:t>
            </a:r>
            <a:r>
              <a:rPr lang="cs-CZ" altLang="cs-CZ" dirty="0">
                <a:latin typeface="Cambria" panose="02040503050406030204" pitchFamily="18" charset="0"/>
              </a:rPr>
              <a:t> (ukázkovým případem je Saúdská Arábie), které se bojí, že by je </a:t>
            </a:r>
            <a:r>
              <a:rPr lang="cs-CZ" altLang="cs-CZ" b="1" dirty="0">
                <a:latin typeface="Cambria" panose="02040503050406030204" pitchFamily="18" charset="0"/>
              </a:rPr>
              <a:t>relativně sekularizovaní Syřané mohli ohrozit svými svobodomyslnějšími postoji k islámu</a:t>
            </a:r>
          </a:p>
        </p:txBody>
      </p:sp>
    </p:spTree>
    <p:extLst>
      <p:ext uri="{BB962C8B-B14F-4D97-AF65-F5344CB8AC3E}">
        <p14:creationId xmlns:p14="http://schemas.microsoft.com/office/powerpoint/2010/main" val="274260668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3" name="Nadpis 2"/>
          <p:cNvSpPr>
            <a:spLocks noGrp="1"/>
          </p:cNvSpPr>
          <p:nvPr>
            <p:ph type="title"/>
          </p:nvPr>
        </p:nvSpPr>
        <p:spPr>
          <a:xfrm>
            <a:off x="720000" y="359781"/>
            <a:ext cx="10753200" cy="451576"/>
          </a:xfrm>
        </p:spPr>
        <p:txBody>
          <a:bodyPr/>
          <a:lstStyle/>
          <a:p>
            <a:r>
              <a:rPr lang="cs-CZ" dirty="0"/>
              <a:t>Konec evropské migrační krize a její řešení? </a:t>
            </a:r>
          </a:p>
        </p:txBody>
      </p:sp>
      <p:sp>
        <p:nvSpPr>
          <p:cNvPr id="4" name="Zástupný symbol pro obsah 3"/>
          <p:cNvSpPr>
            <a:spLocks noGrp="1"/>
          </p:cNvSpPr>
          <p:nvPr>
            <p:ph idx="1"/>
          </p:nvPr>
        </p:nvSpPr>
        <p:spPr>
          <a:xfrm>
            <a:off x="609600" y="1126836"/>
            <a:ext cx="10863600" cy="4705164"/>
          </a:xfrm>
        </p:spPr>
        <p:txBody>
          <a:bodyPr/>
          <a:lstStyle/>
          <a:p>
            <a:r>
              <a:rPr lang="cs-CZ" sz="2000" b="1" dirty="0"/>
              <a:t>Rok 2018 přinesl z celosvětového pohledu další rekordní hodnotu, celkem 68,5 mil. lidí bylo nuceno žít mimo svůj domov. </a:t>
            </a:r>
            <a:endParaRPr lang="cs-CZ" sz="2000" b="1" dirty="0" smtClean="0"/>
          </a:p>
          <a:p>
            <a:endParaRPr lang="cs-CZ" sz="2000" b="1" dirty="0" smtClean="0"/>
          </a:p>
          <a:p>
            <a:r>
              <a:rPr lang="cs-CZ" sz="2000" dirty="0" smtClean="0"/>
              <a:t>Čtyřicet </a:t>
            </a:r>
            <a:r>
              <a:rPr lang="cs-CZ" sz="2000" dirty="0"/>
              <a:t>milionů bylo vnitřně vysídlených, 25,4 mil. bylo uprchlíků, z nichž více než polovina byla mladších 18 let; a 3,1 mil. lidí žádalo o azyl. V Evropě bylo v tomto roce „přijato“ 141 000 migrantů, což je další významný pokles</a:t>
            </a:r>
            <a:r>
              <a:rPr lang="cs-CZ" sz="2000" dirty="0" smtClean="0"/>
              <a:t>.</a:t>
            </a:r>
          </a:p>
          <a:p>
            <a:pPr marL="72000" indent="0">
              <a:buNone/>
            </a:pPr>
            <a:r>
              <a:rPr lang="cs-CZ" sz="2000" dirty="0" smtClean="0"/>
              <a:t> </a:t>
            </a:r>
          </a:p>
          <a:p>
            <a:r>
              <a:rPr lang="cs-CZ" sz="2000" dirty="0" smtClean="0"/>
              <a:t>A </a:t>
            </a:r>
            <a:r>
              <a:rPr lang="cs-CZ" sz="2000" dirty="0"/>
              <a:t>to i oproti roku 2017, kdy došlo k téměř 190 000 příjezdům. </a:t>
            </a:r>
            <a:r>
              <a:rPr lang="cs-CZ" sz="2000" b="1" dirty="0"/>
              <a:t>Jak již bylo výše naznačeno, po řadě let se Španělsko stalo nejvýznamnější destinací pro migranty a uprchlíky</a:t>
            </a:r>
            <a:r>
              <a:rPr lang="cs-CZ" sz="2000" dirty="0"/>
              <a:t>, když na jeho území vstoupilo zhruba 65 tis. (50 tis. Řecko a 23 tis. Itálie</a:t>
            </a:r>
            <a:r>
              <a:rPr lang="cs-CZ" sz="2000" dirty="0" smtClean="0"/>
              <a:t>)</a:t>
            </a:r>
            <a:endParaRPr lang="cs-CZ" dirty="0"/>
          </a:p>
        </p:txBody>
      </p:sp>
    </p:spTree>
    <p:extLst>
      <p:ext uri="{BB962C8B-B14F-4D97-AF65-F5344CB8AC3E}">
        <p14:creationId xmlns:p14="http://schemas.microsoft.com/office/powerpoint/2010/main" val="135047181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54182" y="424873"/>
            <a:ext cx="10919018" cy="5407127"/>
          </a:xfrm>
        </p:spPr>
        <p:txBody>
          <a:bodyPr/>
          <a:lstStyle/>
          <a:p>
            <a:r>
              <a:rPr lang="cs-CZ" sz="2400" b="1" dirty="0"/>
              <a:t>Migrační aktivity první poloviny roku 2019 vrátily na první místo opět Balkánskou trasu</a:t>
            </a:r>
            <a:r>
              <a:rPr lang="cs-CZ" sz="2400" dirty="0"/>
              <a:t> (konflikt mezi Tureckem a Sýrií, resp. kurdskými uprchlíky a separatisty</a:t>
            </a:r>
            <a:r>
              <a:rPr lang="cs-CZ" sz="2400" dirty="0" smtClean="0"/>
              <a:t>).</a:t>
            </a:r>
          </a:p>
          <a:p>
            <a:endParaRPr lang="cs-CZ" sz="2400" dirty="0" smtClean="0"/>
          </a:p>
          <a:p>
            <a:r>
              <a:rPr lang="cs-CZ" sz="2400" dirty="0" smtClean="0"/>
              <a:t>Na </a:t>
            </a:r>
            <a:r>
              <a:rPr lang="cs-CZ" sz="2400" dirty="0"/>
              <a:t>druhé straně se </a:t>
            </a:r>
            <a:r>
              <a:rPr lang="cs-CZ" sz="2400" b="1" dirty="0"/>
              <a:t>velmi přísné restrikce vůči uprchlíkům projevily v nižších číslech u Italské a Španělské trasy</a:t>
            </a:r>
            <a:r>
              <a:rPr lang="cs-CZ" sz="2400" b="1" dirty="0" smtClean="0"/>
              <a:t>.</a:t>
            </a:r>
          </a:p>
          <a:p>
            <a:endParaRPr lang="cs-CZ" sz="2400" dirty="0" smtClean="0"/>
          </a:p>
          <a:p>
            <a:r>
              <a:rPr lang="cs-CZ" sz="2400" b="1" dirty="0" smtClean="0"/>
              <a:t>Celkově </a:t>
            </a:r>
            <a:r>
              <a:rPr lang="cs-CZ" sz="2400" b="1" dirty="0"/>
              <a:t>lze v evropské migrační krizi očekávat spíše stagnaci počtu nových </a:t>
            </a:r>
            <a:r>
              <a:rPr lang="cs-CZ" sz="2400" b="1" dirty="0" smtClean="0"/>
              <a:t>uprchlíků.</a:t>
            </a:r>
            <a:endParaRPr lang="cs-CZ" sz="2400" b="1" dirty="0"/>
          </a:p>
        </p:txBody>
      </p:sp>
    </p:spTree>
    <p:extLst>
      <p:ext uri="{BB962C8B-B14F-4D97-AF65-F5344CB8AC3E}">
        <p14:creationId xmlns:p14="http://schemas.microsoft.com/office/powerpoint/2010/main" val="17237933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Migrační politika a evropská migrační krize</a:t>
            </a:r>
            <a:endParaRPr lang="cs-CZ" altLang="cs-CZ" dirty="0"/>
          </a:p>
        </p:txBody>
      </p:sp>
      <p:pic>
        <p:nvPicPr>
          <p:cNvPr id="3" name="Obrázek 2"/>
          <p:cNvPicPr>
            <a:picLocks noChangeAspect="1"/>
          </p:cNvPicPr>
          <p:nvPr/>
        </p:nvPicPr>
        <p:blipFill>
          <a:blip r:embed="rId2"/>
          <a:stretch>
            <a:fillRect/>
          </a:stretch>
        </p:blipFill>
        <p:spPr>
          <a:xfrm>
            <a:off x="1978602" y="1049712"/>
            <a:ext cx="8578562" cy="4575233"/>
          </a:xfrm>
          <a:prstGeom prst="rect">
            <a:avLst/>
          </a:prstGeom>
        </p:spPr>
      </p:pic>
      <p:sp>
        <p:nvSpPr>
          <p:cNvPr id="4" name="TextovéPole 3"/>
          <p:cNvSpPr txBox="1"/>
          <p:nvPr/>
        </p:nvSpPr>
        <p:spPr>
          <a:xfrm>
            <a:off x="2512290" y="215824"/>
            <a:ext cx="6596934" cy="461665"/>
          </a:xfrm>
          <a:prstGeom prst="rect">
            <a:avLst/>
          </a:prstGeom>
          <a:noFill/>
        </p:spPr>
        <p:txBody>
          <a:bodyPr wrap="none" rtlCol="0">
            <a:spAutoFit/>
          </a:bodyPr>
          <a:lstStyle/>
          <a:p>
            <a:r>
              <a:rPr lang="cs-CZ" dirty="0"/>
              <a:t>Migranti a uprchlíci v Evropské unii v roce 2018</a:t>
            </a:r>
          </a:p>
        </p:txBody>
      </p:sp>
    </p:spTree>
    <p:extLst>
      <p:ext uri="{BB962C8B-B14F-4D97-AF65-F5344CB8AC3E}">
        <p14:creationId xmlns:p14="http://schemas.microsoft.com/office/powerpoint/2010/main" val="42427076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72655" y="341745"/>
            <a:ext cx="10900545" cy="5490255"/>
          </a:xfrm>
        </p:spPr>
        <p:txBody>
          <a:bodyPr/>
          <a:lstStyle/>
          <a:p>
            <a:r>
              <a:rPr lang="cs-CZ" sz="2400" b="1" dirty="0"/>
              <a:t>V roce 2018 do Evropy nejčastěji mířili uprchlíci ze Sýrie, kteří tvořili 19 % všech příchozích migrantů. </a:t>
            </a:r>
            <a:endParaRPr lang="cs-CZ" sz="2400" b="1" dirty="0" smtClean="0"/>
          </a:p>
          <a:p>
            <a:r>
              <a:rPr lang="cs-CZ" sz="2400" dirty="0" smtClean="0"/>
              <a:t>Desetina </a:t>
            </a:r>
            <a:r>
              <a:rPr lang="cs-CZ" sz="2400" dirty="0"/>
              <a:t>uprchlíků dále pocházela z Iráku, 9 % z Tunisu, 8 % příchozích byli Eritrejci. </a:t>
            </a:r>
            <a:endParaRPr lang="cs-CZ" sz="2400" dirty="0" smtClean="0"/>
          </a:p>
          <a:p>
            <a:r>
              <a:rPr lang="cs-CZ" sz="2400" b="1" dirty="0" smtClean="0"/>
              <a:t>Nejvíce </a:t>
            </a:r>
            <a:r>
              <a:rPr lang="cs-CZ" sz="2400" b="1" dirty="0"/>
              <a:t>oficiálně přijatých azylantů si v roce 2018 připsalo Německo, následované Francií, Itálií, Řeckem, Švédskem a Velkou Británií</a:t>
            </a:r>
            <a:r>
              <a:rPr lang="cs-CZ" sz="2400" dirty="0"/>
              <a:t>. </a:t>
            </a:r>
            <a:endParaRPr lang="cs-CZ" sz="2400" dirty="0" smtClean="0"/>
          </a:p>
          <a:p>
            <a:endParaRPr lang="cs-CZ" sz="2400" dirty="0" smtClean="0"/>
          </a:p>
          <a:p>
            <a:r>
              <a:rPr lang="cs-CZ" sz="2400" b="1" dirty="0" smtClean="0"/>
              <a:t>Španělsko </a:t>
            </a:r>
            <a:r>
              <a:rPr lang="cs-CZ" sz="2400" b="1" dirty="0"/>
              <a:t>se zatím k udělování azylu staví negativně. Nejnižší počty přijatých migrantů si připsaly tradičně státy střední Evropy, ale i např.  Lichtenštejnsko a Rakousko</a:t>
            </a:r>
            <a:r>
              <a:rPr lang="cs-CZ" sz="2400" dirty="0"/>
              <a:t> (pouze desítky jedinců</a:t>
            </a:r>
            <a:r>
              <a:rPr lang="cs-CZ" sz="2400" dirty="0" smtClean="0"/>
              <a:t>).</a:t>
            </a:r>
            <a:endParaRPr lang="cs-CZ" sz="2400" dirty="0"/>
          </a:p>
        </p:txBody>
      </p:sp>
    </p:spTree>
    <p:extLst>
      <p:ext uri="{BB962C8B-B14F-4D97-AF65-F5344CB8AC3E}">
        <p14:creationId xmlns:p14="http://schemas.microsoft.com/office/powerpoint/2010/main" val="383150213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pic>
        <p:nvPicPr>
          <p:cNvPr id="5" name="Zástupný symbol pro obsah 4"/>
          <p:cNvPicPr>
            <a:picLocks noGrp="1" noChangeAspect="1"/>
          </p:cNvPicPr>
          <p:nvPr>
            <p:ph idx="1"/>
          </p:nvPr>
        </p:nvPicPr>
        <p:blipFill>
          <a:blip r:embed="rId2"/>
          <a:stretch>
            <a:fillRect/>
          </a:stretch>
        </p:blipFill>
        <p:spPr>
          <a:xfrm>
            <a:off x="89378" y="1902691"/>
            <a:ext cx="11897674" cy="2429163"/>
          </a:xfrm>
          <a:prstGeom prst="rect">
            <a:avLst/>
          </a:prstGeom>
        </p:spPr>
      </p:pic>
      <p:sp>
        <p:nvSpPr>
          <p:cNvPr id="6" name="TextovéPole 5"/>
          <p:cNvSpPr txBox="1"/>
          <p:nvPr/>
        </p:nvSpPr>
        <p:spPr>
          <a:xfrm>
            <a:off x="1791855" y="4137891"/>
            <a:ext cx="2424062" cy="830997"/>
          </a:xfrm>
          <a:prstGeom prst="rect">
            <a:avLst/>
          </a:prstGeom>
          <a:noFill/>
        </p:spPr>
        <p:txBody>
          <a:bodyPr wrap="none" rtlCol="0">
            <a:spAutoFit/>
          </a:bodyPr>
          <a:lstStyle/>
          <a:p>
            <a:r>
              <a:rPr lang="cs-CZ" dirty="0"/>
              <a:t>* </a:t>
            </a:r>
            <a:r>
              <a:rPr lang="cs-CZ" i="1" dirty="0"/>
              <a:t>k 31. 10. 2019</a:t>
            </a:r>
            <a:endParaRPr lang="cs-CZ" dirty="0"/>
          </a:p>
          <a:p>
            <a:endParaRPr lang="cs-CZ" dirty="0"/>
          </a:p>
        </p:txBody>
      </p:sp>
    </p:spTree>
    <p:extLst>
      <p:ext uri="{BB962C8B-B14F-4D97-AF65-F5344CB8AC3E}">
        <p14:creationId xmlns:p14="http://schemas.microsoft.com/office/powerpoint/2010/main" val="18136163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63418" y="332509"/>
            <a:ext cx="10909782" cy="5499491"/>
          </a:xfrm>
        </p:spPr>
        <p:txBody>
          <a:bodyPr/>
          <a:lstStyle/>
          <a:p>
            <a:endParaRPr lang="cs-CZ" sz="2000" dirty="0" smtClean="0"/>
          </a:p>
          <a:p>
            <a:r>
              <a:rPr lang="cs-CZ" sz="2000" b="1" dirty="0" smtClean="0"/>
              <a:t>Snižující </a:t>
            </a:r>
            <a:r>
              <a:rPr lang="cs-CZ" sz="2000" b="1" dirty="0"/>
              <a:t>se počty migrantů a žadatelů o azyl v Evropě jsou ovšem pouze malé úspěchy ve velkém problému, na který neexistuje okamžité řešení. </a:t>
            </a:r>
            <a:endParaRPr lang="cs-CZ" sz="2000" b="1" dirty="0" smtClean="0"/>
          </a:p>
          <a:p>
            <a:r>
              <a:rPr lang="cs-CZ" sz="2000" b="1" dirty="0" smtClean="0"/>
              <a:t>Konec </a:t>
            </a:r>
            <a:r>
              <a:rPr lang="cs-CZ" sz="2000" b="1" dirty="0"/>
              <a:t>migrační vlny a krize rozhodně nelze vyhlásit a Evropa řešení hledá</a:t>
            </a:r>
            <a:r>
              <a:rPr lang="cs-CZ" sz="2000" dirty="0"/>
              <a:t>. Aktuálně se jedná spíše o strukturální problémy a kompletní reformu unijního azylového systému. </a:t>
            </a:r>
            <a:endParaRPr lang="cs-CZ" sz="2000" dirty="0" smtClean="0"/>
          </a:p>
          <a:p>
            <a:r>
              <a:rPr lang="cs-CZ" sz="2000" b="1" dirty="0" smtClean="0"/>
              <a:t>Italská </a:t>
            </a:r>
            <a:r>
              <a:rPr lang="cs-CZ" sz="2000" b="1" dirty="0"/>
              <a:t>vláda totiž „vydírá“ zbytek Evropské unie</a:t>
            </a:r>
            <a:r>
              <a:rPr lang="cs-CZ" sz="2000" dirty="0"/>
              <a:t>, když již od druhé poloviny roku 2018 nedovoluje běžencům, které z moře zachrání i lodě italské pobřežní stráže, aby se vylodili na italské půdě. </a:t>
            </a:r>
            <a:endParaRPr lang="cs-CZ" sz="2000" dirty="0" smtClean="0"/>
          </a:p>
          <a:p>
            <a:r>
              <a:rPr lang="cs-CZ" sz="2000" dirty="0" smtClean="0"/>
              <a:t>Umožní </a:t>
            </a:r>
            <a:r>
              <a:rPr lang="cs-CZ" sz="2000" dirty="0"/>
              <a:t>to jen v případě, kdy jiné evropské země slíbí, že se o uprchlíky postarají. </a:t>
            </a:r>
            <a:endParaRPr lang="cs-CZ" sz="2000" dirty="0" smtClean="0"/>
          </a:p>
          <a:p>
            <a:r>
              <a:rPr lang="cs-CZ" sz="2000" b="1" dirty="0" smtClean="0"/>
              <a:t>Ve </a:t>
            </a:r>
            <a:r>
              <a:rPr lang="cs-CZ" sz="2000" b="1" dirty="0"/>
              <a:t>Španělsku, ale i Německu, Itálii a dalších zemích sílí nacionalistické tendence, které jsou zaměřeny striktně proti přijímání uprchlíků</a:t>
            </a:r>
            <a:r>
              <a:rPr lang="cs-CZ" sz="2000" dirty="0"/>
              <a:t>.</a:t>
            </a:r>
          </a:p>
        </p:txBody>
      </p:sp>
    </p:spTree>
    <p:extLst>
      <p:ext uri="{BB962C8B-B14F-4D97-AF65-F5344CB8AC3E}">
        <p14:creationId xmlns:p14="http://schemas.microsoft.com/office/powerpoint/2010/main" val="369208137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72655" y="406400"/>
            <a:ext cx="10900545" cy="5425600"/>
          </a:xfrm>
        </p:spPr>
        <p:txBody>
          <a:bodyPr/>
          <a:lstStyle/>
          <a:p>
            <a:r>
              <a:rPr lang="cs-CZ" sz="2000" b="1" dirty="0"/>
              <a:t>Rychlé a realistické řešení uprchlického problému ve Středozemním moři (někdy je označován také jako tzv. „</a:t>
            </a:r>
            <a:r>
              <a:rPr lang="cs-CZ" sz="2000" b="1" dirty="0" err="1"/>
              <a:t>Sánchezův</a:t>
            </a:r>
            <a:r>
              <a:rPr lang="cs-CZ" sz="2000" b="1" dirty="0"/>
              <a:t> plán“ podle španělského premiéra) </a:t>
            </a:r>
            <a:r>
              <a:rPr lang="cs-CZ" sz="2000" dirty="0"/>
              <a:t>„nabízí Evropě“ rakouský ekonom Gerald </a:t>
            </a:r>
            <a:r>
              <a:rPr lang="cs-CZ" sz="2000" dirty="0" err="1"/>
              <a:t>Knaus</a:t>
            </a:r>
            <a:r>
              <a:rPr lang="cs-CZ" sz="2000" dirty="0"/>
              <a:t>, šéf </a:t>
            </a:r>
            <a:r>
              <a:rPr lang="cs-CZ" sz="2000" dirty="0" err="1"/>
              <a:t>think</a:t>
            </a:r>
            <a:r>
              <a:rPr lang="cs-CZ" sz="2000" dirty="0"/>
              <a:t>-tanku Iniciativa pro evropskou </a:t>
            </a:r>
            <a:r>
              <a:rPr lang="cs-CZ" sz="2000" dirty="0" smtClean="0"/>
              <a:t>stabilitu. </a:t>
            </a:r>
          </a:p>
          <a:p>
            <a:r>
              <a:rPr lang="cs-CZ" sz="2000" dirty="0" smtClean="0"/>
              <a:t>Již </a:t>
            </a:r>
            <a:r>
              <a:rPr lang="cs-CZ" sz="2000" dirty="0"/>
              <a:t>dříve, v roce 2016, se mu podařilo vymyslet a prosadit dohodu Evropské unie s Tureckem, na jejímž základě v podstatě ustal příliv uprchlíků z Blízkého východu přes Turecko, tedy balkánskou cestou. </a:t>
            </a:r>
            <a:endParaRPr lang="cs-CZ" sz="2000" dirty="0" smtClean="0"/>
          </a:p>
          <a:p>
            <a:r>
              <a:rPr lang="cs-CZ" sz="2000" b="1" dirty="0" smtClean="0"/>
              <a:t>Dohoda </a:t>
            </a:r>
            <a:r>
              <a:rPr lang="cs-CZ" sz="2000" b="1" dirty="0"/>
              <a:t>EU-Turecko spojuje evropskou pomoc syrským uprchlíkům v Turecku s tím, že turecká vláda uprchlíkům zabraňuje v přeplouvání na řecké ostrovy</a:t>
            </a:r>
            <a:r>
              <a:rPr lang="cs-CZ" sz="2000" dirty="0"/>
              <a:t>. </a:t>
            </a:r>
            <a:endParaRPr lang="cs-CZ" sz="2000" dirty="0" smtClean="0"/>
          </a:p>
          <a:p>
            <a:r>
              <a:rPr lang="cs-CZ" sz="2000" dirty="0" smtClean="0"/>
              <a:t>Dohoda </a:t>
            </a:r>
            <a:r>
              <a:rPr lang="cs-CZ" sz="2000" dirty="0"/>
              <a:t>je významným příkladem toho, jak evropská humanitární pomoc dokáže významně snížit nelegální přistěhovalectví. </a:t>
            </a:r>
            <a:endParaRPr lang="cs-CZ" sz="2000" dirty="0" smtClean="0"/>
          </a:p>
          <a:p>
            <a:r>
              <a:rPr lang="cs-CZ" sz="2000" dirty="0" smtClean="0"/>
              <a:t>Bez </a:t>
            </a:r>
            <a:r>
              <a:rPr lang="cs-CZ" sz="2000" dirty="0"/>
              <a:t>unijního „tureckého“ fondu, kam podle rozvrhu Evropské komise přispívají členské země, by to ovšem nebylo možné.</a:t>
            </a:r>
          </a:p>
          <a:p>
            <a:endParaRPr lang="cs-CZ" dirty="0"/>
          </a:p>
        </p:txBody>
      </p:sp>
    </p:spTree>
    <p:extLst>
      <p:ext uri="{BB962C8B-B14F-4D97-AF65-F5344CB8AC3E}">
        <p14:creationId xmlns:p14="http://schemas.microsoft.com/office/powerpoint/2010/main" val="64676077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26473" y="387927"/>
            <a:ext cx="10946727" cy="5444073"/>
          </a:xfrm>
        </p:spPr>
        <p:txBody>
          <a:bodyPr/>
          <a:lstStyle/>
          <a:p>
            <a:endParaRPr lang="cs-CZ" sz="2400" dirty="0" smtClean="0"/>
          </a:p>
          <a:p>
            <a:r>
              <a:rPr lang="cs-CZ" sz="2400" dirty="0" smtClean="0"/>
              <a:t>Z</a:t>
            </a:r>
            <a:r>
              <a:rPr lang="cs-CZ" sz="2400" dirty="0"/>
              <a:t> dnešního pohledu je v Evropě řada zemí, které jsou uprchlíky opravdu ohroženy a potřebují problém řešit. A pak jiné, kde politici předstírají, že uprchlíci jsou velká hrozba, a pomocí této hrozby vyhrávají volby (země V4, ale i např. Rakousko). </a:t>
            </a:r>
            <a:endParaRPr lang="cs-CZ" sz="2400" dirty="0" smtClean="0"/>
          </a:p>
          <a:p>
            <a:endParaRPr lang="cs-CZ" sz="2400" dirty="0"/>
          </a:p>
          <a:p>
            <a:r>
              <a:rPr lang="cs-CZ" sz="2400" dirty="0" smtClean="0"/>
              <a:t>Za </a:t>
            </a:r>
            <a:r>
              <a:rPr lang="cs-CZ" sz="2400" dirty="0"/>
              <a:t>nejdůležitější faktor je považováno rychlé rozlišení lidí, kteří přijíždějí do Evropy, tedy zda opravdu potřebují azylovou ochranu či </a:t>
            </a:r>
            <a:r>
              <a:rPr lang="cs-CZ" sz="2400" dirty="0" smtClean="0"/>
              <a:t>nikoliv.</a:t>
            </a:r>
            <a:endParaRPr lang="cs-CZ" sz="2400" dirty="0"/>
          </a:p>
        </p:txBody>
      </p:sp>
    </p:spTree>
    <p:extLst>
      <p:ext uri="{BB962C8B-B14F-4D97-AF65-F5344CB8AC3E}">
        <p14:creationId xmlns:p14="http://schemas.microsoft.com/office/powerpoint/2010/main" val="16130804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44945" y="434109"/>
            <a:ext cx="10928255" cy="5397891"/>
          </a:xfrm>
        </p:spPr>
        <p:txBody>
          <a:bodyPr/>
          <a:lstStyle/>
          <a:p>
            <a:r>
              <a:rPr lang="cs-CZ" sz="2000" dirty="0" err="1"/>
              <a:t>Knausův</a:t>
            </a:r>
            <a:r>
              <a:rPr lang="cs-CZ" sz="2000" dirty="0"/>
              <a:t> „</a:t>
            </a:r>
            <a:r>
              <a:rPr lang="cs-CZ" sz="2000" dirty="0" err="1"/>
              <a:t>Sánchezův</a:t>
            </a:r>
            <a:r>
              <a:rPr lang="cs-CZ" sz="2000" dirty="0"/>
              <a:t> plán“ je inspirovaný nizozemským modelem azylové procedury, které se už od začátku účastní právník a proces je velmi strukturovaný. </a:t>
            </a:r>
            <a:endParaRPr lang="cs-CZ" sz="2000" dirty="0" smtClean="0"/>
          </a:p>
          <a:p>
            <a:r>
              <a:rPr lang="cs-CZ" sz="2000" dirty="0" smtClean="0"/>
              <a:t>Po</a:t>
            </a:r>
            <a:r>
              <a:rPr lang="cs-CZ" sz="2000" dirty="0"/>
              <a:t> několika dnech odpočinku je pět přesně naplánovaných dní, na jejichž konci je rozhodnutí o azylu. Pak případně následuje opět krátké odvolací řízení. </a:t>
            </a:r>
            <a:endParaRPr lang="cs-CZ" sz="2000" dirty="0" smtClean="0"/>
          </a:p>
          <a:p>
            <a:r>
              <a:rPr lang="cs-CZ" sz="2000" dirty="0" smtClean="0"/>
              <a:t>Tím</a:t>
            </a:r>
            <a:r>
              <a:rPr lang="cs-CZ" sz="2000" dirty="0"/>
              <a:t>, že je od počátku zapojen právník, se zkracuje čas pro soudy.  </a:t>
            </a:r>
            <a:endParaRPr lang="cs-CZ" sz="2000" dirty="0" smtClean="0"/>
          </a:p>
          <a:p>
            <a:r>
              <a:rPr lang="cs-CZ" sz="2000" dirty="0" smtClean="0"/>
              <a:t>Žádosti </a:t>
            </a:r>
            <a:r>
              <a:rPr lang="cs-CZ" sz="2000" dirty="0"/>
              <a:t>jsou přesně zpracované a plánování umožňuje poměrně přesně odhadnout, kolik lidí a kdy může dorazit a být přijato. </a:t>
            </a:r>
            <a:endParaRPr lang="cs-CZ" sz="2000" dirty="0" smtClean="0"/>
          </a:p>
          <a:p>
            <a:r>
              <a:rPr lang="cs-CZ" sz="2000" dirty="0" smtClean="0"/>
              <a:t>Datum </a:t>
            </a:r>
            <a:r>
              <a:rPr lang="cs-CZ" sz="2000" dirty="0"/>
              <a:t>pro zahájení této procedury je důležité pro další část plánu, a to vyjednávání s africkými zeměmi, odkud uprchlíci přicházejí. </a:t>
            </a:r>
            <a:endParaRPr lang="cs-CZ" sz="2000" dirty="0" smtClean="0"/>
          </a:p>
          <a:p>
            <a:r>
              <a:rPr lang="cs-CZ" sz="2000" dirty="0" smtClean="0"/>
              <a:t>Tyto </a:t>
            </a:r>
            <a:r>
              <a:rPr lang="cs-CZ" sz="2000" dirty="0"/>
              <a:t>země, především ze západní Afriky, by měly dostat "nabídku, která se neodmítá". Mohlo by se jednat o kombinaci finanční pomoci a nabídky legální migrace (různé formy stipendií a podpůrných programů</a:t>
            </a:r>
            <a:r>
              <a:rPr lang="cs-CZ" sz="2000" dirty="0" smtClean="0"/>
              <a:t>).</a:t>
            </a:r>
            <a:endParaRPr lang="cs-CZ" sz="2000" dirty="0"/>
          </a:p>
        </p:txBody>
      </p:sp>
    </p:spTree>
    <p:extLst>
      <p:ext uri="{BB962C8B-B14F-4D97-AF65-F5344CB8AC3E}">
        <p14:creationId xmlns:p14="http://schemas.microsoft.com/office/powerpoint/2010/main" val="422259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noChangeArrowheads="1"/>
          </p:cNvSpPr>
          <p:nvPr>
            <p:ph type="title"/>
          </p:nvPr>
        </p:nvSpPr>
        <p:spPr>
          <a:xfrm>
            <a:off x="1992313" y="188914"/>
            <a:ext cx="8229600" cy="561975"/>
          </a:xfrm>
        </p:spPr>
        <p:txBody>
          <a:bodyPr/>
          <a:lstStyle/>
          <a:p>
            <a:pPr algn="ctr" eaLnBrk="1" hangingPunct="1"/>
            <a:r>
              <a:rPr lang="cs-CZ" altLang="cs-CZ" sz="2800" dirty="0">
                <a:latin typeface="Cambria" panose="02040503050406030204" pitchFamily="18" charset="0"/>
              </a:rPr>
              <a:t>MALÁ DOBA LEDOVÁ (zhruba 1300 – 1850)</a:t>
            </a:r>
            <a:endParaRPr lang="cs-CZ" altLang="cs-CZ" sz="2800" dirty="0"/>
          </a:p>
        </p:txBody>
      </p:sp>
      <p:sp>
        <p:nvSpPr>
          <p:cNvPr id="3" name="Zástupný symbol pro obsah 2">
            <a:extLst>
              <a:ext uri="{FF2B5EF4-FFF2-40B4-BE49-F238E27FC236}">
                <a16:creationId xmlns:a16="http://schemas.microsoft.com/office/drawing/2014/main" id="{69F7C816-DEBC-4492-B037-FF0B8442C492}"/>
              </a:ext>
            </a:extLst>
          </p:cNvPr>
          <p:cNvSpPr>
            <a:spLocks noGrp="1"/>
          </p:cNvSpPr>
          <p:nvPr>
            <p:ph idx="1"/>
          </p:nvPr>
        </p:nvSpPr>
        <p:spPr>
          <a:xfrm>
            <a:off x="277092" y="581891"/>
            <a:ext cx="11563926" cy="5871297"/>
          </a:xfrm>
        </p:spPr>
        <p:txBody>
          <a:bodyPr/>
          <a:lstStyle/>
          <a:p>
            <a:pPr eaLnBrk="1" hangingPunct="1">
              <a:defRPr/>
            </a:pPr>
            <a:r>
              <a:rPr lang="cs-CZ" sz="2400" dirty="0">
                <a:latin typeface="Cambria" panose="02040503050406030204" pitchFamily="18" charset="0"/>
              </a:rPr>
              <a:t>Lidé samozřejmě neumírají pouze na vyhladovění, ale na </a:t>
            </a:r>
            <a:r>
              <a:rPr lang="cs-CZ" sz="2400" b="1" dirty="0">
                <a:latin typeface="Cambria" panose="02040503050406030204" pitchFamily="18" charset="0"/>
              </a:rPr>
              <a:t>nemoci způsobené hladem </a:t>
            </a:r>
            <a:r>
              <a:rPr lang="cs-CZ" sz="2400" dirty="0">
                <a:latin typeface="Cambria" panose="02040503050406030204" pitchFamily="18" charset="0"/>
              </a:rPr>
              <a:t>(tzv. hladomory)</a:t>
            </a:r>
          </a:p>
          <a:p>
            <a:pPr eaLnBrk="1" hangingPunct="1">
              <a:defRPr/>
            </a:pPr>
            <a:endParaRPr lang="cs-CZ" sz="2400" dirty="0">
              <a:latin typeface="Cambria" panose="02040503050406030204" pitchFamily="18" charset="0"/>
            </a:endParaRPr>
          </a:p>
          <a:p>
            <a:pPr eaLnBrk="1" hangingPunct="1">
              <a:defRPr/>
            </a:pPr>
            <a:r>
              <a:rPr lang="cs-CZ" sz="2400" dirty="0">
                <a:latin typeface="Cambria" panose="02040503050406030204" pitchFamily="18" charset="0"/>
              </a:rPr>
              <a:t>Je to </a:t>
            </a:r>
            <a:r>
              <a:rPr lang="cs-CZ" sz="2400" b="1" dirty="0">
                <a:latin typeface="Cambria" panose="02040503050406030204" pitchFamily="18" charset="0"/>
              </a:rPr>
              <a:t>živná půda </a:t>
            </a:r>
            <a:r>
              <a:rPr lang="cs-CZ" sz="2400" dirty="0">
                <a:latin typeface="Cambria" panose="02040503050406030204" pitchFamily="18" charset="0"/>
              </a:rPr>
              <a:t>mj. pro </a:t>
            </a:r>
            <a:r>
              <a:rPr lang="cs-CZ" sz="2400" b="1" dirty="0">
                <a:latin typeface="Cambria" panose="02040503050406030204" pitchFamily="18" charset="0"/>
              </a:rPr>
              <a:t>dýmějový mor</a:t>
            </a:r>
            <a:r>
              <a:rPr lang="cs-CZ" sz="2400" dirty="0">
                <a:latin typeface="Cambria" panose="02040503050406030204" pitchFamily="18" charset="0"/>
              </a:rPr>
              <a:t>, který s sebou přivážejí námořníci </a:t>
            </a:r>
            <a:r>
              <a:rPr lang="cs-CZ" sz="2400" b="1" dirty="0">
                <a:latin typeface="Cambria" panose="02040503050406030204" pitchFamily="18" charset="0"/>
              </a:rPr>
              <a:t>na lodích s kořením z Asie </a:t>
            </a:r>
            <a:r>
              <a:rPr lang="cs-CZ" sz="2400" dirty="0">
                <a:latin typeface="Cambria" panose="02040503050406030204" pitchFamily="18" charset="0"/>
              </a:rPr>
              <a:t>(epidemie počínající rokem 1347 – viz dále)</a:t>
            </a:r>
          </a:p>
          <a:p>
            <a:pPr marL="0" indent="0">
              <a:buNone/>
              <a:defRPr/>
            </a:pPr>
            <a:r>
              <a:rPr lang="cs-CZ" sz="2400" dirty="0">
                <a:latin typeface="Cambria" panose="02040503050406030204" pitchFamily="18" charset="0"/>
              </a:rPr>
              <a:t>    </a:t>
            </a:r>
            <a:r>
              <a:rPr lang="cs-CZ" sz="1800" dirty="0">
                <a:latin typeface="Cambria" panose="02040503050406030204" pitchFamily="18" charset="0"/>
              </a:rPr>
              <a:t>(jen Francie mezi roky 1371 – 1791 zažije 111 hladomorů)</a:t>
            </a:r>
          </a:p>
          <a:p>
            <a:pPr eaLnBrk="1" hangingPunct="1">
              <a:defRPr/>
            </a:pPr>
            <a:endParaRPr lang="cs-CZ" sz="2400" dirty="0">
              <a:latin typeface="Cambria" panose="02040503050406030204" pitchFamily="18" charset="0"/>
            </a:endParaRPr>
          </a:p>
          <a:p>
            <a:pPr eaLnBrk="1" hangingPunct="1">
              <a:defRPr/>
            </a:pPr>
            <a:r>
              <a:rPr lang="cs-CZ" sz="2400" dirty="0">
                <a:latin typeface="Cambria" panose="02040503050406030204" pitchFamily="18" charset="0"/>
              </a:rPr>
              <a:t>Malá doba ledová vytvoří </a:t>
            </a:r>
            <a:r>
              <a:rPr lang="cs-CZ" sz="2400" b="1" dirty="0">
                <a:latin typeface="Cambria" panose="02040503050406030204" pitchFamily="18" charset="0"/>
              </a:rPr>
              <a:t>„ideální“ podmínky pro různé epidemie, zejména moru…</a:t>
            </a:r>
          </a:p>
          <a:p>
            <a:pPr marL="0" indent="0">
              <a:buNone/>
              <a:defRPr/>
            </a:pPr>
            <a:r>
              <a:rPr lang="cs-CZ" sz="2400" dirty="0">
                <a:latin typeface="Cambria" panose="02040503050406030204" pitchFamily="18" charset="0"/>
              </a:rPr>
              <a:t>… </a:t>
            </a:r>
            <a:r>
              <a:rPr lang="cs-CZ" sz="2400" b="1" dirty="0">
                <a:latin typeface="Cambria" panose="02040503050406030204" pitchFamily="18" charset="0"/>
              </a:rPr>
              <a:t>lidé žijí </a:t>
            </a:r>
            <a:r>
              <a:rPr lang="cs-CZ" sz="2400" dirty="0">
                <a:latin typeface="Cambria" panose="02040503050406030204" pitchFamily="18" charset="0"/>
              </a:rPr>
              <a:t>v tehdejších městech co nejvíce </a:t>
            </a:r>
            <a:r>
              <a:rPr lang="cs-CZ" sz="2400" b="1" dirty="0">
                <a:latin typeface="Cambria" panose="02040503050406030204" pitchFamily="18" charset="0"/>
              </a:rPr>
              <a:t>pohromadě</a:t>
            </a:r>
            <a:r>
              <a:rPr lang="cs-CZ" sz="2400" dirty="0">
                <a:latin typeface="Cambria" panose="02040503050406030204" pitchFamily="18" charset="0"/>
              </a:rPr>
              <a:t>, aby se </a:t>
            </a:r>
            <a:r>
              <a:rPr lang="cs-CZ" sz="2400" b="1" dirty="0">
                <a:latin typeface="Cambria" panose="02040503050406030204" pitchFamily="18" charset="0"/>
              </a:rPr>
              <a:t>ušetřilo za vytápění</a:t>
            </a:r>
            <a:r>
              <a:rPr lang="cs-CZ" sz="2400" dirty="0">
                <a:latin typeface="Cambria" panose="02040503050406030204" pitchFamily="18" charset="0"/>
              </a:rPr>
              <a:t>, hygiena prakticky neexistuje a </a:t>
            </a:r>
            <a:r>
              <a:rPr lang="cs-CZ" sz="2400" b="1" dirty="0">
                <a:latin typeface="Cambria" panose="02040503050406030204" pitchFamily="18" charset="0"/>
              </a:rPr>
              <a:t>krysy</a:t>
            </a:r>
            <a:r>
              <a:rPr lang="cs-CZ" sz="2400" dirty="0">
                <a:latin typeface="Cambria" panose="02040503050406030204" pitchFamily="18" charset="0"/>
              </a:rPr>
              <a:t> jsou všude  - hledají teplo, mají </a:t>
            </a:r>
            <a:r>
              <a:rPr lang="cs-CZ" sz="2400" b="1" dirty="0">
                <a:latin typeface="Cambria" panose="02040503050406030204" pitchFamily="18" charset="0"/>
              </a:rPr>
              <a:t>blechy</a:t>
            </a:r>
            <a:r>
              <a:rPr lang="cs-CZ" sz="2400" dirty="0">
                <a:latin typeface="Cambria" panose="02040503050406030204" pitchFamily="18" charset="0"/>
              </a:rPr>
              <a:t> a ty </a:t>
            </a:r>
            <a:r>
              <a:rPr lang="cs-CZ" sz="2400" b="1" dirty="0">
                <a:latin typeface="Cambria" panose="02040503050406030204" pitchFamily="18" charset="0"/>
              </a:rPr>
              <a:t>přenášejí bakterie dýmějového moru</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73123940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600364" y="443345"/>
            <a:ext cx="10872836" cy="5388655"/>
          </a:xfrm>
        </p:spPr>
        <p:txBody>
          <a:bodyPr/>
          <a:lstStyle/>
          <a:p>
            <a:r>
              <a:rPr lang="cs-CZ" sz="2000" dirty="0"/>
              <a:t>Evropa již dlouho vynakládá desítky milionů EUR na pomoc různým africkým zemím, má vojenské mise např. v Nigeru, Mali a dalších zemích. </a:t>
            </a:r>
            <a:endParaRPr lang="cs-CZ" sz="2000" dirty="0" smtClean="0"/>
          </a:p>
          <a:p>
            <a:r>
              <a:rPr lang="cs-CZ" sz="2000" dirty="0" smtClean="0"/>
              <a:t>Často </a:t>
            </a:r>
            <a:r>
              <a:rPr lang="cs-CZ" sz="2000" dirty="0"/>
              <a:t>stačí ke změně poměrně málo, třeba změkčení autoritářských režimů v řadě afrických zemí. Když místní obyvatelé získají naději, že život doma bude lepší, rozmyslí si riskovat dramatickou a drahou cestu s nejistým výsledkem. </a:t>
            </a:r>
            <a:endParaRPr lang="cs-CZ" sz="2000" dirty="0" smtClean="0"/>
          </a:p>
          <a:p>
            <a:r>
              <a:rPr lang="cs-CZ" sz="2000" dirty="0" smtClean="0"/>
              <a:t>Stručně </a:t>
            </a:r>
            <a:r>
              <a:rPr lang="cs-CZ" sz="2000" dirty="0"/>
              <a:t>řečeno, lepší ochrana vnější hranice Evropské unie a těsnější spolupráce s dalšími státy, především v Africe, jsou součástí nejnovějších plánů EU na řešení migrační problematiky. </a:t>
            </a:r>
            <a:endParaRPr lang="cs-CZ" sz="2000" dirty="0" smtClean="0"/>
          </a:p>
          <a:p>
            <a:r>
              <a:rPr lang="cs-CZ" sz="2000" b="1" dirty="0" smtClean="0"/>
              <a:t>Pokud </a:t>
            </a:r>
            <a:r>
              <a:rPr lang="cs-CZ" sz="2000" b="1" dirty="0"/>
              <a:t>by bylo možné vyhodnotit chování evropských států a návazné plány a přípravy Evropské komise od roku 2018, lze je shrnout následovně:</a:t>
            </a:r>
          </a:p>
          <a:p>
            <a:endParaRPr lang="cs-CZ" dirty="0"/>
          </a:p>
        </p:txBody>
      </p:sp>
    </p:spTree>
    <p:extLst>
      <p:ext uri="{BB962C8B-B14F-4D97-AF65-F5344CB8AC3E}">
        <p14:creationId xmlns:p14="http://schemas.microsoft.com/office/powerpoint/2010/main" val="70953670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pic>
        <p:nvPicPr>
          <p:cNvPr id="5" name="Zástupný symbol pro obsah 4"/>
          <p:cNvPicPr>
            <a:picLocks noGrp="1" noChangeAspect="1"/>
          </p:cNvPicPr>
          <p:nvPr>
            <p:ph idx="1"/>
          </p:nvPr>
        </p:nvPicPr>
        <p:blipFill>
          <a:blip r:embed="rId2"/>
          <a:stretch>
            <a:fillRect/>
          </a:stretch>
        </p:blipFill>
        <p:spPr>
          <a:xfrm>
            <a:off x="875618" y="618836"/>
            <a:ext cx="9751477" cy="5299801"/>
          </a:xfrm>
          <a:prstGeom prst="rect">
            <a:avLst/>
          </a:prstGeom>
        </p:spPr>
      </p:pic>
    </p:spTree>
    <p:extLst>
      <p:ext uri="{BB962C8B-B14F-4D97-AF65-F5344CB8AC3E}">
        <p14:creationId xmlns:p14="http://schemas.microsoft.com/office/powerpoint/2010/main" val="9599021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81891" y="498764"/>
            <a:ext cx="10891309" cy="5333236"/>
          </a:xfrm>
        </p:spPr>
        <p:txBody>
          <a:bodyPr/>
          <a:lstStyle/>
          <a:p>
            <a:r>
              <a:rPr lang="cs-CZ" sz="2000" dirty="0"/>
              <a:t>Na sklonku roku 2018 se v evropské migrační politice zdály být uprchlické kvóty, které byly uměle nastaveny v roce 2015 a které rozdělovaly východ a západ Evropy, minulostí. </a:t>
            </a:r>
            <a:endParaRPr lang="cs-CZ" sz="2000" dirty="0" smtClean="0"/>
          </a:p>
          <a:p>
            <a:r>
              <a:rPr lang="cs-CZ" sz="2000" dirty="0" smtClean="0"/>
              <a:t>Nedošlo </a:t>
            </a:r>
            <a:r>
              <a:rPr lang="cs-CZ" sz="2000" dirty="0"/>
              <a:t>ani k žádným avizovaným sankcím pro země V4, jež se proti kvótám postavily nejostřeji. K polovině roku 2019 je, v souladu s vyhrocením situace v Itálii a Španělsku, možnost nového přerozdělování migrantů velmi reálná. </a:t>
            </a:r>
            <a:endParaRPr lang="cs-CZ" sz="2000" dirty="0" smtClean="0"/>
          </a:p>
          <a:p>
            <a:r>
              <a:rPr lang="cs-CZ" sz="2000" dirty="0" smtClean="0"/>
              <a:t>Středomořské </a:t>
            </a:r>
            <a:r>
              <a:rPr lang="cs-CZ" sz="2000" dirty="0"/>
              <a:t>státy zdůrazňují, že jsou vstupní branou do Evropy a přejímají veškerou zátěž. </a:t>
            </a:r>
            <a:endParaRPr lang="cs-CZ" sz="2000" dirty="0" smtClean="0"/>
          </a:p>
          <a:p>
            <a:r>
              <a:rPr lang="cs-CZ" sz="2000" dirty="0" smtClean="0"/>
              <a:t>Balkánská </a:t>
            </a:r>
            <a:r>
              <a:rPr lang="cs-CZ" sz="2000" dirty="0"/>
              <a:t>trasa byla v roce 2017 po dohodě EU s Tureckem prakticky uzavřena, variantou se tedy stalo vstřícné Španělsko a posléze i Itálie. </a:t>
            </a:r>
            <a:endParaRPr lang="cs-CZ" sz="2000" dirty="0" smtClean="0"/>
          </a:p>
          <a:p>
            <a:r>
              <a:rPr lang="cs-CZ" sz="2000" dirty="0" smtClean="0"/>
              <a:t>Jak </a:t>
            </a:r>
            <a:r>
              <a:rPr lang="cs-CZ" sz="2000" dirty="0"/>
              <a:t>již bylo výše naznačeno, obě středomořské země se ale od druhé poloviny roku 2018  k přijímání migrantů postavily negativně. </a:t>
            </a:r>
            <a:endParaRPr lang="cs-CZ" sz="2000" dirty="0" smtClean="0"/>
          </a:p>
          <a:p>
            <a:r>
              <a:rPr lang="cs-CZ" sz="2000" dirty="0" smtClean="0"/>
              <a:t>V</a:t>
            </a:r>
            <a:r>
              <a:rPr lang="cs-CZ" sz="2000" dirty="0"/>
              <a:t> průběhu roku 2019 se situace vyhrotila zejména v Itálii, která vede „zákopovou válku“ s humanitárními organizacemi a staví nové migranty de facto mimo zákon.</a:t>
            </a:r>
          </a:p>
        </p:txBody>
      </p:sp>
    </p:spTree>
    <p:extLst>
      <p:ext uri="{BB962C8B-B14F-4D97-AF65-F5344CB8AC3E}">
        <p14:creationId xmlns:p14="http://schemas.microsoft.com/office/powerpoint/2010/main" val="331871639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44945" y="397164"/>
            <a:ext cx="10928255" cy="5434836"/>
          </a:xfrm>
        </p:spPr>
        <p:txBody>
          <a:bodyPr/>
          <a:lstStyle/>
          <a:p>
            <a:r>
              <a:rPr lang="cs-CZ" sz="2000" b="1" dirty="0"/>
              <a:t>Humanitární organizace však mají velmi omezené možnosti a prakticky nulovou odpovědnost, příčiny nelegální migrace neřeší. </a:t>
            </a:r>
            <a:endParaRPr lang="cs-CZ" sz="2000" b="1" dirty="0" smtClean="0"/>
          </a:p>
          <a:p>
            <a:r>
              <a:rPr lang="cs-CZ" sz="2000" dirty="0" smtClean="0"/>
              <a:t>Ekonomicky </a:t>
            </a:r>
            <a:r>
              <a:rPr lang="cs-CZ" sz="2000" dirty="0"/>
              <a:t>silné evropské země v čele s Německem a Francií, nárazníkové Španělsko a Itálie, ale i další budou nuceny přistoupit ke skutečně systémovému řešení, založit „koalici ochotných“. </a:t>
            </a:r>
            <a:endParaRPr lang="cs-CZ" sz="2000" dirty="0" smtClean="0"/>
          </a:p>
          <a:p>
            <a:r>
              <a:rPr lang="cs-CZ" sz="2000" dirty="0" smtClean="0"/>
              <a:t>Zároveň </a:t>
            </a:r>
            <a:r>
              <a:rPr lang="cs-CZ" sz="2000" dirty="0"/>
              <a:t>zatlačit i na unijní země východní Evropy, aby převzaly svůj podíl odpovědnosti. </a:t>
            </a:r>
            <a:endParaRPr lang="cs-CZ" sz="2000" dirty="0" smtClean="0"/>
          </a:p>
          <a:p>
            <a:endParaRPr lang="cs-CZ" sz="2000" b="1" dirty="0" smtClean="0"/>
          </a:p>
          <a:p>
            <a:r>
              <a:rPr lang="cs-CZ" sz="2000" b="1" dirty="0" smtClean="0"/>
              <a:t>Přes </a:t>
            </a:r>
            <a:r>
              <a:rPr lang="cs-CZ" sz="2000" b="1" dirty="0"/>
              <a:t>všechny rozpory a neporozumění napříč státy EU jsou čelní představitelé v jedné věci zajedno - zřídit pro migranty záchytná střediska již na africkém kontinentu. </a:t>
            </a:r>
            <a:endParaRPr lang="cs-CZ" sz="2000" b="1" dirty="0" smtClean="0"/>
          </a:p>
          <a:p>
            <a:r>
              <a:rPr lang="cs-CZ" sz="2000" b="1" dirty="0" smtClean="0"/>
              <a:t>Poté </a:t>
            </a:r>
            <a:r>
              <a:rPr lang="cs-CZ" sz="2000" b="1" dirty="0"/>
              <a:t>lépe vynaložit prostředky finanční pomoci a v zásadě se snažit řešit problém již tam, kde začal, tedy v Africe a na Blízkém východě.</a:t>
            </a:r>
          </a:p>
          <a:p>
            <a:endParaRPr lang="cs-CZ" dirty="0"/>
          </a:p>
        </p:txBody>
      </p:sp>
    </p:spTree>
    <p:extLst>
      <p:ext uri="{BB962C8B-B14F-4D97-AF65-F5344CB8AC3E}">
        <p14:creationId xmlns:p14="http://schemas.microsoft.com/office/powerpoint/2010/main" val="339181209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609600" y="424873"/>
            <a:ext cx="10863600" cy="5407127"/>
          </a:xfrm>
        </p:spPr>
        <p:txBody>
          <a:bodyPr/>
          <a:lstStyle/>
          <a:p>
            <a:r>
              <a:rPr lang="cs-CZ" sz="2400" b="1" dirty="0"/>
              <a:t>Česká republika je současnou uprchlickou krizí zasažena spíše nepřímo. </a:t>
            </a:r>
            <a:endParaRPr lang="cs-CZ" sz="2400" b="1" dirty="0" smtClean="0"/>
          </a:p>
          <a:p>
            <a:r>
              <a:rPr lang="cs-CZ" sz="2400" dirty="0" smtClean="0"/>
              <a:t>V</a:t>
            </a:r>
            <a:r>
              <a:rPr lang="cs-CZ" sz="2400" dirty="0"/>
              <a:t> roce 2015 vyjelo několik skupin českých policistů a vojáků na pomoc do jihoevropských zemí, které se potýkaly s hlavní vlnou běženců. </a:t>
            </a:r>
            <a:endParaRPr lang="cs-CZ" sz="2400" dirty="0" smtClean="0"/>
          </a:p>
          <a:p>
            <a:r>
              <a:rPr lang="cs-CZ" sz="2400" dirty="0" smtClean="0"/>
              <a:t>V </a:t>
            </a:r>
            <a:r>
              <a:rPr lang="cs-CZ" sz="2400" dirty="0"/>
              <a:t>Maďarsku, Srbsku či Chorvatsku navíc pomáhali přímo uprchlíkům také dobrovolníci z ČR. V porovnání s předchozími roky se v roce 2015 mírně zvýšil počet žadatelů o azyl, včetně lidí prchajících z válkou postižené Sýrie. </a:t>
            </a:r>
            <a:endParaRPr lang="cs-CZ" sz="2400" dirty="0" smtClean="0"/>
          </a:p>
          <a:p>
            <a:endParaRPr lang="cs-CZ" sz="2400" b="1" dirty="0" smtClean="0"/>
          </a:p>
          <a:p>
            <a:r>
              <a:rPr lang="cs-CZ" sz="2400" b="1" dirty="0" smtClean="0"/>
              <a:t>Český </a:t>
            </a:r>
            <a:r>
              <a:rPr lang="cs-CZ" sz="2400" b="1" dirty="0"/>
              <a:t>kabinet se opakovaně (spolu s iniciátorem Slovenskem a dalšími zeměmi V4) vyslovil proti povinným kvótám na přerozdělení uprchlíků v rámci Evropské </a:t>
            </a:r>
            <a:r>
              <a:rPr lang="cs-CZ" sz="2400" b="1" dirty="0" smtClean="0"/>
              <a:t>unie.</a:t>
            </a:r>
            <a:endParaRPr lang="cs-CZ" dirty="0"/>
          </a:p>
        </p:txBody>
      </p:sp>
    </p:spTree>
    <p:extLst>
      <p:ext uri="{BB962C8B-B14F-4D97-AF65-F5344CB8AC3E}">
        <p14:creationId xmlns:p14="http://schemas.microsoft.com/office/powerpoint/2010/main" val="34362407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63418" y="378691"/>
            <a:ext cx="10909782" cy="5453309"/>
          </a:xfrm>
        </p:spPr>
        <p:txBody>
          <a:bodyPr/>
          <a:lstStyle/>
          <a:p>
            <a:r>
              <a:rPr lang="cs-CZ" sz="2400" b="1" dirty="0" smtClean="0"/>
              <a:t>Česká </a:t>
            </a:r>
            <a:r>
              <a:rPr lang="cs-CZ" sz="2400" b="1" dirty="0"/>
              <a:t>republika není hlavní tranzitní ani cílovou zemí pro migrující cizince. </a:t>
            </a:r>
            <a:endParaRPr lang="cs-CZ" sz="2400" b="1" dirty="0" smtClean="0"/>
          </a:p>
          <a:p>
            <a:r>
              <a:rPr lang="cs-CZ" sz="2400" dirty="0" smtClean="0"/>
              <a:t>V</a:t>
            </a:r>
            <a:r>
              <a:rPr lang="cs-CZ" sz="2400" dirty="0"/>
              <a:t> roce 2018 bylo při nelegální tranzitní migraci na území ČR zadrženo 191 osob, v roce 2017 to bylo 172 tranzitních migrantů, v roce 2016 více než 500 a v době kulminace migrační krize v roce 2015 až 2 300 osob</a:t>
            </a:r>
            <a:r>
              <a:rPr lang="cs-CZ" sz="2400" dirty="0" smtClean="0"/>
              <a:t>.</a:t>
            </a:r>
          </a:p>
          <a:p>
            <a:endParaRPr lang="cs-CZ" sz="2400" dirty="0" smtClean="0"/>
          </a:p>
          <a:p>
            <a:r>
              <a:rPr lang="cs-CZ" sz="2400" dirty="0" smtClean="0"/>
              <a:t>Státní </a:t>
            </a:r>
            <a:r>
              <a:rPr lang="cs-CZ" sz="2400" dirty="0"/>
              <a:t>příslušnosti se z dob migrační krize nezměnily, jde zejména o občany Afghánistánu, Sýrie a Iráku. </a:t>
            </a:r>
            <a:endParaRPr lang="cs-CZ" sz="2400" dirty="0" smtClean="0"/>
          </a:p>
          <a:p>
            <a:r>
              <a:rPr lang="cs-CZ" sz="2400" dirty="0" smtClean="0"/>
              <a:t>Nejvíce </a:t>
            </a:r>
            <a:r>
              <a:rPr lang="cs-CZ" sz="2400" dirty="0"/>
              <a:t>těchto osob cestovalo z Rakouska přes ČR do </a:t>
            </a:r>
            <a:r>
              <a:rPr lang="cs-CZ" sz="2400" dirty="0" smtClean="0"/>
              <a:t>Německa.</a:t>
            </a:r>
            <a:endParaRPr lang="cs-CZ" sz="2400" dirty="0"/>
          </a:p>
        </p:txBody>
      </p:sp>
    </p:spTree>
    <p:extLst>
      <p:ext uri="{BB962C8B-B14F-4D97-AF65-F5344CB8AC3E}">
        <p14:creationId xmlns:p14="http://schemas.microsoft.com/office/powerpoint/2010/main" val="24305234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581891" y="387927"/>
            <a:ext cx="11268364" cy="5444073"/>
          </a:xfrm>
        </p:spPr>
        <p:txBody>
          <a:bodyPr/>
          <a:lstStyle/>
          <a:p>
            <a:r>
              <a:rPr lang="cs-CZ" sz="2000" b="1" dirty="0"/>
              <a:t>Situace v oblasti migrace v České republice je dlouhodobě stabilní. </a:t>
            </a:r>
            <a:endParaRPr lang="cs-CZ" sz="2000" b="1" dirty="0" smtClean="0"/>
          </a:p>
          <a:p>
            <a:r>
              <a:rPr lang="cs-CZ" sz="2000" b="1" dirty="0" smtClean="0"/>
              <a:t>Ke </a:t>
            </a:r>
            <a:r>
              <a:rPr lang="cs-CZ" sz="2000" b="1" dirty="0"/>
              <a:t>konci roku 2018 bylo v ČR evidováno 567 tis. přechodně a trvale pobývajících cizinců</a:t>
            </a:r>
            <a:r>
              <a:rPr lang="cs-CZ" sz="2000" dirty="0"/>
              <a:t>, což je meziročně o 40 tis. osob </a:t>
            </a:r>
            <a:r>
              <a:rPr lang="cs-CZ" sz="2000" dirty="0" smtClean="0"/>
              <a:t>více. </a:t>
            </a:r>
            <a:r>
              <a:rPr lang="cs-CZ" sz="2000" dirty="0"/>
              <a:t>Většina z nich (cca 51 %) měla v ČR povolen trvalý pobyt</a:t>
            </a:r>
            <a:r>
              <a:rPr lang="cs-CZ" sz="2000" dirty="0" smtClean="0"/>
              <a:t>.</a:t>
            </a:r>
          </a:p>
          <a:p>
            <a:endParaRPr lang="cs-CZ" sz="2000" dirty="0" smtClean="0"/>
          </a:p>
          <a:p>
            <a:r>
              <a:rPr lang="cs-CZ" sz="2000" dirty="0" smtClean="0"/>
              <a:t>Přibližně </a:t>
            </a:r>
            <a:r>
              <a:rPr lang="cs-CZ" sz="2000" dirty="0"/>
              <a:t>3/5 evidovaných cizinců pocházelo z tzv. třetích zemí, tedy států mimo EU/EHP a Švýcarska. </a:t>
            </a:r>
            <a:endParaRPr lang="cs-CZ" sz="2000" dirty="0" smtClean="0"/>
          </a:p>
          <a:p>
            <a:r>
              <a:rPr lang="cs-CZ" sz="2000" b="1" dirty="0" smtClean="0"/>
              <a:t>Nejpočetnější </a:t>
            </a:r>
            <a:r>
              <a:rPr lang="cs-CZ" sz="2000" b="1" dirty="0"/>
              <a:t>skupinou cizinců na našem území byli státní příslušníci Ukrajiny (132 tis.), dále občané Slovenska (117 tis.), Vietnamu (61 tis.), Ruska (38 tis.) a Polska (21 tis.). </a:t>
            </a:r>
            <a:endParaRPr lang="cs-CZ" sz="2000" b="1" dirty="0" smtClean="0"/>
          </a:p>
          <a:p>
            <a:r>
              <a:rPr lang="cs-CZ" sz="2000" dirty="0" smtClean="0"/>
              <a:t>U </a:t>
            </a:r>
            <a:r>
              <a:rPr lang="cs-CZ" sz="2000" dirty="0"/>
              <a:t>cizinců, kteří na území České republiky měli přechodný pobyt, převažoval účel pobytu zaměstnání (46,6 %), dále sloučení rodiny (17,4 %), studium (9,1 %) a podnikání (7,3 %). </a:t>
            </a:r>
            <a:endParaRPr lang="cs-CZ" sz="2000" dirty="0" smtClean="0"/>
          </a:p>
          <a:p>
            <a:r>
              <a:rPr lang="cs-CZ" sz="2000" b="1" dirty="0" smtClean="0"/>
              <a:t>Nárůst </a:t>
            </a:r>
            <a:r>
              <a:rPr lang="cs-CZ" sz="2000" b="1" dirty="0"/>
              <a:t>počtu osob byl způsoben zejména pracovní </a:t>
            </a:r>
            <a:r>
              <a:rPr lang="cs-CZ" sz="2000" b="1" dirty="0" smtClean="0"/>
              <a:t>migrací. </a:t>
            </a:r>
            <a:endParaRPr lang="cs-CZ" sz="2000" b="1" dirty="0"/>
          </a:p>
        </p:txBody>
      </p:sp>
    </p:spTree>
    <p:extLst>
      <p:ext uri="{BB962C8B-B14F-4D97-AF65-F5344CB8AC3E}">
        <p14:creationId xmlns:p14="http://schemas.microsoft.com/office/powerpoint/2010/main" val="89676820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Migrační politika a evropská migrační krize</a:t>
            </a:r>
            <a:endParaRPr lang="cs-CZ" dirty="0"/>
          </a:p>
        </p:txBody>
      </p:sp>
      <p:sp>
        <p:nvSpPr>
          <p:cNvPr id="4" name="Zástupný symbol pro obsah 3"/>
          <p:cNvSpPr>
            <a:spLocks noGrp="1"/>
          </p:cNvSpPr>
          <p:nvPr>
            <p:ph idx="1"/>
          </p:nvPr>
        </p:nvSpPr>
        <p:spPr>
          <a:xfrm>
            <a:off x="609600" y="323273"/>
            <a:ext cx="11083636" cy="5508727"/>
          </a:xfrm>
        </p:spPr>
        <p:txBody>
          <a:bodyPr/>
          <a:lstStyle/>
          <a:p>
            <a:r>
              <a:rPr lang="cs-CZ" sz="2400" b="1" dirty="0"/>
              <a:t>V roce 2018 bylo v ČR podáno celkem 1 702 žádostí o mezinárodní ochranu</a:t>
            </a:r>
            <a:r>
              <a:rPr lang="cs-CZ" sz="2400" dirty="0"/>
              <a:t>. </a:t>
            </a:r>
            <a:endParaRPr lang="cs-CZ" sz="2400" dirty="0" smtClean="0"/>
          </a:p>
          <a:p>
            <a:r>
              <a:rPr lang="cs-CZ" sz="2400" b="1" dirty="0" smtClean="0"/>
              <a:t>Nejvíce </a:t>
            </a:r>
            <a:r>
              <a:rPr lang="cs-CZ" sz="2400" b="1" dirty="0"/>
              <a:t>žadatelů pocházelo z Ukrajiny (415)</a:t>
            </a:r>
            <a:r>
              <a:rPr lang="cs-CZ" sz="2400" dirty="0"/>
              <a:t>, dále z Gruzie (169), Kuby (154), Arménie (117), Vietnamu (100), Uzbekistánu (98), Ruska (90) a Iráku (65). </a:t>
            </a:r>
            <a:endParaRPr lang="cs-CZ" sz="2400" dirty="0" smtClean="0"/>
          </a:p>
          <a:p>
            <a:r>
              <a:rPr lang="cs-CZ" sz="2400" dirty="0" smtClean="0"/>
              <a:t>Ve </a:t>
            </a:r>
            <a:r>
              <a:rPr lang="cs-CZ" sz="2400" dirty="0"/>
              <a:t>stejném období roku 2017 bylo podáno 1 451 žádostí, tzn., že v meziročním srovnání (2018) to bylo o 17 % žádostí více. </a:t>
            </a:r>
            <a:endParaRPr lang="cs-CZ" sz="2400" dirty="0" smtClean="0"/>
          </a:p>
          <a:p>
            <a:endParaRPr lang="cs-CZ" sz="2400" dirty="0"/>
          </a:p>
          <a:p>
            <a:r>
              <a:rPr lang="cs-CZ" sz="2400" b="1" dirty="0" smtClean="0"/>
              <a:t>Pokud </a:t>
            </a:r>
            <a:r>
              <a:rPr lang="cs-CZ" sz="2400" b="1" dirty="0"/>
              <a:t>se tedy dá v době evropské migrační vlny hovořit o azylantech, tak ve velké většině pocházejí ze zemí bývalého Sovětského svazu, nikoliv z Blízkého východu či </a:t>
            </a:r>
            <a:r>
              <a:rPr lang="cs-CZ" sz="2400" b="1" dirty="0" smtClean="0"/>
              <a:t>Afriky.</a:t>
            </a:r>
            <a:endParaRPr lang="cs-CZ" sz="2400" b="1" dirty="0"/>
          </a:p>
        </p:txBody>
      </p:sp>
    </p:spTree>
    <p:extLst>
      <p:ext uri="{BB962C8B-B14F-4D97-AF65-F5344CB8AC3E}">
        <p14:creationId xmlns:p14="http://schemas.microsoft.com/office/powerpoint/2010/main" val="89156113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Migrační politika a evropská migrační krize</a:t>
            </a:r>
            <a:endParaRPr lang="cs-CZ" altLang="cs-CZ" dirty="0"/>
          </a:p>
        </p:txBody>
      </p:sp>
      <p:pic>
        <p:nvPicPr>
          <p:cNvPr id="3" name="Obrázek 2"/>
          <p:cNvPicPr>
            <a:picLocks noChangeAspect="1"/>
          </p:cNvPicPr>
          <p:nvPr/>
        </p:nvPicPr>
        <p:blipFill>
          <a:blip r:embed="rId2"/>
          <a:stretch>
            <a:fillRect/>
          </a:stretch>
        </p:blipFill>
        <p:spPr>
          <a:xfrm>
            <a:off x="1404386" y="1865746"/>
            <a:ext cx="9269968" cy="2927927"/>
          </a:xfrm>
          <a:prstGeom prst="rect">
            <a:avLst/>
          </a:prstGeom>
        </p:spPr>
      </p:pic>
      <p:sp>
        <p:nvSpPr>
          <p:cNvPr id="4" name="TextovéPole 3"/>
          <p:cNvSpPr txBox="1"/>
          <p:nvPr/>
        </p:nvSpPr>
        <p:spPr>
          <a:xfrm>
            <a:off x="1521210" y="686917"/>
            <a:ext cx="9036320" cy="461665"/>
          </a:xfrm>
          <a:prstGeom prst="rect">
            <a:avLst/>
          </a:prstGeom>
          <a:noFill/>
        </p:spPr>
        <p:txBody>
          <a:bodyPr wrap="none" rtlCol="0">
            <a:spAutoFit/>
          </a:bodyPr>
          <a:lstStyle/>
          <a:p>
            <a:r>
              <a:rPr lang="cs-CZ" dirty="0"/>
              <a:t>Vývoj počtu cizinců pobývajících na území ČR v letech 1993-2018</a:t>
            </a:r>
          </a:p>
        </p:txBody>
      </p:sp>
    </p:spTree>
    <p:extLst>
      <p:ext uri="{BB962C8B-B14F-4D97-AF65-F5344CB8AC3E}">
        <p14:creationId xmlns:p14="http://schemas.microsoft.com/office/powerpoint/2010/main" val="119707682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6"/>
          <p:cNvPicPr>
            <a:picLocks noChangeAspect="1" noChangeArrowheads="1"/>
          </p:cNvPicPr>
          <p:nvPr/>
        </p:nvPicPr>
        <p:blipFill>
          <a:blip r:embed="rId3">
            <a:extLst>
              <a:ext uri="{28A0092B-C50C-407E-A947-70E740481C1C}">
                <a14:useLocalDpi xmlns:a14="http://schemas.microsoft.com/office/drawing/2010/main" val="0"/>
              </a:ext>
            </a:extLst>
          </a:blip>
          <a:srcRect l="11211" t="18896" r="38580" b="15312"/>
          <a:stretch>
            <a:fillRect/>
          </a:stretch>
        </p:blipFill>
        <p:spPr bwMode="auto">
          <a:xfrm>
            <a:off x="2063751" y="188913"/>
            <a:ext cx="7993063" cy="654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78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Morový lékař v ochranném oblek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1268413"/>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Léčba nemocných v morovém špitálu v německém Hamburku (mědirytina P. A. Kilian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1175" y="1150938"/>
            <a:ext cx="41783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ovéPole 1"/>
          <p:cNvSpPr txBox="1">
            <a:spLocks noChangeArrowheads="1"/>
          </p:cNvSpPr>
          <p:nvPr/>
        </p:nvSpPr>
        <p:spPr bwMode="auto">
          <a:xfrm>
            <a:off x="5591175" y="485776"/>
            <a:ext cx="405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Léčba nemocných v morovém špitálu </a:t>
            </a:r>
          </a:p>
          <a:p>
            <a:pPr eaLnBrk="1" hangingPunct="1">
              <a:spcBef>
                <a:spcPct val="0"/>
              </a:spcBef>
              <a:buFontTx/>
              <a:buNone/>
            </a:pPr>
            <a:r>
              <a:rPr lang="cs-CZ" altLang="cs-CZ" sz="1800"/>
              <a:t>v německém Hamburku </a:t>
            </a:r>
          </a:p>
        </p:txBody>
      </p:sp>
      <p:sp>
        <p:nvSpPr>
          <p:cNvPr id="37893" name="TextovéPole 2"/>
          <p:cNvSpPr txBox="1">
            <a:spLocks noChangeArrowheads="1"/>
          </p:cNvSpPr>
          <p:nvPr/>
        </p:nvSpPr>
        <p:spPr bwMode="auto">
          <a:xfrm>
            <a:off x="2351088" y="669926"/>
            <a:ext cx="3097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Morový lékař v ochranném obleku</a:t>
            </a:r>
          </a:p>
          <a:p>
            <a:pPr eaLnBrk="1" hangingPunct="1">
              <a:spcBef>
                <a:spcPct val="0"/>
              </a:spcBef>
              <a:buFontTx/>
              <a:buNone/>
            </a:pPr>
            <a:endParaRPr lang="cs-CZ" altLang="cs-CZ" sz="1800"/>
          </a:p>
        </p:txBody>
      </p:sp>
      <p:pic>
        <p:nvPicPr>
          <p:cNvPr id="37894" name="Picture 9" descr="Dýmějový mor zabil nejméně dvacet lidí. Nákazu nejčastěji přenášejí krysí blechy (ilustrační sníme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1176" y="3716338"/>
            <a:ext cx="387032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ovéPole 1"/>
          <p:cNvSpPr txBox="1">
            <a:spLocks noChangeArrowheads="1"/>
          </p:cNvSpPr>
          <p:nvPr/>
        </p:nvSpPr>
        <p:spPr bwMode="auto">
          <a:xfrm>
            <a:off x="2085975" y="5707064"/>
            <a:ext cx="5519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Některé studie ovšem dokazují,</a:t>
            </a:r>
          </a:p>
          <a:p>
            <a:pPr>
              <a:spcBef>
                <a:spcPct val="0"/>
              </a:spcBef>
              <a:buFontTx/>
              <a:buNone/>
            </a:pPr>
            <a:r>
              <a:rPr lang="cs-CZ" altLang="cs-CZ" sz="1800"/>
              <a:t>že krysy v tom byly nevinně, </a:t>
            </a:r>
          </a:p>
          <a:p>
            <a:pPr>
              <a:spcBef>
                <a:spcPct val="0"/>
              </a:spcBef>
              <a:buFontTx/>
              <a:buNone/>
            </a:pPr>
            <a:r>
              <a:rPr lang="cs-CZ" altLang="cs-CZ" sz="1800"/>
              <a:t>že nákazu přenášeli hlavně pískomilové, žijící v Asii.</a:t>
            </a:r>
          </a:p>
        </p:txBody>
      </p:sp>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72853510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5" descr="1587600-6593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
            <a:ext cx="4757738"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7"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292100"/>
            <a:ext cx="442753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9" descr="515342-original1-b30e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284539"/>
            <a:ext cx="47879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11" descr="12977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29000"/>
            <a:ext cx="49418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80923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3" name="Nadpis 2"/>
          <p:cNvSpPr>
            <a:spLocks noGrp="1"/>
          </p:cNvSpPr>
          <p:nvPr>
            <p:ph type="title"/>
          </p:nvPr>
        </p:nvSpPr>
        <p:spPr/>
        <p:txBody>
          <a:bodyPr/>
          <a:lstStyle/>
          <a:p>
            <a:pPr algn="ctr"/>
            <a:r>
              <a:rPr lang="cs-CZ" dirty="0"/>
              <a:t>Populační politika a společenské a ekonomické dopady demografického stárnutí</a:t>
            </a:r>
          </a:p>
        </p:txBody>
      </p:sp>
    </p:spTree>
    <p:extLst>
      <p:ext uri="{BB962C8B-B14F-4D97-AF65-F5344CB8AC3E}">
        <p14:creationId xmlns:p14="http://schemas.microsoft.com/office/powerpoint/2010/main" val="397640982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3" name="Nadpis 2"/>
          <p:cNvSpPr>
            <a:spLocks noGrp="1"/>
          </p:cNvSpPr>
          <p:nvPr>
            <p:ph type="title"/>
          </p:nvPr>
        </p:nvSpPr>
        <p:spPr>
          <a:xfrm>
            <a:off x="720000" y="442909"/>
            <a:ext cx="10753200" cy="451576"/>
          </a:xfrm>
        </p:spPr>
        <p:txBody>
          <a:bodyPr/>
          <a:lstStyle/>
          <a:p>
            <a:pPr algn="ctr"/>
            <a:r>
              <a:rPr lang="cs-CZ" dirty="0"/>
              <a:t>Populační politika a prodlužování života</a:t>
            </a:r>
          </a:p>
        </p:txBody>
      </p:sp>
      <p:sp>
        <p:nvSpPr>
          <p:cNvPr id="4" name="Zástupný symbol pro obsah 3"/>
          <p:cNvSpPr>
            <a:spLocks noGrp="1"/>
          </p:cNvSpPr>
          <p:nvPr>
            <p:ph idx="1"/>
          </p:nvPr>
        </p:nvSpPr>
        <p:spPr>
          <a:xfrm>
            <a:off x="720000" y="1182255"/>
            <a:ext cx="10753200" cy="4649745"/>
          </a:xfrm>
        </p:spPr>
        <p:txBody>
          <a:bodyPr/>
          <a:lstStyle/>
          <a:p>
            <a:r>
              <a:rPr lang="cs-CZ" sz="2400" b="1" dirty="0"/>
              <a:t>Na globální úrovni se populační politika začala intenzivněji řešit po 2. světové válce</a:t>
            </a:r>
            <a:r>
              <a:rPr lang="cs-CZ" sz="2400" dirty="0"/>
              <a:t>, a to jako reakce na proběhlé události předchozích let a aktuální trendy spojené s prudkým populačním růstem</a:t>
            </a:r>
            <a:r>
              <a:rPr lang="cs-CZ" sz="2400" dirty="0" smtClean="0"/>
              <a:t>.</a:t>
            </a:r>
          </a:p>
          <a:p>
            <a:pPr marL="72000" indent="0">
              <a:buNone/>
            </a:pPr>
            <a:r>
              <a:rPr lang="cs-CZ" sz="2400" dirty="0" smtClean="0"/>
              <a:t> </a:t>
            </a:r>
          </a:p>
          <a:p>
            <a:r>
              <a:rPr lang="cs-CZ" sz="2400" dirty="0" smtClean="0"/>
              <a:t>Pod </a:t>
            </a:r>
            <a:r>
              <a:rPr lang="cs-CZ" sz="2400" dirty="0"/>
              <a:t>záštitou OSN se v roce 1954 v Římě konala první „Populační konference OSN“ (oficiálně Mezinárodní konference o populaci a rozvoji; </a:t>
            </a:r>
            <a:r>
              <a:rPr lang="cs-CZ" sz="2400" i="1" dirty="0"/>
              <a:t>International </a:t>
            </a:r>
            <a:r>
              <a:rPr lang="cs-CZ" sz="2400" i="1" dirty="0" err="1"/>
              <a:t>Conference</a:t>
            </a:r>
            <a:r>
              <a:rPr lang="cs-CZ" sz="2400" i="1" dirty="0"/>
              <a:t> on Population and </a:t>
            </a:r>
            <a:r>
              <a:rPr lang="cs-CZ" sz="2400" i="1" dirty="0" err="1"/>
              <a:t>Development</a:t>
            </a:r>
            <a:r>
              <a:rPr lang="cs-CZ" sz="2400" dirty="0"/>
              <a:t> - ICPD), která navázala na vůbec první setkání odborníků zabývajících se populačním vývojem v Ženevě v roce 1927. </a:t>
            </a:r>
          </a:p>
        </p:txBody>
      </p:sp>
    </p:spTree>
    <p:extLst>
      <p:ext uri="{BB962C8B-B14F-4D97-AF65-F5344CB8AC3E}">
        <p14:creationId xmlns:p14="http://schemas.microsoft.com/office/powerpoint/2010/main" val="111184058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1177637" y="650009"/>
            <a:ext cx="3930072" cy="2768914"/>
          </a:xfrm>
          <a:prstGeom prst="rect">
            <a:avLst/>
          </a:prstGeom>
        </p:spPr>
      </p:pic>
      <p:pic>
        <p:nvPicPr>
          <p:cNvPr id="4" name="Obrázek 3"/>
          <p:cNvPicPr>
            <a:picLocks noChangeAspect="1"/>
          </p:cNvPicPr>
          <p:nvPr/>
        </p:nvPicPr>
        <p:blipFill>
          <a:blip r:embed="rId3"/>
          <a:stretch>
            <a:fillRect/>
          </a:stretch>
        </p:blipFill>
        <p:spPr>
          <a:xfrm>
            <a:off x="6682612" y="899560"/>
            <a:ext cx="3914775" cy="5038725"/>
          </a:xfrm>
          <a:prstGeom prst="rect">
            <a:avLst/>
          </a:prstGeom>
        </p:spPr>
      </p:pic>
      <p:pic>
        <p:nvPicPr>
          <p:cNvPr id="5" name="Obrázek 4"/>
          <p:cNvPicPr>
            <a:picLocks noChangeAspect="1"/>
          </p:cNvPicPr>
          <p:nvPr/>
        </p:nvPicPr>
        <p:blipFill>
          <a:blip r:embed="rId4"/>
          <a:stretch>
            <a:fillRect/>
          </a:stretch>
        </p:blipFill>
        <p:spPr>
          <a:xfrm>
            <a:off x="1773959" y="3418922"/>
            <a:ext cx="3333750" cy="2000250"/>
          </a:xfrm>
          <a:prstGeom prst="rect">
            <a:avLst/>
          </a:prstGeom>
        </p:spPr>
      </p:pic>
    </p:spTree>
    <p:extLst>
      <p:ext uri="{BB962C8B-B14F-4D97-AF65-F5344CB8AC3E}">
        <p14:creationId xmlns:p14="http://schemas.microsoft.com/office/powerpoint/2010/main" val="193059971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81891" y="480291"/>
            <a:ext cx="10891309" cy="5351709"/>
          </a:xfrm>
        </p:spPr>
        <p:txBody>
          <a:bodyPr/>
          <a:lstStyle/>
          <a:p>
            <a:r>
              <a:rPr lang="cs-CZ" sz="2000" dirty="0"/>
              <a:t>Další populační konference proběhly zhruba s desetiletým intervalem – 1965 v Bělehradu, 1974 v Bukurešti, 1984 v </a:t>
            </a:r>
            <a:r>
              <a:rPr lang="cs-CZ" sz="2000" dirty="0" err="1"/>
              <a:t>Mexico</a:t>
            </a:r>
            <a:r>
              <a:rPr lang="cs-CZ" sz="2000" dirty="0"/>
              <a:t> City a 1994 v Káhiře. </a:t>
            </a:r>
            <a:endParaRPr lang="cs-CZ" sz="2000" dirty="0" smtClean="0"/>
          </a:p>
          <a:p>
            <a:r>
              <a:rPr lang="cs-CZ" sz="2000" dirty="0" smtClean="0"/>
              <a:t>Káhirská </a:t>
            </a:r>
            <a:r>
              <a:rPr lang="cs-CZ" sz="2000" dirty="0"/>
              <a:t>usnesení se nesla v duchu odstranění extrémní chudoby, prosazování rovnosti mezi pohlavími, snižování mateřské a dětské úmrtnosti, k boji proti AIDS a ochraně životního prostředí. </a:t>
            </a:r>
            <a:endParaRPr lang="cs-CZ" sz="2000" dirty="0" smtClean="0"/>
          </a:p>
          <a:p>
            <a:r>
              <a:rPr lang="cs-CZ" sz="2000" dirty="0" smtClean="0"/>
              <a:t>Akční </a:t>
            </a:r>
            <a:r>
              <a:rPr lang="cs-CZ" sz="2000" dirty="0"/>
              <a:t>program a strategie OSN týkající se populační politiky byly nastaveny na 20 let a v roce 1999 ještě upraveny na zvláštním zasedání valného shromáždění OSN v New Yorku (United </a:t>
            </a:r>
            <a:r>
              <a:rPr lang="cs-CZ" sz="2000" dirty="0" err="1"/>
              <a:t>Nations</a:t>
            </a:r>
            <a:r>
              <a:rPr lang="cs-CZ" sz="2000" dirty="0"/>
              <a:t>, 2005. Fakta a čísla OSN). </a:t>
            </a:r>
            <a:endParaRPr lang="cs-CZ" sz="2000" dirty="0" smtClean="0"/>
          </a:p>
          <a:p>
            <a:r>
              <a:rPr lang="cs-CZ" sz="2000" dirty="0" smtClean="0"/>
              <a:t>Přes </a:t>
            </a:r>
            <a:r>
              <a:rPr lang="cs-CZ" sz="2000" dirty="0"/>
              <a:t>řadu aktivních opatření a úspěchů se plán nepodařilo zcela naplnit. Poslední zasedání Komise OSN pro populaci (</a:t>
            </a:r>
            <a:r>
              <a:rPr lang="cs-CZ" sz="2000" dirty="0" err="1"/>
              <a:t>Commission</a:t>
            </a:r>
            <a:r>
              <a:rPr lang="cs-CZ" sz="2000" dirty="0"/>
              <a:t> on </a:t>
            </a:r>
            <a:r>
              <a:rPr lang="cs-CZ" sz="2000" dirty="0" err="1"/>
              <a:t>population</a:t>
            </a:r>
            <a:r>
              <a:rPr lang="cs-CZ" sz="2000" dirty="0"/>
              <a:t> and </a:t>
            </a:r>
            <a:r>
              <a:rPr lang="cs-CZ" sz="2000" dirty="0" err="1"/>
              <a:t>development</a:t>
            </a:r>
            <a:r>
              <a:rPr lang="cs-CZ" sz="2000" dirty="0"/>
              <a:t>) a rozvoj se konalo v New Yorku v roce 2009. </a:t>
            </a:r>
          </a:p>
        </p:txBody>
      </p:sp>
    </p:spTree>
    <p:extLst>
      <p:ext uri="{BB962C8B-B14F-4D97-AF65-F5344CB8AC3E}">
        <p14:creationId xmlns:p14="http://schemas.microsoft.com/office/powerpoint/2010/main" val="50661378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618836" y="452582"/>
            <a:ext cx="10854364" cy="5379418"/>
          </a:xfrm>
        </p:spPr>
        <p:txBody>
          <a:bodyPr/>
          <a:lstStyle/>
          <a:p>
            <a:r>
              <a:rPr lang="cs-CZ" sz="2000" b="1" dirty="0"/>
              <a:t>Stále větší pozornost věnuje </a:t>
            </a:r>
            <a:r>
              <a:rPr lang="cs-CZ" sz="2000" b="1" i="1" dirty="0"/>
              <a:t>populační problematice</a:t>
            </a:r>
            <a:r>
              <a:rPr lang="cs-CZ" sz="2000" b="1" dirty="0"/>
              <a:t> i Evropská Unie. </a:t>
            </a:r>
            <a:endParaRPr lang="cs-CZ" sz="2000" b="1" dirty="0" smtClean="0"/>
          </a:p>
          <a:p>
            <a:r>
              <a:rPr lang="cs-CZ" sz="2000" dirty="0" smtClean="0"/>
              <a:t>S</a:t>
            </a:r>
            <a:r>
              <a:rPr lang="cs-CZ" sz="2000" dirty="0"/>
              <a:t> ohledem na nízkou porodnost a s ní spojené stárnutí obyvatelstva na jedné straně, a s velkým počtem migrantů přicházejících z rozvojových zemí, je to pochopitelné; značné problémy se dotýkají jednotlivých členských států i celé EU. </a:t>
            </a:r>
            <a:endParaRPr lang="cs-CZ" sz="2000" dirty="0" smtClean="0"/>
          </a:p>
          <a:p>
            <a:r>
              <a:rPr lang="cs-CZ" sz="2000" dirty="0" smtClean="0"/>
              <a:t>Velká </a:t>
            </a:r>
            <a:r>
              <a:rPr lang="cs-CZ" sz="2000" dirty="0"/>
              <a:t>pozornost byla věnována přípravě prognózy obyvatelstva za EU i jednotlivé členské země do roku 2050. </a:t>
            </a:r>
            <a:endParaRPr lang="cs-CZ" sz="2000" dirty="0" smtClean="0"/>
          </a:p>
          <a:p>
            <a:r>
              <a:rPr lang="cs-CZ" sz="2000" dirty="0" smtClean="0"/>
              <a:t>Již </a:t>
            </a:r>
            <a:r>
              <a:rPr lang="cs-CZ" sz="2000" dirty="0"/>
              <a:t>v roce 2005 vydala Evropská komise dvě „zelené knihy“, které se dotýkaly demografického vývoje a jeho důsledků. </a:t>
            </a:r>
            <a:endParaRPr lang="cs-CZ" sz="2000" dirty="0" smtClean="0"/>
          </a:p>
          <a:p>
            <a:r>
              <a:rPr lang="cs-CZ" sz="2000" dirty="0" smtClean="0"/>
              <a:t>Konkrétně </a:t>
            </a:r>
            <a:r>
              <a:rPr lang="cs-CZ" sz="2000" dirty="0"/>
              <a:t>se jednalo o texty“ Jak čelit demografickým změnám v Evropě: nová solidarita mezi generacemi a „Budoucnost evropské migrační sítě</a:t>
            </a:r>
            <a:r>
              <a:rPr lang="cs-CZ" sz="2000" dirty="0" smtClean="0"/>
              <a:t>“. </a:t>
            </a:r>
            <a:endParaRPr lang="cs-CZ" sz="2000" dirty="0"/>
          </a:p>
        </p:txBody>
      </p:sp>
    </p:spTree>
    <p:extLst>
      <p:ext uri="{BB962C8B-B14F-4D97-AF65-F5344CB8AC3E}">
        <p14:creationId xmlns:p14="http://schemas.microsoft.com/office/powerpoint/2010/main" val="273425026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44944" y="277091"/>
            <a:ext cx="11185237" cy="5554909"/>
          </a:xfrm>
        </p:spPr>
        <p:txBody>
          <a:bodyPr/>
          <a:lstStyle/>
          <a:p>
            <a:r>
              <a:rPr lang="cs-CZ" sz="2000" b="1" i="1" dirty="0"/>
              <a:t>Populační politika</a:t>
            </a:r>
            <a:r>
              <a:rPr lang="cs-CZ" sz="2000" b="1" dirty="0"/>
              <a:t> se větví do několika základních přístupů. </a:t>
            </a:r>
            <a:r>
              <a:rPr lang="cs-CZ" sz="2000" b="1" i="1" dirty="0"/>
              <a:t>Kvantitativní (početní) přístup</a:t>
            </a:r>
            <a:r>
              <a:rPr lang="cs-CZ" sz="2000" b="1" dirty="0"/>
              <a:t> sleduje početní vývoj obyvatelstva. </a:t>
            </a:r>
            <a:endParaRPr lang="cs-CZ" sz="2000" b="1" dirty="0" smtClean="0"/>
          </a:p>
          <a:p>
            <a:r>
              <a:rPr lang="cs-CZ" sz="2000" dirty="0" smtClean="0"/>
              <a:t>S </a:t>
            </a:r>
            <a:r>
              <a:rPr lang="cs-CZ" sz="2000" dirty="0"/>
              <a:t>ohledem na dané cíle může dále být </a:t>
            </a:r>
            <a:r>
              <a:rPr lang="cs-CZ" sz="2000" b="1" dirty="0" err="1"/>
              <a:t>pronatalitní</a:t>
            </a:r>
            <a:r>
              <a:rPr lang="cs-CZ" sz="2000" b="1" dirty="0"/>
              <a:t> a </a:t>
            </a:r>
            <a:r>
              <a:rPr lang="cs-CZ" sz="2000" b="1" dirty="0" err="1"/>
              <a:t>antinatalitní</a:t>
            </a:r>
            <a:r>
              <a:rPr lang="cs-CZ" sz="2000" b="1" dirty="0"/>
              <a:t>. </a:t>
            </a:r>
            <a:endParaRPr lang="cs-CZ" sz="2000" b="1" dirty="0" smtClean="0"/>
          </a:p>
          <a:p>
            <a:r>
              <a:rPr lang="cs-CZ" sz="2000" b="1" dirty="0" err="1" smtClean="0"/>
              <a:t>Pronatalitní</a:t>
            </a:r>
            <a:r>
              <a:rPr lang="cs-CZ" sz="2000" b="1" dirty="0" smtClean="0"/>
              <a:t> </a:t>
            </a:r>
            <a:r>
              <a:rPr lang="cs-CZ" sz="2000" b="1" dirty="0"/>
              <a:t>politika se vyznačuje prostředky snažícími se podpořit růst populace dané země. </a:t>
            </a:r>
            <a:endParaRPr lang="cs-CZ" sz="2000" b="1" dirty="0" smtClean="0"/>
          </a:p>
          <a:p>
            <a:r>
              <a:rPr lang="cs-CZ" sz="2000" dirty="0" smtClean="0"/>
              <a:t>Tato </a:t>
            </a:r>
            <a:r>
              <a:rPr lang="cs-CZ" sz="2000" dirty="0"/>
              <a:t>politika se prosazuje především </a:t>
            </a:r>
            <a:r>
              <a:rPr lang="cs-CZ" sz="2000" b="1" dirty="0"/>
              <a:t>v zemích, kde počet obyvatel konstantně klesá</a:t>
            </a:r>
            <a:r>
              <a:rPr lang="cs-CZ" sz="2000" dirty="0"/>
              <a:t>. </a:t>
            </a:r>
            <a:endParaRPr lang="cs-CZ" sz="2000" dirty="0" smtClean="0"/>
          </a:p>
          <a:p>
            <a:r>
              <a:rPr lang="cs-CZ" sz="2000" dirty="0" smtClean="0"/>
              <a:t>Tyto </a:t>
            </a:r>
            <a:r>
              <a:rPr lang="cs-CZ" sz="2000" dirty="0"/>
              <a:t>země patří většinou mezi ty bohatší, a tak k podpoře růstu, především prostřednictvím adekvátně nastaveného sociálního systému, využívají svých finančních prostředků. </a:t>
            </a:r>
            <a:endParaRPr lang="cs-CZ" sz="2000" dirty="0" smtClean="0"/>
          </a:p>
          <a:p>
            <a:r>
              <a:rPr lang="cs-CZ" sz="2000" dirty="0" smtClean="0"/>
              <a:t>Zároveň </a:t>
            </a:r>
            <a:r>
              <a:rPr lang="cs-CZ" sz="2000" dirty="0"/>
              <a:t>se některé státy snaží pod tlakem církve omezit užívání antikoncepce a potratů, prostředků, které jinak nutně míru porodnosti v zemi snižují. </a:t>
            </a:r>
            <a:endParaRPr lang="cs-CZ" sz="2000" dirty="0" smtClean="0"/>
          </a:p>
          <a:p>
            <a:r>
              <a:rPr lang="cs-CZ" sz="2000" dirty="0" smtClean="0"/>
              <a:t>Dalšími </a:t>
            </a:r>
            <a:r>
              <a:rPr lang="cs-CZ" sz="2000" dirty="0"/>
              <a:t>nástroji </a:t>
            </a:r>
            <a:r>
              <a:rPr lang="cs-CZ" sz="2000" dirty="0" err="1"/>
              <a:t>pronatalitní</a:t>
            </a:r>
            <a:r>
              <a:rPr lang="cs-CZ" sz="2000" dirty="0"/>
              <a:t> politiky jsou prevence a zdravotní péče během těhotenství a porodu, která pomáhá zamezit úmrtnosti dětí a žen a v obecnější rovině i zlepšování životní úrovně obyvatel, zmenšení chudoby a zajištění lepšího přístupu k základním životním </a:t>
            </a:r>
            <a:r>
              <a:rPr lang="cs-CZ" sz="2000" dirty="0" smtClean="0"/>
              <a:t>potřebám.</a:t>
            </a:r>
            <a:endParaRPr lang="cs-CZ" sz="2000" dirty="0"/>
          </a:p>
        </p:txBody>
      </p:sp>
    </p:spTree>
    <p:extLst>
      <p:ext uri="{BB962C8B-B14F-4D97-AF65-F5344CB8AC3E}">
        <p14:creationId xmlns:p14="http://schemas.microsoft.com/office/powerpoint/2010/main" val="315379452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637309" y="572654"/>
            <a:ext cx="10835891" cy="5259345"/>
          </a:xfrm>
        </p:spPr>
        <p:txBody>
          <a:bodyPr/>
          <a:lstStyle/>
          <a:p>
            <a:r>
              <a:rPr lang="cs-CZ" sz="2000" b="1" dirty="0" err="1"/>
              <a:t>Antinatalitní</a:t>
            </a:r>
            <a:r>
              <a:rPr lang="cs-CZ" sz="2000" b="1" dirty="0"/>
              <a:t> politika je naopak zaměřena na snížení počtu nově narozených dětí. Obvykle ji můžeme vidět </a:t>
            </a:r>
            <a:r>
              <a:rPr lang="cs-CZ" sz="2000" b="1" dirty="0" smtClean="0"/>
              <a:t>u rozvíjejících </a:t>
            </a:r>
            <a:r>
              <a:rPr lang="cs-CZ" sz="2000" b="1" dirty="0"/>
              <a:t>se zemí </a:t>
            </a:r>
            <a:r>
              <a:rPr lang="cs-CZ" sz="2000" b="1" dirty="0" smtClean="0"/>
              <a:t>s vysokou </a:t>
            </a:r>
            <a:r>
              <a:rPr lang="cs-CZ" sz="2000" b="1" dirty="0"/>
              <a:t>mírou natality. </a:t>
            </a:r>
            <a:endParaRPr lang="cs-CZ" sz="2000" b="1" dirty="0" smtClean="0"/>
          </a:p>
          <a:p>
            <a:r>
              <a:rPr lang="cs-CZ" sz="2000" dirty="0" smtClean="0"/>
              <a:t>Tyto </a:t>
            </a:r>
            <a:r>
              <a:rPr lang="cs-CZ" sz="2000" dirty="0"/>
              <a:t>státy </a:t>
            </a:r>
            <a:r>
              <a:rPr lang="cs-CZ" sz="2000" dirty="0" smtClean="0"/>
              <a:t>trpí </a:t>
            </a:r>
            <a:r>
              <a:rPr lang="cs-CZ" sz="2000" b="1" dirty="0" smtClean="0"/>
              <a:t>významnými </a:t>
            </a:r>
            <a:r>
              <a:rPr lang="cs-CZ" sz="2000" b="1" dirty="0"/>
              <a:t>problémy, se kterými se kvůli vzrůstu populace musí potýkat. </a:t>
            </a:r>
            <a:r>
              <a:rPr lang="cs-CZ" sz="2000" dirty="0" smtClean="0"/>
              <a:t>Jako </a:t>
            </a:r>
            <a:r>
              <a:rPr lang="cs-CZ" sz="2000" dirty="0"/>
              <a:t>příklad lze uvést rostoucí náklady na školství a zdravotnictví. </a:t>
            </a:r>
            <a:endParaRPr lang="cs-CZ" sz="2000" dirty="0" smtClean="0"/>
          </a:p>
          <a:p>
            <a:endParaRPr lang="cs-CZ" sz="2000" dirty="0" smtClean="0"/>
          </a:p>
          <a:p>
            <a:r>
              <a:rPr lang="cs-CZ" sz="2000" dirty="0" smtClean="0"/>
              <a:t>Vysoká </a:t>
            </a:r>
            <a:r>
              <a:rPr lang="cs-CZ" sz="2000" dirty="0"/>
              <a:t>natalita mezi chudšími vrstvami obyvatel vyvolává také velmi vysokou zátěž na rodinné rozpočty a ještě více zhoršuje životní podmínky lidí. </a:t>
            </a:r>
            <a:endParaRPr lang="cs-CZ" sz="2000" dirty="0" smtClean="0"/>
          </a:p>
          <a:p>
            <a:r>
              <a:rPr lang="cs-CZ" sz="2000" dirty="0" err="1" smtClean="0"/>
              <a:t>Antinatalitní</a:t>
            </a:r>
            <a:r>
              <a:rPr lang="cs-CZ" sz="2000" dirty="0" smtClean="0"/>
              <a:t> </a:t>
            </a:r>
            <a:r>
              <a:rPr lang="cs-CZ" sz="2000" dirty="0"/>
              <a:t>politiku se snaží prosazovat především státy s vysokou úrovní porodnosti jižní Asii (Indie, Pákistán apod.) i vyspělejší státy Afriky (např. Egypt). Její hlavní nástroj je plánované rodičovství a prostředky jako jsou potraty, sterilizace a </a:t>
            </a:r>
            <a:r>
              <a:rPr lang="cs-CZ" sz="2000" dirty="0" smtClean="0"/>
              <a:t>antikoncepce.</a:t>
            </a:r>
            <a:endParaRPr lang="cs-CZ" sz="2000" dirty="0"/>
          </a:p>
        </p:txBody>
      </p:sp>
    </p:spTree>
    <p:extLst>
      <p:ext uri="{BB962C8B-B14F-4D97-AF65-F5344CB8AC3E}">
        <p14:creationId xmlns:p14="http://schemas.microsoft.com/office/powerpoint/2010/main" val="164019768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618836" y="729673"/>
            <a:ext cx="10854364" cy="5102327"/>
          </a:xfrm>
        </p:spPr>
        <p:txBody>
          <a:bodyPr/>
          <a:lstStyle/>
          <a:p>
            <a:r>
              <a:rPr lang="cs-CZ" sz="2400" b="1" i="1" dirty="0"/>
              <a:t>Migrační přístup</a:t>
            </a:r>
            <a:r>
              <a:rPr lang="cs-CZ" sz="2400" b="1" dirty="0"/>
              <a:t> sleduje vývoj v migraci (imigraci/emigraci) obyvatelstva, kterou lze státními zásahy ovlivňovat. </a:t>
            </a:r>
            <a:endParaRPr lang="cs-CZ" sz="2400" b="1" dirty="0" smtClean="0"/>
          </a:p>
          <a:p>
            <a:endParaRPr lang="cs-CZ" sz="2400" dirty="0"/>
          </a:p>
          <a:p>
            <a:r>
              <a:rPr lang="cs-CZ" sz="2400" dirty="0" smtClean="0"/>
              <a:t>Tato </a:t>
            </a:r>
            <a:r>
              <a:rPr lang="cs-CZ" sz="2400" dirty="0"/>
              <a:t>politika je </a:t>
            </a:r>
            <a:r>
              <a:rPr lang="cs-CZ" sz="2400" b="1" dirty="0"/>
              <a:t>zdrojem růstu v některých vyspělých zemích s tradičně pozitivním postojem vlád k imigraci </a:t>
            </a:r>
            <a:r>
              <a:rPr lang="cs-CZ" sz="2400" dirty="0"/>
              <a:t>(např. USA, Kanada, Austrálie, Německo, Švédsko a další), který se však v řadě zemí v posledních letech mění.</a:t>
            </a:r>
          </a:p>
          <a:p>
            <a:endParaRPr lang="cs-CZ" dirty="0"/>
          </a:p>
        </p:txBody>
      </p:sp>
    </p:spTree>
    <p:extLst>
      <p:ext uri="{BB962C8B-B14F-4D97-AF65-F5344CB8AC3E}">
        <p14:creationId xmlns:p14="http://schemas.microsoft.com/office/powerpoint/2010/main" val="274399032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406400" y="267855"/>
            <a:ext cx="11563927" cy="5564146"/>
          </a:xfrm>
        </p:spPr>
        <p:txBody>
          <a:bodyPr/>
          <a:lstStyle/>
          <a:p>
            <a:r>
              <a:rPr lang="cs-CZ" sz="2400" b="1" dirty="0"/>
              <a:t>Evropské země ve většině případů neaplikují ucelené nástroje populační politiky. </a:t>
            </a:r>
            <a:endParaRPr lang="cs-CZ" sz="2400" b="1" dirty="0" smtClean="0"/>
          </a:p>
          <a:p>
            <a:r>
              <a:rPr lang="cs-CZ" sz="2400" dirty="0" smtClean="0"/>
              <a:t>Většinou </a:t>
            </a:r>
            <a:r>
              <a:rPr lang="cs-CZ" sz="2400" dirty="0"/>
              <a:t>jsou to pouze dílčí nástroje, které jsou součástí jiných politik, i když není možné vyloučit jejich dopad na reprodukční chování. </a:t>
            </a:r>
            <a:endParaRPr lang="cs-CZ" sz="2400" dirty="0" smtClean="0"/>
          </a:p>
          <a:p>
            <a:r>
              <a:rPr lang="cs-CZ" sz="2400" b="1" dirty="0" smtClean="0"/>
              <a:t>Dominantním </a:t>
            </a:r>
            <a:r>
              <a:rPr lang="cs-CZ" sz="2400" b="1" dirty="0"/>
              <a:t>problémem s demografickým pozadím je v Evropě v posledních desetiletích ovšem pokles plodnosti a následný zrychlující se proces populačního stárnutí. </a:t>
            </a:r>
            <a:endParaRPr lang="cs-CZ" sz="2400" b="1" dirty="0" smtClean="0"/>
          </a:p>
          <a:p>
            <a:r>
              <a:rPr lang="cs-CZ" sz="2400" dirty="0" smtClean="0"/>
              <a:t>V </a:t>
            </a:r>
            <a:r>
              <a:rPr lang="cs-CZ" sz="2400" dirty="0"/>
              <a:t>důsledku této skutečnosti se ve většině zemí zužuje záběr populační politiky. </a:t>
            </a:r>
            <a:endParaRPr lang="cs-CZ" sz="2400" dirty="0" smtClean="0"/>
          </a:p>
          <a:p>
            <a:r>
              <a:rPr lang="cs-CZ" sz="2400" dirty="0" smtClean="0"/>
              <a:t>I </a:t>
            </a:r>
            <a:r>
              <a:rPr lang="cs-CZ" sz="2400" dirty="0"/>
              <a:t>když hlavní cíle zůstávají dlouhodobě nezměněny (zvyšování plodnosti), v posledních již zhruba dvou dekádách se stále více mění zaměření populačních </a:t>
            </a:r>
            <a:r>
              <a:rPr lang="cs-CZ" sz="2400" dirty="0" smtClean="0"/>
              <a:t>politik.</a:t>
            </a:r>
            <a:endParaRPr lang="cs-CZ" sz="2400" dirty="0"/>
          </a:p>
        </p:txBody>
      </p:sp>
    </p:spTree>
    <p:extLst>
      <p:ext uri="{BB962C8B-B14F-4D97-AF65-F5344CB8AC3E}">
        <p14:creationId xmlns:p14="http://schemas.microsoft.com/office/powerpoint/2010/main" val="2765153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noChangeArrowheads="1"/>
          </p:cNvSpPr>
          <p:nvPr>
            <p:ph type="title"/>
          </p:nvPr>
        </p:nvSpPr>
        <p:spPr>
          <a:xfrm>
            <a:off x="1916544" y="108384"/>
            <a:ext cx="8229600" cy="561975"/>
          </a:xfrm>
        </p:spPr>
        <p:txBody>
          <a:bodyPr/>
          <a:lstStyle/>
          <a:p>
            <a:pPr algn="ctr" eaLnBrk="1" hangingPunct="1"/>
            <a:r>
              <a:rPr lang="cs-CZ" altLang="cs-CZ" sz="2800" dirty="0">
                <a:latin typeface="Cambria" panose="02040503050406030204" pitchFamily="18" charset="0"/>
              </a:rPr>
              <a:t>MALÁ DOBA LEDOVÁ (zhruba 1300 – 1850)</a:t>
            </a:r>
          </a:p>
        </p:txBody>
      </p:sp>
      <p:sp>
        <p:nvSpPr>
          <p:cNvPr id="39939" name="Zástupný symbol pro obsah 2"/>
          <p:cNvSpPr>
            <a:spLocks noGrp="1" noChangeArrowheads="1"/>
          </p:cNvSpPr>
          <p:nvPr>
            <p:ph idx="1"/>
          </p:nvPr>
        </p:nvSpPr>
        <p:spPr>
          <a:xfrm>
            <a:off x="406400" y="517236"/>
            <a:ext cx="11314545" cy="5935953"/>
          </a:xfrm>
        </p:spPr>
        <p:txBody>
          <a:bodyPr/>
          <a:lstStyle/>
          <a:p>
            <a:pPr eaLnBrk="1" hangingPunct="1"/>
            <a:r>
              <a:rPr lang="cs-CZ" altLang="cs-CZ" sz="2400" b="1" dirty="0">
                <a:latin typeface="Cambria" panose="02040503050406030204" pitchFamily="18" charset="0"/>
              </a:rPr>
              <a:t>Husitské války</a:t>
            </a:r>
            <a:r>
              <a:rPr lang="cs-CZ" altLang="cs-CZ" sz="2400" dirty="0">
                <a:latin typeface="Cambria" panose="02040503050406030204" pitchFamily="18" charset="0"/>
              </a:rPr>
              <a:t> v 1. polovině 15. století </a:t>
            </a:r>
            <a:r>
              <a:rPr lang="cs-CZ" altLang="cs-CZ" sz="2400" b="1" dirty="0">
                <a:latin typeface="Cambria" panose="02040503050406030204" pitchFamily="18" charset="0"/>
              </a:rPr>
              <a:t>nemusely být </a:t>
            </a:r>
            <a:r>
              <a:rPr lang="cs-CZ" altLang="cs-CZ" sz="2400" dirty="0">
                <a:latin typeface="Cambria" panose="02040503050406030204" pitchFamily="18" charset="0"/>
              </a:rPr>
              <a:t>vůbec nebo by byly ještě smrtonosnější, kdyby nebylo malé doby ledové…, boj nejen o moc, ale i půdu a potraviny…</a:t>
            </a:r>
          </a:p>
          <a:p>
            <a:pPr eaLnBrk="1" hangingPunct="1"/>
            <a:endParaRPr lang="cs-CZ" altLang="cs-CZ" sz="2400" dirty="0">
              <a:latin typeface="Cambria" panose="02040503050406030204" pitchFamily="18" charset="0"/>
            </a:endParaRPr>
          </a:p>
          <a:p>
            <a:pPr eaLnBrk="1" hangingPunct="1"/>
            <a:r>
              <a:rPr lang="cs-CZ" altLang="cs-CZ" sz="2400" b="1" dirty="0">
                <a:latin typeface="Cambria" panose="02040503050406030204" pitchFamily="18" charset="0"/>
              </a:rPr>
              <a:t>Polovina 15. století je posledním mementem Vikingů </a:t>
            </a:r>
            <a:r>
              <a:rPr lang="cs-CZ" altLang="cs-CZ" sz="2400" dirty="0">
                <a:latin typeface="Cambria" panose="02040503050406030204" pitchFamily="18" charset="0"/>
              </a:rPr>
              <a:t>na kdysi zeleném </a:t>
            </a:r>
            <a:r>
              <a:rPr lang="cs-CZ" altLang="cs-CZ" sz="2400" b="1" dirty="0">
                <a:latin typeface="Cambria" panose="02040503050406030204" pitchFamily="18" charset="0"/>
              </a:rPr>
              <a:t>Grónsku</a:t>
            </a:r>
            <a:r>
              <a:rPr lang="cs-CZ" altLang="cs-CZ" sz="2400" dirty="0">
                <a:latin typeface="Cambria" panose="02040503050406030204" pitchFamily="18" charset="0"/>
              </a:rPr>
              <a:t>, které zamrzá a zapadává sněhem…</a:t>
            </a:r>
          </a:p>
          <a:p>
            <a:pPr eaLnBrk="1" hangingPunct="1">
              <a:buFontTx/>
              <a:buChar char="-"/>
            </a:pPr>
            <a:r>
              <a:rPr lang="cs-CZ" altLang="cs-CZ" sz="2400" dirty="0">
                <a:latin typeface="Cambria" panose="02040503050406030204" pitchFamily="18" charset="0"/>
              </a:rPr>
              <a:t>přitom ještě ve 13. století tam žilo kolem 4 tis. kolonizátorů</a:t>
            </a:r>
          </a:p>
          <a:p>
            <a:pPr eaLnBrk="1" hangingPunct="1">
              <a:buFontTx/>
              <a:buChar char="-"/>
            </a:pPr>
            <a:r>
              <a:rPr lang="cs-CZ" altLang="cs-CZ" sz="2400" b="1" dirty="0">
                <a:latin typeface="Cambria" panose="02040503050406030204" pitchFamily="18" charset="0"/>
              </a:rPr>
              <a:t>původní Vikingové se živili z 80 % zemědělskou potravou (skopové maso) </a:t>
            </a:r>
            <a:r>
              <a:rPr lang="cs-CZ" altLang="cs-CZ" sz="2400" dirty="0">
                <a:latin typeface="Cambria" panose="02040503050406030204" pitchFamily="18" charset="0"/>
              </a:rPr>
              <a:t>a jen z 20 % potravou z moře</a:t>
            </a:r>
          </a:p>
          <a:p>
            <a:pPr eaLnBrk="1" hangingPunct="1">
              <a:buFontTx/>
              <a:buChar char="-"/>
            </a:pPr>
            <a:r>
              <a:rPr lang="cs-CZ" altLang="cs-CZ" sz="2400" dirty="0">
                <a:latin typeface="Cambria" panose="02040503050406030204" pitchFamily="18" charset="0"/>
              </a:rPr>
              <a:t>jak čas plynul a zima se prohlubovala, poměr se zcela otočil</a:t>
            </a:r>
          </a:p>
          <a:p>
            <a:pPr eaLnBrk="1" hangingPunct="1">
              <a:buFontTx/>
              <a:buChar char="-"/>
            </a:pPr>
            <a:r>
              <a:rPr lang="cs-CZ" altLang="cs-CZ" sz="2400" dirty="0">
                <a:latin typeface="Cambria" panose="02040503050406030204" pitchFamily="18" charset="0"/>
              </a:rPr>
              <a:t>v polovině 15. století odchází poslední osadníci zpět do Norska a stopy po nich mizí</a:t>
            </a:r>
          </a:p>
          <a:p>
            <a:pPr eaLnBrk="1" hangingPunct="1">
              <a:buFontTx/>
              <a:buChar char="-"/>
            </a:pPr>
            <a:endParaRPr lang="cs-CZ" altLang="cs-CZ" sz="2400" dirty="0">
              <a:latin typeface="Cambria" panose="02040503050406030204" pitchFamily="18" charset="0"/>
            </a:endParaRPr>
          </a:p>
          <a:p>
            <a:pPr eaLnBrk="1" hangingPunct="1"/>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58177402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72655" y="387927"/>
            <a:ext cx="11194472" cy="5444073"/>
          </a:xfrm>
        </p:spPr>
        <p:txBody>
          <a:bodyPr/>
          <a:lstStyle/>
          <a:p>
            <a:r>
              <a:rPr lang="cs-CZ" sz="2000" dirty="0"/>
              <a:t>Zatímco v minulosti byly politiky zaměřeny hlavně na podporu plodnosti (přímá finanční podpora), v současnosti se stále více dostává do popředí politika odstraňování překážek a vytváření podmínek. </a:t>
            </a:r>
            <a:endParaRPr lang="cs-CZ" sz="2000" dirty="0" smtClean="0"/>
          </a:p>
          <a:p>
            <a:r>
              <a:rPr lang="cs-CZ" sz="2000" dirty="0" smtClean="0"/>
              <a:t>Jde </a:t>
            </a:r>
            <a:r>
              <a:rPr lang="cs-CZ" sz="2000" dirty="0"/>
              <a:t>především o problematiku slaďování pracovních a rodinných povinností pro rodiny s malými dětmi. </a:t>
            </a:r>
            <a:endParaRPr lang="cs-CZ" sz="2000" dirty="0" smtClean="0"/>
          </a:p>
          <a:p>
            <a:r>
              <a:rPr lang="cs-CZ" sz="2000" dirty="0" smtClean="0"/>
              <a:t>Je </a:t>
            </a:r>
            <a:r>
              <a:rPr lang="cs-CZ" sz="2000" dirty="0"/>
              <a:t>zřejmé, že většina žen není v novém miléniu ochotna obětovat kvůli rodině svou pracovní kariéru. </a:t>
            </a:r>
            <a:endParaRPr lang="cs-CZ" sz="2000" dirty="0" smtClean="0"/>
          </a:p>
          <a:p>
            <a:r>
              <a:rPr lang="cs-CZ" sz="2000" dirty="0" smtClean="0"/>
              <a:t>V </a:t>
            </a:r>
            <a:r>
              <a:rPr lang="cs-CZ" sz="2000" dirty="0"/>
              <a:t>zemích, kde mají ženy lepší postavení ve společnosti, kde mají vytvořeny podmínky pro zvládnutí práce i rodiny, kde se muži více zapojují do péče o chod domácnosti, tam se rodí více </a:t>
            </a:r>
            <a:r>
              <a:rPr lang="cs-CZ" sz="2000" dirty="0" smtClean="0"/>
              <a:t>dětí. </a:t>
            </a:r>
          </a:p>
          <a:p>
            <a:r>
              <a:rPr lang="cs-CZ" sz="2000" b="1" dirty="0" smtClean="0"/>
              <a:t>Evropa </a:t>
            </a:r>
            <a:r>
              <a:rPr lang="cs-CZ" sz="2000" b="1" dirty="0"/>
              <a:t>je již po řadu let svědkem určitého paradoxu, když v zemích s vysokou zaměstnaností žen je plodnost vyšší a v zemích s průměrnou nebo nízkou zaměstnaností žen naopak nižší.</a:t>
            </a:r>
          </a:p>
          <a:p>
            <a:endParaRPr lang="cs-CZ" dirty="0"/>
          </a:p>
        </p:txBody>
      </p:sp>
    </p:spTree>
    <p:extLst>
      <p:ext uri="{BB962C8B-B14F-4D97-AF65-F5344CB8AC3E}">
        <p14:creationId xmlns:p14="http://schemas.microsoft.com/office/powerpoint/2010/main" val="349118023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471055" y="378691"/>
            <a:ext cx="11369963" cy="5453309"/>
          </a:xfrm>
        </p:spPr>
        <p:txBody>
          <a:bodyPr/>
          <a:lstStyle/>
          <a:p>
            <a:r>
              <a:rPr lang="cs-CZ" sz="2400" dirty="0"/>
              <a:t>S příchodem </a:t>
            </a:r>
            <a:r>
              <a:rPr lang="cs-CZ" sz="2400" b="1" dirty="0"/>
              <a:t>dlouhověké společnosti dochází nejen ke kvantitativním změnám v podobě prodlužování života, ale také ke změnám kvalitativním a strukturálním. </a:t>
            </a:r>
            <a:endParaRPr lang="cs-CZ" sz="2400" b="1" dirty="0" smtClean="0"/>
          </a:p>
          <a:p>
            <a:r>
              <a:rPr lang="cs-CZ" sz="2400" dirty="0" smtClean="0"/>
              <a:t>Hranice </a:t>
            </a:r>
            <a:r>
              <a:rPr lang="cs-CZ" sz="2400" dirty="0"/>
              <a:t>mezi jednotlivými fázemi života se tak stávají flexibilnější a jevy, jako jsou vstup do manželství, zaměstnání nebo vzdělávání, se posouvají do pozdějšího věku. </a:t>
            </a:r>
            <a:endParaRPr lang="cs-CZ" sz="2400" dirty="0" smtClean="0"/>
          </a:p>
          <a:p>
            <a:r>
              <a:rPr lang="cs-CZ" sz="2400" b="1" dirty="0" smtClean="0"/>
              <a:t>Dosavadní </a:t>
            </a:r>
            <a:r>
              <a:rPr lang="cs-CZ" sz="2400" b="1" dirty="0"/>
              <a:t>systém založený na věku přestává fungovat </a:t>
            </a:r>
            <a:r>
              <a:rPr lang="cs-CZ" sz="2400" dirty="0"/>
              <a:t>a samotný věk se velmi relativizuje. </a:t>
            </a:r>
            <a:endParaRPr lang="cs-CZ" sz="2400" dirty="0" smtClean="0"/>
          </a:p>
          <a:p>
            <a:r>
              <a:rPr lang="cs-CZ" sz="2400" b="1" dirty="0" smtClean="0"/>
              <a:t>O </a:t>
            </a:r>
            <a:r>
              <a:rPr lang="cs-CZ" sz="2400" b="1" dirty="0"/>
              <a:t>této době se v tomto kontextu mluví jako o </a:t>
            </a:r>
            <a:r>
              <a:rPr lang="cs-CZ" sz="2400" b="1" i="1" dirty="0" err="1"/>
              <a:t>ageless</a:t>
            </a:r>
            <a:r>
              <a:rPr lang="cs-CZ" sz="2400" b="1" i="1" dirty="0"/>
              <a:t> </a:t>
            </a:r>
            <a:r>
              <a:rPr lang="cs-CZ" sz="2400" b="1" i="1" dirty="0" smtClean="0"/>
              <a:t>society</a:t>
            </a:r>
            <a:r>
              <a:rPr lang="cs-CZ" sz="2400" b="1" dirty="0" smtClean="0"/>
              <a:t>.</a:t>
            </a:r>
            <a:r>
              <a:rPr lang="cs-CZ" sz="2400" b="1" i="1" dirty="0" smtClean="0"/>
              <a:t> </a:t>
            </a:r>
            <a:r>
              <a:rPr lang="cs-CZ" sz="2400" b="1" dirty="0"/>
              <a:t>Objevují se nové systémy a politiky. </a:t>
            </a:r>
            <a:r>
              <a:rPr lang="cs-CZ" sz="2400" dirty="0"/>
              <a:t>Např. v Japonsku tyto systémy motivují lidi k vykonávání různých činností bez ohledu na věk.</a:t>
            </a:r>
          </a:p>
        </p:txBody>
      </p:sp>
    </p:spTree>
    <p:extLst>
      <p:ext uri="{BB962C8B-B14F-4D97-AF65-F5344CB8AC3E}">
        <p14:creationId xmlns:p14="http://schemas.microsoft.com/office/powerpoint/2010/main" val="129834932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81891" y="350982"/>
            <a:ext cx="10891309" cy="5481018"/>
          </a:xfrm>
        </p:spPr>
        <p:txBody>
          <a:bodyPr/>
          <a:lstStyle/>
          <a:p>
            <a:r>
              <a:rPr lang="cs-CZ" sz="2400" dirty="0"/>
              <a:t>Naše společnost se dostala do situace, kdy na demografické změny musí reagovat nejen sociální a zdravotní systémy, ale také vzdělávací systémy, trh práce a obecně instituce nabízející zboží a služby. </a:t>
            </a:r>
            <a:endParaRPr lang="cs-CZ" sz="2400" dirty="0" smtClean="0"/>
          </a:p>
          <a:p>
            <a:r>
              <a:rPr lang="cs-CZ" sz="2400" dirty="0" smtClean="0"/>
              <a:t>Následující text </a:t>
            </a:r>
            <a:r>
              <a:rPr lang="cs-CZ" sz="2400" dirty="0"/>
              <a:t>rozpracovává vybraná témata, která se stárnutím populace souvisejí. </a:t>
            </a:r>
            <a:endParaRPr lang="cs-CZ" sz="2400" dirty="0" smtClean="0"/>
          </a:p>
          <a:p>
            <a:r>
              <a:rPr lang="cs-CZ" sz="2400" dirty="0" smtClean="0"/>
              <a:t>Nenabízí </a:t>
            </a:r>
            <a:r>
              <a:rPr lang="cs-CZ" sz="2400" dirty="0"/>
              <a:t>však komplexní analýzu, která dalece přesahuje rámec tohoto textu, ani si neklade za cíl danou situaci řešit. </a:t>
            </a:r>
            <a:endParaRPr lang="cs-CZ" sz="2400" dirty="0" smtClean="0"/>
          </a:p>
          <a:p>
            <a:r>
              <a:rPr lang="cs-CZ" sz="2400" dirty="0" smtClean="0"/>
              <a:t>Jedná </a:t>
            </a:r>
            <a:r>
              <a:rPr lang="cs-CZ" sz="2400" dirty="0"/>
              <a:t>se pouze o vhled do problematiky, jejíž důsledky budou pravděpodobně dopadat na současné i nejbližší budoucí generace a ovlivňovat nejen ekonomické ale i sociální prostředí. </a:t>
            </a:r>
          </a:p>
          <a:p>
            <a:endParaRPr lang="cs-CZ" dirty="0"/>
          </a:p>
        </p:txBody>
      </p:sp>
    </p:spTree>
    <p:extLst>
      <p:ext uri="{BB962C8B-B14F-4D97-AF65-F5344CB8AC3E}">
        <p14:creationId xmlns:p14="http://schemas.microsoft.com/office/powerpoint/2010/main" val="295810981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3" name="Nadpis 2"/>
          <p:cNvSpPr>
            <a:spLocks noGrp="1"/>
          </p:cNvSpPr>
          <p:nvPr>
            <p:ph type="title"/>
          </p:nvPr>
        </p:nvSpPr>
        <p:spPr>
          <a:xfrm>
            <a:off x="720000" y="341309"/>
            <a:ext cx="10753200" cy="451576"/>
          </a:xfrm>
        </p:spPr>
        <p:txBody>
          <a:bodyPr/>
          <a:lstStyle/>
          <a:p>
            <a:pPr algn="ctr"/>
            <a:r>
              <a:rPr lang="cs-CZ" dirty="0"/>
              <a:t>Sociální systém ČR</a:t>
            </a:r>
          </a:p>
        </p:txBody>
      </p:sp>
      <p:sp>
        <p:nvSpPr>
          <p:cNvPr id="4" name="Zástupný symbol pro obsah 3"/>
          <p:cNvSpPr>
            <a:spLocks noGrp="1"/>
          </p:cNvSpPr>
          <p:nvPr>
            <p:ph idx="1"/>
          </p:nvPr>
        </p:nvSpPr>
        <p:spPr>
          <a:xfrm>
            <a:off x="609600" y="1025236"/>
            <a:ext cx="11166764" cy="4806764"/>
          </a:xfrm>
        </p:spPr>
        <p:txBody>
          <a:bodyPr/>
          <a:lstStyle/>
          <a:p>
            <a:r>
              <a:rPr lang="cs-CZ" sz="2000" dirty="0"/>
              <a:t>Systém sociálních služeb se v ČR řídí zákonem č. 108/2006 Sb., o sociální pomoci, ve znění pozdějších předpisů, a jeho hlavním posláním je ochrana práv a zájmů lidí, kteří mají ztíženou možnost jejich prosazování z důvodu zdravotního postižení, věku nebo nepříznivé životní </a:t>
            </a:r>
            <a:r>
              <a:rPr lang="cs-CZ" sz="2000" dirty="0" smtClean="0"/>
              <a:t>situace. </a:t>
            </a:r>
            <a:r>
              <a:rPr lang="cs-CZ" sz="2000" b="1" dirty="0"/>
              <a:t>Zákon vymezuje tři základní oblasti, kterými jsou</a:t>
            </a:r>
            <a:r>
              <a:rPr lang="cs-CZ" sz="2000" b="1" dirty="0" smtClean="0"/>
              <a:t>:</a:t>
            </a:r>
          </a:p>
          <a:p>
            <a:pPr marL="72000" indent="0">
              <a:buNone/>
            </a:pPr>
            <a:endParaRPr lang="cs-CZ" sz="2000" dirty="0"/>
          </a:p>
          <a:p>
            <a:endParaRPr lang="cs-CZ" dirty="0"/>
          </a:p>
        </p:txBody>
      </p:sp>
      <p:pic>
        <p:nvPicPr>
          <p:cNvPr id="5" name="Obrázek 4"/>
          <p:cNvPicPr>
            <a:picLocks noChangeAspect="1"/>
          </p:cNvPicPr>
          <p:nvPr/>
        </p:nvPicPr>
        <p:blipFill>
          <a:blip r:embed="rId2"/>
          <a:stretch>
            <a:fillRect/>
          </a:stretch>
        </p:blipFill>
        <p:spPr>
          <a:xfrm>
            <a:off x="301468" y="3251201"/>
            <a:ext cx="11590263" cy="2096654"/>
          </a:xfrm>
          <a:prstGeom prst="rect">
            <a:avLst/>
          </a:prstGeom>
        </p:spPr>
      </p:pic>
    </p:spTree>
    <p:extLst>
      <p:ext uri="{BB962C8B-B14F-4D97-AF65-F5344CB8AC3E}">
        <p14:creationId xmlns:p14="http://schemas.microsoft.com/office/powerpoint/2010/main" val="345538404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4" name="Obrázek 3"/>
          <p:cNvPicPr>
            <a:picLocks noChangeAspect="1"/>
          </p:cNvPicPr>
          <p:nvPr/>
        </p:nvPicPr>
        <p:blipFill>
          <a:blip r:embed="rId2"/>
          <a:stretch>
            <a:fillRect/>
          </a:stretch>
        </p:blipFill>
        <p:spPr>
          <a:xfrm>
            <a:off x="2373746" y="332509"/>
            <a:ext cx="7259781" cy="5444836"/>
          </a:xfrm>
          <a:prstGeom prst="rect">
            <a:avLst/>
          </a:prstGeom>
        </p:spPr>
      </p:pic>
    </p:spTree>
    <p:extLst>
      <p:ext uri="{BB962C8B-B14F-4D97-AF65-F5344CB8AC3E}">
        <p14:creationId xmlns:p14="http://schemas.microsoft.com/office/powerpoint/2010/main" val="57286830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91127" y="443345"/>
            <a:ext cx="11037455" cy="5388655"/>
          </a:xfrm>
        </p:spPr>
        <p:txBody>
          <a:bodyPr/>
          <a:lstStyle/>
          <a:p>
            <a:r>
              <a:rPr lang="cs-CZ" sz="2400" b="1" dirty="0"/>
              <a:t>Současná demografická situace nutí společnost, aby svoji pozornost zaměřila mimo jiné na problematiku zabezpečení optimální péče pro seniory a osoby se zdravotním postižením, rozšiřovala její aktuálně stagnující nabídku a zefektivnila </a:t>
            </a:r>
            <a:r>
              <a:rPr lang="cs-CZ" sz="2400" b="1" dirty="0" smtClean="0"/>
              <a:t>systém. </a:t>
            </a:r>
          </a:p>
          <a:p>
            <a:r>
              <a:rPr lang="cs-CZ" sz="2400" dirty="0" smtClean="0"/>
              <a:t>Jako </a:t>
            </a:r>
            <a:r>
              <a:rPr lang="cs-CZ" sz="2400" dirty="0"/>
              <a:t>jeden z hlavních problémů je vnímaná </a:t>
            </a:r>
            <a:r>
              <a:rPr lang="cs-CZ" sz="2400" b="1" dirty="0"/>
              <a:t>nedostatečná provázanost zdravotního a sociálního systému</a:t>
            </a:r>
            <a:r>
              <a:rPr lang="cs-CZ" sz="2400" dirty="0"/>
              <a:t>, nespolupráce Ministerstva zdravotnictví ČR a Ministerstva práce a sociálních věcí ČR a systém financování, kdy zdravotní pojišťovny nejsou ochotny hradit péči v sociálních službách a na druhé straně Ministerstvo práce a sociálních věcí odmítá přispívat na </a:t>
            </a:r>
            <a:r>
              <a:rPr lang="cs-CZ" sz="2400" dirty="0" smtClean="0"/>
              <a:t>léčbu.</a:t>
            </a:r>
            <a:endParaRPr lang="cs-CZ" sz="2400" dirty="0"/>
          </a:p>
        </p:txBody>
      </p:sp>
    </p:spTree>
    <p:extLst>
      <p:ext uri="{BB962C8B-B14F-4D97-AF65-F5344CB8AC3E}">
        <p14:creationId xmlns:p14="http://schemas.microsoft.com/office/powerpoint/2010/main" val="322123274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461819" y="434109"/>
            <a:ext cx="11360726" cy="5397891"/>
          </a:xfrm>
        </p:spPr>
        <p:txBody>
          <a:bodyPr/>
          <a:lstStyle/>
          <a:p>
            <a:r>
              <a:rPr lang="cs-CZ" sz="2400" b="1" dirty="0"/>
              <a:t>Podle odborníků je aktuální financování sociálních služeb neudržitelné, sociální péče je podfinancovaná, pokrývá pouze 70 % celkových personálních nákladů. </a:t>
            </a:r>
            <a:endParaRPr lang="cs-CZ" sz="2400" b="1" dirty="0" smtClean="0"/>
          </a:p>
          <a:p>
            <a:r>
              <a:rPr lang="cs-CZ" sz="2400" dirty="0" smtClean="0"/>
              <a:t>Deficit </a:t>
            </a:r>
            <a:r>
              <a:rPr lang="cs-CZ" sz="2400" dirty="0"/>
              <a:t>je důsledkem kombinace toho, že populace stárne, průměrný věk dožití se prodlužuje a zvyšují se zdravotní problémy seniorů a zdravotně postižených, navíc se struktura klientů mění a je vyžadována intenzivnější ošetřovatelská </a:t>
            </a:r>
            <a:r>
              <a:rPr lang="cs-CZ" sz="2400" dirty="0" smtClean="0"/>
              <a:t>péče. </a:t>
            </a:r>
          </a:p>
          <a:p>
            <a:r>
              <a:rPr lang="cs-CZ" sz="2400" dirty="0" smtClean="0"/>
              <a:t>Jako </a:t>
            </a:r>
            <a:r>
              <a:rPr lang="cs-CZ" sz="2400" dirty="0"/>
              <a:t>součást řešení je navrhováno zavést po vzoru Německa tzv. ošetřovatelské pojištění, do kterého by se vyčlenila část peněz ze zdravotního a část ze sociálního pojištění. </a:t>
            </a:r>
            <a:endParaRPr lang="cs-CZ" sz="2400" dirty="0" smtClean="0"/>
          </a:p>
          <a:p>
            <a:r>
              <a:rPr lang="cs-CZ" sz="2400" b="1" dirty="0" smtClean="0"/>
              <a:t>Celková </a:t>
            </a:r>
            <a:r>
              <a:rPr lang="cs-CZ" sz="2400" b="1" dirty="0"/>
              <a:t>částka by mohla podle odhadů dosáhnout 40-50 miliard </a:t>
            </a:r>
            <a:r>
              <a:rPr lang="cs-CZ" sz="2400" b="1" dirty="0" smtClean="0"/>
              <a:t>korun.</a:t>
            </a:r>
            <a:endParaRPr lang="cs-CZ" sz="2400" b="1" dirty="0"/>
          </a:p>
        </p:txBody>
      </p:sp>
    </p:spTree>
    <p:extLst>
      <p:ext uri="{BB962C8B-B14F-4D97-AF65-F5344CB8AC3E}">
        <p14:creationId xmlns:p14="http://schemas.microsoft.com/office/powerpoint/2010/main" val="286417412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3" name="Nadpis 2"/>
          <p:cNvSpPr>
            <a:spLocks noGrp="1"/>
          </p:cNvSpPr>
          <p:nvPr>
            <p:ph type="title"/>
          </p:nvPr>
        </p:nvSpPr>
        <p:spPr>
          <a:xfrm>
            <a:off x="720000" y="369018"/>
            <a:ext cx="10753200" cy="451576"/>
          </a:xfrm>
        </p:spPr>
        <p:txBody>
          <a:bodyPr/>
          <a:lstStyle/>
          <a:p>
            <a:pPr algn="ctr"/>
            <a:r>
              <a:rPr lang="cs-CZ" dirty="0"/>
              <a:t>Důchodový systém ČR</a:t>
            </a:r>
          </a:p>
        </p:txBody>
      </p:sp>
      <p:sp>
        <p:nvSpPr>
          <p:cNvPr id="4" name="Zástupný symbol pro obsah 3"/>
          <p:cNvSpPr>
            <a:spLocks noGrp="1"/>
          </p:cNvSpPr>
          <p:nvPr>
            <p:ph idx="1"/>
          </p:nvPr>
        </p:nvSpPr>
        <p:spPr>
          <a:xfrm>
            <a:off x="572655" y="1006765"/>
            <a:ext cx="11111345" cy="4825236"/>
          </a:xfrm>
        </p:spPr>
        <p:txBody>
          <a:bodyPr/>
          <a:lstStyle/>
          <a:p>
            <a:r>
              <a:rPr lang="cs-CZ" sz="2400" b="1" dirty="0"/>
              <a:t>Systém důchodového pojištění v ČR je součástí systému sociálního zabezpečení a úzce souvisí s demografickými změnami. </a:t>
            </a:r>
            <a:endParaRPr lang="cs-CZ" sz="2400" b="1" dirty="0" smtClean="0"/>
          </a:p>
          <a:p>
            <a:r>
              <a:rPr lang="cs-CZ" sz="2400" b="1" dirty="0" smtClean="0"/>
              <a:t>Příjmová </a:t>
            </a:r>
            <a:r>
              <a:rPr lang="cs-CZ" sz="2400" b="1" dirty="0"/>
              <a:t>stránka, jež je tvořena zejména pojistným na důchodovém pojištění</a:t>
            </a:r>
            <a:r>
              <a:rPr lang="cs-CZ" sz="2400" dirty="0"/>
              <a:t>, které mají povinnost platit zaměstnavatelé a zaměstnanci, osoby samostatně výdělečně činné a lidé, kteří se dobrovolně pojistili, bude ovlivněna klesajícím počtem lidí v produktivním věku. </a:t>
            </a:r>
            <a:endParaRPr lang="cs-CZ" sz="2400" dirty="0" smtClean="0"/>
          </a:p>
          <a:p>
            <a:r>
              <a:rPr lang="cs-CZ" sz="2400" b="1" dirty="0" smtClean="0"/>
              <a:t>Výdajovou </a:t>
            </a:r>
            <a:r>
              <a:rPr lang="cs-CZ" sz="2400" b="1" dirty="0"/>
              <a:t>stránku tvoří především výdaje na dávky důchodového pojištění, mezi které patří starobní, invalidní, vdovský/ vdovecký a sirotčí </a:t>
            </a:r>
            <a:r>
              <a:rPr lang="cs-CZ" sz="2400" b="1" dirty="0" smtClean="0"/>
              <a:t>důchody</a:t>
            </a:r>
            <a:r>
              <a:rPr lang="cs-CZ" sz="2400" dirty="0" smtClean="0"/>
              <a:t>.</a:t>
            </a:r>
            <a:endParaRPr lang="cs-CZ" sz="2400" dirty="0"/>
          </a:p>
        </p:txBody>
      </p:sp>
    </p:spTree>
    <p:extLst>
      <p:ext uri="{BB962C8B-B14F-4D97-AF65-F5344CB8AC3E}">
        <p14:creationId xmlns:p14="http://schemas.microsoft.com/office/powerpoint/2010/main" val="23283276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3205451" y="913966"/>
            <a:ext cx="5762625" cy="4752975"/>
          </a:xfrm>
          <a:prstGeom prst="rect">
            <a:avLst/>
          </a:prstGeom>
        </p:spPr>
      </p:pic>
    </p:spTree>
    <p:extLst>
      <p:ext uri="{BB962C8B-B14F-4D97-AF65-F5344CB8AC3E}">
        <p14:creationId xmlns:p14="http://schemas.microsoft.com/office/powerpoint/2010/main" val="204643295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498764" y="350983"/>
            <a:ext cx="11286836" cy="5481018"/>
          </a:xfrm>
        </p:spPr>
        <p:txBody>
          <a:bodyPr/>
          <a:lstStyle/>
          <a:p>
            <a:r>
              <a:rPr lang="cs-CZ" sz="2400" b="1" dirty="0"/>
              <a:t>Jedním z významných faktorů, které ovlivňují hospodaření sociálních systémů, je ekonomická situace. </a:t>
            </a:r>
            <a:endParaRPr lang="cs-CZ" sz="2400" b="1" dirty="0" smtClean="0"/>
          </a:p>
          <a:p>
            <a:r>
              <a:rPr lang="cs-CZ" sz="2400" dirty="0" smtClean="0"/>
              <a:t>Vzhledem </a:t>
            </a:r>
            <a:r>
              <a:rPr lang="cs-CZ" sz="2400" dirty="0"/>
              <a:t>k tomu, že sociální potřeby jsou kryty z příspěvků ekonomicky aktivní populace (tzv. princip průběžného financování), je její velikost a zaměstnanost determinantem velikosti rozpočtu, který je možný vynakládat na tyto potřeby. </a:t>
            </a:r>
            <a:endParaRPr lang="cs-CZ" sz="2400" dirty="0" smtClean="0"/>
          </a:p>
          <a:p>
            <a:r>
              <a:rPr lang="cs-CZ" sz="2400" dirty="0" smtClean="0"/>
              <a:t>Jinými </a:t>
            </a:r>
            <a:r>
              <a:rPr lang="cs-CZ" sz="2400" dirty="0"/>
              <a:t>slovy, </a:t>
            </a:r>
            <a:r>
              <a:rPr lang="cs-CZ" sz="2400" b="1" dirty="0"/>
              <a:t>vysoká míra zaměstnanosti a rostoucí mzdy znamenají vyšší příjmy, na druhé straně ekonomická stagnace a vysoká nezaměstnanost tyto příjmy snižuje. </a:t>
            </a:r>
            <a:endParaRPr lang="cs-CZ" sz="2400" b="1" dirty="0" smtClean="0"/>
          </a:p>
          <a:p>
            <a:r>
              <a:rPr lang="cs-CZ" sz="2400" b="1" dirty="0" smtClean="0"/>
              <a:t>Demografické </a:t>
            </a:r>
            <a:r>
              <a:rPr lang="cs-CZ" sz="2400" b="1" dirty="0"/>
              <a:t>změny pak mají přímý vliv na počet lidí, kteří jsou v produktivním věku, tedy těch, kteří skrz daňový systém přispívají na </a:t>
            </a:r>
            <a:r>
              <a:rPr lang="cs-CZ" sz="2400" b="1" dirty="0" smtClean="0"/>
              <a:t>výdaje.</a:t>
            </a:r>
            <a:endParaRPr lang="cs-CZ" sz="2400" b="1" dirty="0"/>
          </a:p>
        </p:txBody>
      </p:sp>
    </p:spTree>
    <p:extLst>
      <p:ext uri="{BB962C8B-B14F-4D97-AF65-F5344CB8AC3E}">
        <p14:creationId xmlns:p14="http://schemas.microsoft.com/office/powerpoint/2010/main" val="3020393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noChangeArrowheads="1"/>
          </p:cNvSpPr>
          <p:nvPr>
            <p:ph type="title"/>
          </p:nvPr>
        </p:nvSpPr>
        <p:spPr>
          <a:xfrm>
            <a:off x="1981200" y="115888"/>
            <a:ext cx="8229600" cy="419100"/>
          </a:xfrm>
        </p:spPr>
        <p:txBody>
          <a:bodyPr/>
          <a:lstStyle/>
          <a:p>
            <a:pPr algn="ctr" eaLnBrk="1" hangingPunct="1"/>
            <a:r>
              <a:rPr lang="cs-CZ" altLang="cs-CZ" sz="2800" dirty="0">
                <a:latin typeface="Cambria" panose="02040503050406030204" pitchFamily="18" charset="0"/>
              </a:rPr>
              <a:t>MALÁ DOBA LEDOVÁ (zhruba 1300 – 1850)</a:t>
            </a:r>
            <a:endParaRPr lang="cs-CZ" altLang="cs-CZ" sz="2800" dirty="0"/>
          </a:p>
        </p:txBody>
      </p:sp>
      <p:sp>
        <p:nvSpPr>
          <p:cNvPr id="41987" name="Zástupný symbol pro obsah 2"/>
          <p:cNvSpPr>
            <a:spLocks noGrp="1" noChangeArrowheads="1"/>
          </p:cNvSpPr>
          <p:nvPr>
            <p:ph idx="1"/>
          </p:nvPr>
        </p:nvSpPr>
        <p:spPr>
          <a:xfrm>
            <a:off x="378691" y="692151"/>
            <a:ext cx="11591636" cy="6049963"/>
          </a:xfrm>
        </p:spPr>
        <p:txBody>
          <a:bodyPr/>
          <a:lstStyle/>
          <a:p>
            <a:pPr eaLnBrk="1" hangingPunct="1"/>
            <a:r>
              <a:rPr lang="cs-CZ" altLang="cs-CZ" sz="2400" dirty="0">
                <a:latin typeface="Cambria" panose="02040503050406030204" pitchFamily="18" charset="0"/>
              </a:rPr>
              <a:t>Ještě koncem 15. století vydá </a:t>
            </a:r>
            <a:r>
              <a:rPr lang="cs-CZ" altLang="cs-CZ" sz="2400" b="1" dirty="0">
                <a:latin typeface="Cambria" panose="02040503050406030204" pitchFamily="18" charset="0"/>
              </a:rPr>
              <a:t>papež Inocenc VIII. </a:t>
            </a:r>
            <a:r>
              <a:rPr lang="cs-CZ" altLang="cs-CZ" sz="2400" dirty="0">
                <a:latin typeface="Cambria" panose="02040503050406030204" pitchFamily="18" charset="0"/>
              </a:rPr>
              <a:t>dekret, ve kterém </a:t>
            </a:r>
            <a:r>
              <a:rPr lang="cs-CZ" altLang="cs-CZ" sz="2400" b="1" dirty="0">
                <a:latin typeface="Cambria" panose="02040503050406030204" pitchFamily="18" charset="0"/>
              </a:rPr>
              <a:t>svaluje veškerou vinu za ochlazení na čarodějnice</a:t>
            </a:r>
            <a:r>
              <a:rPr lang="cs-CZ" altLang="cs-CZ" sz="2400" dirty="0">
                <a:latin typeface="Cambria" panose="02040503050406030204" pitchFamily="18" charset="0"/>
              </a:rPr>
              <a:t> – procesy a upalování v Evropě začínají</a:t>
            </a:r>
          </a:p>
          <a:p>
            <a:pPr eaLnBrk="1" hangingPunct="1"/>
            <a:r>
              <a:rPr lang="cs-CZ" altLang="cs-CZ" sz="2400" dirty="0">
                <a:latin typeface="Cambria" panose="02040503050406030204" pitchFamily="18" charset="0"/>
              </a:rPr>
              <a:t>V roce 1601 způsobí </a:t>
            </a:r>
            <a:r>
              <a:rPr lang="cs-CZ" altLang="cs-CZ" sz="2400" b="1" dirty="0">
                <a:latin typeface="Cambria" panose="02040503050406030204" pitchFamily="18" charset="0"/>
              </a:rPr>
              <a:t>jediný hladomor v Rusku smrt půl milionu lidí</a:t>
            </a:r>
            <a:r>
              <a:rPr lang="cs-CZ" altLang="cs-CZ" sz="2400" dirty="0">
                <a:latin typeface="Cambria" panose="02040503050406030204" pitchFamily="18" charset="0"/>
              </a:rPr>
              <a:t> – dochází k vraždění sousedů i vlastních slabších dětí, aby to silnější přežilo</a:t>
            </a:r>
          </a:p>
          <a:p>
            <a:pPr eaLnBrk="1" hangingPunct="1"/>
            <a:r>
              <a:rPr lang="cs-CZ" altLang="cs-CZ" sz="2400" b="1" dirty="0">
                <a:latin typeface="Cambria" panose="02040503050406030204" pitchFamily="18" charset="0"/>
              </a:rPr>
              <a:t>Rodiče nemají dost jídla </a:t>
            </a:r>
            <a:r>
              <a:rPr lang="cs-CZ" altLang="cs-CZ" sz="2400" dirty="0">
                <a:latin typeface="Cambria" panose="02040503050406030204" pitchFamily="18" charset="0"/>
              </a:rPr>
              <a:t>a tak často nechávají děti v lese -  základ drsných pohádek (Jeníček a Mařenka – </a:t>
            </a:r>
            <a:r>
              <a:rPr lang="cs-CZ" altLang="cs-CZ" sz="2400" dirty="0" err="1">
                <a:latin typeface="Cambria" panose="02040503050406030204" pitchFamily="18" charset="0"/>
              </a:rPr>
              <a:t>Giambattista</a:t>
            </a:r>
            <a:r>
              <a:rPr lang="cs-CZ" altLang="cs-CZ" sz="2400" dirty="0">
                <a:latin typeface="Cambria" panose="02040503050406030204" pitchFamily="18" charset="0"/>
              </a:rPr>
              <a:t> Basile, později bratři Grimmové, pohádky H. Ch. Andersena) je na světě</a:t>
            </a:r>
          </a:p>
        </p:txBody>
      </p:sp>
      <p:pic>
        <p:nvPicPr>
          <p:cNvPr id="41988" name="Picture 5" descr="jenic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409" y="4210339"/>
            <a:ext cx="44577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descr="Dětské puzzle 80 dílků - Jeníček a Mařenka">
            <a:hlinkClick r:id="rId4" tooltip="Dětské puzzle 80 dílků - Jeníček a Mařenka"/>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368" y="4321464"/>
            <a:ext cx="3048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52188416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26473" y="415636"/>
            <a:ext cx="10946727" cy="5416364"/>
          </a:xfrm>
        </p:spPr>
        <p:txBody>
          <a:bodyPr/>
          <a:lstStyle/>
          <a:p>
            <a:r>
              <a:rPr lang="cs-CZ" sz="2000" b="1" dirty="0"/>
              <a:t>Zmenšení velikosti ekonomicky aktivní populace, resp. přesunování této skupiny mezi důchodce, tak bude znamenat zátěž pro veřejné rozpočty kvůli snížení příjmů a zároveň kvůli zvyšování počtu vyplacených důchodových dávek. </a:t>
            </a:r>
            <a:endParaRPr lang="cs-CZ" sz="2000" b="1" dirty="0" smtClean="0"/>
          </a:p>
          <a:p>
            <a:endParaRPr lang="cs-CZ" sz="2000" dirty="0" smtClean="0"/>
          </a:p>
          <a:p>
            <a:r>
              <a:rPr lang="cs-CZ" sz="2000" dirty="0" smtClean="0"/>
              <a:t>Podle </a:t>
            </a:r>
            <a:r>
              <a:rPr lang="cs-CZ" sz="2000" dirty="0"/>
              <a:t>demografických prognóz vývoje obyvatelstva ČR, kalkulující se současnou věkovou a pohlavní strukturou obyvatelstva, se bude minimálně následujících 40 let zvyšovat počet osob v důchodovém věku připadajících na 100 zaměstnaných </a:t>
            </a:r>
            <a:r>
              <a:rPr lang="cs-CZ" sz="2000" dirty="0" smtClean="0"/>
              <a:t>osob. </a:t>
            </a:r>
          </a:p>
          <a:p>
            <a:endParaRPr lang="cs-CZ" sz="2000" dirty="0"/>
          </a:p>
          <a:p>
            <a:r>
              <a:rPr lang="cs-CZ" sz="2000" dirty="0" smtClean="0"/>
              <a:t>S</a:t>
            </a:r>
            <a:r>
              <a:rPr lang="cs-CZ" sz="2000" dirty="0"/>
              <a:t> rostoucím počtem osob v důchodovém věku poroste i počet vyplácených důchodových dávek. K tomuto nárůstu však již dochází v posledních letech, jak je možné vidět z obrázku </a:t>
            </a:r>
            <a:r>
              <a:rPr lang="cs-CZ" sz="2000" dirty="0" smtClean="0"/>
              <a:t>dále.</a:t>
            </a:r>
            <a:endParaRPr lang="cs-CZ" sz="2000" dirty="0"/>
          </a:p>
        </p:txBody>
      </p:sp>
    </p:spTree>
    <p:extLst>
      <p:ext uri="{BB962C8B-B14F-4D97-AF65-F5344CB8AC3E}">
        <p14:creationId xmlns:p14="http://schemas.microsoft.com/office/powerpoint/2010/main" val="2765547812"/>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63418" y="369455"/>
            <a:ext cx="10909782" cy="5462545"/>
          </a:xfrm>
        </p:spPr>
        <p:txBody>
          <a:bodyPr/>
          <a:lstStyle/>
          <a:p>
            <a:r>
              <a:rPr lang="cs-CZ" sz="2400" b="1" dirty="0"/>
              <a:t>Vzhledem k tomu, jak je v ČR důchodový systém nastavený, dají se do budoucna očekávat značné problémy. </a:t>
            </a:r>
            <a:endParaRPr lang="cs-CZ" sz="2400" b="1" dirty="0" smtClean="0"/>
          </a:p>
          <a:p>
            <a:endParaRPr lang="cs-CZ" sz="2400" dirty="0" smtClean="0"/>
          </a:p>
          <a:p>
            <a:r>
              <a:rPr lang="cs-CZ" sz="2400" dirty="0" smtClean="0"/>
              <a:t>Z</a:t>
            </a:r>
            <a:r>
              <a:rPr lang="cs-CZ" sz="2400" dirty="0"/>
              <a:t> uvedených důvodů </a:t>
            </a:r>
            <a:r>
              <a:rPr lang="cs-CZ" sz="2400" b="1" dirty="0"/>
              <a:t>již teď dochází k mnoha změnám, týkajících se způsobu výpočtu důchodů, jejich valorizace a určení důchodového věk</a:t>
            </a:r>
            <a:r>
              <a:rPr lang="cs-CZ" sz="2400" dirty="0"/>
              <a:t>u. </a:t>
            </a:r>
            <a:endParaRPr lang="cs-CZ" sz="2400" dirty="0" smtClean="0"/>
          </a:p>
          <a:p>
            <a:endParaRPr lang="cs-CZ" sz="2400" dirty="0" smtClean="0"/>
          </a:p>
          <a:p>
            <a:r>
              <a:rPr lang="cs-CZ" sz="2400" dirty="0" smtClean="0"/>
              <a:t>Aktuálně však dochází </a:t>
            </a:r>
            <a:r>
              <a:rPr lang="cs-CZ" sz="2400" b="1" dirty="0"/>
              <a:t>pouze ke stabilizaci současného systému, nicméně nejsou prováděny změny, které by do budoucna učinily situaci udržitelnou.</a:t>
            </a:r>
          </a:p>
          <a:p>
            <a:endParaRPr lang="cs-CZ" dirty="0"/>
          </a:p>
        </p:txBody>
      </p:sp>
    </p:spTree>
    <p:extLst>
      <p:ext uri="{BB962C8B-B14F-4D97-AF65-F5344CB8AC3E}">
        <p14:creationId xmlns:p14="http://schemas.microsoft.com/office/powerpoint/2010/main" val="153537737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1837039" y="914401"/>
            <a:ext cx="8291092" cy="4895272"/>
          </a:xfrm>
          <a:prstGeom prst="rect">
            <a:avLst/>
          </a:prstGeom>
        </p:spPr>
      </p:pic>
      <p:sp>
        <p:nvSpPr>
          <p:cNvPr id="4" name="TextovéPole 3"/>
          <p:cNvSpPr txBox="1"/>
          <p:nvPr/>
        </p:nvSpPr>
        <p:spPr>
          <a:xfrm>
            <a:off x="544945" y="147782"/>
            <a:ext cx="11040202" cy="461665"/>
          </a:xfrm>
          <a:prstGeom prst="rect">
            <a:avLst/>
          </a:prstGeom>
          <a:noFill/>
        </p:spPr>
        <p:txBody>
          <a:bodyPr wrap="none" rtlCol="0">
            <a:spAutoFit/>
          </a:bodyPr>
          <a:lstStyle/>
          <a:p>
            <a:r>
              <a:rPr lang="cs-CZ" dirty="0"/>
              <a:t>Počet vyplácených starobních důchodů v ČR v letech 1997-2017 (stav k 31. 12.)</a:t>
            </a:r>
          </a:p>
        </p:txBody>
      </p:sp>
    </p:spTree>
    <p:extLst>
      <p:ext uri="{BB962C8B-B14F-4D97-AF65-F5344CB8AC3E}">
        <p14:creationId xmlns:p14="http://schemas.microsoft.com/office/powerpoint/2010/main" val="190889485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35709" y="323273"/>
            <a:ext cx="10937491" cy="5508727"/>
          </a:xfrm>
        </p:spPr>
        <p:txBody>
          <a:bodyPr/>
          <a:lstStyle/>
          <a:p>
            <a:r>
              <a:rPr lang="cs-CZ" sz="2400" dirty="0"/>
              <a:t>Jak ukazuje </a:t>
            </a:r>
            <a:r>
              <a:rPr lang="cs-CZ" sz="2400" dirty="0" smtClean="0"/>
              <a:t>další obrázek, </a:t>
            </a:r>
            <a:r>
              <a:rPr lang="cs-CZ" sz="2400" dirty="0"/>
              <a:t>od roku 2009 do roku 2016 byl úhrn vybraného pojistného na důchodové pojištění nižší než úhrn vyplácených důchodů. </a:t>
            </a:r>
            <a:endParaRPr lang="cs-CZ" sz="2400" dirty="0" smtClean="0"/>
          </a:p>
          <a:p>
            <a:endParaRPr lang="cs-CZ" sz="2400" dirty="0" smtClean="0"/>
          </a:p>
          <a:p>
            <a:r>
              <a:rPr lang="cs-CZ" sz="2400" dirty="0" smtClean="0"/>
              <a:t>V</a:t>
            </a:r>
            <a:r>
              <a:rPr lang="cs-CZ" sz="2400" dirty="0"/>
              <a:t> současnosti od roku 2017 jsou příjmy na dávky důchodového pojištění již vyšší než výdaje. </a:t>
            </a:r>
            <a:endParaRPr lang="cs-CZ" sz="2400" dirty="0" smtClean="0"/>
          </a:p>
          <a:p>
            <a:endParaRPr lang="cs-CZ" sz="2400" dirty="0" smtClean="0"/>
          </a:p>
          <a:p>
            <a:r>
              <a:rPr lang="cs-CZ" sz="2400" dirty="0" smtClean="0"/>
              <a:t>V</a:t>
            </a:r>
            <a:r>
              <a:rPr lang="cs-CZ" sz="2400" dirty="0"/>
              <a:t> roce 2013 byla hodnota výdajů přibližně 9 % HDP, v roce 2016 pak o 0,8 procentního bodu nižší, v absolutní hodnotě však rostla. Předpokládá se, že do roku 2030 by v poměru k HDP měly výdaje zůstat přibližně na úrovni roku 2016. </a:t>
            </a:r>
          </a:p>
        </p:txBody>
      </p:sp>
    </p:spTree>
    <p:extLst>
      <p:ext uri="{BB962C8B-B14F-4D97-AF65-F5344CB8AC3E}">
        <p14:creationId xmlns:p14="http://schemas.microsoft.com/office/powerpoint/2010/main" val="255205763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720000" y="609600"/>
            <a:ext cx="10753200" cy="5222400"/>
          </a:xfrm>
        </p:spPr>
        <p:txBody>
          <a:bodyPr/>
          <a:lstStyle/>
          <a:p>
            <a:r>
              <a:rPr lang="cs-CZ" sz="2400" b="1" dirty="0"/>
              <a:t>Po roce 2030 však dojde k zastavení růstu důchodového věku a do důchodu začnou odcházet silné ročníky 70. let, což povede k nárůstu výdajů </a:t>
            </a:r>
            <a:r>
              <a:rPr lang="cs-CZ" sz="2400" dirty="0"/>
              <a:t>až na 11,7 % HDP. </a:t>
            </a:r>
            <a:endParaRPr lang="cs-CZ" sz="2400" dirty="0" smtClean="0"/>
          </a:p>
          <a:p>
            <a:endParaRPr lang="cs-CZ" sz="2400" dirty="0"/>
          </a:p>
          <a:p>
            <a:r>
              <a:rPr lang="cs-CZ" sz="2400" dirty="0" smtClean="0"/>
              <a:t>Pro </a:t>
            </a:r>
            <a:r>
              <a:rPr lang="cs-CZ" sz="2400" dirty="0"/>
              <a:t>porovnání, v zemích EU dosahuje vybrané pojistné na důchodové pojištění 12,6 % HDP. S odchodem demograficky slabších ročníků narozených v 90. letech a po roce 2000 do důchodu bude procento výdajů postupně </a:t>
            </a:r>
            <a:r>
              <a:rPr lang="cs-CZ" sz="2400" dirty="0" smtClean="0"/>
              <a:t>klesat. </a:t>
            </a:r>
            <a:endParaRPr lang="cs-CZ" sz="2400" dirty="0"/>
          </a:p>
          <a:p>
            <a:endParaRPr lang="cs-CZ" dirty="0"/>
          </a:p>
        </p:txBody>
      </p:sp>
    </p:spTree>
    <p:extLst>
      <p:ext uri="{BB962C8B-B14F-4D97-AF65-F5344CB8AC3E}">
        <p14:creationId xmlns:p14="http://schemas.microsoft.com/office/powerpoint/2010/main" val="45673858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624364" y="1865745"/>
            <a:ext cx="11025301" cy="3103419"/>
          </a:xfrm>
          <a:prstGeom prst="rect">
            <a:avLst/>
          </a:prstGeom>
        </p:spPr>
      </p:pic>
      <p:sp>
        <p:nvSpPr>
          <p:cNvPr id="4" name="TextovéPole 3"/>
          <p:cNvSpPr txBox="1"/>
          <p:nvPr/>
        </p:nvSpPr>
        <p:spPr>
          <a:xfrm>
            <a:off x="849745" y="775855"/>
            <a:ext cx="9675854" cy="830997"/>
          </a:xfrm>
          <a:prstGeom prst="rect">
            <a:avLst/>
          </a:prstGeom>
          <a:noFill/>
        </p:spPr>
        <p:txBody>
          <a:bodyPr wrap="none" rtlCol="0">
            <a:spAutoFit/>
          </a:bodyPr>
          <a:lstStyle/>
          <a:p>
            <a:r>
              <a:rPr lang="cs-CZ" dirty="0"/>
              <a:t>Hospodaření systému důchodového pojištění v ČR v letech 2000-2017</a:t>
            </a:r>
          </a:p>
          <a:p>
            <a:endParaRPr lang="cs-CZ" dirty="0"/>
          </a:p>
        </p:txBody>
      </p:sp>
    </p:spTree>
    <p:extLst>
      <p:ext uri="{BB962C8B-B14F-4D97-AF65-F5344CB8AC3E}">
        <p14:creationId xmlns:p14="http://schemas.microsoft.com/office/powerpoint/2010/main" val="356147819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628073" y="646545"/>
            <a:ext cx="10845127" cy="5185455"/>
          </a:xfrm>
        </p:spPr>
        <p:txBody>
          <a:bodyPr/>
          <a:lstStyle/>
          <a:p>
            <a:r>
              <a:rPr lang="cs-CZ" sz="2400" dirty="0"/>
              <a:t>Pokud by se do budoucna zachovala sazba pojistného i míra nezaměstnanosti z roku 2012, deficit důchodového pojištění by do roku 2050 postupně rostl až na úroveň 130 miliard korun. </a:t>
            </a:r>
            <a:endParaRPr lang="cs-CZ" sz="2400" dirty="0" smtClean="0"/>
          </a:p>
          <a:p>
            <a:endParaRPr lang="cs-CZ" sz="2400" dirty="0"/>
          </a:p>
          <a:p>
            <a:r>
              <a:rPr lang="cs-CZ" sz="2400" dirty="0" smtClean="0"/>
              <a:t>Při </a:t>
            </a:r>
            <a:r>
              <a:rPr lang="cs-CZ" sz="2400" dirty="0"/>
              <a:t>zvýšení sazby důchodového pojištění o 3 % by se deficit rozpočtu pohyboval průměrně kolem 17 miliard korun, přičemž okolo roku 2050 by dosahoval 70-80 miliard korun </a:t>
            </a:r>
            <a:r>
              <a:rPr lang="cs-CZ" sz="2400" dirty="0" smtClean="0"/>
              <a:t>ročně.</a:t>
            </a:r>
            <a:endParaRPr lang="cs-CZ" sz="2400" dirty="0"/>
          </a:p>
        </p:txBody>
      </p:sp>
    </p:spTree>
    <p:extLst>
      <p:ext uri="{BB962C8B-B14F-4D97-AF65-F5344CB8AC3E}">
        <p14:creationId xmlns:p14="http://schemas.microsoft.com/office/powerpoint/2010/main" val="41528383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81891" y="544945"/>
            <a:ext cx="10891309" cy="5287055"/>
          </a:xfrm>
        </p:spPr>
        <p:txBody>
          <a:bodyPr/>
          <a:lstStyle/>
          <a:p>
            <a:r>
              <a:rPr lang="cs-CZ" sz="2000" b="1" dirty="0" smtClean="0"/>
              <a:t>Hlavní </a:t>
            </a:r>
            <a:r>
              <a:rPr lang="cs-CZ" sz="2000" b="1" dirty="0"/>
              <a:t>problém, před kterým v obecné rovině stojí evropské důchodové systémy, není finanční ani demografický, ale politický. </a:t>
            </a:r>
            <a:endParaRPr lang="cs-CZ" sz="2000" b="1" dirty="0" smtClean="0"/>
          </a:p>
          <a:p>
            <a:r>
              <a:rPr lang="cs-CZ" sz="2000" b="1" dirty="0" smtClean="0"/>
              <a:t>Průběžný </a:t>
            </a:r>
            <a:r>
              <a:rPr lang="cs-CZ" sz="2000" b="1" dirty="0"/>
              <a:t>důchodový systém lze vyrovnat kombinací tří parametrů – i) věk pro odchod do důchodu, </a:t>
            </a:r>
            <a:r>
              <a:rPr lang="cs-CZ" sz="2000" b="1" dirty="0" err="1"/>
              <a:t>ii</a:t>
            </a:r>
            <a:r>
              <a:rPr lang="cs-CZ" sz="2000" b="1" dirty="0"/>
              <a:t>) sazba pojistného důchodového pojištění a </a:t>
            </a:r>
            <a:r>
              <a:rPr lang="cs-CZ" sz="2000" b="1" dirty="0" err="1"/>
              <a:t>iii</a:t>
            </a:r>
            <a:r>
              <a:rPr lang="cs-CZ" sz="2000" b="1" dirty="0"/>
              <a:t>) poměr průměrný důchod/mzda </a:t>
            </a:r>
            <a:r>
              <a:rPr lang="cs-CZ" sz="2000" dirty="0"/>
              <a:t>– a to vždy, dokonce i při nepříznivém demografickém vývoji. </a:t>
            </a:r>
            <a:endParaRPr lang="cs-CZ" sz="2000" dirty="0" smtClean="0"/>
          </a:p>
          <a:p>
            <a:r>
              <a:rPr lang="cs-CZ" sz="2000" dirty="0" smtClean="0"/>
              <a:t>Situace</a:t>
            </a:r>
            <a:r>
              <a:rPr lang="cs-CZ" sz="2000" dirty="0"/>
              <a:t>, kdy dominantním zdrojem důchodu jsou pro většinu lidí u nás státní penze, je zastaralá a rigidní. </a:t>
            </a:r>
            <a:endParaRPr lang="cs-CZ" sz="2000" dirty="0" smtClean="0"/>
          </a:p>
          <a:p>
            <a:r>
              <a:rPr lang="cs-CZ" sz="2000" dirty="0" smtClean="0"/>
              <a:t>Lidé </a:t>
            </a:r>
            <a:r>
              <a:rPr lang="cs-CZ" sz="2000" dirty="0"/>
              <a:t>by měli vědět, že nepřipojistí-li se individuálně ze svých soukromých zdrojů, státní důchod v budoucnu jim pokryje jen životní minimum. </a:t>
            </a:r>
            <a:endParaRPr lang="cs-CZ" sz="2000" dirty="0" smtClean="0"/>
          </a:p>
          <a:p>
            <a:r>
              <a:rPr lang="cs-CZ" sz="2000" dirty="0" smtClean="0"/>
              <a:t>V</a:t>
            </a:r>
            <a:r>
              <a:rPr lang="cs-CZ" sz="2000" dirty="0"/>
              <a:t> oblasti penzí je České republice doporučeno prostřednictvím OECD navázat věk odchodu do důchodu na průměrnou dobu dožití, resp. na očekávanou střední délku </a:t>
            </a:r>
            <a:r>
              <a:rPr lang="cs-CZ" sz="2000" dirty="0" smtClean="0"/>
              <a:t>života.</a:t>
            </a:r>
            <a:endParaRPr lang="cs-CZ" sz="2000" dirty="0"/>
          </a:p>
        </p:txBody>
      </p:sp>
    </p:spTree>
    <p:extLst>
      <p:ext uri="{BB962C8B-B14F-4D97-AF65-F5344CB8AC3E}">
        <p14:creationId xmlns:p14="http://schemas.microsoft.com/office/powerpoint/2010/main" val="115863202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44945" y="350982"/>
            <a:ext cx="10928255" cy="5481018"/>
          </a:xfrm>
        </p:spPr>
        <p:txBody>
          <a:bodyPr/>
          <a:lstStyle/>
          <a:p>
            <a:r>
              <a:rPr lang="cs-CZ" sz="2400" b="1" dirty="0"/>
              <a:t>Věk, kdy lidé odcházejí do důchodu, se v zemích OECD neustále prodlužuje. Z pohledu střední délky života mají ženy možnost využívat důchodu o pět i více let déle než muži. </a:t>
            </a:r>
            <a:endParaRPr lang="cs-CZ" sz="2400" b="1" dirty="0" smtClean="0"/>
          </a:p>
          <a:p>
            <a:r>
              <a:rPr lang="cs-CZ" sz="2400" dirty="0" smtClean="0"/>
              <a:t>Nejvyšší </a:t>
            </a:r>
            <a:r>
              <a:rPr lang="cs-CZ" sz="2400" dirty="0"/>
              <a:t>věk k odchodu do důchodu má v současné době nejstarší země světa Japonsko - 70,6 roku pro muže a 69,3 roku pro ženy. </a:t>
            </a:r>
            <a:endParaRPr lang="cs-CZ" sz="2400" dirty="0" smtClean="0"/>
          </a:p>
          <a:p>
            <a:r>
              <a:rPr lang="cs-CZ" sz="2400" dirty="0" smtClean="0"/>
              <a:t>Pořadí </a:t>
            </a:r>
            <a:r>
              <a:rPr lang="cs-CZ" sz="2400" dirty="0"/>
              <a:t>vybraných evropských zemí přináší následující </a:t>
            </a:r>
            <a:r>
              <a:rPr lang="cs-CZ" sz="2400" dirty="0" smtClean="0"/>
              <a:t>tabulka. </a:t>
            </a:r>
            <a:r>
              <a:rPr lang="cs-CZ" sz="2400" dirty="0"/>
              <a:t>Je z ní zřejmé, že i přes nutnost politického konsensu a maximální citlivost společnosti k této otázce, </a:t>
            </a:r>
            <a:r>
              <a:rPr lang="cs-CZ" sz="2400" b="1" dirty="0"/>
              <a:t>bude důchodová reforma a posun hranice odchodu do důchodu pro Českou republiku v budoucnu </a:t>
            </a:r>
            <a:r>
              <a:rPr lang="cs-CZ" sz="2400" b="1" dirty="0" smtClean="0"/>
              <a:t>nutností</a:t>
            </a:r>
            <a:r>
              <a:rPr lang="cs-CZ" sz="2400" dirty="0" smtClean="0"/>
              <a:t>.</a:t>
            </a:r>
            <a:endParaRPr lang="cs-CZ" sz="2400" dirty="0"/>
          </a:p>
        </p:txBody>
      </p:sp>
    </p:spTree>
    <p:extLst>
      <p:ext uri="{BB962C8B-B14F-4D97-AF65-F5344CB8AC3E}">
        <p14:creationId xmlns:p14="http://schemas.microsoft.com/office/powerpoint/2010/main" val="51927576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1338836" y="1620913"/>
            <a:ext cx="9224444" cy="4230254"/>
          </a:xfrm>
          <a:prstGeom prst="rect">
            <a:avLst/>
          </a:prstGeom>
        </p:spPr>
      </p:pic>
      <p:sp>
        <p:nvSpPr>
          <p:cNvPr id="4" name="TextovéPole 3"/>
          <p:cNvSpPr txBox="1"/>
          <p:nvPr/>
        </p:nvSpPr>
        <p:spPr>
          <a:xfrm>
            <a:off x="1338836" y="413083"/>
            <a:ext cx="8775159" cy="830997"/>
          </a:xfrm>
          <a:prstGeom prst="rect">
            <a:avLst/>
          </a:prstGeom>
          <a:noFill/>
        </p:spPr>
        <p:txBody>
          <a:bodyPr wrap="none" rtlCol="0">
            <a:spAutoFit/>
          </a:bodyPr>
          <a:lstStyle/>
          <a:p>
            <a:r>
              <a:rPr lang="cs-CZ" dirty="0"/>
              <a:t>Průměrný věk odchodu do důchodu a průměrná délka pobírání </a:t>
            </a:r>
            <a:endParaRPr lang="cs-CZ" dirty="0" smtClean="0"/>
          </a:p>
          <a:p>
            <a:pPr algn="ctr"/>
            <a:r>
              <a:rPr lang="cs-CZ" dirty="0" smtClean="0"/>
              <a:t>starobního </a:t>
            </a:r>
            <a:r>
              <a:rPr lang="cs-CZ" dirty="0"/>
              <a:t>důchodu ve vybraných evropských zemích </a:t>
            </a:r>
          </a:p>
        </p:txBody>
      </p:sp>
    </p:spTree>
    <p:extLst>
      <p:ext uri="{BB962C8B-B14F-4D97-AF65-F5344CB8AC3E}">
        <p14:creationId xmlns:p14="http://schemas.microsoft.com/office/powerpoint/2010/main" val="2602019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noChangeArrowheads="1"/>
          </p:cNvSpPr>
          <p:nvPr>
            <p:ph type="title"/>
          </p:nvPr>
        </p:nvSpPr>
        <p:spPr>
          <a:xfrm>
            <a:off x="2032000" y="115888"/>
            <a:ext cx="8229600" cy="635000"/>
          </a:xfrm>
        </p:spPr>
        <p:txBody>
          <a:bodyPr/>
          <a:lstStyle/>
          <a:p>
            <a:pPr algn="ctr"/>
            <a:r>
              <a:rPr lang="cs-CZ" altLang="cs-CZ" sz="2800" dirty="0">
                <a:latin typeface="Cambria" panose="02040503050406030204" pitchFamily="18" charset="0"/>
              </a:rPr>
              <a:t>MALÁ DOBA LEDOVÁ (zhruba 1300 – 1850)</a:t>
            </a:r>
            <a:endParaRPr lang="cs-CZ" altLang="cs-CZ" sz="2800" dirty="0"/>
          </a:p>
        </p:txBody>
      </p:sp>
      <p:sp>
        <p:nvSpPr>
          <p:cNvPr id="44035" name="Zástupný symbol pro obsah 2"/>
          <p:cNvSpPr>
            <a:spLocks noGrp="1" noChangeArrowheads="1"/>
          </p:cNvSpPr>
          <p:nvPr>
            <p:ph idx="1"/>
          </p:nvPr>
        </p:nvSpPr>
        <p:spPr>
          <a:xfrm>
            <a:off x="591127" y="836614"/>
            <a:ext cx="11139055" cy="5788025"/>
          </a:xfrm>
        </p:spPr>
        <p:txBody>
          <a:bodyPr/>
          <a:lstStyle/>
          <a:p>
            <a:r>
              <a:rPr lang="cs-CZ" altLang="cs-CZ" sz="2400" b="1" dirty="0">
                <a:latin typeface="Cambria" panose="02040503050406030204" pitchFamily="18" charset="0"/>
              </a:rPr>
              <a:t>Důsledky ochlazení</a:t>
            </a:r>
            <a:r>
              <a:rPr lang="cs-CZ" altLang="cs-CZ" sz="2400" dirty="0">
                <a:latin typeface="Cambria" panose="02040503050406030204" pitchFamily="18" charset="0"/>
              </a:rPr>
              <a:t> se projevují např. i </a:t>
            </a:r>
            <a:r>
              <a:rPr lang="cs-CZ" altLang="cs-CZ" sz="2400" b="1" dirty="0">
                <a:latin typeface="Cambria" panose="02040503050406030204" pitchFamily="18" charset="0"/>
              </a:rPr>
              <a:t>v konzumaci piva, vína a lihovin</a:t>
            </a:r>
          </a:p>
          <a:p>
            <a:r>
              <a:rPr lang="cs-CZ" altLang="cs-CZ" sz="2400" b="1" dirty="0">
                <a:latin typeface="Cambria" panose="02040503050406030204" pitchFamily="18" charset="0"/>
              </a:rPr>
              <a:t>Římané zavedli pěstování vína téměř všude</a:t>
            </a:r>
            <a:r>
              <a:rPr lang="cs-CZ" altLang="cs-CZ" sz="2400" dirty="0">
                <a:latin typeface="Cambria" panose="02040503050406030204" pitchFamily="18" charset="0"/>
              </a:rPr>
              <a:t>, kam se dostali (Německo, Polsko, severní Francie, Benelux, jižní Británie, Wales..)</a:t>
            </a:r>
          </a:p>
          <a:p>
            <a:r>
              <a:rPr lang="cs-CZ" altLang="cs-CZ" sz="2400" b="1" dirty="0">
                <a:latin typeface="Cambria" panose="02040503050406030204" pitchFamily="18" charset="0"/>
              </a:rPr>
              <a:t>Severnější státy v Evropě přestávají pěstovat víno a začínají se orientovat na pivo a tvrdý alkohol</a:t>
            </a:r>
            <a:r>
              <a:rPr lang="cs-CZ" altLang="cs-CZ" sz="2400" dirty="0">
                <a:latin typeface="Cambria" panose="02040503050406030204" pitchFamily="18" charset="0"/>
              </a:rPr>
              <a:t>, což vydrželo prakticky dodnes</a:t>
            </a:r>
          </a:p>
          <a:p>
            <a:endParaRPr lang="cs-CZ" altLang="cs-CZ" sz="2400" dirty="0">
              <a:latin typeface="Cambria" panose="02040503050406030204" pitchFamily="18" charset="0"/>
            </a:endParaRPr>
          </a:p>
          <a:p>
            <a:endParaRPr lang="cs-CZ" altLang="cs-CZ" sz="2400" dirty="0">
              <a:latin typeface="Cambria" panose="02040503050406030204" pitchFamily="18" charset="0"/>
            </a:endParaRPr>
          </a:p>
        </p:txBody>
      </p:sp>
      <p:pic>
        <p:nvPicPr>
          <p:cNvPr id="44036" name="Picture 2" descr="shutterstock británie anglie víno vinice">
            <a:hlinkClick r:id="rId3" tooltip="Globální oteplování z Anglie udělalo novou vinařskou velmoc"/>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4221164"/>
            <a:ext cx="331311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Ilustrační 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964" y="4378326"/>
            <a:ext cx="31273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0" descr="Jak to chodí v bavorské redakci VI. - Když město ožije pivem">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839" y="3932238"/>
            <a:ext cx="1728787"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49879224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3" name="Nadpis 2"/>
          <p:cNvSpPr>
            <a:spLocks noGrp="1"/>
          </p:cNvSpPr>
          <p:nvPr>
            <p:ph type="title"/>
          </p:nvPr>
        </p:nvSpPr>
        <p:spPr>
          <a:xfrm>
            <a:off x="720000" y="378254"/>
            <a:ext cx="10753200" cy="451576"/>
          </a:xfrm>
        </p:spPr>
        <p:txBody>
          <a:bodyPr/>
          <a:lstStyle/>
          <a:p>
            <a:pPr algn="ctr"/>
            <a:r>
              <a:rPr lang="cs-CZ" dirty="0"/>
              <a:t>Systém zdravotní péče ČR</a:t>
            </a:r>
          </a:p>
        </p:txBody>
      </p:sp>
      <p:sp>
        <p:nvSpPr>
          <p:cNvPr id="4" name="Zástupný symbol pro obsah 3"/>
          <p:cNvSpPr>
            <a:spLocks noGrp="1"/>
          </p:cNvSpPr>
          <p:nvPr>
            <p:ph idx="1"/>
          </p:nvPr>
        </p:nvSpPr>
        <p:spPr>
          <a:xfrm>
            <a:off x="720000" y="1071419"/>
            <a:ext cx="10853164" cy="4950690"/>
          </a:xfrm>
        </p:spPr>
        <p:txBody>
          <a:bodyPr/>
          <a:lstStyle/>
          <a:p>
            <a:r>
              <a:rPr lang="cs-CZ" sz="2000" b="1" dirty="0"/>
              <a:t>Demografický vývoj a změny ve struktuře obyvatelstva výrazným způsobem ovlivní potřeby zdravotní péče.  </a:t>
            </a:r>
            <a:r>
              <a:rPr lang="cs-CZ" sz="2000" dirty="0"/>
              <a:t>Podle projektu Central </a:t>
            </a:r>
            <a:r>
              <a:rPr lang="cs-CZ" sz="2000" dirty="0" err="1"/>
              <a:t>Europe</a:t>
            </a:r>
            <a:r>
              <a:rPr lang="cs-CZ" sz="2000" dirty="0"/>
              <a:t> </a:t>
            </a:r>
            <a:r>
              <a:rPr lang="cs-CZ" sz="2000" dirty="0" smtClean="0"/>
              <a:t>ADAPT2DC </a:t>
            </a:r>
            <a:r>
              <a:rPr lang="cs-CZ" sz="2000" dirty="0"/>
              <a:t>se podíl osob ve věku nad 65 let v poměru k věkové skupině 15-64 let mezi roky 2015 a 2060 zvýší z 28 na 50 %. </a:t>
            </a:r>
            <a:endParaRPr lang="cs-CZ" sz="2000" dirty="0" smtClean="0"/>
          </a:p>
          <a:p>
            <a:endParaRPr lang="cs-CZ" sz="2000" dirty="0"/>
          </a:p>
          <a:p>
            <a:r>
              <a:rPr lang="cs-CZ" sz="2000" dirty="0" smtClean="0"/>
              <a:t>To </a:t>
            </a:r>
            <a:r>
              <a:rPr lang="cs-CZ" sz="2000" dirty="0"/>
              <a:t>s sebou přinese mimo jiné i změny v oblasti zdravotnictví a především v jeho financování. </a:t>
            </a:r>
            <a:endParaRPr lang="cs-CZ" sz="2000" dirty="0" smtClean="0"/>
          </a:p>
          <a:p>
            <a:endParaRPr lang="cs-CZ" sz="2000" dirty="0"/>
          </a:p>
          <a:p>
            <a:r>
              <a:rPr lang="cs-CZ" sz="2000" dirty="0" smtClean="0"/>
              <a:t>Fakt</a:t>
            </a:r>
            <a:r>
              <a:rPr lang="cs-CZ" sz="2000" dirty="0"/>
              <a:t>, že populace stárne, sice automaticky neznamená, že starší lidé jsou více nemocní, ale </a:t>
            </a:r>
            <a:r>
              <a:rPr lang="cs-CZ" sz="2000" b="1" dirty="0"/>
              <a:t>s rostoucím věkem a prodlužující se střední délkou života roste pravděpodobnost některého civilizačního onemocnění, jehož léčba stojí nejvíce </a:t>
            </a:r>
            <a:r>
              <a:rPr lang="cs-CZ" sz="2000" b="1" dirty="0" smtClean="0"/>
              <a:t>peněz. </a:t>
            </a:r>
            <a:endParaRPr lang="cs-CZ" sz="2000" b="1" dirty="0"/>
          </a:p>
        </p:txBody>
      </p:sp>
    </p:spTree>
    <p:extLst>
      <p:ext uri="{BB962C8B-B14F-4D97-AF65-F5344CB8AC3E}">
        <p14:creationId xmlns:p14="http://schemas.microsoft.com/office/powerpoint/2010/main" val="581996180"/>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1585565" y="498763"/>
            <a:ext cx="9048664" cy="5299364"/>
          </a:xfrm>
          <a:prstGeom prst="rect">
            <a:avLst/>
          </a:prstGeom>
        </p:spPr>
      </p:pic>
    </p:spTree>
    <p:extLst>
      <p:ext uri="{BB962C8B-B14F-4D97-AF65-F5344CB8AC3E}">
        <p14:creationId xmlns:p14="http://schemas.microsoft.com/office/powerpoint/2010/main" val="23990996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720000" y="794327"/>
            <a:ext cx="10753200" cy="5037673"/>
          </a:xfrm>
        </p:spPr>
        <p:txBody>
          <a:bodyPr/>
          <a:lstStyle/>
          <a:p>
            <a:r>
              <a:rPr lang="cs-CZ" sz="2400" dirty="0"/>
              <a:t>S prodlužujícím se věkem náklady a nároky postupně porostou a nejvyšší budou u lidí v seniorském věku</a:t>
            </a:r>
            <a:r>
              <a:rPr lang="cs-CZ" sz="2400" dirty="0" smtClean="0"/>
              <a:t>.</a:t>
            </a:r>
          </a:p>
          <a:p>
            <a:pPr marL="72000" indent="0">
              <a:buNone/>
            </a:pPr>
            <a:endParaRPr lang="cs-CZ" sz="2400" dirty="0" smtClean="0"/>
          </a:p>
          <a:p>
            <a:r>
              <a:rPr lang="cs-CZ" sz="2400" dirty="0" smtClean="0"/>
              <a:t>Např</a:t>
            </a:r>
            <a:r>
              <a:rPr lang="cs-CZ" sz="2400" dirty="0"/>
              <a:t>. v roce 2013 strávili lidé starší 50 let 70 % všech nemocničních dnů v nemocnici, ačkoliv tvořili pouze 40 % z celé populace. </a:t>
            </a:r>
            <a:endParaRPr lang="cs-CZ" sz="2400" dirty="0" smtClean="0"/>
          </a:p>
          <a:p>
            <a:endParaRPr lang="cs-CZ" sz="2400" dirty="0" smtClean="0"/>
          </a:p>
          <a:p>
            <a:r>
              <a:rPr lang="cs-CZ" sz="2400" dirty="0" smtClean="0"/>
              <a:t>Je </a:t>
            </a:r>
            <a:r>
              <a:rPr lang="cs-CZ" sz="2400" dirty="0"/>
              <a:t>tedy možné očekávat, že </a:t>
            </a:r>
            <a:r>
              <a:rPr lang="cs-CZ" sz="2400" b="1" dirty="0"/>
              <a:t>počet lidí starších 65 let, kteří budou potřebovat (dlouhodobou) zdravotní péči, se významně zvýší.</a:t>
            </a:r>
          </a:p>
        </p:txBody>
      </p:sp>
    </p:spTree>
    <p:extLst>
      <p:ext uri="{BB962C8B-B14F-4D97-AF65-F5344CB8AC3E}">
        <p14:creationId xmlns:p14="http://schemas.microsoft.com/office/powerpoint/2010/main" val="81801965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72655" y="406400"/>
            <a:ext cx="10900545" cy="5425600"/>
          </a:xfrm>
        </p:spPr>
        <p:txBody>
          <a:bodyPr/>
          <a:lstStyle/>
          <a:p>
            <a:r>
              <a:rPr lang="cs-CZ" sz="2400" dirty="0"/>
              <a:t>Stárnutí populace není jediným determinantem nákladů na zdravotní péči. </a:t>
            </a:r>
            <a:endParaRPr lang="cs-CZ" sz="2400" dirty="0" smtClean="0"/>
          </a:p>
          <a:p>
            <a:r>
              <a:rPr lang="cs-CZ" sz="2400" dirty="0" smtClean="0"/>
              <a:t>Pro </a:t>
            </a:r>
            <a:r>
              <a:rPr lang="cs-CZ" sz="2400" dirty="0"/>
              <a:t>odhad budoucího vývoje výdajů je třeba brát v úvahu i změny ve zdravotním stavu, životním stylu a prevenci, změnu postavení pacienta jako klienta zdravotního systému, který rozhoduje o formě a míře participace, nové moderní medicínské vybavení a rozvoj technologií a oborů, vývoj epidemiologické situace, propojování sociálních a zdravotních služeb a změny v organizaci struktury péče apod. </a:t>
            </a:r>
            <a:endParaRPr lang="cs-CZ" sz="2400" dirty="0" smtClean="0"/>
          </a:p>
          <a:p>
            <a:r>
              <a:rPr lang="cs-CZ" sz="2400" dirty="0" smtClean="0"/>
              <a:t>Tyto </a:t>
            </a:r>
            <a:r>
              <a:rPr lang="cs-CZ" sz="2400" dirty="0"/>
              <a:t>faktory jsou ve vzájemné interakci a nelze stanovit, do jaké míry a v jaké intenzitě se </a:t>
            </a:r>
            <a:r>
              <a:rPr lang="cs-CZ" sz="2400" dirty="0" smtClean="0"/>
              <a:t>projeví.</a:t>
            </a:r>
            <a:endParaRPr lang="cs-CZ" sz="2400" dirty="0"/>
          </a:p>
        </p:txBody>
      </p:sp>
    </p:spTree>
    <p:extLst>
      <p:ext uri="{BB962C8B-B14F-4D97-AF65-F5344CB8AC3E}">
        <p14:creationId xmlns:p14="http://schemas.microsoft.com/office/powerpoint/2010/main" val="308096016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72655" y="434109"/>
            <a:ext cx="10900545" cy="5397891"/>
          </a:xfrm>
        </p:spPr>
        <p:txBody>
          <a:bodyPr/>
          <a:lstStyle/>
          <a:p>
            <a:r>
              <a:rPr lang="cs-CZ" sz="2400" dirty="0"/>
              <a:t>Navíc se odhaduje, že zdravotnictví je schopné ovlivnit pouze 15-20 % zdravotního stavu obyvatelstva, přičemž rozhodující vliv mají další faktory, jako např. životní prostředí, pracovní prostředí nebo genetické </a:t>
            </a:r>
            <a:r>
              <a:rPr lang="cs-CZ" sz="2400" dirty="0" smtClean="0"/>
              <a:t>předpoklady. </a:t>
            </a:r>
          </a:p>
          <a:p>
            <a:r>
              <a:rPr lang="cs-CZ" sz="2400" dirty="0" smtClean="0"/>
              <a:t>V</a:t>
            </a:r>
            <a:r>
              <a:rPr lang="cs-CZ" sz="2400" dirty="0"/>
              <a:t> </a:t>
            </a:r>
            <a:r>
              <a:rPr lang="cs-CZ" sz="2400" dirty="0" smtClean="0"/>
              <a:t>následující tabulce je </a:t>
            </a:r>
            <a:r>
              <a:rPr lang="cs-CZ" sz="2400" dirty="0"/>
              <a:t>uveden odhad vývoje nákladů tuzemských zdravotních pojišťoven na zdravotní péči na jednoho pojištěnce dle pohlaví. </a:t>
            </a:r>
            <a:endParaRPr lang="cs-CZ" sz="2400" dirty="0" smtClean="0"/>
          </a:p>
          <a:p>
            <a:endParaRPr lang="cs-CZ" sz="2400" dirty="0"/>
          </a:p>
          <a:p>
            <a:r>
              <a:rPr lang="cs-CZ" sz="2400" dirty="0" smtClean="0"/>
              <a:t>Z</a:t>
            </a:r>
            <a:r>
              <a:rPr lang="cs-CZ" sz="2400" dirty="0"/>
              <a:t> dat je patrný významný nárůst především u vyšších věkových skupin, přičemž náklady na zdravotní pojištění u seniorů jsou v průměru až 3krát vyšší než u ekonomicky aktivního </a:t>
            </a:r>
            <a:r>
              <a:rPr lang="cs-CZ" sz="2400" dirty="0" smtClean="0"/>
              <a:t>obyvatelstva.</a:t>
            </a:r>
            <a:endParaRPr lang="cs-CZ" sz="2400" dirty="0"/>
          </a:p>
        </p:txBody>
      </p:sp>
    </p:spTree>
    <p:extLst>
      <p:ext uri="{BB962C8B-B14F-4D97-AF65-F5344CB8AC3E}">
        <p14:creationId xmlns:p14="http://schemas.microsoft.com/office/powerpoint/2010/main" val="43081405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1755188" y="1225163"/>
            <a:ext cx="8591104" cy="4821382"/>
          </a:xfrm>
          <a:prstGeom prst="rect">
            <a:avLst/>
          </a:prstGeom>
        </p:spPr>
      </p:pic>
      <p:sp>
        <p:nvSpPr>
          <p:cNvPr id="4" name="TextovéPole 3"/>
          <p:cNvSpPr txBox="1"/>
          <p:nvPr/>
        </p:nvSpPr>
        <p:spPr>
          <a:xfrm>
            <a:off x="1257793" y="212712"/>
            <a:ext cx="9585894" cy="830997"/>
          </a:xfrm>
          <a:prstGeom prst="rect">
            <a:avLst/>
          </a:prstGeom>
          <a:noFill/>
        </p:spPr>
        <p:txBody>
          <a:bodyPr wrap="none" rtlCol="0">
            <a:spAutoFit/>
          </a:bodyPr>
          <a:lstStyle/>
          <a:p>
            <a:r>
              <a:rPr lang="cs-CZ" dirty="0"/>
              <a:t>Odhad vývoje nákladů zdravotních pojišťoven v ČR na zdravotní péči </a:t>
            </a:r>
            <a:endParaRPr lang="cs-CZ" dirty="0" smtClean="0"/>
          </a:p>
          <a:p>
            <a:pPr algn="ctr"/>
            <a:r>
              <a:rPr lang="cs-CZ" dirty="0" smtClean="0"/>
              <a:t>na </a:t>
            </a:r>
            <a:r>
              <a:rPr lang="cs-CZ" dirty="0"/>
              <a:t>jednoho pojištěnce</a:t>
            </a:r>
          </a:p>
        </p:txBody>
      </p:sp>
    </p:spTree>
    <p:extLst>
      <p:ext uri="{BB962C8B-B14F-4D97-AF65-F5344CB8AC3E}">
        <p14:creationId xmlns:p14="http://schemas.microsoft.com/office/powerpoint/2010/main" val="374209797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08000" y="369455"/>
            <a:ext cx="10965200" cy="5462545"/>
          </a:xfrm>
        </p:spPr>
        <p:txBody>
          <a:bodyPr/>
          <a:lstStyle/>
          <a:p>
            <a:r>
              <a:rPr lang="cs-CZ" sz="2400" b="1" dirty="0"/>
              <a:t>Podle aktuálních statistik vydává Česká republika na zdravotní péči menší podíl hrubého domácího produktu než vyspělé evropské země a tento podíl navíc klesá. </a:t>
            </a:r>
            <a:endParaRPr lang="cs-CZ" sz="2400" b="1" dirty="0" smtClean="0"/>
          </a:p>
          <a:p>
            <a:r>
              <a:rPr lang="cs-CZ" sz="2400" dirty="0" smtClean="0"/>
              <a:t>V</a:t>
            </a:r>
            <a:r>
              <a:rPr lang="cs-CZ" sz="2400" dirty="0"/>
              <a:t> roce 2010 se pohyboval na úrovni 8,6 % HDP, v roce 2017 se jednalo o 7,7 % (podle metodiky OECD o 7,2 %, tj. bez započtení výdajů na dlouhodobou sociální péči ze státního rozpočtu). </a:t>
            </a:r>
            <a:endParaRPr lang="cs-CZ" sz="2400" dirty="0" smtClean="0"/>
          </a:p>
          <a:p>
            <a:r>
              <a:rPr lang="cs-CZ" sz="2400" dirty="0" smtClean="0"/>
              <a:t>Ačkoliv </a:t>
            </a:r>
            <a:r>
              <a:rPr lang="cs-CZ" sz="2400" dirty="0"/>
              <a:t>procentuální hodnota klesla, v absolutní částce došlo k nárůstu na téměř 390 miliard Kč. V letech 2010-2017 rostly celkové výdaje na zdravotní péči v běžných cenách v průměru o 2,1 % ročně.</a:t>
            </a:r>
          </a:p>
        </p:txBody>
      </p:sp>
    </p:spTree>
    <p:extLst>
      <p:ext uri="{BB962C8B-B14F-4D97-AF65-F5344CB8AC3E}">
        <p14:creationId xmlns:p14="http://schemas.microsoft.com/office/powerpoint/2010/main" val="2578262105"/>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72655" y="387927"/>
            <a:ext cx="10900545" cy="5444073"/>
          </a:xfrm>
        </p:spPr>
        <p:txBody>
          <a:bodyPr/>
          <a:lstStyle/>
          <a:p>
            <a:r>
              <a:rPr lang="cs-CZ" sz="2400" dirty="0"/>
              <a:t>Šest zemí v rámci EU vydalo na zdravotní péči více než 10 % jejich HDP, u Německa a Francie byla překročena hranice 11 %. </a:t>
            </a:r>
            <a:endParaRPr lang="cs-CZ" sz="2400" dirty="0" smtClean="0"/>
          </a:p>
          <a:p>
            <a:r>
              <a:rPr lang="cs-CZ" sz="2400" dirty="0" smtClean="0"/>
              <a:t>Ze </a:t>
            </a:r>
            <a:r>
              <a:rPr lang="cs-CZ" sz="2400" dirty="0"/>
              <a:t>sousedních států převýšilo průměrnou hodnotu za EU (9,9 % HDP) také Rakousko (10, 4 %). </a:t>
            </a:r>
            <a:endParaRPr lang="cs-CZ" sz="2400" dirty="0" smtClean="0"/>
          </a:p>
          <a:p>
            <a:r>
              <a:rPr lang="cs-CZ" sz="2400" dirty="0" smtClean="0"/>
              <a:t>Nejen </a:t>
            </a:r>
            <a:r>
              <a:rPr lang="cs-CZ" sz="2400" dirty="0"/>
              <a:t>ČR, ale také další dvě sousední země (Slovensko a Polsko) zaostávají daleko za průměrem zemí EU. </a:t>
            </a:r>
            <a:endParaRPr lang="cs-CZ" sz="2400" dirty="0" smtClean="0"/>
          </a:p>
          <a:p>
            <a:r>
              <a:rPr lang="cs-CZ" sz="2400" dirty="0" smtClean="0"/>
              <a:t>Ze </a:t>
            </a:r>
            <a:r>
              <a:rPr lang="cs-CZ" sz="2400" dirty="0"/>
              <a:t>zemí mimo EU dlouhodobě nejvíce finančních prostředků na zdravotní péči ve vztahu k HDP vydávají USA (17,1 %) a dále pak s odstupem Švýcarsko (12,3 %) a Japonsko (10,8 %).</a:t>
            </a:r>
          </a:p>
          <a:p>
            <a:endParaRPr lang="cs-CZ" dirty="0"/>
          </a:p>
        </p:txBody>
      </p:sp>
    </p:spTree>
    <p:extLst>
      <p:ext uri="{BB962C8B-B14F-4D97-AF65-F5344CB8AC3E}">
        <p14:creationId xmlns:p14="http://schemas.microsoft.com/office/powerpoint/2010/main" val="402829165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54182" y="397164"/>
            <a:ext cx="10919018" cy="5434836"/>
          </a:xfrm>
        </p:spPr>
        <p:txBody>
          <a:bodyPr/>
          <a:lstStyle/>
          <a:p>
            <a:r>
              <a:rPr lang="cs-CZ" sz="2400" b="1" dirty="0"/>
              <a:t>České zdravotnictví je dlouhodobě financováno primárně z veřejných zdrojů, a to především z veřejného zdravotního pojištění. </a:t>
            </a:r>
            <a:endParaRPr lang="cs-CZ" sz="2400" b="1" dirty="0" smtClean="0"/>
          </a:p>
          <a:p>
            <a:r>
              <a:rPr lang="cs-CZ" sz="2400" dirty="0" smtClean="0"/>
              <a:t>Ve </a:t>
            </a:r>
            <a:r>
              <a:rPr lang="cs-CZ" sz="2400" dirty="0"/>
              <a:t>sledovaném období 2010-2017 se veřejné zdroje podílely z 83-85 % na financování zdravotní péče. ČR tak patří v EU mezi pět zemí s největším podílem veřejných zdrojů na financování zdravotní péče. </a:t>
            </a:r>
            <a:endParaRPr lang="cs-CZ" sz="2400" dirty="0" smtClean="0"/>
          </a:p>
          <a:p>
            <a:r>
              <a:rPr lang="cs-CZ" sz="2400" dirty="0" smtClean="0"/>
              <a:t>Zhruba </a:t>
            </a:r>
            <a:r>
              <a:rPr lang="cs-CZ" sz="2400" dirty="0"/>
              <a:t>dvě třetiny celkových výdajů na zdravotní péči hradí v ČR zdravotní pojišťovny. </a:t>
            </a:r>
            <a:endParaRPr lang="cs-CZ" sz="2400" dirty="0" smtClean="0"/>
          </a:p>
          <a:p>
            <a:r>
              <a:rPr lang="cs-CZ" sz="2400" dirty="0" smtClean="0"/>
              <a:t>Do </a:t>
            </a:r>
            <a:r>
              <a:rPr lang="cs-CZ" sz="2400" dirty="0"/>
              <a:t>veřejných zdrojů patří také výdaje na zdravotnictví ze státního rozpočtu a také z krajských a obecních rozpočtů. </a:t>
            </a:r>
            <a:endParaRPr lang="cs-CZ" sz="2400" dirty="0" smtClean="0"/>
          </a:p>
          <a:p>
            <a:r>
              <a:rPr lang="cs-CZ" sz="2400" dirty="0" smtClean="0"/>
              <a:t>Soukromý </a:t>
            </a:r>
            <a:r>
              <a:rPr lang="cs-CZ" sz="2400" dirty="0"/>
              <a:t>sektor se na financování zdravotní péče podílí zhruba 15 %.</a:t>
            </a:r>
          </a:p>
          <a:p>
            <a:endParaRPr lang="cs-CZ" dirty="0"/>
          </a:p>
        </p:txBody>
      </p:sp>
    </p:spTree>
    <p:extLst>
      <p:ext uri="{BB962C8B-B14F-4D97-AF65-F5344CB8AC3E}">
        <p14:creationId xmlns:p14="http://schemas.microsoft.com/office/powerpoint/2010/main" val="171677451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54182" y="397164"/>
            <a:ext cx="10919018" cy="5434836"/>
          </a:xfrm>
        </p:spPr>
        <p:txBody>
          <a:bodyPr/>
          <a:lstStyle/>
          <a:p>
            <a:r>
              <a:rPr lang="cs-CZ" sz="2400" b="1" dirty="0"/>
              <a:t>Zdravotní systém je stejně jako systém sociálního zabezpečení založen na principu průběžného financování </a:t>
            </a:r>
            <a:r>
              <a:rPr lang="cs-CZ" sz="2400" dirty="0"/>
              <a:t>a stojí tak před stejnými výzvami, především z pohledu rostoucího počtu starších pacientů, rostoucích průměrných výdajů na pacienta i s ohledem na věk a zmenšující se základny financování zdravotních výdajů. </a:t>
            </a:r>
            <a:endParaRPr lang="cs-CZ" sz="2400" dirty="0" smtClean="0"/>
          </a:p>
          <a:p>
            <a:r>
              <a:rPr lang="cs-CZ" sz="2400" b="1" dirty="0" smtClean="0"/>
              <a:t>Bude </a:t>
            </a:r>
            <a:r>
              <a:rPr lang="cs-CZ" sz="2400" b="1" dirty="0"/>
              <a:t>tak třeba hledat další zdroje financování, aby kvalita služeb zůstala zachována. </a:t>
            </a:r>
            <a:endParaRPr lang="cs-CZ" sz="2400" b="1" dirty="0" smtClean="0"/>
          </a:p>
          <a:p>
            <a:r>
              <a:rPr lang="cs-CZ" sz="2400" dirty="0" smtClean="0"/>
              <a:t>Jednou </a:t>
            </a:r>
            <a:r>
              <a:rPr lang="cs-CZ" sz="2400" dirty="0"/>
              <a:t>z možností je zvýšení plateb pojistného, která však povede k dalšímu zdražování již relativně drahé pracovní síly, zvýšení spoluúčasti pacientů, hledání nových zdrojů nebo kombinace těchto </a:t>
            </a:r>
            <a:r>
              <a:rPr lang="cs-CZ" sz="2400" dirty="0" smtClean="0"/>
              <a:t>možností.</a:t>
            </a:r>
            <a:endParaRPr lang="cs-CZ" sz="2400" dirty="0"/>
          </a:p>
        </p:txBody>
      </p:sp>
    </p:spTree>
    <p:extLst>
      <p:ext uri="{BB962C8B-B14F-4D97-AF65-F5344CB8AC3E}">
        <p14:creationId xmlns:p14="http://schemas.microsoft.com/office/powerpoint/2010/main" val="1840481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noChangeArrowheads="1"/>
          </p:cNvSpPr>
          <p:nvPr>
            <p:ph type="title"/>
          </p:nvPr>
        </p:nvSpPr>
        <p:spPr>
          <a:xfrm>
            <a:off x="1992313" y="115888"/>
            <a:ext cx="8229600" cy="563562"/>
          </a:xfrm>
        </p:spPr>
        <p:txBody>
          <a:bodyPr/>
          <a:lstStyle/>
          <a:p>
            <a:pPr algn="ctr"/>
            <a:r>
              <a:rPr lang="cs-CZ" altLang="cs-CZ" sz="2800" dirty="0">
                <a:latin typeface="Cambria" panose="02040503050406030204" pitchFamily="18" charset="0"/>
              </a:rPr>
              <a:t>MALÁ DOBA LEDOVÁ (zhruba 1300 – 1850)</a:t>
            </a:r>
            <a:endParaRPr lang="cs-CZ" altLang="cs-CZ" sz="2800" dirty="0"/>
          </a:p>
        </p:txBody>
      </p:sp>
      <p:sp>
        <p:nvSpPr>
          <p:cNvPr id="46083" name="Zástupný symbol pro obsah 2"/>
          <p:cNvSpPr>
            <a:spLocks noGrp="1" noChangeArrowheads="1"/>
          </p:cNvSpPr>
          <p:nvPr>
            <p:ph idx="1"/>
          </p:nvPr>
        </p:nvSpPr>
        <p:spPr>
          <a:xfrm>
            <a:off x="415636" y="620713"/>
            <a:ext cx="11490037" cy="6121400"/>
          </a:xfrm>
        </p:spPr>
        <p:txBody>
          <a:bodyPr/>
          <a:lstStyle/>
          <a:p>
            <a:r>
              <a:rPr lang="cs-CZ" altLang="cs-CZ" sz="2400" b="1" dirty="0">
                <a:latin typeface="Cambria" panose="02040503050406030204" pitchFamily="18" charset="0"/>
              </a:rPr>
              <a:t>S koncem třicetileté války průměrné teploty klesnou ještě o 1,5 stupně a Evropa se vylidňuje</a:t>
            </a:r>
            <a:r>
              <a:rPr lang="cs-CZ" altLang="cs-CZ" sz="2400" dirty="0">
                <a:latin typeface="Cambria" panose="02040503050406030204" pitchFamily="18" charset="0"/>
              </a:rPr>
              <a:t> (v Českých zemích se mluví až o 2/3 úbytku obyvatelstva)</a:t>
            </a:r>
          </a:p>
          <a:p>
            <a:r>
              <a:rPr lang="cs-CZ" altLang="cs-CZ" sz="2400" dirty="0">
                <a:latin typeface="Cambria" panose="02040503050406030204" pitchFamily="18" charset="0"/>
              </a:rPr>
              <a:t>Evropa by se mohla uživit </a:t>
            </a:r>
            <a:r>
              <a:rPr lang="cs-CZ" altLang="cs-CZ" sz="2400" b="1" dirty="0">
                <a:latin typeface="Cambria" panose="02040503050406030204" pitchFamily="18" charset="0"/>
              </a:rPr>
              <a:t>bramborami dovezenými z Ameriky</a:t>
            </a:r>
            <a:r>
              <a:rPr lang="cs-CZ" altLang="cs-CZ" sz="2400" dirty="0">
                <a:latin typeface="Cambria" panose="02040503050406030204" pitchFamily="18" charset="0"/>
              </a:rPr>
              <a:t>, ale Španělsko a Francie na ně zanevřou – jsou nečisté</a:t>
            </a:r>
          </a:p>
          <a:p>
            <a:endParaRPr lang="cs-CZ" altLang="cs-CZ" sz="2400" dirty="0">
              <a:latin typeface="Cambria" panose="02040503050406030204" pitchFamily="18" charset="0"/>
            </a:endParaRPr>
          </a:p>
          <a:p>
            <a:endParaRPr lang="cs-CZ" altLang="cs-CZ" sz="2400" dirty="0">
              <a:latin typeface="Cambria" panose="02040503050406030204" pitchFamily="18" charset="0"/>
            </a:endParaRPr>
          </a:p>
          <a:p>
            <a:endParaRPr lang="cs-CZ" altLang="cs-CZ" sz="2400" dirty="0">
              <a:latin typeface="Cambria" panose="02040503050406030204" pitchFamily="18" charset="0"/>
            </a:endParaRPr>
          </a:p>
          <a:p>
            <a:r>
              <a:rPr lang="cs-CZ" altLang="cs-CZ" sz="2400" dirty="0" smtClean="0">
                <a:latin typeface="Cambria" panose="02040503050406030204" pitchFamily="18" charset="0"/>
              </a:rPr>
              <a:t>Navíc </a:t>
            </a:r>
            <a:r>
              <a:rPr lang="cs-CZ" altLang="cs-CZ" sz="2400" dirty="0">
                <a:latin typeface="Cambria" panose="02040503050406030204" pitchFamily="18" charset="0"/>
              </a:rPr>
              <a:t>dochází k </a:t>
            </a:r>
            <a:r>
              <a:rPr lang="cs-CZ" altLang="cs-CZ" sz="2400" b="1" dirty="0">
                <a:latin typeface="Cambria" panose="02040503050406030204" pitchFamily="18" charset="0"/>
              </a:rPr>
              <a:t>častým a velkým sopečným erupcím </a:t>
            </a:r>
            <a:r>
              <a:rPr lang="cs-CZ" altLang="cs-CZ" sz="2400" dirty="0">
                <a:latin typeface="Cambria" panose="02040503050406030204" pitchFamily="18" charset="0"/>
              </a:rPr>
              <a:t>(Japonsko, Island, Indonésie..), které mají prokazatelně negativní vliv na změny klimatu</a:t>
            </a:r>
          </a:p>
        </p:txBody>
      </p:sp>
      <p:pic>
        <p:nvPicPr>
          <p:cNvPr id="46084" name="Picture 2" descr="http://czech-press.cz/afp/editor/slozky/mkretro/p200312mk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580" y="2427287"/>
            <a:ext cx="1352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3" descr="Sazenice bramboru">
            <a:hlinkClick r:id="rId4" tooltip="Sazenice bramboru"/>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7313" y="2427287"/>
            <a:ext cx="1244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5" descr="soptící Pinatub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7313" y="4985328"/>
            <a:ext cx="2351087"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ovéPole 3"/>
          <p:cNvSpPr txBox="1">
            <a:spLocks noChangeArrowheads="1"/>
          </p:cNvSpPr>
          <p:nvPr/>
        </p:nvSpPr>
        <p:spPr bwMode="auto">
          <a:xfrm>
            <a:off x="5885873" y="5984587"/>
            <a:ext cx="2789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t>Tambora 1815, Indonésie</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99711516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3" name="Nadpis 2"/>
          <p:cNvSpPr>
            <a:spLocks noGrp="1"/>
          </p:cNvSpPr>
          <p:nvPr>
            <p:ph type="title"/>
          </p:nvPr>
        </p:nvSpPr>
        <p:spPr>
          <a:xfrm>
            <a:off x="720000" y="341309"/>
            <a:ext cx="10753200" cy="451576"/>
          </a:xfrm>
        </p:spPr>
        <p:txBody>
          <a:bodyPr/>
          <a:lstStyle/>
          <a:p>
            <a:pPr algn="ctr"/>
            <a:r>
              <a:rPr lang="cs-CZ" dirty="0"/>
              <a:t>Stříbrná ekonomika (Silver </a:t>
            </a:r>
            <a:r>
              <a:rPr lang="cs-CZ" dirty="0" err="1"/>
              <a:t>Economy</a:t>
            </a:r>
            <a:r>
              <a:rPr lang="cs-CZ" dirty="0"/>
              <a:t>)</a:t>
            </a:r>
          </a:p>
        </p:txBody>
      </p:sp>
      <p:sp>
        <p:nvSpPr>
          <p:cNvPr id="4" name="Zástupný symbol pro obsah 3"/>
          <p:cNvSpPr>
            <a:spLocks noGrp="1"/>
          </p:cNvSpPr>
          <p:nvPr>
            <p:ph idx="1"/>
          </p:nvPr>
        </p:nvSpPr>
        <p:spPr>
          <a:xfrm>
            <a:off x="618837" y="1016000"/>
            <a:ext cx="11203708" cy="4816000"/>
          </a:xfrm>
        </p:spPr>
        <p:txBody>
          <a:bodyPr/>
          <a:lstStyle/>
          <a:p>
            <a:r>
              <a:rPr lang="cs-CZ" sz="2400" b="1" dirty="0"/>
              <a:t>Společně s demografickou změnou se otevírá i nový segment ekonomiky, tzv. </a:t>
            </a:r>
            <a:r>
              <a:rPr lang="cs-CZ" sz="2400" b="1" dirty="0" err="1"/>
              <a:t>stíbrná</a:t>
            </a:r>
            <a:r>
              <a:rPr lang="cs-CZ" sz="2400" b="1" dirty="0"/>
              <a:t> ekonomika (</a:t>
            </a:r>
            <a:r>
              <a:rPr lang="cs-CZ" sz="2400" b="1" i="1" dirty="0"/>
              <a:t>Silver </a:t>
            </a:r>
            <a:r>
              <a:rPr lang="cs-CZ" sz="2400" b="1" i="1" dirty="0" err="1"/>
              <a:t>Economy</a:t>
            </a:r>
            <a:r>
              <a:rPr lang="cs-CZ" sz="2400" b="1" dirty="0"/>
              <a:t>). </a:t>
            </a:r>
            <a:endParaRPr lang="cs-CZ" sz="2400" b="1" dirty="0" smtClean="0"/>
          </a:p>
          <a:p>
            <a:r>
              <a:rPr lang="cs-CZ" sz="2400" dirty="0" smtClean="0"/>
              <a:t>Je </a:t>
            </a:r>
            <a:r>
              <a:rPr lang="cs-CZ" sz="2400" dirty="0"/>
              <a:t>definována jako </a:t>
            </a:r>
            <a:r>
              <a:rPr lang="cs-CZ" sz="2400" b="1" dirty="0"/>
              <a:t>souhrn veškeré ekonomické aktivity, která slouží potřebám lidí starších 50 let, zahrnující produkty a služby, které nakupují přímo pro svoji potřebu, a další ekonomické aktivity generované těmito </a:t>
            </a:r>
            <a:r>
              <a:rPr lang="cs-CZ" sz="2400" b="1" dirty="0" smtClean="0"/>
              <a:t>výdaji</a:t>
            </a:r>
            <a:r>
              <a:rPr lang="cs-CZ" sz="2400" dirty="0" smtClean="0"/>
              <a:t>. </a:t>
            </a:r>
          </a:p>
          <a:p>
            <a:r>
              <a:rPr lang="cs-CZ" sz="2400" dirty="0" smtClean="0"/>
              <a:t>Alternativně </a:t>
            </a:r>
            <a:r>
              <a:rPr lang="cs-CZ" sz="2400" dirty="0"/>
              <a:t>se jedná o veškeré produkty a služby, u nichž se očekává, že zlepší očekávanou délku života bez zdravotních postižení či omezení, nebo pomohou starším lidem (a případně jejich pečovatelům) v jejich každodenním </a:t>
            </a:r>
            <a:r>
              <a:rPr lang="cs-CZ" sz="2400" dirty="0" smtClean="0"/>
              <a:t>životě.</a:t>
            </a:r>
            <a:endParaRPr lang="cs-CZ" sz="2400" dirty="0"/>
          </a:p>
        </p:txBody>
      </p:sp>
    </p:spTree>
    <p:extLst>
      <p:ext uri="{BB962C8B-B14F-4D97-AF65-F5344CB8AC3E}">
        <p14:creationId xmlns:p14="http://schemas.microsoft.com/office/powerpoint/2010/main" val="297789884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4" name="Obrázek 3"/>
          <p:cNvPicPr>
            <a:picLocks noChangeAspect="1"/>
          </p:cNvPicPr>
          <p:nvPr/>
        </p:nvPicPr>
        <p:blipFill>
          <a:blip r:embed="rId2"/>
          <a:stretch>
            <a:fillRect/>
          </a:stretch>
        </p:blipFill>
        <p:spPr>
          <a:xfrm>
            <a:off x="2672196" y="755216"/>
            <a:ext cx="6515100" cy="4867275"/>
          </a:xfrm>
          <a:prstGeom prst="rect">
            <a:avLst/>
          </a:prstGeom>
        </p:spPr>
      </p:pic>
    </p:spTree>
    <p:extLst>
      <p:ext uri="{BB962C8B-B14F-4D97-AF65-F5344CB8AC3E}">
        <p14:creationId xmlns:p14="http://schemas.microsoft.com/office/powerpoint/2010/main" val="414709464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Populační politika a společenské a ekonomické dopady demografického stárnutí</a:t>
            </a:r>
            <a:endParaRPr lang="cs-CZ" altLang="cs-CZ" dirty="0"/>
          </a:p>
        </p:txBody>
      </p:sp>
      <p:pic>
        <p:nvPicPr>
          <p:cNvPr id="3" name="Obrázek 2"/>
          <p:cNvPicPr>
            <a:picLocks noChangeAspect="1"/>
          </p:cNvPicPr>
          <p:nvPr/>
        </p:nvPicPr>
        <p:blipFill>
          <a:blip r:embed="rId2"/>
          <a:stretch>
            <a:fillRect/>
          </a:stretch>
        </p:blipFill>
        <p:spPr>
          <a:xfrm>
            <a:off x="1219200" y="1547812"/>
            <a:ext cx="9753600" cy="3762375"/>
          </a:xfrm>
          <a:prstGeom prst="rect">
            <a:avLst/>
          </a:prstGeom>
        </p:spPr>
      </p:pic>
    </p:spTree>
    <p:extLst>
      <p:ext uri="{BB962C8B-B14F-4D97-AF65-F5344CB8AC3E}">
        <p14:creationId xmlns:p14="http://schemas.microsoft.com/office/powerpoint/2010/main" val="63949806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35709" y="424873"/>
            <a:ext cx="10937491" cy="5407127"/>
          </a:xfrm>
        </p:spPr>
        <p:txBody>
          <a:bodyPr/>
          <a:lstStyle/>
          <a:p>
            <a:r>
              <a:rPr lang="cs-CZ" sz="2000" dirty="0"/>
              <a:t>Podle světového lídra v oboru, švýcarské privátní bankovní skupiny </a:t>
            </a:r>
            <a:r>
              <a:rPr lang="cs-CZ" sz="2000" dirty="0" err="1"/>
              <a:t>Credit</a:t>
            </a:r>
            <a:r>
              <a:rPr lang="cs-CZ" sz="2000" dirty="0"/>
              <a:t> </a:t>
            </a:r>
            <a:r>
              <a:rPr lang="cs-CZ" sz="2000" dirty="0" err="1"/>
              <a:t>Suisse</a:t>
            </a:r>
            <a:r>
              <a:rPr lang="cs-CZ" sz="2000" dirty="0"/>
              <a:t>,</a:t>
            </a:r>
            <a:r>
              <a:rPr lang="cs-CZ" sz="2000" b="1" dirty="0"/>
              <a:t> </a:t>
            </a:r>
            <a:r>
              <a:rPr lang="cs-CZ" sz="2000" dirty="0"/>
              <a:t>jsou senioři nejrychleji rostoucí spotřebitelskou skupinou na </a:t>
            </a:r>
            <a:r>
              <a:rPr lang="cs-CZ" sz="2000" dirty="0" smtClean="0"/>
              <a:t>světě</a:t>
            </a:r>
            <a:r>
              <a:rPr lang="cs-CZ" sz="2000" b="1" dirty="0" smtClean="0"/>
              <a:t>.</a:t>
            </a:r>
            <a:r>
              <a:rPr lang="cs-CZ" sz="2000" dirty="0" smtClean="0"/>
              <a:t> </a:t>
            </a:r>
            <a:r>
              <a:rPr lang="cs-CZ" sz="2000" dirty="0"/>
              <a:t>V porovnání se skupinou pod 30 let rostla spotřeba lidí starších 60 let v posledních 20 letech o 50 % rychleji. Silver </a:t>
            </a:r>
            <a:r>
              <a:rPr lang="cs-CZ" sz="2000" dirty="0" err="1"/>
              <a:t>economy</a:t>
            </a:r>
            <a:r>
              <a:rPr lang="cs-CZ" sz="2000" dirty="0"/>
              <a:t> odkazuje na zvýšenou poptávku po nových, specifických typech produktů a služeb a nové adaptování mainstreamových produktů pro stárnutí v soukromé i veřejné sféře může výrazně podpořit aktivní stárnutí a nezávislý život. Očekává se, že odvětvími, s výrazným benefitem budou: </a:t>
            </a:r>
            <a:endParaRPr lang="cs-CZ" sz="2000" dirty="0" smtClean="0"/>
          </a:p>
          <a:p>
            <a:endParaRPr lang="cs-CZ" sz="2000" dirty="0"/>
          </a:p>
          <a:p>
            <a:endParaRPr lang="cs-CZ" dirty="0"/>
          </a:p>
        </p:txBody>
      </p:sp>
      <p:pic>
        <p:nvPicPr>
          <p:cNvPr id="5" name="Obrázek 4"/>
          <p:cNvPicPr>
            <a:picLocks noChangeAspect="1"/>
          </p:cNvPicPr>
          <p:nvPr/>
        </p:nvPicPr>
        <p:blipFill>
          <a:blip r:embed="rId2"/>
          <a:stretch>
            <a:fillRect/>
          </a:stretch>
        </p:blipFill>
        <p:spPr>
          <a:xfrm>
            <a:off x="1626220" y="3787654"/>
            <a:ext cx="8848240" cy="2557727"/>
          </a:xfrm>
          <a:prstGeom prst="rect">
            <a:avLst/>
          </a:prstGeom>
        </p:spPr>
      </p:pic>
    </p:spTree>
    <p:extLst>
      <p:ext uri="{BB962C8B-B14F-4D97-AF65-F5344CB8AC3E}">
        <p14:creationId xmlns:p14="http://schemas.microsoft.com/office/powerpoint/2010/main" val="1090807858"/>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44945" y="369455"/>
            <a:ext cx="10928255" cy="5462545"/>
          </a:xfrm>
        </p:spPr>
        <p:txBody>
          <a:bodyPr/>
          <a:lstStyle/>
          <a:p>
            <a:endParaRPr lang="cs-CZ" dirty="0" smtClean="0"/>
          </a:p>
          <a:p>
            <a:r>
              <a:rPr lang="cs-CZ" sz="2400" dirty="0" smtClean="0"/>
              <a:t>Stejně </a:t>
            </a:r>
            <a:r>
              <a:rPr lang="cs-CZ" sz="2400" dirty="0"/>
              <a:t>jako uvedená odvětví, tak i technologický vývoj bude a je tlačen k tomu, aby se zaměřil na nové cílové skupiny a vytvářel produkty, které budou podporovat nezávislý život lidí s omezeními, chronickými a zdravotními obtížemi. </a:t>
            </a:r>
            <a:endParaRPr lang="cs-CZ" sz="2400" dirty="0" smtClean="0"/>
          </a:p>
          <a:p>
            <a:endParaRPr lang="cs-CZ" sz="2400" dirty="0"/>
          </a:p>
          <a:p>
            <a:r>
              <a:rPr lang="cs-CZ" sz="2400" dirty="0" smtClean="0"/>
              <a:t>Tento </a:t>
            </a:r>
            <a:r>
              <a:rPr lang="cs-CZ" sz="2400" dirty="0"/>
              <a:t>posun v poptávce bude vytvářet tlak na vznik nových pracovních míst v relevantních odvětvích služeb a výroby.</a:t>
            </a:r>
          </a:p>
          <a:p>
            <a:endParaRPr lang="cs-CZ" dirty="0"/>
          </a:p>
        </p:txBody>
      </p:sp>
    </p:spTree>
    <p:extLst>
      <p:ext uri="{BB962C8B-B14F-4D97-AF65-F5344CB8AC3E}">
        <p14:creationId xmlns:p14="http://schemas.microsoft.com/office/powerpoint/2010/main" val="327045518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72655" y="314036"/>
            <a:ext cx="11120581" cy="5517964"/>
          </a:xfrm>
        </p:spPr>
        <p:txBody>
          <a:bodyPr/>
          <a:lstStyle/>
          <a:p>
            <a:r>
              <a:rPr lang="cs-CZ" sz="2400" dirty="0"/>
              <a:t>Silver </a:t>
            </a:r>
            <a:r>
              <a:rPr lang="cs-CZ" sz="2400" dirty="0" err="1"/>
              <a:t>economy</a:t>
            </a:r>
            <a:r>
              <a:rPr lang="cs-CZ" sz="2400" dirty="0"/>
              <a:t> také někdy zahrnuje fakt, že se zvyšuje počet starších pracovníků, kteří by měli být považováni za zdroj na trhu práce, neboť s jejich prací souvisí dodatečná produktivita díky delší </a:t>
            </a:r>
            <a:r>
              <a:rPr lang="cs-CZ" sz="2400" dirty="0" smtClean="0"/>
              <a:t>kariéře. </a:t>
            </a:r>
          </a:p>
          <a:p>
            <a:r>
              <a:rPr lang="cs-CZ" sz="2400" dirty="0" smtClean="0"/>
              <a:t>Bráno </a:t>
            </a:r>
            <a:r>
              <a:rPr lang="cs-CZ" sz="2400" dirty="0"/>
              <a:t>zcela striktně, jejich příjem, stejně jako spotřeba, jsou daněny a přispívají tak státnímu rozpočtu. </a:t>
            </a:r>
            <a:endParaRPr lang="cs-CZ" sz="2400" dirty="0" smtClean="0"/>
          </a:p>
          <a:p>
            <a:r>
              <a:rPr lang="cs-CZ" sz="2400" dirty="0" smtClean="0"/>
              <a:t>Navíc </a:t>
            </a:r>
            <a:r>
              <a:rPr lang="cs-CZ" sz="2400" dirty="0"/>
              <a:t>se senioři mohou zapojit do dobrovolnické činnosti, což by mělo být chápáno i v kontextu mezigenerační solidarity. </a:t>
            </a:r>
            <a:endParaRPr lang="cs-CZ" sz="2400" dirty="0" smtClean="0"/>
          </a:p>
          <a:p>
            <a:r>
              <a:rPr lang="cs-CZ" sz="2400" dirty="0" smtClean="0"/>
              <a:t>V</a:t>
            </a:r>
            <a:r>
              <a:rPr lang="cs-CZ" sz="2400" dirty="0"/>
              <a:t> neposlední řadě stárnutí přináší také nové poznatky a zkušenosti, a to jak v pracovní, tak po osobní stránce. </a:t>
            </a:r>
            <a:endParaRPr lang="cs-CZ" sz="2400" dirty="0" smtClean="0"/>
          </a:p>
          <a:p>
            <a:r>
              <a:rPr lang="cs-CZ" sz="2400" dirty="0" smtClean="0"/>
              <a:t>Tyto </a:t>
            </a:r>
            <a:r>
              <a:rPr lang="cs-CZ" sz="2400" dirty="0"/>
              <a:t>pak mohou předávat mladším generacím a napomáhat tak ekonomickému </a:t>
            </a:r>
            <a:r>
              <a:rPr lang="cs-CZ" sz="2400" dirty="0" smtClean="0"/>
              <a:t>růstu.</a:t>
            </a:r>
            <a:endParaRPr lang="cs-CZ" sz="2400" dirty="0"/>
          </a:p>
        </p:txBody>
      </p:sp>
    </p:spTree>
    <p:extLst>
      <p:ext uri="{BB962C8B-B14F-4D97-AF65-F5344CB8AC3E}">
        <p14:creationId xmlns:p14="http://schemas.microsoft.com/office/powerpoint/2010/main" val="623689025"/>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720000" y="720437"/>
            <a:ext cx="10753200" cy="4797527"/>
          </a:xfrm>
        </p:spPr>
        <p:txBody>
          <a:bodyPr/>
          <a:lstStyle/>
          <a:p>
            <a:r>
              <a:rPr lang="cs-CZ" sz="2400" dirty="0"/>
              <a:t>V souvislosti s evropskou inovační strategií Europe2020 bylo zahájeno několik iniciativ týkajících se globální společenské výzvy stárnoucí populace. </a:t>
            </a:r>
            <a:endParaRPr lang="cs-CZ" sz="2400" dirty="0" smtClean="0"/>
          </a:p>
          <a:p>
            <a:endParaRPr lang="cs-CZ" sz="2400" dirty="0"/>
          </a:p>
          <a:p>
            <a:r>
              <a:rPr lang="cs-CZ" sz="2400" dirty="0" smtClean="0"/>
              <a:t>Cílem </a:t>
            </a:r>
            <a:r>
              <a:rPr lang="cs-CZ" sz="2400" dirty="0"/>
              <a:t>je, aby starší dospělí v Evropě žili nezávisle a aktivně po delší dobu, a to v podmínkách, které jim umožní pokračovat v přispívání k rozvoji evropské společnosti a hospodářství. </a:t>
            </a:r>
          </a:p>
          <a:p>
            <a:endParaRPr lang="cs-CZ" dirty="0"/>
          </a:p>
        </p:txBody>
      </p:sp>
    </p:spTree>
    <p:extLst>
      <p:ext uri="{BB962C8B-B14F-4D97-AF65-F5344CB8AC3E}">
        <p14:creationId xmlns:p14="http://schemas.microsoft.com/office/powerpoint/2010/main" val="3554858348"/>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3" name="Nadpis 2"/>
          <p:cNvSpPr>
            <a:spLocks noGrp="1"/>
          </p:cNvSpPr>
          <p:nvPr>
            <p:ph type="title"/>
          </p:nvPr>
        </p:nvSpPr>
        <p:spPr>
          <a:xfrm>
            <a:off x="720000" y="396727"/>
            <a:ext cx="10753200" cy="451576"/>
          </a:xfrm>
        </p:spPr>
        <p:txBody>
          <a:bodyPr/>
          <a:lstStyle/>
          <a:p>
            <a:pPr algn="ctr"/>
            <a:r>
              <a:rPr lang="cs-CZ" dirty="0"/>
              <a:t>Trh práce</a:t>
            </a:r>
          </a:p>
        </p:txBody>
      </p:sp>
      <p:sp>
        <p:nvSpPr>
          <p:cNvPr id="4" name="Zástupný symbol pro obsah 3"/>
          <p:cNvSpPr>
            <a:spLocks noGrp="1"/>
          </p:cNvSpPr>
          <p:nvPr>
            <p:ph idx="1"/>
          </p:nvPr>
        </p:nvSpPr>
        <p:spPr>
          <a:xfrm>
            <a:off x="720000" y="1136073"/>
            <a:ext cx="10753200" cy="4695927"/>
          </a:xfrm>
        </p:spPr>
        <p:txBody>
          <a:bodyPr/>
          <a:lstStyle/>
          <a:p>
            <a:r>
              <a:rPr lang="cs-CZ" sz="2000" dirty="0"/>
              <a:t>Vzhledem k tomu, že starší lidé mají oproti jiným věkovým skupinám rozdílné spořící chování (je ovlivněno životním cyklem), rozdílný způsob a množství práce, které poskytují (velmi mladí a staří lidé obvykle nepracují, což ovlivňuje trh práce), rozdílně přispívají k inovacím (nepříznivá demografická struktura má silně negativní vliv na celkový počet patentových přihlášek), zvyšování jejich podílu v populaci bude mít značné makroekonomické důsledky. </a:t>
            </a:r>
            <a:endParaRPr lang="cs-CZ" sz="2000" dirty="0" smtClean="0"/>
          </a:p>
          <a:p>
            <a:r>
              <a:rPr lang="cs-CZ" sz="2000" dirty="0" smtClean="0"/>
              <a:t>Např</a:t>
            </a:r>
            <a:r>
              <a:rPr lang="cs-CZ" sz="2000" dirty="0"/>
              <a:t>. inovace, které mohou být považovány za měřítko produktivity, jsou pozitivně ovlivňovány především mladou a střední věkovou </a:t>
            </a:r>
            <a:r>
              <a:rPr lang="cs-CZ" sz="2000" dirty="0" smtClean="0"/>
              <a:t>skupinou. </a:t>
            </a:r>
          </a:p>
          <a:p>
            <a:endParaRPr lang="cs-CZ" sz="2000" dirty="0"/>
          </a:p>
          <a:p>
            <a:r>
              <a:rPr lang="cs-CZ" sz="2000" dirty="0" smtClean="0"/>
              <a:t>Očekává </a:t>
            </a:r>
            <a:r>
              <a:rPr lang="cs-CZ" sz="2000" dirty="0"/>
              <a:t>se, že demografická struktura tak ovlivní investiční trhy, reálné úrokové míry, inflaci a další klíčové </a:t>
            </a:r>
            <a:r>
              <a:rPr lang="cs-CZ" sz="2000" dirty="0" smtClean="0"/>
              <a:t>proměnné.</a:t>
            </a:r>
            <a:endParaRPr lang="cs-CZ" sz="2000" dirty="0"/>
          </a:p>
        </p:txBody>
      </p:sp>
    </p:spTree>
    <p:extLst>
      <p:ext uri="{BB962C8B-B14F-4D97-AF65-F5344CB8AC3E}">
        <p14:creationId xmlns:p14="http://schemas.microsoft.com/office/powerpoint/2010/main" val="320218399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81891" y="332509"/>
            <a:ext cx="11176000" cy="5499491"/>
          </a:xfrm>
        </p:spPr>
        <p:txBody>
          <a:bodyPr/>
          <a:lstStyle/>
          <a:p>
            <a:r>
              <a:rPr lang="cs-CZ" sz="2000" b="1" dirty="0"/>
              <a:t>Trh práce je ovlivňován mnoha faktory, které na sebe vzájemně působí. </a:t>
            </a:r>
            <a:endParaRPr lang="cs-CZ" sz="2000" b="1" dirty="0" smtClean="0"/>
          </a:p>
          <a:p>
            <a:endParaRPr lang="cs-CZ" sz="2000" dirty="0" smtClean="0"/>
          </a:p>
          <a:p>
            <a:r>
              <a:rPr lang="cs-CZ" sz="2000" dirty="0" smtClean="0"/>
              <a:t>Mezi </a:t>
            </a:r>
            <a:r>
              <a:rPr lang="cs-CZ" sz="2000" dirty="0"/>
              <a:t>nejvýznamnější patří </a:t>
            </a:r>
            <a:r>
              <a:rPr lang="cs-CZ" sz="2000" b="1" dirty="0"/>
              <a:t>výkon ekonomiky, politika zaměstnanosti, příjmová situace, vzdělávání, migrace, systém vzdělávání a zdravotnictví, politická situace</a:t>
            </a:r>
            <a:r>
              <a:rPr lang="cs-CZ" sz="2000" dirty="0"/>
              <a:t> a mnoho dalších. Jako významný faktor je ale třeba brát i demografické hledisko a demografické změny. </a:t>
            </a:r>
            <a:r>
              <a:rPr lang="cs-CZ" sz="2000" dirty="0" smtClean="0"/>
              <a:t>Ty </a:t>
            </a:r>
            <a:r>
              <a:rPr lang="cs-CZ" sz="2000" dirty="0"/>
              <a:t>totiž mohou ovlivňovat nejen velikost pracovní síly, ale také produktivitu práce a finanční </a:t>
            </a:r>
            <a:r>
              <a:rPr lang="cs-CZ" sz="2000" dirty="0" smtClean="0"/>
              <a:t>aspekty. </a:t>
            </a:r>
          </a:p>
          <a:p>
            <a:endParaRPr lang="cs-CZ" sz="2000" dirty="0" smtClean="0"/>
          </a:p>
          <a:p>
            <a:r>
              <a:rPr lang="cs-CZ" sz="2000" dirty="0" smtClean="0"/>
              <a:t>Ekonomicky </a:t>
            </a:r>
            <a:r>
              <a:rPr lang="cs-CZ" sz="2000" dirty="0"/>
              <a:t>aktivní populace může být chápána jako rezervoár pracovní síly, přičemž na pracovní trh vstupují lidé, kteří ukončili vzdělávací proces, na druhé straně jej </a:t>
            </a:r>
            <a:r>
              <a:rPr lang="cs-CZ" sz="2000" dirty="0" err="1"/>
              <a:t>opouštejí</a:t>
            </a:r>
            <a:r>
              <a:rPr lang="cs-CZ" sz="2000" dirty="0"/>
              <a:t> ti, kteří dosáhli důchodového věku. Věková struktura populace se postupně mění a úbytek obyvatelstva v produktivním věku bude dříve nebo později ovlivňovat pracovní </a:t>
            </a:r>
            <a:r>
              <a:rPr lang="cs-CZ" sz="2000" dirty="0" smtClean="0"/>
              <a:t>trh.</a:t>
            </a:r>
            <a:endParaRPr lang="cs-CZ" sz="2000" dirty="0"/>
          </a:p>
        </p:txBody>
      </p:sp>
    </p:spTree>
    <p:extLst>
      <p:ext uri="{BB962C8B-B14F-4D97-AF65-F5344CB8AC3E}">
        <p14:creationId xmlns:p14="http://schemas.microsoft.com/office/powerpoint/2010/main" val="3569599849"/>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720000" y="785091"/>
            <a:ext cx="10753200" cy="5046909"/>
          </a:xfrm>
        </p:spPr>
        <p:txBody>
          <a:bodyPr/>
          <a:lstStyle/>
          <a:p>
            <a:r>
              <a:rPr lang="cs-CZ" sz="2400" dirty="0"/>
              <a:t>Podle Zprávy o stárnutí evropské </a:t>
            </a:r>
            <a:r>
              <a:rPr lang="cs-CZ" sz="2400" dirty="0" smtClean="0"/>
              <a:t>populace </a:t>
            </a:r>
            <a:r>
              <a:rPr lang="cs-CZ" sz="2400" dirty="0"/>
              <a:t>dojde v EU do roku 2060 ke snížení nabídky práce o 8,2 %, což činí přibližně 19 miliónů osob. </a:t>
            </a:r>
            <a:endParaRPr lang="cs-CZ" sz="2400" dirty="0" smtClean="0"/>
          </a:p>
          <a:p>
            <a:endParaRPr lang="cs-CZ" sz="2400" dirty="0" smtClean="0"/>
          </a:p>
          <a:p>
            <a:r>
              <a:rPr lang="cs-CZ" sz="2400" dirty="0" smtClean="0"/>
              <a:t>Mimo </a:t>
            </a:r>
            <a:r>
              <a:rPr lang="cs-CZ" sz="2400" dirty="0"/>
              <a:t>to také dojde k nárůstu průměrného věku lidí, kteří pracovní sílu tvoří. Podíl pracujících ve věku 55-64 let se v následujících 20 letech zvýší ze současných 15 % na 20 </a:t>
            </a:r>
            <a:r>
              <a:rPr lang="cs-CZ" sz="2400" dirty="0" smtClean="0"/>
              <a:t>%.</a:t>
            </a:r>
            <a:endParaRPr lang="cs-CZ" sz="2400" dirty="0"/>
          </a:p>
        </p:txBody>
      </p:sp>
    </p:spTree>
    <p:extLst>
      <p:ext uri="{BB962C8B-B14F-4D97-AF65-F5344CB8AC3E}">
        <p14:creationId xmlns:p14="http://schemas.microsoft.com/office/powerpoint/2010/main" val="41692719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92313" y="188914"/>
            <a:ext cx="8229600" cy="561975"/>
          </a:xfrm>
        </p:spPr>
        <p:txBody>
          <a:bodyPr/>
          <a:lstStyle/>
          <a:p>
            <a:pPr algn="ctr"/>
            <a:r>
              <a:rPr lang="cs-CZ" altLang="cs-CZ" sz="2800" dirty="0">
                <a:latin typeface="Cambria" panose="02040503050406030204" pitchFamily="18" charset="0"/>
              </a:rPr>
              <a:t>MALÁ DOBA LEDOVÁ (zhruba 1300 – 1850)</a:t>
            </a:r>
          </a:p>
        </p:txBody>
      </p:sp>
      <p:sp>
        <p:nvSpPr>
          <p:cNvPr id="48131" name="Rectangle 3"/>
          <p:cNvSpPr>
            <a:spLocks noGrp="1" noChangeArrowheads="1"/>
          </p:cNvSpPr>
          <p:nvPr>
            <p:ph type="body" idx="1"/>
          </p:nvPr>
        </p:nvSpPr>
        <p:spPr>
          <a:xfrm>
            <a:off x="535709" y="981076"/>
            <a:ext cx="11065164" cy="5688013"/>
          </a:xfrm>
        </p:spPr>
        <p:txBody>
          <a:bodyPr/>
          <a:lstStyle/>
          <a:p>
            <a:pPr>
              <a:lnSpc>
                <a:spcPct val="90000"/>
              </a:lnSpc>
            </a:pPr>
            <a:r>
              <a:rPr lang="cs-CZ" altLang="cs-CZ" sz="2400" dirty="0">
                <a:latin typeface="Cambria" panose="02040503050406030204" pitchFamily="18" charset="0"/>
              </a:rPr>
              <a:t>Koncem </a:t>
            </a:r>
            <a:r>
              <a:rPr lang="cs-CZ" altLang="cs-CZ" sz="2400" b="1" dirty="0">
                <a:latin typeface="Cambria" panose="02040503050406030204" pitchFamily="18" charset="0"/>
              </a:rPr>
              <a:t>80. let 18. století vládne ve Francii hlad</a:t>
            </a:r>
            <a:r>
              <a:rPr lang="cs-CZ" altLang="cs-CZ" sz="2400" dirty="0">
                <a:latin typeface="Cambria" panose="02040503050406030204" pitchFamily="18" charset="0"/>
              </a:rPr>
              <a:t>, který je do značné míry způsoben i </a:t>
            </a:r>
            <a:r>
              <a:rPr lang="cs-CZ" altLang="cs-CZ" sz="2400" b="1" dirty="0">
                <a:latin typeface="Cambria" panose="02040503050406030204" pitchFamily="18" charset="0"/>
              </a:rPr>
              <a:t>dlouhodobou aktivitou islandské sopky </a:t>
            </a:r>
            <a:r>
              <a:rPr lang="cs-CZ" altLang="cs-CZ" sz="2400" b="1" dirty="0" err="1">
                <a:latin typeface="Cambria" panose="02040503050406030204" pitchFamily="18" charset="0"/>
              </a:rPr>
              <a:t>Laki</a:t>
            </a:r>
            <a:endParaRPr lang="cs-CZ" altLang="cs-CZ" sz="2400" b="1" dirty="0">
              <a:latin typeface="Cambria" panose="02040503050406030204" pitchFamily="18" charset="0"/>
            </a:endParaRPr>
          </a:p>
          <a:p>
            <a:pPr>
              <a:lnSpc>
                <a:spcPct val="90000"/>
              </a:lnSpc>
            </a:pPr>
            <a:endParaRPr lang="cs-CZ" altLang="cs-CZ" sz="2400" b="1" dirty="0">
              <a:latin typeface="Cambria" panose="02040503050406030204" pitchFamily="18" charset="0"/>
            </a:endParaRPr>
          </a:p>
          <a:p>
            <a:pPr>
              <a:lnSpc>
                <a:spcPct val="90000"/>
              </a:lnSpc>
            </a:pPr>
            <a:r>
              <a:rPr lang="cs-CZ" altLang="cs-CZ" sz="2400" dirty="0">
                <a:latin typeface="Cambria" panose="02040503050406030204" pitchFamily="18" charset="0"/>
              </a:rPr>
              <a:t>Společnost (lidé) se bouří, stále </a:t>
            </a:r>
            <a:r>
              <a:rPr lang="cs-CZ" altLang="cs-CZ" sz="2400" b="1" dirty="0">
                <a:latin typeface="Cambria" panose="02040503050406030204" pitchFamily="18" charset="0"/>
              </a:rPr>
              <a:t>rostoucí populaci nemůže zastaralé zemědělství</a:t>
            </a:r>
            <a:r>
              <a:rPr lang="cs-CZ" altLang="cs-CZ" sz="2400" dirty="0">
                <a:latin typeface="Cambria" panose="02040503050406030204" pitchFamily="18" charset="0"/>
              </a:rPr>
              <a:t> zatížené vysokými daněmi </a:t>
            </a:r>
            <a:r>
              <a:rPr lang="cs-CZ" altLang="cs-CZ" sz="2400" b="1" dirty="0">
                <a:latin typeface="Cambria" panose="02040503050406030204" pitchFamily="18" charset="0"/>
              </a:rPr>
              <a:t>nakrmit</a:t>
            </a:r>
          </a:p>
          <a:p>
            <a:pPr>
              <a:lnSpc>
                <a:spcPct val="90000"/>
              </a:lnSpc>
            </a:pPr>
            <a:endParaRPr lang="cs-CZ" altLang="cs-CZ" sz="2400" b="1" dirty="0">
              <a:latin typeface="Cambria" panose="02040503050406030204" pitchFamily="18" charset="0"/>
            </a:endParaRPr>
          </a:p>
          <a:p>
            <a:pPr>
              <a:lnSpc>
                <a:spcPct val="90000"/>
              </a:lnSpc>
            </a:pPr>
            <a:r>
              <a:rPr lang="cs-CZ" altLang="cs-CZ" sz="2400" dirty="0">
                <a:latin typeface="Cambria" panose="02040503050406030204" pitchFamily="18" charset="0"/>
              </a:rPr>
              <a:t>Sklizeň roku 1788 je minimální, následuje krutá zima a na jaře povodně, bouřky a krupobití</a:t>
            </a:r>
          </a:p>
          <a:p>
            <a:pPr>
              <a:lnSpc>
                <a:spcPct val="90000"/>
              </a:lnSpc>
            </a:pPr>
            <a:endParaRPr lang="cs-CZ" altLang="cs-CZ" sz="2400" dirty="0">
              <a:latin typeface="Cambria" panose="02040503050406030204" pitchFamily="18" charset="0"/>
            </a:endParaRPr>
          </a:p>
          <a:p>
            <a:pPr>
              <a:lnSpc>
                <a:spcPct val="90000"/>
              </a:lnSpc>
            </a:pPr>
            <a:r>
              <a:rPr lang="cs-CZ" altLang="cs-CZ" sz="2400" b="1" dirty="0">
                <a:latin typeface="Cambria" panose="02040503050406030204" pitchFamily="18" charset="0"/>
              </a:rPr>
              <a:t>Počasí</a:t>
            </a:r>
            <a:r>
              <a:rPr lang="cs-CZ" altLang="cs-CZ" sz="2400" dirty="0">
                <a:latin typeface="Cambria" panose="02040503050406030204" pitchFamily="18" charset="0"/>
              </a:rPr>
              <a:t> tak </a:t>
            </a:r>
            <a:r>
              <a:rPr lang="cs-CZ" altLang="cs-CZ" sz="2400" b="1" dirty="0">
                <a:latin typeface="Cambria" panose="02040503050406030204" pitchFamily="18" charset="0"/>
              </a:rPr>
              <a:t>vrhne hladovou Francii na pokraj anarchie</a:t>
            </a:r>
            <a:r>
              <a:rPr lang="cs-CZ" altLang="cs-CZ" sz="2400" dirty="0">
                <a:latin typeface="Cambria" panose="02040503050406030204" pitchFamily="18" charset="0"/>
              </a:rPr>
              <a:t>, zastaví se totiž i přerozdělování zásob potravin, </a:t>
            </a:r>
            <a:r>
              <a:rPr lang="cs-CZ" altLang="cs-CZ" sz="2400" b="1" dirty="0">
                <a:latin typeface="Cambria" panose="02040503050406030204" pitchFamily="18" charset="0"/>
              </a:rPr>
              <a:t>ceny potravin jsou na historickém maximu…</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 </a:t>
            </a:r>
            <a:r>
              <a:rPr lang="cs-CZ" altLang="cs-CZ" sz="2400" b="1" dirty="0">
                <a:latin typeface="Cambria" panose="02040503050406030204" pitchFamily="18" charset="0"/>
              </a:rPr>
              <a:t>a v roce 1789 padne Bastila..</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25421430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91127" y="397164"/>
            <a:ext cx="10882073" cy="5434836"/>
          </a:xfrm>
        </p:spPr>
        <p:txBody>
          <a:bodyPr/>
          <a:lstStyle/>
          <a:p>
            <a:r>
              <a:rPr lang="cs-CZ" sz="2000" b="1" dirty="0"/>
              <a:t>Velmi pravděpodobný dopad bude mít stárnutí populace na produktivitu </a:t>
            </a:r>
            <a:r>
              <a:rPr lang="cs-CZ" sz="2000" b="1" dirty="0" smtClean="0"/>
              <a:t>práce</a:t>
            </a:r>
            <a:r>
              <a:rPr lang="cs-CZ" sz="2000" dirty="0" smtClean="0"/>
              <a:t>. </a:t>
            </a:r>
          </a:p>
          <a:p>
            <a:r>
              <a:rPr lang="cs-CZ" sz="2000" dirty="0" smtClean="0"/>
              <a:t>Na </a:t>
            </a:r>
            <a:r>
              <a:rPr lang="cs-CZ" sz="2000" dirty="0"/>
              <a:t>jedné straně je možné, že </a:t>
            </a:r>
            <a:r>
              <a:rPr lang="cs-CZ" sz="2000" b="1" dirty="0"/>
              <a:t>delší pracovní zkušenosti povedou k vyšší produktivitě, na druhé straně ale zastaralé pracovní návyky nebo zhoršující se fyzické nebo psychické zdraví mohou působit opačným směrem a to i v závislosti na povolání. </a:t>
            </a:r>
            <a:endParaRPr lang="cs-CZ" sz="2000" b="1" dirty="0" smtClean="0"/>
          </a:p>
          <a:p>
            <a:endParaRPr lang="cs-CZ" sz="2000" dirty="0" smtClean="0"/>
          </a:p>
          <a:p>
            <a:r>
              <a:rPr lang="cs-CZ" sz="2000" dirty="0" smtClean="0"/>
              <a:t>Některé </a:t>
            </a:r>
            <a:r>
              <a:rPr lang="cs-CZ" sz="2000" dirty="0"/>
              <a:t>studie ukazují, že produktivita u zaměstnanců dosahuje vrcholu mezi 40. a 50. rokem života a poté mírně </a:t>
            </a:r>
            <a:r>
              <a:rPr lang="cs-CZ" sz="2000" dirty="0" smtClean="0"/>
              <a:t>klesá. </a:t>
            </a:r>
          </a:p>
          <a:p>
            <a:endParaRPr lang="cs-CZ" sz="2000" dirty="0"/>
          </a:p>
          <a:p>
            <a:r>
              <a:rPr lang="cs-CZ" sz="2000" dirty="0" smtClean="0"/>
              <a:t>Zvýšení </a:t>
            </a:r>
            <a:r>
              <a:rPr lang="cs-CZ" sz="2000" dirty="0"/>
              <a:t>podílu pracovníků ve věku 55-64 let o pět procentních bodů povede k poklesu průměrné produktivity práce o zhruba 3 %. Toto snížení může ovlivnit i produktivitu kapitálu, a tedy celkovou produktivitu faktorů</a:t>
            </a:r>
          </a:p>
        </p:txBody>
      </p:sp>
    </p:spTree>
    <p:extLst>
      <p:ext uri="{BB962C8B-B14F-4D97-AF65-F5344CB8AC3E}">
        <p14:creationId xmlns:p14="http://schemas.microsoft.com/office/powerpoint/2010/main" val="352834790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618836" y="563418"/>
            <a:ext cx="10854364" cy="5268582"/>
          </a:xfrm>
        </p:spPr>
        <p:txBody>
          <a:bodyPr/>
          <a:lstStyle/>
          <a:p>
            <a:endParaRPr lang="cs-CZ" sz="2400" dirty="0" smtClean="0"/>
          </a:p>
          <a:p>
            <a:r>
              <a:rPr lang="cs-CZ" sz="2400" b="1" dirty="0" smtClean="0"/>
              <a:t>Vzhledem </a:t>
            </a:r>
            <a:r>
              <a:rPr lang="cs-CZ" sz="2400" b="1" dirty="0"/>
              <a:t>k tomu, že produktivita je hlavním motorem hospodářského růstu </a:t>
            </a:r>
            <a:r>
              <a:rPr lang="cs-CZ" sz="2400" dirty="0"/>
              <a:t>(alternativně je možné ekonomický růst stimulovat pouze větší intenzitou práce nebo větším rozsahem zaměstnanosti dané vyšším počtem pracovníků, což je vzhledem ke stárnutí populace prakticky vyloučené), </a:t>
            </a:r>
            <a:r>
              <a:rPr lang="cs-CZ" sz="2400" b="1" dirty="0"/>
              <a:t>je potřebné vyvíjet nové technologie, které umožní, aby pracovníci více přispívali k ekonomickým výstupům, aniž by obětovali svůj životní styl nebo kvalitu </a:t>
            </a:r>
            <a:r>
              <a:rPr lang="cs-CZ" sz="2400" b="1" dirty="0" smtClean="0"/>
              <a:t>života.</a:t>
            </a:r>
            <a:endParaRPr lang="cs-CZ" sz="2400" b="1" dirty="0"/>
          </a:p>
        </p:txBody>
      </p:sp>
    </p:spTree>
    <p:extLst>
      <p:ext uri="{BB962C8B-B14F-4D97-AF65-F5344CB8AC3E}">
        <p14:creationId xmlns:p14="http://schemas.microsoft.com/office/powerpoint/2010/main" val="135308518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554182" y="304800"/>
            <a:ext cx="10919018" cy="5527200"/>
          </a:xfrm>
        </p:spPr>
        <p:txBody>
          <a:bodyPr/>
          <a:lstStyle/>
          <a:p>
            <a:endParaRPr lang="cs-CZ" sz="2000" dirty="0" smtClean="0"/>
          </a:p>
          <a:p>
            <a:r>
              <a:rPr lang="cs-CZ" sz="2000" dirty="0" smtClean="0"/>
              <a:t>Na </a:t>
            </a:r>
            <a:r>
              <a:rPr lang="cs-CZ" sz="2000" dirty="0"/>
              <a:t>příkladu poslední velké hospodářské krize počínající k roku 2008 lze vidět vliv demografie na pracovní trh, který byl pod dvojím tlakem. </a:t>
            </a:r>
            <a:endParaRPr lang="cs-CZ" sz="2000" dirty="0" smtClean="0"/>
          </a:p>
          <a:p>
            <a:r>
              <a:rPr lang="cs-CZ" sz="2000" dirty="0" smtClean="0"/>
              <a:t>Na </a:t>
            </a:r>
            <a:r>
              <a:rPr lang="cs-CZ" sz="2000" dirty="0"/>
              <a:t>jedné straně nebyla ekonomika schopná generovat dostatek pracovních míst, na druhé straně ale také v ČR kulminovala populační křivka. </a:t>
            </a:r>
            <a:endParaRPr lang="cs-CZ" sz="2000" dirty="0" smtClean="0"/>
          </a:p>
          <a:p>
            <a:r>
              <a:rPr lang="cs-CZ" sz="2000" dirty="0" smtClean="0"/>
              <a:t>Jednoduše </a:t>
            </a:r>
            <a:r>
              <a:rPr lang="cs-CZ" sz="2000" dirty="0"/>
              <a:t>řečeno, v jednu chvíli se na klesající počet pracovních míst tlačil stále větší počet osob v produktivním věku. Po roce 2014, kdy nastalo ekonomické oživení, začal také klesat počet osob v produktivním věku, a to i navzdory trvalému prodlužování důchodového </a:t>
            </a:r>
            <a:r>
              <a:rPr lang="cs-CZ" sz="2000" dirty="0" smtClean="0"/>
              <a:t>věku. </a:t>
            </a:r>
          </a:p>
          <a:p>
            <a:r>
              <a:rPr lang="cs-CZ" sz="2000" dirty="0" smtClean="0"/>
              <a:t>Proto </a:t>
            </a:r>
            <a:r>
              <a:rPr lang="cs-CZ" sz="2000" dirty="0"/>
              <a:t>za současnou, až extrémně nízkou nezaměstnaností okolo 3 % (platné ke konci roku 2018) je možné hledat kombinaci jak ekonomického růstu (meziročně 4,6 % za posledních pět let), tak i snižování stavu ekonomicky aktivní populace, resp. osob v produktivním </a:t>
            </a:r>
            <a:r>
              <a:rPr lang="cs-CZ" sz="2000" dirty="0" smtClean="0"/>
              <a:t>věku.</a:t>
            </a:r>
            <a:endParaRPr lang="cs-CZ" sz="2000" dirty="0"/>
          </a:p>
        </p:txBody>
      </p:sp>
    </p:spTree>
    <p:extLst>
      <p:ext uri="{BB962C8B-B14F-4D97-AF65-F5344CB8AC3E}">
        <p14:creationId xmlns:p14="http://schemas.microsoft.com/office/powerpoint/2010/main" val="46027021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Populační politika a společenské a ekonomické dopady demografického stárnutí</a:t>
            </a:r>
            <a:endParaRPr lang="cs-CZ" dirty="0"/>
          </a:p>
        </p:txBody>
      </p:sp>
      <p:sp>
        <p:nvSpPr>
          <p:cNvPr id="4" name="Zástupný symbol pro obsah 3"/>
          <p:cNvSpPr>
            <a:spLocks noGrp="1"/>
          </p:cNvSpPr>
          <p:nvPr>
            <p:ph idx="1"/>
          </p:nvPr>
        </p:nvSpPr>
        <p:spPr>
          <a:xfrm>
            <a:off x="720000" y="452582"/>
            <a:ext cx="10753200" cy="5379418"/>
          </a:xfrm>
        </p:spPr>
        <p:txBody>
          <a:bodyPr/>
          <a:lstStyle/>
          <a:p>
            <a:r>
              <a:rPr lang="cs-CZ" sz="2400" b="1" dirty="0"/>
              <a:t>Populace a její struktura představuje jeden z rozhodujících faktorů růstu ekonomiky. Stárnoucí obyvatelstvo spolu s poklesem porodnosti poukazuje na pokles budoucího hospodářského růstu. </a:t>
            </a:r>
            <a:endParaRPr lang="cs-CZ" sz="2400" b="1" dirty="0" smtClean="0"/>
          </a:p>
          <a:p>
            <a:endParaRPr lang="cs-CZ" sz="2400" dirty="0" smtClean="0"/>
          </a:p>
          <a:p>
            <a:r>
              <a:rPr lang="cs-CZ" sz="2400" dirty="0" smtClean="0"/>
              <a:t>Zvýšení </a:t>
            </a:r>
            <a:r>
              <a:rPr lang="cs-CZ" sz="2400" dirty="0"/>
              <a:t>produktivity práce může snížit dopad uvedených populačních trendů a technologický pokrok je ideálním zdrojem jejího zvýšení. </a:t>
            </a:r>
            <a:endParaRPr lang="cs-CZ" sz="2400" dirty="0" smtClean="0"/>
          </a:p>
          <a:p>
            <a:endParaRPr lang="cs-CZ" sz="2400" dirty="0" smtClean="0"/>
          </a:p>
          <a:p>
            <a:r>
              <a:rPr lang="cs-CZ" sz="2400" dirty="0" smtClean="0"/>
              <a:t>Toto </a:t>
            </a:r>
            <a:r>
              <a:rPr lang="cs-CZ" sz="2400" dirty="0"/>
              <a:t>má ale i svoji stinnou stránku, protože technologický pokrok na jedné straně zvyšuje produktivitu, na straně druhé může zcela eliminovat pracovní místa a následně tak zvýšit </a:t>
            </a:r>
            <a:r>
              <a:rPr lang="cs-CZ" sz="2400" dirty="0" smtClean="0"/>
              <a:t>nezaměstnanost.</a:t>
            </a:r>
            <a:endParaRPr lang="cs-CZ" sz="2400" dirty="0"/>
          </a:p>
        </p:txBody>
      </p:sp>
    </p:spTree>
    <p:extLst>
      <p:ext uri="{BB962C8B-B14F-4D97-AF65-F5344CB8AC3E}">
        <p14:creationId xmlns:p14="http://schemas.microsoft.com/office/powerpoint/2010/main" val="1389208496"/>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3" name="Nadpis 2"/>
          <p:cNvSpPr>
            <a:spLocks noGrp="1"/>
          </p:cNvSpPr>
          <p:nvPr>
            <p:ph type="title"/>
          </p:nvPr>
        </p:nvSpPr>
        <p:spPr/>
        <p:txBody>
          <a:bodyPr/>
          <a:lstStyle/>
          <a:p>
            <a:pPr algn="ctr"/>
            <a:r>
              <a:rPr lang="cs-CZ" altLang="cs-CZ" dirty="0">
                <a:latin typeface="Verdana" panose="020B0604030504040204" pitchFamily="34" charset="0"/>
              </a:rPr>
              <a:t>Prognózy a projekce obyvatelstva, čas v demografii</a:t>
            </a:r>
            <a:br>
              <a:rPr lang="cs-CZ" altLang="cs-CZ" dirty="0">
                <a:latin typeface="Verdana" panose="020B0604030504040204" pitchFamily="34" charset="0"/>
              </a:rPr>
            </a:br>
            <a:endParaRPr lang="cs-CZ" dirty="0"/>
          </a:p>
        </p:txBody>
      </p:sp>
    </p:spTree>
    <p:extLst>
      <p:ext uri="{BB962C8B-B14F-4D97-AF65-F5344CB8AC3E}">
        <p14:creationId xmlns:p14="http://schemas.microsoft.com/office/powerpoint/2010/main" val="250554690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obsah 2"/>
          <p:cNvSpPr>
            <a:spLocks noGrp="1" noChangeArrowheads="1"/>
          </p:cNvSpPr>
          <p:nvPr>
            <p:ph idx="1"/>
          </p:nvPr>
        </p:nvSpPr>
        <p:spPr>
          <a:xfrm>
            <a:off x="480291" y="480291"/>
            <a:ext cx="11259127" cy="5237018"/>
          </a:xfrm>
        </p:spPr>
        <p:txBody>
          <a:bodyPr/>
          <a:lstStyle/>
          <a:p>
            <a:pPr eaLnBrk="1" hangingPunct="1"/>
            <a:r>
              <a:rPr lang="cs-CZ" altLang="cs-CZ" sz="2400" b="1" i="1" dirty="0">
                <a:latin typeface="Verdana" panose="020B0604030504040204" pitchFamily="34" charset="0"/>
                <a:ea typeface="Verdana" panose="020B0604030504040204" pitchFamily="34" charset="0"/>
                <a:cs typeface="Verdana" panose="020B0604030504040204" pitchFamily="34" charset="0"/>
              </a:rPr>
              <a:t>Prognózování</a:t>
            </a:r>
            <a:r>
              <a:rPr lang="cs-CZ" altLang="cs-CZ" sz="2400" dirty="0">
                <a:latin typeface="Verdana" panose="020B0604030504040204" pitchFamily="34" charset="0"/>
                <a:ea typeface="Verdana" panose="020B0604030504040204" pitchFamily="34" charset="0"/>
                <a:cs typeface="Verdana" panose="020B0604030504040204" pitchFamily="34" charset="0"/>
              </a:rPr>
              <a:t> = souhrnný proces, který zahrnuje soubor činností vedoucí k vytvoření prognózy v její logické posloupnosti </a:t>
            </a:r>
          </a:p>
          <a:p>
            <a:pPr eaLnBrk="1" hangingPunct="1"/>
            <a:endParaRPr lang="cs-CZ" altLang="cs-CZ" sz="24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cs-CZ" altLang="cs-CZ" sz="2400" dirty="0">
                <a:latin typeface="Verdana" panose="020B0604030504040204" pitchFamily="34" charset="0"/>
                <a:ea typeface="Verdana" panose="020B0604030504040204" pitchFamily="34" charset="0"/>
                <a:cs typeface="Verdana" panose="020B0604030504040204" pitchFamily="34" charset="0"/>
              </a:rPr>
              <a:t>V případě tvorby populačních prognóz je rozsah tohoto souboru dán obecnou složitostí reálných systémů, v nichž se reprodukce demografických struktur odehrává </a:t>
            </a:r>
          </a:p>
          <a:p>
            <a:pPr eaLnBrk="1" hangingPunct="1"/>
            <a:endParaRPr lang="cs-CZ" altLang="cs-CZ" sz="24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cs-CZ" altLang="cs-CZ" sz="2400" dirty="0">
                <a:latin typeface="Verdana" panose="020B0604030504040204" pitchFamily="34" charset="0"/>
                <a:ea typeface="Verdana" panose="020B0604030504040204" pitchFamily="34" charset="0"/>
                <a:cs typeface="Verdana" panose="020B0604030504040204" pitchFamily="34" charset="0"/>
              </a:rPr>
              <a:t>Nezbytným předpokladem prognózování vývoje složitých systémů je </a:t>
            </a:r>
            <a:r>
              <a:rPr lang="cs-CZ" altLang="cs-CZ" sz="2400" b="1" i="1" dirty="0">
                <a:latin typeface="Verdana" panose="020B0604030504040204" pitchFamily="34" charset="0"/>
                <a:ea typeface="Verdana" panose="020B0604030504040204" pitchFamily="34" charset="0"/>
                <a:cs typeface="Verdana" panose="020B0604030504040204" pitchFamily="34" charset="0"/>
              </a:rPr>
              <a:t>abstrakce</a:t>
            </a:r>
            <a:r>
              <a:rPr lang="cs-CZ" altLang="cs-CZ" sz="2400" dirty="0">
                <a:latin typeface="Verdana" panose="020B0604030504040204" pitchFamily="34" charset="0"/>
                <a:ea typeface="Verdana" panose="020B0604030504040204" pitchFamily="34" charset="0"/>
                <a:cs typeface="Verdana" panose="020B0604030504040204" pitchFamily="34" charset="0"/>
              </a:rPr>
              <a:t> </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59300018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obsah 2"/>
          <p:cNvSpPr>
            <a:spLocks noGrp="1" noChangeArrowheads="1"/>
          </p:cNvSpPr>
          <p:nvPr>
            <p:ph idx="1"/>
          </p:nvPr>
        </p:nvSpPr>
        <p:spPr>
          <a:xfrm>
            <a:off x="720000" y="692151"/>
            <a:ext cx="10973236" cy="5434013"/>
          </a:xfrm>
        </p:spPr>
        <p:txBody>
          <a:bodyPr/>
          <a:lstStyle/>
          <a:p>
            <a:pPr eaLnBrk="1" hangingPunct="1"/>
            <a:r>
              <a:rPr lang="cs-CZ" altLang="cs-CZ" sz="2400" dirty="0">
                <a:latin typeface="Verdana" panose="020B0604030504040204" pitchFamily="34" charset="0"/>
                <a:ea typeface="Verdana" panose="020B0604030504040204" pitchFamily="34" charset="0"/>
                <a:cs typeface="Verdana" panose="020B0604030504040204" pitchFamily="34" charset="0"/>
              </a:rPr>
              <a:t>Uplatnit princip abstrakce znamená </a:t>
            </a:r>
            <a:r>
              <a:rPr lang="cs-CZ" altLang="cs-CZ" sz="2400" b="1" dirty="0">
                <a:latin typeface="Verdana" panose="020B0604030504040204" pitchFamily="34" charset="0"/>
                <a:ea typeface="Verdana" panose="020B0604030504040204" pitchFamily="34" charset="0"/>
                <a:cs typeface="Verdana" panose="020B0604030504040204" pitchFamily="34" charset="0"/>
              </a:rPr>
              <a:t>odhlédnout od nepodstatných nebo méně podstatných vlastností a souvislostí </a:t>
            </a:r>
            <a:r>
              <a:rPr lang="cs-CZ" altLang="cs-CZ" sz="2400" dirty="0">
                <a:latin typeface="Verdana" panose="020B0604030504040204" pitchFamily="34" charset="0"/>
                <a:ea typeface="Verdana" panose="020B0604030504040204" pitchFamily="34" charset="0"/>
                <a:cs typeface="Verdana" panose="020B0604030504040204" pitchFamily="34" charset="0"/>
              </a:rPr>
              <a:t>vývoje sledovaného objektu, a přejít tak od reálného systému k jeho </a:t>
            </a:r>
            <a:r>
              <a:rPr lang="cs-CZ" altLang="cs-CZ" sz="2400" b="1" i="1" dirty="0">
                <a:latin typeface="Verdana" panose="020B0604030504040204" pitchFamily="34" charset="0"/>
                <a:ea typeface="Verdana" panose="020B0604030504040204" pitchFamily="34" charset="0"/>
                <a:cs typeface="Verdana" panose="020B0604030504040204" pitchFamily="34" charset="0"/>
              </a:rPr>
              <a:t>modelu</a:t>
            </a:r>
            <a:r>
              <a:rPr lang="cs-CZ" altLang="cs-CZ" sz="2400" dirty="0">
                <a:latin typeface="Verdana" panose="020B0604030504040204" pitchFamily="34" charset="0"/>
                <a:ea typeface="Verdana" panose="020B0604030504040204" pitchFamily="34" charset="0"/>
                <a:cs typeface="Verdana" panose="020B0604030504040204" pitchFamily="34" charset="0"/>
              </a:rPr>
              <a:t> </a:t>
            </a:r>
          </a:p>
          <a:p>
            <a:pPr eaLnBrk="1" hangingPunct="1"/>
            <a:endParaRPr lang="cs-CZ" altLang="cs-CZ" sz="240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cs-CZ" altLang="cs-CZ" sz="2400" dirty="0">
                <a:latin typeface="Verdana" panose="020B0604030504040204" pitchFamily="34" charset="0"/>
                <a:ea typeface="Verdana" panose="020B0604030504040204" pitchFamily="34" charset="0"/>
                <a:cs typeface="Verdana" panose="020B0604030504040204" pitchFamily="34" charset="0"/>
              </a:rPr>
              <a:t>Přechod od reálného systému k modelu a od modelu zpět k realitě se pak označuje jako </a:t>
            </a:r>
            <a:r>
              <a:rPr lang="cs-CZ" altLang="cs-CZ" sz="2400" b="1" i="1" dirty="0">
                <a:latin typeface="Verdana" panose="020B0604030504040204" pitchFamily="34" charset="0"/>
                <a:ea typeface="Verdana" panose="020B0604030504040204" pitchFamily="34" charset="0"/>
                <a:cs typeface="Verdana" panose="020B0604030504040204" pitchFamily="34" charset="0"/>
              </a:rPr>
              <a:t>modelování</a:t>
            </a:r>
            <a:r>
              <a:rPr lang="cs-CZ" altLang="cs-CZ" sz="2400" dirty="0">
                <a:latin typeface="Verdana" panose="020B0604030504040204" pitchFamily="34" charset="0"/>
                <a:ea typeface="Verdana" panose="020B0604030504040204" pitchFamily="34" charset="0"/>
                <a:cs typeface="Verdana" panose="020B0604030504040204" pitchFamily="34" charset="0"/>
              </a:rPr>
              <a:t> = základní metoda studia a prognózování vývoje reálných systémů</a:t>
            </a:r>
          </a:p>
          <a:p>
            <a:pPr eaLnBrk="1" hangingPunct="1"/>
            <a:endParaRPr lang="cs-CZ" altLang="cs-CZ" dirty="0" smtClean="0"/>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87185166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06764" y="274640"/>
            <a:ext cx="10326254" cy="556634"/>
          </a:xfrm>
        </p:spPr>
        <p:txBody>
          <a:bodyPr/>
          <a:lstStyle/>
          <a:p>
            <a:pPr algn="ctr" eaLnBrk="1" hangingPunct="1"/>
            <a:r>
              <a:rPr lang="cs-CZ" altLang="cs-CZ" sz="2800" dirty="0">
                <a:latin typeface="Verdana" panose="020B0604030504040204" pitchFamily="34" charset="0"/>
              </a:rPr>
              <a:t>POPULAČNÍ ODHADY, PROJEKCE A PROGNÓZY</a:t>
            </a:r>
          </a:p>
        </p:txBody>
      </p:sp>
      <p:sp>
        <p:nvSpPr>
          <p:cNvPr id="7171" name="Rectangle 3"/>
          <p:cNvSpPr>
            <a:spLocks noGrp="1" noChangeArrowheads="1"/>
          </p:cNvSpPr>
          <p:nvPr>
            <p:ph type="body" idx="1"/>
          </p:nvPr>
        </p:nvSpPr>
        <p:spPr>
          <a:xfrm>
            <a:off x="720000" y="938043"/>
            <a:ext cx="10927055" cy="5183187"/>
          </a:xfrm>
        </p:spPr>
        <p:txBody>
          <a:bodyPr/>
          <a:lstStyle/>
          <a:p>
            <a:pPr eaLnBrk="1" hangingPunct="1"/>
            <a:r>
              <a:rPr lang="cs-CZ" altLang="cs-CZ" sz="2400" b="1" i="1" dirty="0">
                <a:latin typeface="Verdana" panose="020B0604030504040204" pitchFamily="34" charset="0"/>
              </a:rPr>
              <a:t>Populačními odhady</a:t>
            </a:r>
            <a:r>
              <a:rPr lang="cs-CZ" altLang="cs-CZ" sz="2400" dirty="0">
                <a:latin typeface="Verdana" panose="020B0604030504040204" pitchFamily="34" charset="0"/>
              </a:rPr>
              <a:t> v širokém slova smyslu jsou chápány </a:t>
            </a:r>
            <a:r>
              <a:rPr lang="cs-CZ" altLang="cs-CZ" sz="2400" b="1" dirty="0">
                <a:latin typeface="Verdana" panose="020B0604030504040204" pitchFamily="34" charset="0"/>
              </a:rPr>
              <a:t>veškeré odhady počtu obyvatel a jeho struktur do budoucnosti i do minulosti</a:t>
            </a:r>
            <a:r>
              <a:rPr lang="cs-CZ" altLang="cs-CZ" sz="2400" dirty="0">
                <a:latin typeface="Verdana" panose="020B0604030504040204" pitchFamily="34" charset="0"/>
              </a:rPr>
              <a:t>.., </a:t>
            </a:r>
          </a:p>
          <a:p>
            <a:pPr eaLnBrk="1" hangingPunct="1"/>
            <a:r>
              <a:rPr lang="cs-CZ" altLang="cs-CZ" sz="2400" dirty="0">
                <a:latin typeface="Verdana" panose="020B0604030504040204" pitchFamily="34" charset="0"/>
              </a:rPr>
              <a:t>..tj. ty které </a:t>
            </a:r>
            <a:r>
              <a:rPr lang="cs-CZ" altLang="cs-CZ" sz="2400" b="1" dirty="0">
                <a:latin typeface="Verdana" panose="020B0604030504040204" pitchFamily="34" charset="0"/>
              </a:rPr>
              <a:t>nejsou přímým výsledkem statistického šetření</a:t>
            </a:r>
          </a:p>
          <a:p>
            <a:pPr eaLnBrk="1" hangingPunct="1"/>
            <a:endParaRPr lang="cs-CZ" altLang="cs-CZ" sz="2400" b="1" dirty="0">
              <a:latin typeface="Verdana" panose="020B0604030504040204" pitchFamily="34" charset="0"/>
            </a:endParaRPr>
          </a:p>
          <a:p>
            <a:pPr eaLnBrk="1" hangingPunct="1"/>
            <a:r>
              <a:rPr lang="cs-CZ" altLang="cs-CZ" sz="2400" dirty="0">
                <a:latin typeface="Verdana" panose="020B0604030504040204" pitchFamily="34" charset="0"/>
              </a:rPr>
              <a:t>Patří sem nejen odhady </a:t>
            </a:r>
            <a:r>
              <a:rPr lang="cs-CZ" altLang="cs-CZ" sz="2400" b="1" dirty="0">
                <a:latin typeface="Verdana" panose="020B0604030504040204" pitchFamily="34" charset="0"/>
              </a:rPr>
              <a:t>celkového počtu obyvatel</a:t>
            </a:r>
            <a:r>
              <a:rPr lang="cs-CZ" altLang="cs-CZ" sz="2400" dirty="0">
                <a:latin typeface="Verdana" panose="020B0604030504040204" pitchFamily="34" charset="0"/>
              </a:rPr>
              <a:t>, ale také jeho pohlavní, věkové, národnostní </a:t>
            </a:r>
            <a:r>
              <a:rPr lang="cs-CZ" altLang="cs-CZ" sz="2400" b="1" dirty="0">
                <a:latin typeface="Verdana" panose="020B0604030504040204" pitchFamily="34" charset="0"/>
              </a:rPr>
              <a:t>struktury</a:t>
            </a:r>
            <a:r>
              <a:rPr lang="cs-CZ" altLang="cs-CZ" sz="2400" dirty="0">
                <a:latin typeface="Verdana" panose="020B0604030504040204" pitchFamily="34" charset="0"/>
              </a:rPr>
              <a:t>, resp. odhady </a:t>
            </a:r>
            <a:r>
              <a:rPr lang="cs-CZ" altLang="cs-CZ" sz="2400" b="1" dirty="0">
                <a:latin typeface="Verdana" panose="020B0604030504040204" pitchFamily="34" charset="0"/>
              </a:rPr>
              <a:t>velikosti</a:t>
            </a:r>
            <a:r>
              <a:rPr lang="cs-CZ" altLang="cs-CZ" sz="2400" dirty="0">
                <a:latin typeface="Verdana" panose="020B0604030504040204" pitchFamily="34" charset="0"/>
              </a:rPr>
              <a:t> různých ekonomických a sociálních skupin</a:t>
            </a:r>
          </a:p>
          <a:p>
            <a:pPr eaLnBrk="1" hangingPunct="1">
              <a:buFontTx/>
              <a:buNone/>
            </a:pPr>
            <a:r>
              <a:rPr lang="cs-CZ" altLang="cs-CZ" sz="2400" dirty="0">
                <a:latin typeface="Verdana" panose="020B0604030504040204" pitchFamily="34" charset="0"/>
              </a:rPr>
              <a:t>..(zejména počty ekonomicky aktivních obyvatel, dětí, důchodců)</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74301617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720001" y="549275"/>
            <a:ext cx="10825454" cy="5576888"/>
          </a:xfrm>
        </p:spPr>
        <p:txBody>
          <a:bodyPr/>
          <a:lstStyle/>
          <a:p>
            <a:pPr eaLnBrk="1" hangingPunct="1"/>
            <a:r>
              <a:rPr lang="cs-CZ" altLang="cs-CZ" dirty="0">
                <a:latin typeface="Verdana" panose="020B0604030504040204" pitchFamily="34" charset="0"/>
              </a:rPr>
              <a:t>Z časového hlediska lze populační odhady uvažovat </a:t>
            </a:r>
            <a:r>
              <a:rPr lang="cs-CZ" altLang="cs-CZ" b="1" dirty="0">
                <a:latin typeface="Verdana" panose="020B0604030504040204" pitchFamily="34" charset="0"/>
              </a:rPr>
              <a:t>do minulosti</a:t>
            </a:r>
            <a:r>
              <a:rPr lang="cs-CZ" altLang="cs-CZ" dirty="0">
                <a:latin typeface="Verdana" panose="020B0604030504040204" pitchFamily="34" charset="0"/>
              </a:rPr>
              <a:t>, kdy obvykle jde o </a:t>
            </a:r>
            <a:r>
              <a:rPr lang="cs-CZ" altLang="cs-CZ" b="1" i="1" dirty="0" err="1">
                <a:latin typeface="Verdana" panose="020B0604030504040204" pitchFamily="34" charset="0"/>
              </a:rPr>
              <a:t>intercenzální</a:t>
            </a:r>
            <a:r>
              <a:rPr lang="cs-CZ" altLang="cs-CZ" b="1" i="1" dirty="0">
                <a:latin typeface="Verdana" panose="020B0604030504040204" pitchFamily="34" charset="0"/>
              </a:rPr>
              <a:t> odhady </a:t>
            </a:r>
            <a:r>
              <a:rPr lang="cs-CZ" altLang="cs-CZ" dirty="0">
                <a:latin typeface="Verdana" panose="020B0604030504040204" pitchFamily="34" charset="0"/>
              </a:rPr>
              <a:t>pomocí </a:t>
            </a:r>
            <a:r>
              <a:rPr lang="cs-CZ" altLang="cs-CZ" b="1" dirty="0">
                <a:latin typeface="Verdana" panose="020B0604030504040204" pitchFamily="34" charset="0"/>
              </a:rPr>
              <a:t>interpolace…</a:t>
            </a:r>
            <a:r>
              <a:rPr lang="cs-CZ" altLang="cs-CZ" dirty="0">
                <a:latin typeface="Verdana" panose="020B0604030504040204" pitchFamily="34" charset="0"/>
              </a:rPr>
              <a:t>, </a:t>
            </a:r>
          </a:p>
          <a:p>
            <a:pPr eaLnBrk="1" hangingPunct="1"/>
            <a:endParaRPr lang="cs-CZ" altLang="cs-CZ" dirty="0">
              <a:latin typeface="Verdana" panose="020B0604030504040204" pitchFamily="34" charset="0"/>
            </a:endParaRPr>
          </a:p>
          <a:p>
            <a:pPr eaLnBrk="1" hangingPunct="1"/>
            <a:r>
              <a:rPr lang="cs-CZ" altLang="cs-CZ" dirty="0">
                <a:latin typeface="Verdana" panose="020B0604030504040204" pitchFamily="34" charset="0"/>
              </a:rPr>
              <a:t>nebo </a:t>
            </a:r>
            <a:r>
              <a:rPr lang="cs-CZ" altLang="cs-CZ" b="1" dirty="0">
                <a:latin typeface="Verdana" panose="020B0604030504040204" pitchFamily="34" charset="0"/>
              </a:rPr>
              <a:t>do budoucnosti</a:t>
            </a:r>
            <a:r>
              <a:rPr lang="cs-CZ" altLang="cs-CZ" dirty="0">
                <a:latin typeface="Verdana" panose="020B0604030504040204" pitchFamily="34" charset="0"/>
              </a:rPr>
              <a:t>, kdy se počítají </a:t>
            </a:r>
            <a:r>
              <a:rPr lang="cs-CZ" altLang="cs-CZ" b="1" i="1" dirty="0">
                <a:latin typeface="Verdana" panose="020B0604030504040204" pitchFamily="34" charset="0"/>
              </a:rPr>
              <a:t>demografické projekce</a:t>
            </a:r>
            <a:r>
              <a:rPr lang="cs-CZ" altLang="cs-CZ" dirty="0">
                <a:latin typeface="Verdana" panose="020B0604030504040204" pitchFamily="34" charset="0"/>
              </a:rPr>
              <a:t>, většinou </a:t>
            </a:r>
            <a:r>
              <a:rPr lang="cs-CZ" altLang="cs-CZ" b="1" dirty="0">
                <a:latin typeface="Verdana" panose="020B0604030504040204" pitchFamily="34" charset="0"/>
              </a:rPr>
              <a:t>extrapolací</a:t>
            </a:r>
            <a:r>
              <a:rPr lang="cs-CZ" altLang="cs-CZ" dirty="0">
                <a:latin typeface="Verdana" panose="020B0604030504040204" pitchFamily="34" charset="0"/>
              </a:rPr>
              <a:t> současných populačních trendů – to je ovšem </a:t>
            </a:r>
            <a:r>
              <a:rPr lang="cs-CZ" altLang="cs-CZ" b="1" dirty="0">
                <a:latin typeface="Verdana" panose="020B0604030504040204" pitchFamily="34" charset="0"/>
              </a:rPr>
              <a:t>méně spolehlivé..</a:t>
            </a:r>
          </a:p>
          <a:p>
            <a:pPr eaLnBrk="1" hangingPunct="1"/>
            <a:endParaRPr lang="cs-CZ" altLang="cs-CZ" b="1"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45942780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Obrázek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6" y="549276"/>
            <a:ext cx="379412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Obrázek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620714"/>
            <a:ext cx="338455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ovéPole 6"/>
          <p:cNvSpPr txBox="1">
            <a:spLocks noChangeArrowheads="1"/>
          </p:cNvSpPr>
          <p:nvPr/>
        </p:nvSpPr>
        <p:spPr bwMode="auto">
          <a:xfrm>
            <a:off x="2782888" y="250825"/>
            <a:ext cx="258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Interpolace polynomem</a:t>
            </a:r>
          </a:p>
        </p:txBody>
      </p:sp>
      <p:sp>
        <p:nvSpPr>
          <p:cNvPr id="11269" name="TextovéPole 7"/>
          <p:cNvSpPr txBox="1">
            <a:spLocks noChangeArrowheads="1"/>
          </p:cNvSpPr>
          <p:nvPr/>
        </p:nvSpPr>
        <p:spPr bwMode="auto">
          <a:xfrm>
            <a:off x="6816725" y="254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Lineární interpolace</a:t>
            </a:r>
          </a:p>
        </p:txBody>
      </p:sp>
      <p:pic>
        <p:nvPicPr>
          <p:cNvPr id="11270" name="Obrázek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75" y="3582989"/>
            <a:ext cx="421798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101957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delacroix-revolution_francai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6764" y="3373937"/>
            <a:ext cx="4257386" cy="337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459" y="90920"/>
            <a:ext cx="4248150" cy="34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ázek 1"/>
          <p:cNvPicPr>
            <a:picLocks noChangeAspect="1"/>
          </p:cNvPicPr>
          <p:nvPr/>
        </p:nvPicPr>
        <p:blipFill>
          <a:blip r:embed="rId5"/>
          <a:stretch>
            <a:fillRect/>
          </a:stretch>
        </p:blipFill>
        <p:spPr>
          <a:xfrm>
            <a:off x="6512069" y="0"/>
            <a:ext cx="4165168" cy="3288291"/>
          </a:xfrm>
          <a:prstGeom prst="rect">
            <a:avLst/>
          </a:prstGeom>
        </p:spPr>
      </p:pic>
      <p:pic>
        <p:nvPicPr>
          <p:cNvPr id="3" name="Obrázek 2"/>
          <p:cNvPicPr>
            <a:picLocks noChangeAspect="1"/>
          </p:cNvPicPr>
          <p:nvPr/>
        </p:nvPicPr>
        <p:blipFill>
          <a:blip r:embed="rId6"/>
          <a:stretch>
            <a:fillRect/>
          </a:stretch>
        </p:blipFill>
        <p:spPr>
          <a:xfrm>
            <a:off x="1277937" y="3578658"/>
            <a:ext cx="4229426" cy="3169805"/>
          </a:xfrm>
          <a:prstGeom prst="rect">
            <a:avLst/>
          </a:prstGeom>
        </p:spPr>
      </p:pic>
      <p:sp>
        <p:nvSpPr>
          <p:cNvPr id="4" name="Zástupný symbol pro zápatí 3"/>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73614803"/>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720000" y="404813"/>
            <a:ext cx="10733091" cy="6119812"/>
          </a:xfrm>
        </p:spPr>
        <p:txBody>
          <a:bodyPr/>
          <a:lstStyle/>
          <a:p>
            <a:pPr eaLnBrk="1" hangingPunct="1"/>
            <a:r>
              <a:rPr lang="cs-CZ" altLang="cs-CZ" sz="2400" dirty="0" smtClean="0">
                <a:latin typeface="Verdana" panose="020B0604030504040204" pitchFamily="34" charset="0"/>
              </a:rPr>
              <a:t>Pod </a:t>
            </a:r>
            <a:r>
              <a:rPr lang="cs-CZ" altLang="cs-CZ" sz="2400" dirty="0">
                <a:latin typeface="Verdana" panose="020B0604030504040204" pitchFamily="34" charset="0"/>
              </a:rPr>
              <a:t>pojmem </a:t>
            </a:r>
            <a:r>
              <a:rPr lang="cs-CZ" altLang="cs-CZ" sz="2400" b="1" i="1" dirty="0">
                <a:latin typeface="Verdana" panose="020B0604030504040204" pitchFamily="34" charset="0"/>
              </a:rPr>
              <a:t>demografická projekce</a:t>
            </a:r>
            <a:r>
              <a:rPr lang="cs-CZ" altLang="cs-CZ" sz="2400" dirty="0">
                <a:latin typeface="Verdana" panose="020B0604030504040204" pitchFamily="34" charset="0"/>
              </a:rPr>
              <a:t> se obvykle rozumí </a:t>
            </a:r>
            <a:r>
              <a:rPr lang="cs-CZ" altLang="cs-CZ" sz="2400" b="1" dirty="0">
                <a:latin typeface="Verdana" panose="020B0604030504040204" pitchFamily="34" charset="0"/>
              </a:rPr>
              <a:t>souhrn výpočtů</a:t>
            </a:r>
            <a:r>
              <a:rPr lang="cs-CZ" altLang="cs-CZ" sz="2400" dirty="0">
                <a:latin typeface="Verdana" panose="020B0604030504040204" pitchFamily="34" charset="0"/>
              </a:rPr>
              <a:t>, jimiž se </a:t>
            </a:r>
            <a:r>
              <a:rPr lang="cs-CZ" altLang="cs-CZ" sz="2400" b="1" dirty="0">
                <a:latin typeface="Verdana" panose="020B0604030504040204" pitchFamily="34" charset="0"/>
              </a:rPr>
              <a:t>odhaduje další vývoj populace do budoucna </a:t>
            </a:r>
          </a:p>
          <a:p>
            <a:pPr eaLnBrk="1" hangingPunct="1"/>
            <a:endParaRPr lang="cs-CZ" altLang="cs-CZ" sz="2400" b="1" dirty="0">
              <a:latin typeface="Verdana" panose="020B0604030504040204" pitchFamily="34" charset="0"/>
            </a:endParaRPr>
          </a:p>
          <a:p>
            <a:pPr eaLnBrk="1" hangingPunct="1"/>
            <a:r>
              <a:rPr lang="cs-CZ" altLang="cs-CZ" sz="2400" dirty="0">
                <a:latin typeface="Verdana" panose="020B0604030504040204" pitchFamily="34" charset="0"/>
              </a:rPr>
              <a:t>Jsou založeny na </a:t>
            </a:r>
            <a:r>
              <a:rPr lang="cs-CZ" altLang="cs-CZ" sz="2400" b="1" dirty="0">
                <a:latin typeface="Verdana" panose="020B0604030504040204" pitchFamily="34" charset="0"/>
              </a:rPr>
              <a:t>třech</a:t>
            </a:r>
            <a:r>
              <a:rPr lang="cs-CZ" altLang="cs-CZ" sz="2400" dirty="0">
                <a:latin typeface="Verdana" panose="020B0604030504040204" pitchFamily="34" charset="0"/>
              </a:rPr>
              <a:t> základních demografických </a:t>
            </a:r>
            <a:r>
              <a:rPr lang="cs-CZ" altLang="cs-CZ" sz="2400" b="1" dirty="0">
                <a:latin typeface="Verdana" panose="020B0604030504040204" pitchFamily="34" charset="0"/>
              </a:rPr>
              <a:t>ukazatelích</a:t>
            </a:r>
            <a:r>
              <a:rPr lang="cs-CZ" altLang="cs-CZ" sz="2400" dirty="0">
                <a:latin typeface="Verdana" panose="020B0604030504040204" pitchFamily="34" charset="0"/>
              </a:rPr>
              <a:t>:</a:t>
            </a:r>
            <a:r>
              <a:rPr lang="cs-CZ" altLang="cs-CZ" sz="2400" b="1" dirty="0">
                <a:latin typeface="Verdana" panose="020B0604030504040204" pitchFamily="34" charset="0"/>
              </a:rPr>
              <a:t> </a:t>
            </a:r>
            <a:r>
              <a:rPr lang="cs-CZ" altLang="cs-CZ" sz="2400" b="1" u="sng" dirty="0">
                <a:latin typeface="Verdana" panose="020B0604030504040204" pitchFamily="34" charset="0"/>
              </a:rPr>
              <a:t>plodnosti, úmrtnosti a migraci</a:t>
            </a:r>
          </a:p>
          <a:p>
            <a:pPr eaLnBrk="1" hangingPunct="1"/>
            <a:endParaRPr lang="cs-CZ" altLang="cs-CZ" sz="2400" b="1" dirty="0">
              <a:latin typeface="Verdana" panose="020B0604030504040204" pitchFamily="34" charset="0"/>
            </a:endParaRPr>
          </a:p>
          <a:p>
            <a:pPr eaLnBrk="1" hangingPunct="1"/>
            <a:r>
              <a:rPr lang="cs-CZ" altLang="cs-CZ" sz="2400" b="1" dirty="0">
                <a:latin typeface="Verdana" panose="020B0604030504040204" pitchFamily="34" charset="0"/>
              </a:rPr>
              <a:t>Projekce</a:t>
            </a:r>
            <a:r>
              <a:rPr lang="cs-CZ" altLang="cs-CZ" sz="2400" dirty="0">
                <a:latin typeface="Verdana" panose="020B0604030504040204" pitchFamily="34" charset="0"/>
              </a:rPr>
              <a:t> mohou, ale také </a:t>
            </a:r>
            <a:r>
              <a:rPr lang="cs-CZ" altLang="cs-CZ" sz="2400" b="1" dirty="0">
                <a:latin typeface="Verdana" panose="020B0604030504040204" pitchFamily="34" charset="0"/>
              </a:rPr>
              <a:t>nemusí sloužit pouze k předpovědím budoucího populačního vývoje</a:t>
            </a:r>
            <a:r>
              <a:rPr lang="cs-CZ" altLang="cs-CZ" sz="2400" dirty="0">
                <a:latin typeface="Verdana" panose="020B0604030504040204" pitchFamily="34" charset="0"/>
              </a:rPr>
              <a:t> – někdy může být jejich smyslem analýza současného stavu populační reprodukce</a:t>
            </a:r>
          </a:p>
          <a:p>
            <a:pPr eaLnBrk="1" hangingPunct="1"/>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329783418"/>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498764" y="242021"/>
            <a:ext cx="11397672" cy="5505450"/>
          </a:xfrm>
        </p:spPr>
        <p:txBody>
          <a:bodyPr/>
          <a:lstStyle/>
          <a:p>
            <a:pPr eaLnBrk="1" hangingPunct="1"/>
            <a:r>
              <a:rPr lang="cs-CZ" altLang="cs-CZ" sz="2400" b="1" i="1" dirty="0">
                <a:latin typeface="Verdana" panose="020B0604030504040204" pitchFamily="34" charset="0"/>
              </a:rPr>
              <a:t>Populační projekce</a:t>
            </a:r>
            <a:r>
              <a:rPr lang="cs-CZ" altLang="cs-CZ" sz="2400" dirty="0">
                <a:latin typeface="Verdana" panose="020B0604030504040204" pitchFamily="34" charset="0"/>
              </a:rPr>
              <a:t>, které se snaží poskytnout pokud možno </a:t>
            </a:r>
            <a:r>
              <a:rPr lang="cs-CZ" altLang="cs-CZ" sz="2400" b="1" dirty="0">
                <a:latin typeface="Verdana" panose="020B0604030504040204" pitchFamily="34" charset="0"/>
              </a:rPr>
              <a:t>nejspolehlivější předpověď budoucího demografického vývoje</a:t>
            </a:r>
            <a:r>
              <a:rPr lang="cs-CZ" altLang="cs-CZ" sz="2400" dirty="0">
                <a:latin typeface="Verdana" panose="020B0604030504040204" pitchFamily="34" charset="0"/>
              </a:rPr>
              <a:t> se také někdy označují jako </a:t>
            </a:r>
            <a:r>
              <a:rPr lang="cs-CZ" altLang="cs-CZ" sz="2400" b="1" i="1" dirty="0">
                <a:latin typeface="Verdana" panose="020B0604030504040204" pitchFamily="34" charset="0"/>
              </a:rPr>
              <a:t>populační prognózy</a:t>
            </a:r>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r>
              <a:rPr lang="cs-CZ" altLang="cs-CZ" sz="2400" b="1" dirty="0">
                <a:latin typeface="Verdana" panose="020B0604030504040204" pitchFamily="34" charset="0"/>
              </a:rPr>
              <a:t>Terminologie</a:t>
            </a:r>
            <a:r>
              <a:rPr lang="cs-CZ" altLang="cs-CZ" sz="2400" dirty="0">
                <a:latin typeface="Verdana" panose="020B0604030504040204" pitchFamily="34" charset="0"/>
              </a:rPr>
              <a:t> však </a:t>
            </a:r>
            <a:r>
              <a:rPr lang="cs-CZ" altLang="cs-CZ" sz="2400" b="1" dirty="0">
                <a:latin typeface="Verdana" panose="020B0604030504040204" pitchFamily="34" charset="0"/>
              </a:rPr>
              <a:t>není zcela jednoznačná</a:t>
            </a:r>
            <a:r>
              <a:rPr lang="cs-CZ" altLang="cs-CZ" sz="2400" dirty="0">
                <a:latin typeface="Verdana" panose="020B0604030504040204" pitchFamily="34" charset="0"/>
              </a:rPr>
              <a:t>, termíny </a:t>
            </a:r>
            <a:r>
              <a:rPr lang="cs-CZ" altLang="cs-CZ" sz="2400" b="1" dirty="0">
                <a:latin typeface="Verdana" panose="020B0604030504040204" pitchFamily="34" charset="0"/>
              </a:rPr>
              <a:t>projekce a prognóza</a:t>
            </a:r>
            <a:r>
              <a:rPr lang="cs-CZ" altLang="cs-CZ" sz="2400" dirty="0">
                <a:latin typeface="Verdana" panose="020B0604030504040204" pitchFamily="34" charset="0"/>
              </a:rPr>
              <a:t> se mohou často </a:t>
            </a:r>
            <a:r>
              <a:rPr lang="cs-CZ" altLang="cs-CZ" sz="2400" b="1" dirty="0">
                <a:latin typeface="Verdana" panose="020B0604030504040204" pitchFamily="34" charset="0"/>
              </a:rPr>
              <a:t>zaměňovat</a:t>
            </a:r>
            <a:r>
              <a:rPr lang="cs-CZ" altLang="cs-CZ" sz="2400" dirty="0">
                <a:latin typeface="Verdana" panose="020B0604030504040204" pitchFamily="34" charset="0"/>
              </a:rPr>
              <a:t>, resp. lze také mezi ně dát rovnítko (viz např. Projekce OSN) </a:t>
            </a:r>
          </a:p>
          <a:p>
            <a:pPr eaLnBrk="1" hangingPunct="1"/>
            <a:endParaRPr lang="cs-CZ" altLang="cs-CZ" sz="2400" dirty="0">
              <a:latin typeface="Verdana" panose="020B0604030504040204" pitchFamily="34" charset="0"/>
            </a:endParaRPr>
          </a:p>
          <a:p>
            <a:pPr eaLnBrk="1" hangingPunct="1"/>
            <a:r>
              <a:rPr lang="cs-CZ" altLang="cs-CZ" sz="2400" b="1" dirty="0">
                <a:latin typeface="Verdana" panose="020B0604030504040204" pitchFamily="34" charset="0"/>
              </a:rPr>
              <a:t>Spolehlivost populační prognózy</a:t>
            </a:r>
            <a:r>
              <a:rPr lang="cs-CZ" altLang="cs-CZ" sz="2400" dirty="0">
                <a:latin typeface="Verdana" panose="020B0604030504040204" pitchFamily="34" charset="0"/>
              </a:rPr>
              <a:t> je téměř výhradně </a:t>
            </a:r>
            <a:r>
              <a:rPr lang="cs-CZ" altLang="cs-CZ" sz="2400" b="1" dirty="0">
                <a:latin typeface="Verdana" panose="020B0604030504040204" pitchFamily="34" charset="0"/>
              </a:rPr>
              <a:t>závislá na správnosti předpokladů </a:t>
            </a:r>
            <a:r>
              <a:rPr lang="cs-CZ" altLang="cs-CZ" sz="2400" b="1" u="sng" dirty="0">
                <a:latin typeface="Verdana" panose="020B0604030504040204" pitchFamily="34" charset="0"/>
              </a:rPr>
              <a:t>budoucího vývoje reprodukce</a:t>
            </a:r>
            <a:r>
              <a:rPr lang="cs-CZ" altLang="cs-CZ" sz="2400" dirty="0">
                <a:latin typeface="Verdana" panose="020B0604030504040204" pitchFamily="34" charset="0"/>
              </a:rPr>
              <a:t>, což je však jeden z </a:t>
            </a:r>
            <a:r>
              <a:rPr lang="cs-CZ" altLang="cs-CZ" sz="2400" b="1" u="sng" dirty="0">
                <a:latin typeface="Verdana" panose="020B0604030504040204" pitchFamily="34" charset="0"/>
              </a:rPr>
              <a:t>nejobtížnějších úkolů demografické analýzy</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69729207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591127" y="401493"/>
            <a:ext cx="11139055" cy="5576888"/>
          </a:xfrm>
        </p:spPr>
        <p:txBody>
          <a:bodyPr/>
          <a:lstStyle/>
          <a:p>
            <a:pPr eaLnBrk="1" hangingPunct="1"/>
            <a:r>
              <a:rPr lang="cs-CZ" altLang="cs-CZ" sz="2400" b="1" i="1" dirty="0" err="1">
                <a:latin typeface="Verdana" panose="020B0604030504040204" pitchFamily="34" charset="0"/>
              </a:rPr>
              <a:t>Intercensální</a:t>
            </a:r>
            <a:r>
              <a:rPr lang="cs-CZ" altLang="cs-CZ" sz="2400" b="1" i="1" dirty="0">
                <a:latin typeface="Verdana" panose="020B0604030504040204" pitchFamily="34" charset="0"/>
              </a:rPr>
              <a:t> odhady</a:t>
            </a:r>
            <a:r>
              <a:rPr lang="cs-CZ" altLang="cs-CZ" sz="2400" dirty="0">
                <a:latin typeface="Verdana" panose="020B0604030504040204" pitchFamily="34" charset="0"/>
              </a:rPr>
              <a:t> jsou veškeré </a:t>
            </a:r>
            <a:r>
              <a:rPr lang="cs-CZ" altLang="cs-CZ" sz="2400" b="1" dirty="0">
                <a:latin typeface="Verdana" panose="020B0604030504040204" pitchFamily="34" charset="0"/>
              </a:rPr>
              <a:t>odhady počtu obyvatel a jeho struktur mezi sčítáními lidu</a:t>
            </a:r>
            <a:r>
              <a:rPr lang="cs-CZ" altLang="cs-CZ" sz="2400" dirty="0">
                <a:latin typeface="Verdana" panose="020B0604030504040204" pitchFamily="34" charset="0"/>
              </a:rPr>
              <a:t> </a:t>
            </a:r>
          </a:p>
          <a:p>
            <a:pPr eaLnBrk="1" hangingPunct="1"/>
            <a:r>
              <a:rPr lang="cs-CZ" altLang="cs-CZ" sz="2400" dirty="0">
                <a:latin typeface="Verdana" panose="020B0604030504040204" pitchFamily="34" charset="0"/>
              </a:rPr>
              <a:t>V praxi se nejčastěji omezují na </a:t>
            </a:r>
            <a:r>
              <a:rPr lang="cs-CZ" altLang="cs-CZ" sz="2400" b="1" dirty="0">
                <a:latin typeface="Verdana" panose="020B0604030504040204" pitchFamily="34" charset="0"/>
              </a:rPr>
              <a:t>odhad celkového počtu obyvatel a jeho věkového složení</a:t>
            </a:r>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r>
              <a:rPr lang="cs-CZ" altLang="cs-CZ" sz="2400" b="1" dirty="0">
                <a:latin typeface="Verdana" panose="020B0604030504040204" pitchFamily="34" charset="0"/>
              </a:rPr>
              <a:t>Přesnost prognózy</a:t>
            </a:r>
            <a:r>
              <a:rPr lang="cs-CZ" altLang="cs-CZ" sz="2400" dirty="0">
                <a:latin typeface="Verdana" panose="020B0604030504040204" pitchFamily="34" charset="0"/>
              </a:rPr>
              <a:t> v průměru </a:t>
            </a:r>
            <a:r>
              <a:rPr lang="cs-CZ" altLang="cs-CZ" sz="2400" b="1" dirty="0">
                <a:latin typeface="Verdana" panose="020B0604030504040204" pitchFamily="34" charset="0"/>
              </a:rPr>
              <a:t>klesá s narůstajícím časovým horizontem od vzniku prognózy</a:t>
            </a:r>
            <a:r>
              <a:rPr lang="cs-CZ" altLang="cs-CZ" sz="2400" dirty="0">
                <a:latin typeface="Verdana" panose="020B0604030504040204" pitchFamily="34" charset="0"/>
              </a:rPr>
              <a:t>, neboť rostoucí časová vzdálenost směrem do budoucnosti poskytuje větší prostor pro vznik </a:t>
            </a:r>
            <a:r>
              <a:rPr lang="cs-CZ" altLang="cs-CZ" sz="2400" b="1" dirty="0">
                <a:latin typeface="Verdana" panose="020B0604030504040204" pitchFamily="34" charset="0"/>
              </a:rPr>
              <a:t>nepředvídaných událostí a faktorů</a:t>
            </a:r>
            <a:r>
              <a:rPr lang="cs-CZ" altLang="cs-CZ" sz="2400" dirty="0">
                <a:latin typeface="Verdana" panose="020B0604030504040204" pitchFamily="34" charset="0"/>
              </a:rPr>
              <a:t>, jež </a:t>
            </a:r>
            <a:r>
              <a:rPr lang="cs-CZ" altLang="cs-CZ" sz="2400" b="1" dirty="0">
                <a:latin typeface="Verdana" panose="020B0604030504040204" pitchFamily="34" charset="0"/>
              </a:rPr>
              <a:t>odchýlí populační růst</a:t>
            </a:r>
            <a:r>
              <a:rPr lang="cs-CZ" altLang="cs-CZ" sz="2400" dirty="0">
                <a:latin typeface="Verdana" panose="020B0604030504040204" pitchFamily="34" charset="0"/>
              </a:rPr>
              <a:t> od predikovaného trendu</a:t>
            </a:r>
            <a:r>
              <a:rPr lang="cs-CZ" altLang="cs-CZ" dirty="0"/>
              <a:t>  </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79262594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805709" y="419102"/>
            <a:ext cx="8229600" cy="706437"/>
          </a:xfrm>
        </p:spPr>
        <p:txBody>
          <a:bodyPr/>
          <a:lstStyle/>
          <a:p>
            <a:pPr algn="ctr" eaLnBrk="1" hangingPunct="1"/>
            <a:r>
              <a:rPr lang="cs-CZ" altLang="cs-CZ" sz="2800" dirty="0">
                <a:latin typeface="Verdana" panose="020B0604030504040204" pitchFamily="34" charset="0"/>
                <a:ea typeface="Verdana" panose="020B0604030504040204" pitchFamily="34" charset="0"/>
              </a:rPr>
              <a:t>DRUHY POPULAČNÍCH PROJEKCÍ</a:t>
            </a:r>
          </a:p>
        </p:txBody>
      </p:sp>
      <p:sp>
        <p:nvSpPr>
          <p:cNvPr id="18435" name="Rectangle 3"/>
          <p:cNvSpPr>
            <a:spLocks noGrp="1" noChangeArrowheads="1"/>
          </p:cNvSpPr>
          <p:nvPr>
            <p:ph type="body" idx="1"/>
          </p:nvPr>
        </p:nvSpPr>
        <p:spPr>
          <a:xfrm>
            <a:off x="1348509" y="1125539"/>
            <a:ext cx="9698182" cy="5000625"/>
          </a:xfrm>
        </p:spPr>
        <p:txBody>
          <a:bodyPr/>
          <a:lstStyle/>
          <a:p>
            <a:pPr eaLnBrk="1" hangingPunct="1">
              <a:buFontTx/>
              <a:buNone/>
            </a:pPr>
            <a:endParaRPr lang="cs-CZ" altLang="cs-CZ" sz="2400" dirty="0">
              <a:latin typeface="Verdana" panose="020B0604030504040204" pitchFamily="34" charset="0"/>
            </a:endParaRPr>
          </a:p>
          <a:p>
            <a:pPr eaLnBrk="1" hangingPunct="1">
              <a:buFontTx/>
              <a:buNone/>
            </a:pPr>
            <a:r>
              <a:rPr lang="cs-CZ" altLang="cs-CZ" sz="2400" dirty="0">
                <a:latin typeface="Verdana" panose="020B0604030504040204" pitchFamily="34" charset="0"/>
              </a:rPr>
              <a:t>Populační projekce můžeme </a:t>
            </a:r>
            <a:r>
              <a:rPr lang="cs-CZ" altLang="cs-CZ" sz="2400" b="1" dirty="0">
                <a:latin typeface="Verdana" panose="020B0604030504040204" pitchFamily="34" charset="0"/>
              </a:rPr>
              <a:t>dělit 1) podle stupně regionální podrobnosti</a:t>
            </a:r>
            <a:r>
              <a:rPr lang="cs-CZ" altLang="cs-CZ" sz="2400" dirty="0">
                <a:latin typeface="Verdana" panose="020B0604030504040204" pitchFamily="34" charset="0"/>
              </a:rPr>
              <a:t> na:</a:t>
            </a:r>
          </a:p>
          <a:p>
            <a:pPr eaLnBrk="1" hangingPunct="1"/>
            <a:r>
              <a:rPr lang="cs-CZ" altLang="cs-CZ" sz="2400" dirty="0">
                <a:latin typeface="Verdana" panose="020B0604030504040204" pitchFamily="34" charset="0"/>
              </a:rPr>
              <a:t>celosvětové</a:t>
            </a:r>
          </a:p>
          <a:p>
            <a:pPr eaLnBrk="1" hangingPunct="1"/>
            <a:r>
              <a:rPr lang="cs-CZ" altLang="cs-CZ" sz="2400" dirty="0">
                <a:latin typeface="Verdana" panose="020B0604030504040204" pitchFamily="34" charset="0"/>
              </a:rPr>
              <a:t>celostátní (republikové)</a:t>
            </a:r>
          </a:p>
          <a:p>
            <a:pPr eaLnBrk="1" hangingPunct="1"/>
            <a:r>
              <a:rPr lang="cs-CZ" altLang="cs-CZ" sz="2400" dirty="0">
                <a:latin typeface="Verdana" panose="020B0604030504040204" pitchFamily="34" charset="0"/>
              </a:rPr>
              <a:t>regionální – pro územní jednotky </a:t>
            </a:r>
            <a:r>
              <a:rPr lang="cs-CZ" altLang="cs-CZ" sz="2400" dirty="0" smtClean="0">
                <a:latin typeface="Verdana" panose="020B0604030504040204" pitchFamily="34" charset="0"/>
              </a:rPr>
              <a:t>nižšího </a:t>
            </a:r>
            <a:r>
              <a:rPr lang="cs-CZ" altLang="cs-CZ" sz="2400" dirty="0">
                <a:latin typeface="Verdana" panose="020B0604030504040204" pitchFamily="34" charset="0"/>
              </a:rPr>
              <a:t>řádu (např. okresy, města)</a:t>
            </a:r>
          </a:p>
          <a:p>
            <a:pPr eaLnBrk="1" hangingPunct="1"/>
            <a:r>
              <a:rPr lang="cs-CZ" altLang="cs-CZ" sz="2400" dirty="0">
                <a:latin typeface="Verdana" panose="020B0604030504040204" pitchFamily="34" charset="0"/>
              </a:rPr>
              <a:t>za města</a:t>
            </a:r>
          </a:p>
          <a:p>
            <a:pPr eaLnBrk="1" hangingPunct="1"/>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43240475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581891" y="221673"/>
            <a:ext cx="11249891" cy="5904490"/>
          </a:xfrm>
        </p:spPr>
        <p:txBody>
          <a:bodyPr/>
          <a:lstStyle/>
          <a:p>
            <a:pPr eaLnBrk="1" hangingPunct="1">
              <a:buFontTx/>
              <a:buNone/>
            </a:pPr>
            <a:r>
              <a:rPr lang="cs-CZ" altLang="cs-CZ" sz="2400" dirty="0">
                <a:latin typeface="Verdana" panose="020B0604030504040204" pitchFamily="34" charset="0"/>
              </a:rPr>
              <a:t>2) </a:t>
            </a:r>
            <a:r>
              <a:rPr lang="cs-CZ" altLang="cs-CZ" sz="2400" b="1" dirty="0">
                <a:latin typeface="Verdana" panose="020B0604030504040204" pitchFamily="34" charset="0"/>
              </a:rPr>
              <a:t>Podle období</a:t>
            </a:r>
            <a:r>
              <a:rPr lang="cs-CZ" altLang="cs-CZ" sz="2400" dirty="0">
                <a:latin typeface="Verdana" panose="020B0604030504040204" pitchFamily="34" charset="0"/>
              </a:rPr>
              <a:t>, na jaké jsou vypočteny:</a:t>
            </a:r>
          </a:p>
          <a:p>
            <a:pPr eaLnBrk="1" hangingPunct="1"/>
            <a:r>
              <a:rPr lang="cs-CZ" altLang="cs-CZ" sz="2400" dirty="0">
                <a:latin typeface="Verdana" panose="020B0604030504040204" pitchFamily="34" charset="0"/>
              </a:rPr>
              <a:t>krátkodobé (do 10 let)</a:t>
            </a:r>
          </a:p>
          <a:p>
            <a:pPr eaLnBrk="1" hangingPunct="1"/>
            <a:r>
              <a:rPr lang="cs-CZ" altLang="cs-CZ" sz="2400" dirty="0">
                <a:latin typeface="Verdana" panose="020B0604030504040204" pitchFamily="34" charset="0"/>
              </a:rPr>
              <a:t>střednědobé (10 - 25 let)</a:t>
            </a:r>
          </a:p>
          <a:p>
            <a:pPr eaLnBrk="1" hangingPunct="1"/>
            <a:r>
              <a:rPr lang="cs-CZ" altLang="cs-CZ" sz="2400" dirty="0">
                <a:latin typeface="Verdana" panose="020B0604030504040204" pitchFamily="34" charset="0"/>
              </a:rPr>
              <a:t>dlouhodobé (25 a více let, tj. více než doba jedné generace = strategické plánování)</a:t>
            </a:r>
          </a:p>
          <a:p>
            <a:pPr eaLnBrk="1" hangingPunct="1"/>
            <a:endParaRPr lang="cs-CZ" altLang="cs-CZ" sz="2400" dirty="0">
              <a:latin typeface="Verdana" panose="020B0604030504040204" pitchFamily="34" charset="0"/>
            </a:endParaRPr>
          </a:p>
          <a:p>
            <a:pPr eaLnBrk="1" hangingPunct="1">
              <a:buFontTx/>
              <a:buNone/>
            </a:pPr>
            <a:r>
              <a:rPr lang="cs-CZ" altLang="cs-CZ" sz="2400" dirty="0">
                <a:latin typeface="Verdana" panose="020B0604030504040204" pitchFamily="34" charset="0"/>
              </a:rPr>
              <a:t>3) </a:t>
            </a:r>
            <a:r>
              <a:rPr lang="cs-CZ" altLang="cs-CZ" sz="2400" b="1" dirty="0">
                <a:latin typeface="Verdana" panose="020B0604030504040204" pitchFamily="34" charset="0"/>
              </a:rPr>
              <a:t>Podle použité metody výpočtu</a:t>
            </a:r>
            <a:r>
              <a:rPr lang="cs-CZ" altLang="cs-CZ" sz="2400" dirty="0">
                <a:latin typeface="Verdana" panose="020B0604030504040204" pitchFamily="34" charset="0"/>
              </a:rPr>
              <a:t>:</a:t>
            </a:r>
          </a:p>
          <a:p>
            <a:pPr eaLnBrk="1" hangingPunct="1"/>
            <a:r>
              <a:rPr lang="cs-CZ" altLang="cs-CZ" sz="2400" dirty="0">
                <a:latin typeface="Verdana" panose="020B0604030504040204" pitchFamily="34" charset="0"/>
              </a:rPr>
              <a:t>formální extrapolace celkového počtu obyvatel doplněná odhadem věkové struktury</a:t>
            </a:r>
          </a:p>
          <a:p>
            <a:pPr eaLnBrk="1" hangingPunct="1"/>
            <a:r>
              <a:rPr lang="cs-CZ" altLang="cs-CZ" sz="2400" dirty="0">
                <a:latin typeface="Verdana" panose="020B0604030504040204" pitchFamily="34" charset="0"/>
              </a:rPr>
              <a:t>komponentní metoda (také demografická) bez uvažování migrace</a:t>
            </a:r>
          </a:p>
          <a:p>
            <a:pPr eaLnBrk="1" hangingPunct="1"/>
            <a:r>
              <a:rPr lang="cs-CZ" altLang="cs-CZ" sz="2400" dirty="0">
                <a:latin typeface="Verdana" panose="020B0604030504040204" pitchFamily="34" charset="0"/>
              </a:rPr>
              <a:t>komponentní metoda s uvažováním budoucí migrace</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24422111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637309" y="232785"/>
            <a:ext cx="11083635" cy="5505450"/>
          </a:xfrm>
        </p:spPr>
        <p:txBody>
          <a:bodyPr/>
          <a:lstStyle/>
          <a:p>
            <a:pPr eaLnBrk="1" hangingPunct="1">
              <a:buFontTx/>
              <a:buNone/>
            </a:pPr>
            <a:r>
              <a:rPr lang="cs-CZ" altLang="cs-CZ" b="1" u="sng" dirty="0">
                <a:latin typeface="Verdana" panose="020B0604030504040204" pitchFamily="34" charset="0"/>
              </a:rPr>
              <a:t>Projekce založené na extrapolaci</a:t>
            </a:r>
          </a:p>
          <a:p>
            <a:pPr eaLnBrk="1" hangingPunct="1"/>
            <a:endParaRPr lang="cs-CZ" altLang="cs-CZ" u="sng" dirty="0">
              <a:latin typeface="Verdana" panose="020B0604030504040204" pitchFamily="34" charset="0"/>
            </a:endParaRPr>
          </a:p>
          <a:p>
            <a:pPr eaLnBrk="1" hangingPunct="1"/>
            <a:r>
              <a:rPr lang="cs-CZ" altLang="cs-CZ" dirty="0">
                <a:latin typeface="Verdana" panose="020B0604030504040204" pitchFamily="34" charset="0"/>
              </a:rPr>
              <a:t>Jednoduché, </a:t>
            </a:r>
            <a:r>
              <a:rPr lang="cs-CZ" altLang="cs-CZ" b="1" dirty="0">
                <a:latin typeface="Verdana" panose="020B0604030504040204" pitchFamily="34" charset="0"/>
              </a:rPr>
              <a:t>od </a:t>
            </a:r>
            <a:r>
              <a:rPr lang="cs-CZ" altLang="cs-CZ" b="1" dirty="0" err="1">
                <a:latin typeface="Verdana" panose="020B0604030504040204" pitchFamily="34" charset="0"/>
              </a:rPr>
              <a:t>intercenzálních</a:t>
            </a:r>
            <a:r>
              <a:rPr lang="cs-CZ" altLang="cs-CZ" b="1" dirty="0">
                <a:latin typeface="Verdana" panose="020B0604030504040204" pitchFamily="34" charset="0"/>
              </a:rPr>
              <a:t> odhadů</a:t>
            </a:r>
            <a:r>
              <a:rPr lang="cs-CZ" altLang="cs-CZ" dirty="0">
                <a:latin typeface="Verdana" panose="020B0604030504040204" pitchFamily="34" charset="0"/>
              </a:rPr>
              <a:t>, založených na interpolaci, </a:t>
            </a:r>
            <a:r>
              <a:rPr lang="cs-CZ" altLang="cs-CZ" b="1" dirty="0">
                <a:latin typeface="Verdana" panose="020B0604030504040204" pitchFamily="34" charset="0"/>
              </a:rPr>
              <a:t>se liší</a:t>
            </a:r>
            <a:r>
              <a:rPr lang="cs-CZ" altLang="cs-CZ" dirty="0">
                <a:latin typeface="Verdana" panose="020B0604030504040204" pitchFamily="34" charset="0"/>
              </a:rPr>
              <a:t> výrazněji jen </a:t>
            </a:r>
            <a:r>
              <a:rPr lang="cs-CZ" altLang="cs-CZ" b="1" dirty="0">
                <a:latin typeface="Verdana" panose="020B0604030504040204" pitchFamily="34" charset="0"/>
              </a:rPr>
              <a:t>volbou analytické funkce</a:t>
            </a:r>
            <a:r>
              <a:rPr lang="cs-CZ" altLang="cs-CZ" dirty="0">
                <a:latin typeface="Verdana" panose="020B0604030504040204" pitchFamily="34" charset="0"/>
              </a:rPr>
              <a:t> </a:t>
            </a:r>
          </a:p>
          <a:p>
            <a:pPr eaLnBrk="1" hangingPunct="1"/>
            <a:endParaRPr lang="cs-CZ" altLang="cs-CZ" dirty="0">
              <a:latin typeface="Verdana" panose="020B0604030504040204" pitchFamily="34" charset="0"/>
            </a:endParaRPr>
          </a:p>
          <a:p>
            <a:pPr eaLnBrk="1" hangingPunct="1"/>
            <a:r>
              <a:rPr lang="cs-CZ" altLang="cs-CZ" dirty="0">
                <a:latin typeface="Verdana" panose="020B0604030504040204" pitchFamily="34" charset="0"/>
              </a:rPr>
              <a:t>Většinou se používá různých </a:t>
            </a:r>
            <a:r>
              <a:rPr lang="cs-CZ" altLang="cs-CZ" b="1" dirty="0">
                <a:latin typeface="Verdana" panose="020B0604030504040204" pitchFamily="34" charset="0"/>
              </a:rPr>
              <a:t>exponenciálních funkcí</a:t>
            </a:r>
            <a:r>
              <a:rPr lang="cs-CZ" altLang="cs-CZ" dirty="0">
                <a:latin typeface="Verdana" panose="020B0604030504040204" pitchFamily="34" charset="0"/>
              </a:rPr>
              <a:t>, např.</a:t>
            </a:r>
          </a:p>
          <a:p>
            <a:pPr eaLnBrk="1" hangingPunct="1">
              <a:buFontTx/>
              <a:buChar char="-"/>
            </a:pPr>
            <a:r>
              <a:rPr lang="cs-CZ" altLang="cs-CZ" dirty="0">
                <a:latin typeface="Verdana" panose="020B0604030504040204" pitchFamily="34" charset="0"/>
              </a:rPr>
              <a:t>geometrická progrese </a:t>
            </a:r>
          </a:p>
          <a:p>
            <a:pPr eaLnBrk="1" hangingPunct="1">
              <a:buFontTx/>
              <a:buChar char="-"/>
            </a:pPr>
            <a:r>
              <a:rPr lang="cs-CZ" altLang="cs-CZ" dirty="0">
                <a:latin typeface="Verdana" panose="020B0604030504040204" pitchFamily="34" charset="0"/>
              </a:rPr>
              <a:t>jednoduchá exponenciála</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3979831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517236" y="0"/>
            <a:ext cx="11351491" cy="6194570"/>
          </a:xfrm>
        </p:spPr>
        <p:txBody>
          <a:bodyPr/>
          <a:lstStyle/>
          <a:p>
            <a:pPr eaLnBrk="1" hangingPunct="1">
              <a:buFontTx/>
              <a:buNone/>
            </a:pPr>
            <a:r>
              <a:rPr lang="cs-CZ" altLang="cs-CZ" sz="2000" b="1" u="sng" dirty="0">
                <a:latin typeface="Verdana" panose="020B0604030504040204" pitchFamily="34" charset="0"/>
              </a:rPr>
              <a:t>Komponentní metoda populačních projekcí</a:t>
            </a:r>
            <a:endParaRPr lang="cs-CZ" altLang="cs-CZ" sz="2000" b="1" dirty="0">
              <a:latin typeface="Verdana" panose="020B0604030504040204" pitchFamily="34" charset="0"/>
            </a:endParaRPr>
          </a:p>
          <a:p>
            <a:pPr eaLnBrk="1" hangingPunct="1"/>
            <a:endParaRPr lang="cs-CZ" altLang="cs-CZ" sz="2000" b="1" dirty="0">
              <a:latin typeface="Verdana" panose="020B0604030504040204" pitchFamily="34" charset="0"/>
            </a:endParaRPr>
          </a:p>
          <a:p>
            <a:pPr eaLnBrk="1" hangingPunct="1"/>
            <a:r>
              <a:rPr lang="cs-CZ" altLang="cs-CZ" sz="2000" b="1" dirty="0">
                <a:latin typeface="Verdana" panose="020B0604030504040204" pitchFamily="34" charset="0"/>
              </a:rPr>
              <a:t>Vhodná pro krátkodobé a střednědobé projekce</a:t>
            </a:r>
            <a:r>
              <a:rPr lang="cs-CZ" altLang="cs-CZ" sz="2000" dirty="0">
                <a:latin typeface="Verdana" panose="020B0604030504040204" pitchFamily="34" charset="0"/>
              </a:rPr>
              <a:t> (do 20 – 25 let) a pro </a:t>
            </a:r>
            <a:r>
              <a:rPr lang="cs-CZ" altLang="cs-CZ" sz="2000" b="1" dirty="0">
                <a:latin typeface="Verdana" panose="020B0604030504040204" pitchFamily="34" charset="0"/>
              </a:rPr>
              <a:t>relativně homogenní populace</a:t>
            </a:r>
            <a:r>
              <a:rPr lang="cs-CZ" altLang="cs-CZ" sz="2000" dirty="0">
                <a:latin typeface="Verdana" panose="020B0604030504040204" pitchFamily="34" charset="0"/>
              </a:rPr>
              <a:t> (stát, kraje), za které jsou údaje </a:t>
            </a:r>
            <a:r>
              <a:rPr lang="cs-CZ" altLang="cs-CZ" sz="2000" b="1" dirty="0">
                <a:latin typeface="Verdana" panose="020B0604030504040204" pitchFamily="34" charset="0"/>
              </a:rPr>
              <a:t>o řádu vymírání a rození</a:t>
            </a:r>
            <a:r>
              <a:rPr lang="cs-CZ" altLang="cs-CZ" sz="2000" dirty="0">
                <a:latin typeface="Verdana" panose="020B0604030504040204" pitchFamily="34" charset="0"/>
              </a:rPr>
              <a:t>, </a:t>
            </a:r>
            <a:r>
              <a:rPr lang="cs-CZ" altLang="cs-CZ" sz="2000" dirty="0" err="1">
                <a:latin typeface="Verdana" panose="020B0604030504040204" pitchFamily="34" charset="0"/>
              </a:rPr>
              <a:t>eventuelně</a:t>
            </a:r>
            <a:r>
              <a:rPr lang="cs-CZ" altLang="cs-CZ" sz="2000" dirty="0">
                <a:latin typeface="Verdana" panose="020B0604030504040204" pitchFamily="34" charset="0"/>
              </a:rPr>
              <a:t> o </a:t>
            </a:r>
            <a:r>
              <a:rPr lang="cs-CZ" altLang="cs-CZ" sz="2000" b="1" dirty="0">
                <a:latin typeface="Verdana" panose="020B0604030504040204" pitchFamily="34" charset="0"/>
              </a:rPr>
              <a:t>migračních proudech</a:t>
            </a:r>
            <a:r>
              <a:rPr lang="cs-CZ" altLang="cs-CZ" sz="2000" dirty="0">
                <a:latin typeface="Verdana" panose="020B0604030504040204" pitchFamily="34" charset="0"/>
              </a:rPr>
              <a:t> </a:t>
            </a:r>
          </a:p>
          <a:p>
            <a:pPr eaLnBrk="1" hangingPunct="1"/>
            <a:endParaRPr lang="cs-CZ" altLang="cs-CZ" sz="2000" dirty="0">
              <a:latin typeface="Verdana" panose="020B0604030504040204" pitchFamily="34" charset="0"/>
            </a:endParaRPr>
          </a:p>
          <a:p>
            <a:pPr eaLnBrk="1" hangingPunct="1"/>
            <a:r>
              <a:rPr lang="cs-CZ" altLang="cs-CZ" sz="2000" dirty="0">
                <a:latin typeface="Verdana" panose="020B0604030504040204" pitchFamily="34" charset="0"/>
              </a:rPr>
              <a:t>Jejím základem jsou </a:t>
            </a:r>
            <a:r>
              <a:rPr lang="cs-CZ" altLang="cs-CZ" sz="2000" b="1" u="sng" dirty="0">
                <a:latin typeface="Verdana" panose="020B0604030504040204" pitchFamily="34" charset="0"/>
              </a:rPr>
              <a:t>separátní odhady dílčích složek (komponent) populačního přírůstku</a:t>
            </a:r>
            <a:r>
              <a:rPr lang="cs-CZ" altLang="cs-CZ" sz="2000" dirty="0">
                <a:latin typeface="Verdana" panose="020B0604030504040204" pitchFamily="34" charset="0"/>
              </a:rPr>
              <a:t> (zemřelých, narozených, případně migrantů) podle věkové struktury obyvatelstva </a:t>
            </a:r>
          </a:p>
          <a:p>
            <a:pPr eaLnBrk="1" hangingPunct="1"/>
            <a:endParaRPr lang="cs-CZ" altLang="cs-CZ" sz="2000" dirty="0">
              <a:latin typeface="Verdana" panose="020B0604030504040204" pitchFamily="34" charset="0"/>
            </a:endParaRPr>
          </a:p>
          <a:p>
            <a:pPr eaLnBrk="1" hangingPunct="1"/>
            <a:r>
              <a:rPr lang="cs-CZ" altLang="cs-CZ" sz="2000" dirty="0">
                <a:latin typeface="Verdana" panose="020B0604030504040204" pitchFamily="34" charset="0"/>
              </a:rPr>
              <a:t>Je založena na </a:t>
            </a:r>
            <a:r>
              <a:rPr lang="cs-CZ" altLang="cs-CZ" sz="2000" b="1" dirty="0">
                <a:latin typeface="Verdana" panose="020B0604030504040204" pitchFamily="34" charset="0"/>
              </a:rPr>
              <a:t>principu časového posouvání jednoletých nebo pětiletých věkových skupin</a:t>
            </a:r>
            <a:r>
              <a:rPr lang="cs-CZ" altLang="cs-CZ" sz="2000" dirty="0">
                <a:latin typeface="Verdana" panose="020B0604030504040204" pitchFamily="34" charset="0"/>
              </a:rPr>
              <a:t>, tj. jejich </a:t>
            </a:r>
            <a:r>
              <a:rPr lang="cs-CZ" altLang="cs-CZ" sz="2000" b="1" dirty="0">
                <a:latin typeface="Verdana" panose="020B0604030504040204" pitchFamily="34" charset="0"/>
              </a:rPr>
              <a:t>redukováním o počty zemřelých</a:t>
            </a:r>
            <a:r>
              <a:rPr lang="cs-CZ" altLang="cs-CZ" sz="2000" dirty="0">
                <a:latin typeface="Verdana" panose="020B0604030504040204" pitchFamily="34" charset="0"/>
              </a:rPr>
              <a:t> (odděleně pro muže a ženy) podle stanovených měr úmrtnosti podle věku a doplňováním o </a:t>
            </a:r>
            <a:r>
              <a:rPr lang="cs-CZ" altLang="cs-CZ" sz="2000" b="1" dirty="0">
                <a:latin typeface="Verdana" panose="020B0604030504040204" pitchFamily="34" charset="0"/>
              </a:rPr>
              <a:t>počty narozených</a:t>
            </a:r>
            <a:r>
              <a:rPr lang="cs-CZ" altLang="cs-CZ" sz="2000" dirty="0">
                <a:latin typeface="Verdana" panose="020B0604030504040204" pitchFamily="34" charset="0"/>
              </a:rPr>
              <a:t> podle předpokládaných intenzit plodnosti </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65018897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932873" y="765175"/>
            <a:ext cx="10298545" cy="5360988"/>
          </a:xfrm>
        </p:spPr>
        <p:txBody>
          <a:bodyPr/>
          <a:lstStyle/>
          <a:p>
            <a:pPr eaLnBrk="1" hangingPunct="1">
              <a:lnSpc>
                <a:spcPct val="80000"/>
              </a:lnSpc>
              <a:buFontTx/>
              <a:buNone/>
            </a:pPr>
            <a:r>
              <a:rPr lang="cs-CZ" altLang="cs-CZ" sz="2400" b="1" dirty="0">
                <a:latin typeface="Verdana" panose="020B0604030504040204" pitchFamily="34" charset="0"/>
              </a:rPr>
              <a:t>Zpracování projekce lze rozdělit do několika </a:t>
            </a:r>
            <a:r>
              <a:rPr lang="cs-CZ" altLang="cs-CZ" sz="2400" b="1" u="sng" dirty="0">
                <a:latin typeface="Verdana" panose="020B0604030504040204" pitchFamily="34" charset="0"/>
              </a:rPr>
              <a:t>základních kroků</a:t>
            </a:r>
            <a:r>
              <a:rPr lang="cs-CZ" altLang="cs-CZ" sz="2400" b="1" dirty="0" smtClean="0">
                <a:latin typeface="Verdana" panose="020B0604030504040204" pitchFamily="34" charset="0"/>
              </a:rPr>
              <a:t>:</a:t>
            </a:r>
          </a:p>
          <a:p>
            <a:pPr eaLnBrk="1" hangingPunct="1">
              <a:lnSpc>
                <a:spcPct val="80000"/>
              </a:lnSpc>
              <a:buFontTx/>
              <a:buNone/>
            </a:pPr>
            <a:endParaRPr lang="cs-CZ" altLang="cs-CZ" sz="2400" b="1" dirty="0">
              <a:latin typeface="Verdana" panose="020B0604030504040204" pitchFamily="34" charset="0"/>
            </a:endParaRPr>
          </a:p>
          <a:p>
            <a:pPr eaLnBrk="1" hangingPunct="1">
              <a:lnSpc>
                <a:spcPct val="80000"/>
              </a:lnSpc>
              <a:buFontTx/>
              <a:buNone/>
            </a:pPr>
            <a:r>
              <a:rPr lang="cs-CZ" altLang="cs-CZ" sz="2400" b="1" dirty="0">
                <a:latin typeface="Verdana" panose="020B0604030504040204" pitchFamily="34" charset="0"/>
              </a:rPr>
              <a:t>1)</a:t>
            </a:r>
            <a:r>
              <a:rPr lang="cs-CZ" altLang="cs-CZ" sz="2400" dirty="0">
                <a:latin typeface="Verdana" panose="020B0604030504040204" pitchFamily="34" charset="0"/>
              </a:rPr>
              <a:t> </a:t>
            </a:r>
            <a:r>
              <a:rPr lang="cs-CZ" altLang="cs-CZ" sz="2400" b="1" dirty="0">
                <a:latin typeface="Verdana" panose="020B0604030504040204" pitchFamily="34" charset="0"/>
              </a:rPr>
              <a:t>analýza současné úrovně reprodukčních procesů</a:t>
            </a:r>
          </a:p>
          <a:p>
            <a:pPr eaLnBrk="1" hangingPunct="1">
              <a:lnSpc>
                <a:spcPct val="80000"/>
              </a:lnSpc>
            </a:pPr>
            <a:endParaRPr lang="cs-CZ" altLang="cs-CZ" sz="2400" b="1" dirty="0">
              <a:latin typeface="Verdana" panose="020B0604030504040204" pitchFamily="34" charset="0"/>
            </a:endParaRPr>
          </a:p>
          <a:p>
            <a:pPr eaLnBrk="1" hangingPunct="1">
              <a:lnSpc>
                <a:spcPct val="80000"/>
              </a:lnSpc>
              <a:buFontTx/>
              <a:buNone/>
            </a:pPr>
            <a:r>
              <a:rPr lang="cs-CZ" altLang="cs-CZ" sz="2400" b="1" dirty="0">
                <a:latin typeface="Verdana" panose="020B0604030504040204" pitchFamily="34" charset="0"/>
              </a:rPr>
              <a:t>2) formulace hypotéz předpokladů budoucího vývoje dílčích složek reprodukce</a:t>
            </a:r>
            <a:r>
              <a:rPr lang="cs-CZ" altLang="cs-CZ" sz="2400" dirty="0">
                <a:latin typeface="Verdana" panose="020B0604030504040204" pitchFamily="34" charset="0"/>
              </a:rPr>
              <a:t> z interpolace minulého vývoje (nejdůležitější část)</a:t>
            </a:r>
          </a:p>
          <a:p>
            <a:pPr eaLnBrk="1" hangingPunct="1">
              <a:lnSpc>
                <a:spcPct val="80000"/>
              </a:lnSpc>
            </a:pPr>
            <a:endParaRPr lang="cs-CZ" altLang="cs-CZ" sz="2400" dirty="0">
              <a:latin typeface="Verdana" panose="020B0604030504040204" pitchFamily="34" charset="0"/>
            </a:endParaRPr>
          </a:p>
          <a:p>
            <a:pPr eaLnBrk="1" hangingPunct="1">
              <a:lnSpc>
                <a:spcPct val="80000"/>
              </a:lnSpc>
              <a:buFontTx/>
              <a:buNone/>
            </a:pPr>
            <a:r>
              <a:rPr lang="cs-CZ" altLang="cs-CZ" sz="2400" b="1" dirty="0">
                <a:latin typeface="Verdana" panose="020B0604030504040204" pitchFamily="34" charset="0"/>
              </a:rPr>
              <a:t>3) stanovení vstupních parametrů</a:t>
            </a:r>
            <a:r>
              <a:rPr lang="cs-CZ" altLang="cs-CZ" sz="2400" dirty="0">
                <a:latin typeface="Verdana" panose="020B0604030504040204" pitchFamily="34" charset="0"/>
              </a:rPr>
              <a:t> těchto složek a způsobu jejich určení</a:t>
            </a:r>
          </a:p>
          <a:p>
            <a:pPr eaLnBrk="1" hangingPunct="1">
              <a:lnSpc>
                <a:spcPct val="80000"/>
              </a:lnSpc>
            </a:pPr>
            <a:endParaRPr lang="cs-CZ" altLang="cs-CZ" sz="2400" dirty="0">
              <a:latin typeface="Verdana" panose="020B0604030504040204" pitchFamily="34" charset="0"/>
            </a:endParaRPr>
          </a:p>
          <a:p>
            <a:pPr eaLnBrk="1" hangingPunct="1">
              <a:lnSpc>
                <a:spcPct val="80000"/>
              </a:lnSpc>
              <a:buFontTx/>
              <a:buNone/>
            </a:pPr>
            <a:r>
              <a:rPr lang="cs-CZ" altLang="cs-CZ" sz="2400" b="1" dirty="0">
                <a:latin typeface="Verdana" panose="020B0604030504040204" pitchFamily="34" charset="0"/>
              </a:rPr>
              <a:t>4) určení počtu variant vývoje úrovně plodnosti a úmrtnosti</a:t>
            </a:r>
            <a:r>
              <a:rPr lang="cs-CZ" altLang="cs-CZ" sz="2400" dirty="0">
                <a:latin typeface="Verdana" panose="020B0604030504040204" pitchFamily="34" charset="0"/>
              </a:rPr>
              <a:t> (jednu nebo více variant, např. nízká, střední, vysoká)</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61115075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997527" y="620713"/>
            <a:ext cx="10095346" cy="5505450"/>
          </a:xfrm>
        </p:spPr>
        <p:txBody>
          <a:bodyPr/>
          <a:lstStyle/>
          <a:p>
            <a:pPr eaLnBrk="1" hangingPunct="1">
              <a:lnSpc>
                <a:spcPct val="90000"/>
              </a:lnSpc>
              <a:buFontTx/>
              <a:buNone/>
            </a:pPr>
            <a:r>
              <a:rPr lang="cs-CZ" altLang="cs-CZ" b="1" dirty="0">
                <a:latin typeface="Verdana" panose="020B0604030504040204" pitchFamily="34" charset="0"/>
              </a:rPr>
              <a:t>Pro sestavení populačních projekcí </a:t>
            </a:r>
            <a:r>
              <a:rPr lang="cs-CZ" altLang="cs-CZ" b="1" u="sng" dirty="0">
                <a:latin typeface="Verdana" panose="020B0604030504040204" pitchFamily="34" charset="0"/>
              </a:rPr>
              <a:t>komponentní metodou</a:t>
            </a:r>
            <a:r>
              <a:rPr lang="cs-CZ" altLang="cs-CZ" b="1" dirty="0">
                <a:latin typeface="Verdana" panose="020B0604030504040204" pitchFamily="34" charset="0"/>
              </a:rPr>
              <a:t> je potřeba mít:</a:t>
            </a:r>
          </a:p>
          <a:p>
            <a:pPr eaLnBrk="1" hangingPunct="1">
              <a:lnSpc>
                <a:spcPct val="90000"/>
              </a:lnSpc>
            </a:pPr>
            <a:endParaRPr lang="cs-CZ" altLang="cs-CZ" dirty="0">
              <a:latin typeface="Verdana" panose="020B0604030504040204" pitchFamily="34" charset="0"/>
            </a:endParaRPr>
          </a:p>
          <a:p>
            <a:pPr eaLnBrk="1" hangingPunct="1">
              <a:lnSpc>
                <a:spcPct val="90000"/>
              </a:lnSpc>
            </a:pPr>
            <a:r>
              <a:rPr lang="cs-CZ" altLang="cs-CZ" b="1" dirty="0">
                <a:latin typeface="Verdana" panose="020B0604030504040204" pitchFamily="34" charset="0"/>
              </a:rPr>
              <a:t>věkovou strukturu</a:t>
            </a:r>
            <a:r>
              <a:rPr lang="cs-CZ" altLang="cs-CZ" dirty="0">
                <a:latin typeface="Verdana" panose="020B0604030504040204" pitchFamily="34" charset="0"/>
              </a:rPr>
              <a:t> k výchozímu okamžiku projekce odděleně pro obě pohlaví</a:t>
            </a:r>
          </a:p>
          <a:p>
            <a:pPr eaLnBrk="1" hangingPunct="1">
              <a:lnSpc>
                <a:spcPct val="90000"/>
              </a:lnSpc>
            </a:pPr>
            <a:endParaRPr lang="cs-CZ" altLang="cs-CZ" dirty="0">
              <a:latin typeface="Verdana" panose="020B0604030504040204" pitchFamily="34" charset="0"/>
            </a:endParaRPr>
          </a:p>
          <a:p>
            <a:pPr eaLnBrk="1" hangingPunct="1">
              <a:lnSpc>
                <a:spcPct val="90000"/>
              </a:lnSpc>
            </a:pPr>
            <a:r>
              <a:rPr lang="cs-CZ" altLang="cs-CZ" b="1" dirty="0">
                <a:latin typeface="Verdana" panose="020B0604030504040204" pitchFamily="34" charset="0"/>
              </a:rPr>
              <a:t>řád vymírání</a:t>
            </a:r>
            <a:r>
              <a:rPr lang="cs-CZ" altLang="cs-CZ" dirty="0">
                <a:latin typeface="Verdana" panose="020B0604030504040204" pitchFamily="34" charset="0"/>
              </a:rPr>
              <a:t>, vyjádřený úmrtnostní tabulkou</a:t>
            </a:r>
          </a:p>
          <a:p>
            <a:pPr eaLnBrk="1" hangingPunct="1">
              <a:lnSpc>
                <a:spcPct val="90000"/>
              </a:lnSpc>
            </a:pPr>
            <a:endParaRPr lang="cs-CZ" altLang="cs-CZ" dirty="0">
              <a:latin typeface="Verdana" panose="020B0604030504040204" pitchFamily="34" charset="0"/>
            </a:endParaRPr>
          </a:p>
          <a:p>
            <a:pPr eaLnBrk="1" hangingPunct="1">
              <a:lnSpc>
                <a:spcPct val="90000"/>
              </a:lnSpc>
            </a:pPr>
            <a:r>
              <a:rPr lang="cs-CZ" altLang="cs-CZ" b="1" dirty="0">
                <a:latin typeface="Verdana" panose="020B0604030504040204" pitchFamily="34" charset="0"/>
              </a:rPr>
              <a:t>řád rození</a:t>
            </a:r>
            <a:r>
              <a:rPr lang="cs-CZ" altLang="cs-CZ" dirty="0">
                <a:latin typeface="Verdana" panose="020B0604030504040204" pitchFamily="34" charset="0"/>
              </a:rPr>
              <a:t>, vyjádřený mírami plodnosti podle věku</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62266393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74639"/>
            <a:ext cx="8229600" cy="706437"/>
          </a:xfrm>
        </p:spPr>
        <p:txBody>
          <a:bodyPr/>
          <a:lstStyle/>
          <a:p>
            <a:pPr algn="ctr" eaLnBrk="1" hangingPunct="1"/>
            <a:r>
              <a:rPr lang="cs-CZ" altLang="cs-CZ" sz="2800" dirty="0">
                <a:latin typeface="Verdana" panose="020B0604030504040204" pitchFamily="34" charset="0"/>
              </a:rPr>
              <a:t>Populační projekce ve světě</a:t>
            </a:r>
          </a:p>
        </p:txBody>
      </p:sp>
      <p:sp>
        <p:nvSpPr>
          <p:cNvPr id="30723" name="Rectangle 3"/>
          <p:cNvSpPr>
            <a:spLocks noGrp="1" noChangeArrowheads="1"/>
          </p:cNvSpPr>
          <p:nvPr>
            <p:ph type="body" idx="1"/>
          </p:nvPr>
        </p:nvSpPr>
        <p:spPr>
          <a:xfrm>
            <a:off x="720000" y="1052513"/>
            <a:ext cx="10917818" cy="5256212"/>
          </a:xfrm>
        </p:spPr>
        <p:txBody>
          <a:bodyPr/>
          <a:lstStyle/>
          <a:p>
            <a:pPr eaLnBrk="1" hangingPunct="1"/>
            <a:r>
              <a:rPr lang="cs-CZ" altLang="cs-CZ" sz="2400" b="1" dirty="0" smtClean="0">
                <a:latin typeface="Verdana" panose="020B0604030504040204" pitchFamily="34" charset="0"/>
              </a:rPr>
              <a:t>Populační </a:t>
            </a:r>
            <a:r>
              <a:rPr lang="cs-CZ" altLang="cs-CZ" sz="2400" b="1" dirty="0">
                <a:latin typeface="Verdana" panose="020B0604030504040204" pitchFamily="34" charset="0"/>
              </a:rPr>
              <a:t>divize OSN</a:t>
            </a:r>
            <a:r>
              <a:rPr lang="cs-CZ" altLang="cs-CZ" sz="2400" dirty="0">
                <a:latin typeface="Verdana" panose="020B0604030504040204" pitchFamily="34" charset="0"/>
              </a:rPr>
              <a:t> (</a:t>
            </a:r>
            <a:r>
              <a:rPr lang="cs-CZ" altLang="cs-CZ" sz="2400" i="1" dirty="0">
                <a:latin typeface="Verdana" panose="020B0604030504040204" pitchFamily="34" charset="0"/>
              </a:rPr>
              <a:t>Population </a:t>
            </a:r>
            <a:r>
              <a:rPr lang="cs-CZ" altLang="cs-CZ" sz="2400" i="1" dirty="0" err="1">
                <a:latin typeface="Verdana" panose="020B0604030504040204" pitchFamily="34" charset="0"/>
              </a:rPr>
              <a:t>Division</a:t>
            </a:r>
            <a:r>
              <a:rPr lang="cs-CZ" altLang="cs-CZ" sz="2400" i="1" dirty="0">
                <a:latin typeface="Verdana" panose="020B0604030504040204" pitchFamily="34" charset="0"/>
              </a:rPr>
              <a:t> United </a:t>
            </a:r>
            <a:r>
              <a:rPr lang="cs-CZ" altLang="cs-CZ" sz="2400" i="1" dirty="0" err="1">
                <a:latin typeface="Verdana" panose="020B0604030504040204" pitchFamily="34" charset="0"/>
              </a:rPr>
              <a:t>Nations</a:t>
            </a:r>
            <a:r>
              <a:rPr lang="cs-CZ" altLang="cs-CZ" sz="2400" i="1" dirty="0">
                <a:latin typeface="Verdana" panose="020B0604030504040204" pitchFamily="34" charset="0"/>
              </a:rPr>
              <a:t>; </a:t>
            </a:r>
            <a:r>
              <a:rPr lang="cs-CZ" altLang="cs-CZ" sz="2400" dirty="0">
                <a:latin typeface="Verdana" panose="020B0604030504040204" pitchFamily="34" charset="0"/>
              </a:rPr>
              <a:t>http://www.un.org/esa/</a:t>
            </a:r>
            <a:r>
              <a:rPr lang="cs-CZ" altLang="cs-CZ" sz="2400" dirty="0" err="1">
                <a:latin typeface="Verdana" panose="020B0604030504040204" pitchFamily="34" charset="0"/>
              </a:rPr>
              <a:t>population</a:t>
            </a:r>
            <a:r>
              <a:rPr lang="cs-CZ" altLang="cs-CZ" sz="2400" dirty="0">
                <a:latin typeface="Verdana" panose="020B0604030504040204" pitchFamily="34" charset="0"/>
              </a:rPr>
              <a:t>) </a:t>
            </a:r>
            <a:r>
              <a:rPr lang="cs-CZ" altLang="cs-CZ" sz="2400" b="1" dirty="0">
                <a:latin typeface="Verdana" panose="020B0604030504040204" pitchFamily="34" charset="0"/>
              </a:rPr>
              <a:t>publikovala v roce</a:t>
            </a:r>
            <a:r>
              <a:rPr lang="cs-CZ" altLang="cs-CZ" sz="2400" dirty="0">
                <a:latin typeface="Verdana" panose="020B0604030504040204" pitchFamily="34" charset="0"/>
              </a:rPr>
              <a:t> </a:t>
            </a:r>
            <a:r>
              <a:rPr lang="cs-CZ" altLang="cs-CZ" sz="2400" b="1" dirty="0">
                <a:latin typeface="Verdana" panose="020B0604030504040204" pitchFamily="34" charset="0"/>
              </a:rPr>
              <a:t>2003 </a:t>
            </a:r>
            <a:r>
              <a:rPr lang="cs-CZ" altLang="cs-CZ" sz="2400" b="1" i="1" dirty="0">
                <a:latin typeface="Verdana" panose="020B0604030504040204" pitchFamily="34" charset="0"/>
              </a:rPr>
              <a:t>projekci obyvatelstva světa</a:t>
            </a:r>
            <a:r>
              <a:rPr lang="cs-CZ" altLang="cs-CZ" sz="2400" dirty="0">
                <a:latin typeface="Verdana" panose="020B0604030504040204" pitchFamily="34" charset="0"/>
              </a:rPr>
              <a:t>, která má na rozdíl od dlouhodobé projekce předchozí, podstatně delší časový horizont - až do roku</a:t>
            </a:r>
            <a:r>
              <a:rPr lang="cs-CZ" altLang="cs-CZ" sz="2400" b="1" dirty="0">
                <a:latin typeface="Verdana" panose="020B0604030504040204" pitchFamily="34" charset="0"/>
              </a:rPr>
              <a:t> 2300</a:t>
            </a:r>
            <a:r>
              <a:rPr lang="cs-CZ" altLang="cs-CZ" sz="2400" dirty="0">
                <a:latin typeface="Verdana" panose="020B0604030504040204" pitchFamily="34" charset="0"/>
              </a:rPr>
              <a:t> </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Nutno ovšem konstatovat, že výsledky na takto dlouhý časový horizont je třeba brát s velkou rezervou, za </a:t>
            </a:r>
            <a:r>
              <a:rPr lang="cs-CZ" altLang="cs-CZ" sz="2400" b="1" i="1" dirty="0">
                <a:latin typeface="Verdana" panose="020B0604030504040204" pitchFamily="34" charset="0"/>
              </a:rPr>
              <a:t>nejvíce pravděpodobné mohou být brány výsledky do roku 2050</a:t>
            </a:r>
            <a:r>
              <a:rPr lang="cs-CZ" altLang="cs-CZ" sz="2400" dirty="0">
                <a:latin typeface="Verdana" panose="020B0604030504040204" pitchFamily="34" charset="0"/>
              </a:rPr>
              <a:t> </a:t>
            </a: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24525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44945" y="443345"/>
            <a:ext cx="11120582" cy="5394037"/>
          </a:xfrm>
        </p:spPr>
        <p:txBody>
          <a:bodyPr/>
          <a:lstStyle/>
          <a:p>
            <a:r>
              <a:rPr lang="cs-CZ" sz="2000" b="1" dirty="0"/>
              <a:t>Přesné definovaní extrémních událostí, katastrof či pohrom je ve své podstatě poměrně komplikované</a:t>
            </a:r>
            <a:r>
              <a:rPr lang="cs-CZ" sz="2000" dirty="0"/>
              <a:t>. Anglická literatura (např. </a:t>
            </a:r>
            <a:r>
              <a:rPr lang="cs-CZ" sz="2000" dirty="0" err="1"/>
              <a:t>Quarantelli</a:t>
            </a:r>
            <a:r>
              <a:rPr lang="cs-CZ" sz="2000" dirty="0"/>
              <a:t>, 1994) rozlišuje zvlášť pojmy pohroma (</a:t>
            </a:r>
            <a:r>
              <a:rPr lang="cs-CZ" sz="2000" i="1" dirty="0" err="1"/>
              <a:t>disaster</a:t>
            </a:r>
            <a:r>
              <a:rPr lang="cs-CZ" sz="2000" dirty="0"/>
              <a:t>) a katastrofa (</a:t>
            </a:r>
            <a:r>
              <a:rPr lang="cs-CZ" sz="2000" i="1" dirty="0" err="1"/>
              <a:t>catastrophe</a:t>
            </a:r>
            <a:r>
              <a:rPr lang="cs-CZ" sz="2000" dirty="0"/>
              <a:t>), podle níž lze oba odlišit na základě vybraných znaků. Při katastrofě by měly být naplněny tyto skutečnosti</a:t>
            </a:r>
            <a:r>
              <a:rPr lang="cs-CZ" sz="2000" dirty="0" smtClean="0"/>
              <a:t>:</a:t>
            </a:r>
          </a:p>
          <a:p>
            <a:endParaRPr lang="cs-CZ" sz="2000" dirty="0"/>
          </a:p>
          <a:p>
            <a:endParaRPr lang="cs-CZ" dirty="0"/>
          </a:p>
        </p:txBody>
      </p:sp>
      <p:pic>
        <p:nvPicPr>
          <p:cNvPr id="6" name="Obrázek 5"/>
          <p:cNvPicPr>
            <a:picLocks noChangeAspect="1"/>
          </p:cNvPicPr>
          <p:nvPr/>
        </p:nvPicPr>
        <p:blipFill>
          <a:blip r:embed="rId2"/>
          <a:stretch>
            <a:fillRect/>
          </a:stretch>
        </p:blipFill>
        <p:spPr>
          <a:xfrm>
            <a:off x="544945" y="3140363"/>
            <a:ext cx="11486991" cy="1907846"/>
          </a:xfrm>
          <a:prstGeom prst="rect">
            <a:avLst/>
          </a:prstGeom>
        </p:spPr>
      </p:pic>
    </p:spTree>
    <p:extLst>
      <p:ext uri="{BB962C8B-B14F-4D97-AF65-F5344CB8AC3E}">
        <p14:creationId xmlns:p14="http://schemas.microsoft.com/office/powerpoint/2010/main" val="3648450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992313" y="188914"/>
            <a:ext cx="8229600" cy="490537"/>
          </a:xfrm>
        </p:spPr>
        <p:txBody>
          <a:bodyPr/>
          <a:lstStyle/>
          <a:p>
            <a:pPr algn="ctr"/>
            <a:r>
              <a:rPr lang="cs-CZ" altLang="cs-CZ" sz="2800" dirty="0">
                <a:latin typeface="Cambria" panose="02040503050406030204" pitchFamily="18" charset="0"/>
              </a:rPr>
              <a:t>MALÁ DOBA LEDOVÁ (zhruba 1300 – 1850)</a:t>
            </a:r>
          </a:p>
        </p:txBody>
      </p:sp>
      <p:sp>
        <p:nvSpPr>
          <p:cNvPr id="52227" name="Rectangle 3"/>
          <p:cNvSpPr>
            <a:spLocks noGrp="1" noChangeArrowheads="1"/>
          </p:cNvSpPr>
          <p:nvPr>
            <p:ph type="body" idx="1"/>
          </p:nvPr>
        </p:nvSpPr>
        <p:spPr>
          <a:xfrm>
            <a:off x="1108364" y="836613"/>
            <a:ext cx="10187709" cy="5688012"/>
          </a:xfrm>
        </p:spPr>
        <p:txBody>
          <a:bodyPr/>
          <a:lstStyle/>
          <a:p>
            <a:r>
              <a:rPr lang="cs-CZ" altLang="cs-CZ" sz="2400" dirty="0">
                <a:latin typeface="Cambria" panose="02040503050406030204" pitchFamily="18" charset="0"/>
              </a:rPr>
              <a:t>Malá doba ledová se podepsala i na </a:t>
            </a:r>
            <a:r>
              <a:rPr lang="cs-CZ" altLang="cs-CZ" sz="2400" b="1" dirty="0">
                <a:latin typeface="Cambria" panose="02040503050406030204" pitchFamily="18" charset="0"/>
              </a:rPr>
              <a:t>neúspěchu Napoleonova tažení do Ruska (1812)</a:t>
            </a:r>
          </a:p>
          <a:p>
            <a:r>
              <a:rPr lang="cs-CZ" altLang="cs-CZ" sz="2400" dirty="0">
                <a:latin typeface="Cambria" panose="02040503050406030204" pitchFamily="18" charset="0"/>
              </a:rPr>
              <a:t>Z </a:t>
            </a:r>
            <a:r>
              <a:rPr lang="cs-CZ" altLang="cs-CZ" sz="2400" b="1" dirty="0">
                <a:latin typeface="Cambria" panose="02040503050406030204" pitchFamily="18" charset="0"/>
              </a:rPr>
              <a:t>600 tisíc vojáků</a:t>
            </a:r>
            <a:r>
              <a:rPr lang="cs-CZ" altLang="cs-CZ" sz="2400" dirty="0">
                <a:latin typeface="Cambria" panose="02040503050406030204" pitchFamily="18" charset="0"/>
              </a:rPr>
              <a:t>, kteří pět měsíců dobývají Rusko a tři měsíce z něj utíkají, jich </a:t>
            </a:r>
            <a:r>
              <a:rPr lang="cs-CZ" altLang="cs-CZ" sz="2400" b="1" dirty="0">
                <a:latin typeface="Cambria" panose="02040503050406030204" pitchFamily="18" charset="0"/>
              </a:rPr>
              <a:t>¾ zemřou hlady nebo zimou</a:t>
            </a:r>
          </a:p>
          <a:p>
            <a:endParaRPr lang="cs-CZ" altLang="cs-CZ" sz="2400" dirty="0">
              <a:latin typeface="Cambria" panose="02040503050406030204" pitchFamily="18" charset="0"/>
            </a:endParaRPr>
          </a:p>
        </p:txBody>
      </p:sp>
      <p:pic>
        <p:nvPicPr>
          <p:cNvPr id="52228" name="Picture 6" descr="Napoleon+v+RUsku+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9" y="3296083"/>
            <a:ext cx="3995738"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8" descr="330px-Napoleons_retreat_from_mosc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316" y="3296083"/>
            <a:ext cx="417512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589919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526473" y="304800"/>
            <a:ext cx="11018981" cy="5821363"/>
          </a:xfrm>
        </p:spPr>
        <p:txBody>
          <a:bodyPr/>
          <a:lstStyle/>
          <a:p>
            <a:pPr eaLnBrk="1" hangingPunct="1"/>
            <a:r>
              <a:rPr lang="cs-CZ" altLang="cs-CZ" sz="2400" dirty="0">
                <a:latin typeface="Verdana" panose="020B0604030504040204" pitchFamily="34" charset="0"/>
              </a:rPr>
              <a:t>Projekce vychází ze zjištění, že </a:t>
            </a:r>
            <a:r>
              <a:rPr lang="cs-CZ" altLang="cs-CZ" sz="2400" b="1" dirty="0">
                <a:latin typeface="Verdana" panose="020B0604030504040204" pitchFamily="34" charset="0"/>
              </a:rPr>
              <a:t>populační růst rozvojových zemí, způsobený vysokou plodností, se zpomalil</a:t>
            </a:r>
            <a:r>
              <a:rPr lang="cs-CZ" altLang="cs-CZ" sz="2400" dirty="0">
                <a:latin typeface="Verdana" panose="020B0604030504040204" pitchFamily="34" charset="0"/>
              </a:rPr>
              <a:t>, a předpokládá, že se </a:t>
            </a:r>
            <a:r>
              <a:rPr lang="cs-CZ" altLang="cs-CZ" sz="2400" b="1" dirty="0">
                <a:latin typeface="Verdana" panose="020B0604030504040204" pitchFamily="34" charset="0"/>
              </a:rPr>
              <a:t>bude zpomalovat i nadále</a:t>
            </a:r>
            <a:r>
              <a:rPr lang="cs-CZ" altLang="cs-CZ" sz="2400" dirty="0">
                <a:latin typeface="Verdana" panose="020B0604030504040204" pitchFamily="34" charset="0"/>
              </a:rPr>
              <a:t> </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Přiblíží se tak situaci v dnešních </a:t>
            </a:r>
            <a:r>
              <a:rPr lang="cs-CZ" altLang="cs-CZ" sz="2400" b="1" dirty="0">
                <a:latin typeface="Verdana" panose="020B0604030504040204" pitchFamily="34" charset="0"/>
              </a:rPr>
              <a:t>vyspělých zemích</a:t>
            </a:r>
            <a:r>
              <a:rPr lang="cs-CZ" altLang="cs-CZ" sz="2400" dirty="0">
                <a:latin typeface="Verdana" panose="020B0604030504040204" pitchFamily="34" charset="0"/>
              </a:rPr>
              <a:t>, u nichž projekce naopak </a:t>
            </a:r>
            <a:r>
              <a:rPr lang="cs-CZ" altLang="cs-CZ" sz="2400" b="1" dirty="0">
                <a:latin typeface="Verdana" panose="020B0604030504040204" pitchFamily="34" charset="0"/>
              </a:rPr>
              <a:t>předpokládá překonání současné nízké plodnosti</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Jak u vyspělých, tak i rozvojových zemí se </a:t>
            </a:r>
            <a:r>
              <a:rPr lang="cs-CZ" altLang="cs-CZ" sz="2400" b="1" dirty="0">
                <a:latin typeface="Verdana" panose="020B0604030504040204" pitchFamily="34" charset="0"/>
              </a:rPr>
              <a:t>předpokládá růst naděje dožití</a:t>
            </a:r>
            <a:r>
              <a:rPr lang="cs-CZ" altLang="cs-CZ" sz="2400" dirty="0">
                <a:latin typeface="Verdana" panose="020B0604030504040204" pitchFamily="34" charset="0"/>
              </a:rPr>
              <a:t> (</a:t>
            </a:r>
            <a:r>
              <a:rPr lang="cs-CZ" altLang="cs-CZ" sz="2400" b="1" i="1" dirty="0">
                <a:latin typeface="Verdana" panose="020B0604030504040204" pitchFamily="34" charset="0"/>
              </a:rPr>
              <a:t>rychlejší u zemí rozvojových</a:t>
            </a:r>
            <a:r>
              <a:rPr lang="cs-CZ" altLang="cs-CZ" sz="2400" dirty="0">
                <a:latin typeface="Verdana" panose="020B0604030504040204" pitchFamily="34" charset="0"/>
              </a:rPr>
              <a:t>, vyspělé země si však zachovají určitý náskok)</a:t>
            </a:r>
            <a:endParaRPr lang="cs-CZ" altLang="cs-CZ" sz="2400" i="1" dirty="0">
              <a:latin typeface="Verdana" panose="020B0604030504040204" pitchFamily="34" charset="0"/>
            </a:endParaRPr>
          </a:p>
          <a:p>
            <a:pPr eaLnBrk="1" hangingPunct="1">
              <a:lnSpc>
                <a:spcPct val="90000"/>
              </a:lnSpc>
            </a:pPr>
            <a:endParaRPr lang="cs-CZ" altLang="cs-CZ" sz="2400" dirty="0"/>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10074571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720000" y="404814"/>
            <a:ext cx="10853164" cy="6048375"/>
          </a:xfrm>
        </p:spPr>
        <p:txBody>
          <a:bodyPr/>
          <a:lstStyle/>
          <a:p>
            <a:pPr marL="812800" indent="-812800">
              <a:lnSpc>
                <a:spcPct val="80000"/>
              </a:lnSpc>
              <a:buNone/>
            </a:pPr>
            <a:r>
              <a:rPr lang="cs-CZ" altLang="cs-CZ" sz="2400" b="1" dirty="0">
                <a:latin typeface="Verdana" panose="020B0604030504040204" pitchFamily="34" charset="0"/>
              </a:rPr>
              <a:t>Výsledky jednotlivých variant:</a:t>
            </a:r>
          </a:p>
          <a:p>
            <a:pPr marL="812800" indent="-812800">
              <a:lnSpc>
                <a:spcPct val="80000"/>
              </a:lnSpc>
              <a:buNone/>
            </a:pPr>
            <a:endParaRPr lang="cs-CZ" altLang="cs-CZ" sz="2400" dirty="0">
              <a:latin typeface="Verdana" panose="020B0604030504040204" pitchFamily="34" charset="0"/>
            </a:endParaRPr>
          </a:p>
          <a:p>
            <a:pPr marL="812800" indent="-812800">
              <a:lnSpc>
                <a:spcPct val="80000"/>
              </a:lnSpc>
            </a:pPr>
            <a:r>
              <a:rPr lang="cs-CZ" altLang="cs-CZ" sz="2400" dirty="0">
                <a:latin typeface="Verdana" panose="020B0604030504040204" pitchFamily="34" charset="0"/>
              </a:rPr>
              <a:t>Podle </a:t>
            </a:r>
            <a:r>
              <a:rPr lang="cs-CZ" altLang="cs-CZ" sz="2400" b="1" i="1" dirty="0">
                <a:latin typeface="Verdana" panose="020B0604030504040204" pitchFamily="34" charset="0"/>
              </a:rPr>
              <a:t>nízké varianty</a:t>
            </a:r>
            <a:r>
              <a:rPr lang="cs-CZ" altLang="cs-CZ" sz="2400" dirty="0">
                <a:latin typeface="Verdana" panose="020B0604030504040204" pitchFamily="34" charset="0"/>
              </a:rPr>
              <a:t> (</a:t>
            </a:r>
            <a:r>
              <a:rPr lang="cs-CZ" altLang="cs-CZ" sz="2400" i="1" dirty="0">
                <a:latin typeface="Verdana" panose="020B0604030504040204" pitchFamily="34" charset="0"/>
              </a:rPr>
              <a:t>úhrnná plodnost se ustálí na hladině 1,85</a:t>
            </a:r>
            <a:r>
              <a:rPr lang="cs-CZ" altLang="cs-CZ" sz="2400" dirty="0">
                <a:latin typeface="Verdana" panose="020B0604030504040204" pitchFamily="34" charset="0"/>
              </a:rPr>
              <a:t>) dosáhne světové obyvatelstvo do roku 2050 maxima </a:t>
            </a:r>
            <a:r>
              <a:rPr lang="cs-CZ" altLang="cs-CZ" sz="2400" b="1" i="1" dirty="0">
                <a:latin typeface="Verdana" panose="020B0604030504040204" pitchFamily="34" charset="0"/>
              </a:rPr>
              <a:t>7,4 mld.</a:t>
            </a:r>
            <a:r>
              <a:rPr lang="cs-CZ" altLang="cs-CZ" sz="2400" dirty="0">
                <a:latin typeface="Verdana" panose="020B0604030504040204" pitchFamily="34" charset="0"/>
              </a:rPr>
              <a:t>, pak bude následovat hluboký pokles na 3,2 miliardy v roce 2200 a na 2,3 mld. v roce 2300. </a:t>
            </a:r>
          </a:p>
          <a:p>
            <a:pPr marL="812800" indent="-812800">
              <a:lnSpc>
                <a:spcPct val="80000"/>
              </a:lnSpc>
            </a:pPr>
            <a:endParaRPr lang="cs-CZ" altLang="cs-CZ" sz="2400" dirty="0">
              <a:latin typeface="Verdana" panose="020B0604030504040204" pitchFamily="34" charset="0"/>
            </a:endParaRPr>
          </a:p>
          <a:p>
            <a:pPr marL="812800" indent="-812800">
              <a:lnSpc>
                <a:spcPct val="80000"/>
              </a:lnSpc>
            </a:pPr>
            <a:r>
              <a:rPr lang="cs-CZ" altLang="cs-CZ" sz="2400" dirty="0">
                <a:latin typeface="Verdana" panose="020B0604030504040204" pitchFamily="34" charset="0"/>
              </a:rPr>
              <a:t>Podle </a:t>
            </a:r>
            <a:r>
              <a:rPr lang="cs-CZ" altLang="cs-CZ" sz="2400" b="1" i="1" dirty="0">
                <a:latin typeface="Verdana" panose="020B0604030504040204" pitchFamily="34" charset="0"/>
              </a:rPr>
              <a:t>střední varianty</a:t>
            </a:r>
            <a:r>
              <a:rPr lang="cs-CZ" altLang="cs-CZ" sz="2400" dirty="0">
                <a:latin typeface="Verdana" panose="020B0604030504040204" pitchFamily="34" charset="0"/>
              </a:rPr>
              <a:t> (</a:t>
            </a:r>
            <a:r>
              <a:rPr lang="cs-CZ" altLang="cs-CZ" sz="2400" i="1" dirty="0">
                <a:latin typeface="Verdana" panose="020B0604030504040204" pitchFamily="34" charset="0"/>
              </a:rPr>
              <a:t>úhrnná plodnost se ustálí na hladině 2,1</a:t>
            </a:r>
            <a:r>
              <a:rPr lang="cs-CZ" altLang="cs-CZ" sz="2400" dirty="0">
                <a:latin typeface="Verdana" panose="020B0604030504040204" pitchFamily="34" charset="0"/>
              </a:rPr>
              <a:t>) světové obyvatelstvo nadále poroste až do přelomu 21. a 22. století, kdy překročí 9 mld. Po mírném úbytku se pak na tuto hranici znovu vrátí roku 2300. V roce 2050 bude mít svět </a:t>
            </a:r>
            <a:r>
              <a:rPr lang="cs-CZ" altLang="cs-CZ" sz="2400" b="1" i="1" dirty="0">
                <a:latin typeface="Verdana" panose="020B0604030504040204" pitchFamily="34" charset="0"/>
              </a:rPr>
              <a:t>8,9 mld.</a:t>
            </a:r>
            <a:r>
              <a:rPr lang="cs-CZ" altLang="cs-CZ" sz="2400" b="1" dirty="0">
                <a:latin typeface="Verdana" panose="020B0604030504040204" pitchFamily="34" charset="0"/>
              </a:rPr>
              <a:t> </a:t>
            </a:r>
            <a:r>
              <a:rPr lang="cs-CZ" altLang="cs-CZ" sz="2400" dirty="0">
                <a:latin typeface="Verdana" panose="020B0604030504040204" pitchFamily="34" charset="0"/>
              </a:rPr>
              <a:t>obyvatel</a:t>
            </a:r>
            <a:r>
              <a:rPr lang="cs-CZ" altLang="cs-CZ" sz="2400" dirty="0" smtClean="0">
                <a:latin typeface="Verdana" panose="020B0604030504040204" pitchFamily="34" charset="0"/>
              </a:rPr>
              <a:t>. </a:t>
            </a:r>
            <a:endParaRPr lang="cs-CZ" altLang="cs-CZ" sz="2400" dirty="0">
              <a:latin typeface="Verdana" panose="020B0604030504040204" pitchFamily="34" charset="0"/>
            </a:endParaRPr>
          </a:p>
          <a:p>
            <a:pPr marL="812800" indent="-812800">
              <a:lnSpc>
                <a:spcPct val="80000"/>
              </a:lnSpc>
            </a:pPr>
            <a:r>
              <a:rPr lang="cs-CZ" altLang="cs-CZ" sz="2400" dirty="0">
                <a:latin typeface="Verdana" panose="020B0604030504040204" pitchFamily="34" charset="0"/>
              </a:rPr>
              <a:t>Podle </a:t>
            </a:r>
            <a:r>
              <a:rPr lang="cs-CZ" altLang="cs-CZ" sz="2400" b="1" i="1" dirty="0">
                <a:latin typeface="Verdana" panose="020B0604030504040204" pitchFamily="34" charset="0"/>
              </a:rPr>
              <a:t>vysoké varianty</a:t>
            </a:r>
            <a:r>
              <a:rPr lang="cs-CZ" altLang="cs-CZ" sz="2400" dirty="0">
                <a:latin typeface="Verdana" panose="020B0604030504040204" pitchFamily="34" charset="0"/>
              </a:rPr>
              <a:t> (</a:t>
            </a:r>
            <a:r>
              <a:rPr lang="cs-CZ" altLang="cs-CZ" sz="2400" i="1" dirty="0">
                <a:latin typeface="Verdana" panose="020B0604030504040204" pitchFamily="34" charset="0"/>
              </a:rPr>
              <a:t>úhrnná plodnost se ustálí na hladině 2,35</a:t>
            </a:r>
            <a:r>
              <a:rPr lang="cs-CZ" altLang="cs-CZ" sz="2400" dirty="0">
                <a:latin typeface="Verdana" panose="020B0604030504040204" pitchFamily="34" charset="0"/>
              </a:rPr>
              <a:t>) bude počet obyvatel světa rychle narůstat. V roce 2050 dosáhne svět </a:t>
            </a:r>
            <a:r>
              <a:rPr lang="cs-CZ" altLang="cs-CZ" sz="2400" b="1" i="1" dirty="0">
                <a:latin typeface="Verdana" panose="020B0604030504040204" pitchFamily="34" charset="0"/>
              </a:rPr>
              <a:t>10,6 mld.</a:t>
            </a:r>
            <a:r>
              <a:rPr lang="cs-CZ" altLang="cs-CZ" sz="2400" b="1" dirty="0">
                <a:latin typeface="Verdana" panose="020B0604030504040204" pitchFamily="34" charset="0"/>
              </a:rPr>
              <a:t> </a:t>
            </a:r>
            <a:r>
              <a:rPr lang="cs-CZ" altLang="cs-CZ" sz="2400" dirty="0">
                <a:latin typeface="Verdana" panose="020B0604030504040204" pitchFamily="34" charset="0"/>
              </a:rPr>
              <a:t>obyvatel, do roku 2200 už 21,2 mld. a do roku 2300 dokonce 36,4 mld. obyvatel </a:t>
            </a:r>
            <a:r>
              <a:rPr lang="cs-CZ" altLang="cs-CZ" sz="2000" dirty="0"/>
              <a:t/>
            </a:r>
            <a:br>
              <a:rPr lang="cs-CZ" altLang="cs-CZ" sz="2000" dirty="0"/>
            </a:br>
            <a:endParaRPr lang="cs-CZ" altLang="cs-CZ" sz="2000" dirty="0" smtClean="0"/>
          </a:p>
          <a:p>
            <a:pPr marL="812800" indent="-812800">
              <a:lnSpc>
                <a:spcPct val="80000"/>
              </a:lnSpc>
            </a:pPr>
            <a:r>
              <a:rPr lang="cs-CZ" altLang="cs-CZ" sz="2000" b="1" i="1" dirty="0">
                <a:latin typeface="Verdana" panose="020B0604030504040204" pitchFamily="34" charset="0"/>
              </a:rPr>
              <a:t>(Je zřejmé, že ani střední varianta nebude reálná…)</a:t>
            </a:r>
          </a:p>
          <a:p>
            <a:pPr marL="812800" indent="-812800">
              <a:lnSpc>
                <a:spcPct val="80000"/>
              </a:lnSpc>
            </a:pPr>
            <a:endParaRPr lang="cs-CZ" altLang="cs-CZ" sz="2000" dirty="0"/>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8918325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04" y="1201602"/>
            <a:ext cx="10851505" cy="31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131521550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em_projek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765176"/>
            <a:ext cx="7920038"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3843338" y="136526"/>
            <a:ext cx="467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Projekce obyvatelstva OSN do roku 2050</a:t>
            </a:r>
            <a:r>
              <a:rPr lang="cs-CZ" altLang="cs-CZ" sz="1800"/>
              <a:t> </a:t>
            </a: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47463353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219199" y="620714"/>
            <a:ext cx="10335491" cy="5832475"/>
          </a:xfrm>
        </p:spPr>
        <p:txBody>
          <a:bodyPr/>
          <a:lstStyle/>
          <a:p>
            <a:pPr eaLnBrk="1" hangingPunct="1"/>
            <a:r>
              <a:rPr lang="cs-CZ" altLang="cs-CZ" b="1" dirty="0" smtClean="0">
                <a:latin typeface="Verdana" panose="020B0604030504040204" pitchFamily="34" charset="0"/>
              </a:rPr>
              <a:t>Výsledky projekce</a:t>
            </a:r>
            <a:r>
              <a:rPr lang="cs-CZ" altLang="cs-CZ" b="1" i="1" dirty="0" smtClean="0">
                <a:latin typeface="Verdana" panose="020B0604030504040204" pitchFamily="34" charset="0"/>
              </a:rPr>
              <a:t> </a:t>
            </a:r>
            <a:r>
              <a:rPr lang="cs-CZ" altLang="cs-CZ" b="1" dirty="0" smtClean="0">
                <a:latin typeface="Verdana" panose="020B0604030504040204" pitchFamily="34" charset="0"/>
              </a:rPr>
              <a:t>OSN </a:t>
            </a:r>
            <a:r>
              <a:rPr lang="cs-CZ" altLang="cs-CZ" i="1" dirty="0" smtClean="0">
                <a:latin typeface="Verdana" panose="020B0604030504040204" pitchFamily="34" charset="0"/>
              </a:rPr>
              <a:t>za </a:t>
            </a:r>
            <a:r>
              <a:rPr lang="cs-CZ" altLang="cs-CZ" dirty="0" smtClean="0">
                <a:latin typeface="Verdana" panose="020B0604030504040204" pitchFamily="34" charset="0"/>
              </a:rPr>
              <a:t>jednotlivé země (kontinenty i svět)</a:t>
            </a:r>
            <a:r>
              <a:rPr lang="cs-CZ" altLang="cs-CZ" i="1" dirty="0" smtClean="0">
                <a:latin typeface="Verdana" panose="020B0604030504040204" pitchFamily="34" charset="0"/>
              </a:rPr>
              <a:t> </a:t>
            </a:r>
            <a:r>
              <a:rPr lang="cs-CZ" altLang="cs-CZ" b="1" dirty="0" smtClean="0">
                <a:latin typeface="Verdana" panose="020B0604030504040204" pitchFamily="34" charset="0"/>
              </a:rPr>
              <a:t>mohou být chápány pouze jako orientační,</a:t>
            </a:r>
            <a:r>
              <a:rPr lang="cs-CZ" altLang="cs-CZ" dirty="0" smtClean="0">
                <a:latin typeface="Verdana" panose="020B0604030504040204" pitchFamily="34" charset="0"/>
              </a:rPr>
              <a:t> což se týká i výsledků za Českou republiku</a:t>
            </a:r>
          </a:p>
          <a:p>
            <a:pPr eaLnBrk="1" hangingPunct="1"/>
            <a:endParaRPr lang="cs-CZ" altLang="cs-CZ" dirty="0" smtClean="0">
              <a:latin typeface="Verdana" panose="020B0604030504040204" pitchFamily="34" charset="0"/>
            </a:endParaRPr>
          </a:p>
          <a:p>
            <a:pPr eaLnBrk="1" hangingPunct="1"/>
            <a:r>
              <a:rPr lang="cs-CZ" altLang="cs-CZ" dirty="0" smtClean="0">
                <a:latin typeface="Verdana" panose="020B0604030504040204" pitchFamily="34" charset="0"/>
              </a:rPr>
              <a:t>…projekce totiž </a:t>
            </a:r>
            <a:r>
              <a:rPr lang="cs-CZ" altLang="cs-CZ" b="1" dirty="0" smtClean="0">
                <a:latin typeface="Verdana" panose="020B0604030504040204" pitchFamily="34" charset="0"/>
              </a:rPr>
              <a:t>nezohledňuje velmi komplikovaný odhad migrace</a:t>
            </a:r>
            <a:r>
              <a:rPr lang="cs-CZ" altLang="cs-CZ" dirty="0" smtClean="0">
                <a:latin typeface="Verdana" panose="020B0604030504040204" pitchFamily="34" charset="0"/>
              </a:rPr>
              <a:t> (netýká se celého světa) </a:t>
            </a:r>
          </a:p>
          <a:p>
            <a:pPr eaLnBrk="1" hangingPunct="1"/>
            <a:endParaRPr lang="cs-CZ" altLang="cs-CZ" dirty="0" smtClean="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36808709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720000" y="434109"/>
            <a:ext cx="10843927" cy="5692054"/>
          </a:xfrm>
        </p:spPr>
        <p:txBody>
          <a:bodyPr/>
          <a:lstStyle/>
          <a:p>
            <a:pPr eaLnBrk="1" hangingPunct="1"/>
            <a:r>
              <a:rPr lang="cs-CZ" altLang="cs-CZ" sz="2400" dirty="0">
                <a:latin typeface="Verdana" panose="020B0604030504040204" pitchFamily="34" charset="0"/>
              </a:rPr>
              <a:t>Při </a:t>
            </a:r>
            <a:r>
              <a:rPr lang="cs-CZ" altLang="cs-CZ" sz="2400" b="1" dirty="0">
                <a:latin typeface="Verdana" panose="020B0604030504040204" pitchFamily="34" charset="0"/>
              </a:rPr>
              <a:t>střední variantě</a:t>
            </a:r>
            <a:r>
              <a:rPr lang="cs-CZ" altLang="cs-CZ" sz="2400" dirty="0">
                <a:latin typeface="Verdana" panose="020B0604030504040204" pitchFamily="34" charset="0"/>
              </a:rPr>
              <a:t>, která by měla být nejpravděpodobnější, by Česká republika </a:t>
            </a:r>
            <a:r>
              <a:rPr lang="cs-CZ" altLang="cs-CZ" sz="2400" b="1" dirty="0">
                <a:latin typeface="Verdana" panose="020B0604030504040204" pitchFamily="34" charset="0"/>
              </a:rPr>
              <a:t>v roce 2050 dosáhla 8,55 milionů obyvatel</a:t>
            </a:r>
            <a:r>
              <a:rPr lang="cs-CZ" altLang="cs-CZ" sz="2400" b="1" dirty="0"/>
              <a:t>, </a:t>
            </a:r>
            <a:r>
              <a:rPr lang="cs-CZ" altLang="cs-CZ" sz="2400" b="1" dirty="0">
                <a:latin typeface="Verdana" panose="020B0604030504040204" pitchFamily="34" charset="0"/>
              </a:rPr>
              <a:t>tzn. pokles o dva miliony!</a:t>
            </a:r>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Do roku 2100 by podle této varianty následoval pokles počtu obyvatel na 6,65 milionů, do roku by 2300 naopak nárůst na 7,48 milionů obyvatel </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Podle nízké varianty by měla v roce 2050 mít Česká republika 7,81 milionů obyvatel, podle vysoké varianty 9,37 milionů obyvatel</a:t>
            </a:r>
          </a:p>
          <a:p>
            <a:pPr eaLnBrk="1" hangingPunct="1">
              <a:lnSpc>
                <a:spcPct val="80000"/>
              </a:lnSpc>
            </a:pPr>
            <a:endParaRPr lang="cs-CZ" altLang="cs-CZ" dirty="0"/>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39968743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895927" y="620713"/>
            <a:ext cx="10575637" cy="5505450"/>
          </a:xfrm>
        </p:spPr>
        <p:txBody>
          <a:bodyPr/>
          <a:lstStyle/>
          <a:p>
            <a:pPr eaLnBrk="1" hangingPunct="1"/>
            <a:r>
              <a:rPr lang="cs-CZ" altLang="cs-CZ" b="1" dirty="0" smtClean="0">
                <a:latin typeface="Verdana" panose="020B0604030504040204" pitchFamily="34" charset="0"/>
              </a:rPr>
              <a:t>Výsledky </a:t>
            </a:r>
            <a:r>
              <a:rPr lang="cs-CZ" altLang="cs-CZ" b="1" dirty="0">
                <a:latin typeface="Verdana" panose="020B0604030504040204" pitchFamily="34" charset="0"/>
              </a:rPr>
              <a:t>dlouhodobé projekce OSN</a:t>
            </a:r>
            <a:r>
              <a:rPr lang="cs-CZ" altLang="cs-CZ" dirty="0">
                <a:latin typeface="Verdana" panose="020B0604030504040204" pitchFamily="34" charset="0"/>
              </a:rPr>
              <a:t> za Českou republiku však nejsou a ani </a:t>
            </a:r>
            <a:r>
              <a:rPr lang="cs-CZ" altLang="cs-CZ" b="1" dirty="0">
                <a:latin typeface="Verdana" panose="020B0604030504040204" pitchFamily="34" charset="0"/>
              </a:rPr>
              <a:t>nemohou být rovnocennou variantou</a:t>
            </a:r>
            <a:r>
              <a:rPr lang="cs-CZ" altLang="cs-CZ" dirty="0">
                <a:latin typeface="Verdana" panose="020B0604030504040204" pitchFamily="34" charset="0"/>
              </a:rPr>
              <a:t> našich </a:t>
            </a:r>
            <a:r>
              <a:rPr lang="cs-CZ" altLang="cs-CZ" b="1" dirty="0">
                <a:latin typeface="Verdana" panose="020B0604030504040204" pitchFamily="34" charset="0"/>
              </a:rPr>
              <a:t>domácích projekcí a prognóz</a:t>
            </a:r>
          </a:p>
          <a:p>
            <a:pPr eaLnBrk="1" hangingPunct="1"/>
            <a:endParaRPr lang="cs-CZ" altLang="cs-CZ" b="1" dirty="0">
              <a:latin typeface="Verdana" panose="020B0604030504040204" pitchFamily="34" charset="0"/>
            </a:endParaRPr>
          </a:p>
          <a:p>
            <a:pPr eaLnBrk="1" hangingPunct="1"/>
            <a:r>
              <a:rPr lang="cs-CZ" altLang="cs-CZ" dirty="0">
                <a:latin typeface="Verdana" panose="020B0604030504040204" pitchFamily="34" charset="0"/>
              </a:rPr>
              <a:t>… ty jsou schopny daleko </a:t>
            </a:r>
            <a:r>
              <a:rPr lang="cs-CZ" altLang="cs-CZ" b="1" dirty="0">
                <a:latin typeface="Verdana" panose="020B0604030504040204" pitchFamily="34" charset="0"/>
              </a:rPr>
              <a:t>citlivěji reagovat na konkrétní podmínky a specifika</a:t>
            </a:r>
            <a:r>
              <a:rPr lang="cs-CZ" altLang="cs-CZ" dirty="0">
                <a:latin typeface="Verdana" panose="020B0604030504040204" pitchFamily="34" charset="0"/>
              </a:rPr>
              <a:t> naší republiky (ale stejně většinou nevychází..) </a:t>
            </a:r>
          </a:p>
          <a:p>
            <a:pPr eaLnBrk="1" hangingPunct="1"/>
            <a:endParaRPr lang="cs-CZ" altLang="cs-CZ"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35671686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obsah 2"/>
          <p:cNvSpPr>
            <a:spLocks noGrp="1" noChangeArrowheads="1"/>
          </p:cNvSpPr>
          <p:nvPr>
            <p:ph idx="1"/>
          </p:nvPr>
        </p:nvSpPr>
        <p:spPr>
          <a:xfrm>
            <a:off x="637308" y="314037"/>
            <a:ext cx="11240655" cy="5812128"/>
          </a:xfrm>
        </p:spPr>
        <p:txBody>
          <a:bodyPr/>
          <a:lstStyle/>
          <a:p>
            <a:pPr eaLnBrk="1" hangingPunct="1"/>
            <a:r>
              <a:rPr lang="cs-CZ" altLang="cs-CZ" sz="2400" b="1" u="sng" dirty="0">
                <a:latin typeface="Verdana" panose="020B0604030504040204" pitchFamily="34" charset="0"/>
              </a:rPr>
              <a:t>Odhady – projekce dle Population Reference Bureau: </a:t>
            </a:r>
            <a:r>
              <a:rPr lang="cs-CZ" altLang="cs-CZ" sz="2400" b="1" u="sng" dirty="0" err="1">
                <a:latin typeface="Verdana" panose="020B0604030504040204" pitchFamily="34" charset="0"/>
              </a:rPr>
              <a:t>World</a:t>
            </a:r>
            <a:r>
              <a:rPr lang="cs-CZ" altLang="cs-CZ" sz="2400" b="1" u="sng" dirty="0">
                <a:latin typeface="Verdana" panose="020B0604030504040204" pitchFamily="34" charset="0"/>
              </a:rPr>
              <a:t> Population Data </a:t>
            </a:r>
            <a:r>
              <a:rPr lang="cs-CZ" altLang="cs-CZ" sz="2400" b="1" u="sng" dirty="0" err="1" smtClean="0">
                <a:latin typeface="Verdana" panose="020B0604030504040204" pitchFamily="34" charset="0"/>
              </a:rPr>
              <a:t>Sheet</a:t>
            </a:r>
            <a:r>
              <a:rPr lang="cs-CZ" altLang="cs-CZ" sz="2400" b="1" u="sng" dirty="0" smtClean="0">
                <a:latin typeface="Verdana" panose="020B0604030504040204" pitchFamily="34" charset="0"/>
              </a:rPr>
              <a:t> z roku 2017:</a:t>
            </a:r>
            <a:endParaRPr lang="cs-CZ" altLang="cs-CZ" sz="2400" b="1" u="sng" dirty="0">
              <a:latin typeface="Verdana" panose="020B0604030504040204" pitchFamily="34" charset="0"/>
            </a:endParaRPr>
          </a:p>
          <a:p>
            <a:pPr eaLnBrk="1" hangingPunct="1"/>
            <a:endParaRPr lang="cs-CZ" altLang="cs-CZ" sz="2400" b="1" u="sng" dirty="0">
              <a:latin typeface="Verdana" panose="020B0604030504040204" pitchFamily="34" charset="0"/>
            </a:endParaRPr>
          </a:p>
          <a:p>
            <a:pPr eaLnBrk="1" hangingPunct="1"/>
            <a:r>
              <a:rPr lang="cs-CZ" altLang="cs-CZ" sz="2400" b="1" dirty="0">
                <a:latin typeface="Verdana" panose="020B0604030504040204" pitchFamily="34" charset="0"/>
              </a:rPr>
              <a:t>Populace světa se do roku 2050 zvýší na </a:t>
            </a:r>
            <a:r>
              <a:rPr lang="cs-CZ" altLang="cs-CZ" sz="2400" b="1" dirty="0" smtClean="0">
                <a:latin typeface="Verdana" panose="020B0604030504040204" pitchFamily="34" charset="0"/>
              </a:rPr>
              <a:t>9,8 až 9,9 </a:t>
            </a:r>
            <a:r>
              <a:rPr lang="cs-CZ" altLang="cs-CZ" sz="2400" b="1" dirty="0">
                <a:latin typeface="Verdana" panose="020B0604030504040204" pitchFamily="34" charset="0"/>
              </a:rPr>
              <a:t>mld., z dnešních </a:t>
            </a:r>
            <a:r>
              <a:rPr lang="cs-CZ" altLang="cs-CZ" sz="2400" b="1" dirty="0" smtClean="0">
                <a:latin typeface="Verdana" panose="020B0604030504040204" pitchFamily="34" charset="0"/>
              </a:rPr>
              <a:t>7,8 </a:t>
            </a:r>
            <a:r>
              <a:rPr lang="cs-CZ" altLang="cs-CZ" sz="2400" b="1" dirty="0">
                <a:latin typeface="Verdana" panose="020B0604030504040204" pitchFamily="34" charset="0"/>
              </a:rPr>
              <a:t>mld., což bude přírůstek kolem 30 %! </a:t>
            </a:r>
            <a:r>
              <a:rPr lang="cs-CZ" altLang="cs-CZ" sz="2400" b="1" i="1" dirty="0" smtClean="0">
                <a:latin typeface="Verdana" panose="020B0604030504040204" pitchFamily="34" charset="0"/>
              </a:rPr>
              <a:t>(reálnější odhad?)</a:t>
            </a:r>
            <a:endParaRPr lang="cs-CZ" altLang="cs-CZ" sz="2400" b="1" i="1" dirty="0">
              <a:latin typeface="Verdana" panose="020B0604030504040204" pitchFamily="34" charset="0"/>
            </a:endParaRPr>
          </a:p>
          <a:p>
            <a:pPr eaLnBrk="1" hangingPunct="1"/>
            <a:endParaRPr lang="cs-CZ" altLang="cs-CZ" dirty="0" smtClean="0"/>
          </a:p>
        </p:txBody>
      </p:sp>
      <p:pic>
        <p:nvPicPr>
          <p:cNvPr id="47107" name="Obrázek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4" y="3429000"/>
            <a:ext cx="59531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0521001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387927" y="404814"/>
            <a:ext cx="11480800" cy="5976937"/>
          </a:xfrm>
        </p:spPr>
        <p:txBody>
          <a:bodyPr/>
          <a:lstStyle/>
          <a:p>
            <a:pPr eaLnBrk="1" hangingPunct="1">
              <a:lnSpc>
                <a:spcPct val="90000"/>
              </a:lnSpc>
              <a:buFontTx/>
              <a:buNone/>
            </a:pPr>
            <a:r>
              <a:rPr lang="cs-CZ" altLang="cs-CZ" b="1" u="sng" dirty="0">
                <a:latin typeface="Verdana" panose="020B0604030504040204" pitchFamily="34" charset="0"/>
              </a:rPr>
              <a:t>Odhady </a:t>
            </a:r>
            <a:r>
              <a:rPr lang="cs-CZ" altLang="cs-CZ" b="1" u="sng" dirty="0" err="1">
                <a:latin typeface="Verdana" panose="020B0604030504040204" pitchFamily="34" charset="0"/>
              </a:rPr>
              <a:t>World</a:t>
            </a:r>
            <a:r>
              <a:rPr lang="cs-CZ" altLang="cs-CZ" b="1" u="sng" dirty="0">
                <a:latin typeface="Verdana" panose="020B0604030504040204" pitchFamily="34" charset="0"/>
              </a:rPr>
              <a:t> Population Data </a:t>
            </a:r>
            <a:r>
              <a:rPr lang="cs-CZ" altLang="cs-CZ" b="1" u="sng" dirty="0" err="1">
                <a:latin typeface="Verdana" panose="020B0604030504040204" pitchFamily="34" charset="0"/>
              </a:rPr>
              <a:t>Sheet</a:t>
            </a:r>
            <a:r>
              <a:rPr lang="cs-CZ" altLang="cs-CZ" b="1" u="sng" dirty="0">
                <a:latin typeface="Verdana" panose="020B0604030504040204" pitchFamily="34" charset="0"/>
              </a:rPr>
              <a:t> (2017)</a:t>
            </a:r>
          </a:p>
          <a:p>
            <a:pPr eaLnBrk="1" hangingPunct="1">
              <a:lnSpc>
                <a:spcPct val="90000"/>
              </a:lnSpc>
            </a:pPr>
            <a:endParaRPr lang="cs-CZ" altLang="cs-CZ" sz="2400" b="1" dirty="0">
              <a:latin typeface="Verdana" panose="020B0604030504040204" pitchFamily="34" charset="0"/>
            </a:endParaRPr>
          </a:p>
          <a:p>
            <a:pPr eaLnBrk="1" hangingPunct="1"/>
            <a:r>
              <a:rPr lang="cs-CZ" altLang="cs-CZ" sz="2400" b="1" dirty="0">
                <a:latin typeface="Verdana" panose="020B0604030504040204" pitchFamily="34" charset="0"/>
              </a:rPr>
              <a:t>Evropa </a:t>
            </a:r>
            <a:r>
              <a:rPr lang="cs-CZ" altLang="cs-CZ" sz="2400" dirty="0">
                <a:latin typeface="Verdana" panose="020B0604030504040204" pitchFamily="34" charset="0"/>
              </a:rPr>
              <a:t>(včetně celého Ruska) </a:t>
            </a:r>
            <a:r>
              <a:rPr lang="cs-CZ" altLang="cs-CZ" sz="2400" b="1" dirty="0">
                <a:latin typeface="Verdana" panose="020B0604030504040204" pitchFamily="34" charset="0"/>
              </a:rPr>
              <a:t>se stane historicky prvním kontinentem</a:t>
            </a:r>
            <a:r>
              <a:rPr lang="cs-CZ" altLang="cs-CZ" sz="2400" dirty="0">
                <a:latin typeface="Verdana" panose="020B0604030504040204" pitchFamily="34" charset="0"/>
              </a:rPr>
              <a:t>, kde se v dlouhodobém vývoji </a:t>
            </a:r>
            <a:r>
              <a:rPr lang="cs-CZ" altLang="cs-CZ" sz="2400" b="1" dirty="0">
                <a:latin typeface="Verdana" panose="020B0604030504040204" pitchFamily="34" charset="0"/>
              </a:rPr>
              <a:t>sníží počet obyvatel</a:t>
            </a:r>
            <a:r>
              <a:rPr lang="cs-CZ" altLang="cs-CZ" sz="2400" dirty="0">
                <a:latin typeface="Verdana" panose="020B0604030504040204" pitchFamily="34" charset="0"/>
              </a:rPr>
              <a:t> (vyjma válečných excesů), zejména díky velmi </a:t>
            </a:r>
            <a:r>
              <a:rPr lang="cs-CZ" altLang="cs-CZ" sz="2400" b="1" dirty="0">
                <a:latin typeface="Verdana" panose="020B0604030504040204" pitchFamily="34" charset="0"/>
              </a:rPr>
              <a:t>nízké plodnosti žen ve střední a východní Evropě</a:t>
            </a:r>
            <a:r>
              <a:rPr lang="cs-CZ" altLang="cs-CZ" sz="2400" dirty="0">
                <a:latin typeface="Verdana" panose="020B0604030504040204" pitchFamily="34" charset="0"/>
              </a:rPr>
              <a:t> (dnes 745 mil. a 736 mil. v roce 2050)</a:t>
            </a:r>
          </a:p>
          <a:p>
            <a:pPr eaLnBrk="1" hangingPunct="1"/>
            <a:r>
              <a:rPr lang="cs-CZ" altLang="cs-CZ" sz="2400" dirty="0">
                <a:latin typeface="Verdana" panose="020B0604030504040204" pitchFamily="34" charset="0"/>
              </a:rPr>
              <a:t>Otázkou je, co udělá </a:t>
            </a:r>
            <a:r>
              <a:rPr lang="cs-CZ" altLang="cs-CZ" sz="2400" b="1" dirty="0">
                <a:latin typeface="Verdana" panose="020B0604030504040204" pitchFamily="34" charset="0"/>
              </a:rPr>
              <a:t>migrace..</a:t>
            </a:r>
          </a:p>
          <a:p>
            <a:pPr eaLnBrk="1" hangingPunct="1"/>
            <a:endParaRPr lang="cs-CZ" altLang="cs-CZ" sz="2400" b="1" dirty="0">
              <a:latin typeface="Verdana" panose="020B0604030504040204" pitchFamily="34" charset="0"/>
            </a:endParaRPr>
          </a:p>
          <a:p>
            <a:pPr eaLnBrk="1" hangingPunct="1"/>
            <a:r>
              <a:rPr lang="cs-CZ" altLang="cs-CZ" sz="2400" b="1" dirty="0">
                <a:latin typeface="Verdana" panose="020B0604030504040204" pitchFamily="34" charset="0"/>
              </a:rPr>
              <a:t>Asie bude růst pomaleji než Afrika</a:t>
            </a:r>
            <a:r>
              <a:rPr lang="cs-CZ" altLang="cs-CZ" sz="2400" dirty="0">
                <a:latin typeface="Verdana" panose="020B0604030504040204" pitchFamily="34" charset="0"/>
              </a:rPr>
              <a:t>,</a:t>
            </a:r>
            <a:r>
              <a:rPr lang="cs-CZ" altLang="cs-CZ" sz="2400" b="1" dirty="0">
                <a:latin typeface="Verdana" panose="020B0604030504040204" pitchFamily="34" charset="0"/>
              </a:rPr>
              <a:t> </a:t>
            </a:r>
            <a:r>
              <a:rPr lang="cs-CZ" altLang="cs-CZ" sz="2400" dirty="0">
                <a:latin typeface="Verdana" panose="020B0604030504040204" pitchFamily="34" charset="0"/>
              </a:rPr>
              <a:t>ale do roku 2050 zde stejně </a:t>
            </a:r>
            <a:r>
              <a:rPr lang="cs-CZ" altLang="cs-CZ" sz="2400" b="1" dirty="0">
                <a:latin typeface="Verdana" panose="020B0604030504040204" pitchFamily="34" charset="0"/>
              </a:rPr>
              <a:t>přibude 750 mil. obyvatel </a:t>
            </a:r>
            <a:r>
              <a:rPr lang="cs-CZ" altLang="cs-CZ" sz="2400" dirty="0">
                <a:latin typeface="Verdana" panose="020B0604030504040204" pitchFamily="34" charset="0"/>
              </a:rPr>
              <a:t>(ze 4,5 </a:t>
            </a:r>
            <a:r>
              <a:rPr lang="cs-CZ" altLang="cs-CZ" sz="2400" dirty="0" err="1">
                <a:latin typeface="Verdana" panose="020B0604030504040204" pitchFamily="34" charset="0"/>
              </a:rPr>
              <a:t>mild</a:t>
            </a:r>
            <a:r>
              <a:rPr lang="cs-CZ" altLang="cs-CZ" sz="2400" dirty="0">
                <a:latin typeface="Verdana" panose="020B0604030504040204" pitchFamily="34" charset="0"/>
              </a:rPr>
              <a:t>. dnes na 5,25 mld., největší vliv bude mít populační vývoj v Číně a Indii)</a:t>
            </a:r>
          </a:p>
          <a:p>
            <a:pPr eaLnBrk="1" hangingPunct="1">
              <a:lnSpc>
                <a:spcPct val="90000"/>
              </a:lnSpc>
            </a:pPr>
            <a:endParaRPr lang="cs-CZ" altLang="cs-CZ" sz="2400" dirty="0">
              <a:latin typeface="Verdana" panose="020B0604030504040204" pitchFamily="34" charset="0"/>
            </a:endParaRPr>
          </a:p>
          <a:p>
            <a:pPr eaLnBrk="1" hangingPunct="1">
              <a:lnSpc>
                <a:spcPct val="90000"/>
              </a:lnSpc>
            </a:pPr>
            <a:endParaRPr lang="cs-CZ" altLang="cs-CZ" sz="2400" b="1"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44172964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609600" y="115888"/>
            <a:ext cx="10880436" cy="6742112"/>
          </a:xfrm>
        </p:spPr>
        <p:txBody>
          <a:bodyPr/>
          <a:lstStyle/>
          <a:p>
            <a:pPr eaLnBrk="1" hangingPunct="1">
              <a:lnSpc>
                <a:spcPct val="90000"/>
              </a:lnSpc>
            </a:pPr>
            <a:endParaRPr lang="cs-CZ" altLang="cs-CZ" sz="2400" b="1" u="sng" dirty="0" smtClean="0">
              <a:latin typeface="Verdana" panose="020B0604030504040204" pitchFamily="34" charset="0"/>
            </a:endParaRPr>
          </a:p>
          <a:p>
            <a:pPr eaLnBrk="1" hangingPunct="1">
              <a:lnSpc>
                <a:spcPct val="90000"/>
              </a:lnSpc>
            </a:pPr>
            <a:r>
              <a:rPr lang="cs-CZ" altLang="cs-CZ" sz="2400" b="1" u="sng" dirty="0" smtClean="0">
                <a:latin typeface="Verdana" panose="020B0604030504040204" pitchFamily="34" charset="0"/>
              </a:rPr>
              <a:t>Afrika </a:t>
            </a:r>
            <a:r>
              <a:rPr lang="cs-CZ" altLang="cs-CZ" sz="2400" b="1" u="sng" dirty="0">
                <a:latin typeface="Verdana" panose="020B0604030504040204" pitchFamily="34" charset="0"/>
              </a:rPr>
              <a:t>zaznamená nejrychlejší a největší populační růst, přičemž se více než zdvojnásobí</a:t>
            </a:r>
            <a:r>
              <a:rPr lang="cs-CZ" altLang="cs-CZ" sz="2400" b="1" dirty="0">
                <a:latin typeface="Verdana" panose="020B0604030504040204" pitchFamily="34" charset="0"/>
              </a:rPr>
              <a:t> </a:t>
            </a:r>
            <a:r>
              <a:rPr lang="cs-CZ" altLang="cs-CZ" sz="2400" dirty="0">
                <a:latin typeface="Verdana" panose="020B0604030504040204" pitchFamily="34" charset="0"/>
              </a:rPr>
              <a:t>(z 1,25 na 2,6 mld.); její </a:t>
            </a:r>
            <a:r>
              <a:rPr lang="cs-CZ" altLang="cs-CZ" sz="2400" b="1" dirty="0">
                <a:latin typeface="Verdana" panose="020B0604030504040204" pitchFamily="34" charset="0"/>
              </a:rPr>
              <a:t>populační přírůstek bude tvořit 57 % přírůstku celého světa! </a:t>
            </a:r>
          </a:p>
          <a:p>
            <a:pPr eaLnBrk="1" hangingPunct="1">
              <a:lnSpc>
                <a:spcPct val="90000"/>
              </a:lnSpc>
            </a:pPr>
            <a:endParaRPr lang="cs-CZ" altLang="cs-CZ" sz="2400" b="1" dirty="0">
              <a:latin typeface="Verdana" panose="020B0604030504040204" pitchFamily="34" charset="0"/>
            </a:endParaRPr>
          </a:p>
          <a:p>
            <a:pPr eaLnBrk="1" hangingPunct="1">
              <a:lnSpc>
                <a:spcPct val="90000"/>
              </a:lnSpc>
            </a:pPr>
            <a:r>
              <a:rPr lang="cs-CZ" altLang="cs-CZ" sz="2400" b="1" dirty="0">
                <a:latin typeface="Verdana" panose="020B0604030504040204" pitchFamily="34" charset="0"/>
              </a:rPr>
              <a:t>Relativně nejpomalejší růst do roku 2050 je očekáván v Latinské Americe</a:t>
            </a:r>
            <a:r>
              <a:rPr lang="cs-CZ" altLang="cs-CZ" sz="2400" dirty="0">
                <a:latin typeface="Verdana" panose="020B0604030504040204" pitchFamily="34" charset="0"/>
              </a:rPr>
              <a:t> (z 643 na 783 mil.), zejména vzhledem ke </a:t>
            </a:r>
            <a:r>
              <a:rPr lang="cs-CZ" altLang="cs-CZ" sz="2400" b="1" dirty="0">
                <a:latin typeface="Verdana" panose="020B0604030504040204" pitchFamily="34" charset="0"/>
              </a:rPr>
              <a:t>snížení plodnosti</a:t>
            </a:r>
            <a:r>
              <a:rPr lang="cs-CZ" altLang="cs-CZ" sz="2400" dirty="0">
                <a:latin typeface="Verdana" panose="020B0604030504040204" pitchFamily="34" charset="0"/>
              </a:rPr>
              <a:t> žen velkých států jako Mexiko a Brazílie</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V </a:t>
            </a:r>
            <a:r>
              <a:rPr lang="cs-CZ" altLang="cs-CZ" sz="2400" b="1" dirty="0">
                <a:latin typeface="Verdana" panose="020B0604030504040204" pitchFamily="34" charset="0"/>
              </a:rPr>
              <a:t>Severní Americe</a:t>
            </a:r>
            <a:r>
              <a:rPr lang="cs-CZ" altLang="cs-CZ" sz="2400" dirty="0">
                <a:latin typeface="Verdana" panose="020B0604030504040204" pitchFamily="34" charset="0"/>
              </a:rPr>
              <a:t> bude populační vývoj záviset na </a:t>
            </a:r>
            <a:r>
              <a:rPr lang="cs-CZ" altLang="cs-CZ" sz="2400" b="1" dirty="0">
                <a:latin typeface="Verdana" panose="020B0604030504040204" pitchFamily="34" charset="0"/>
              </a:rPr>
              <a:t>úhrnné plodnosti</a:t>
            </a:r>
            <a:r>
              <a:rPr lang="cs-CZ" altLang="cs-CZ" sz="2400" dirty="0">
                <a:latin typeface="Verdana" panose="020B0604030504040204" pitchFamily="34" charset="0"/>
              </a:rPr>
              <a:t> žen zejména </a:t>
            </a:r>
            <a:r>
              <a:rPr lang="cs-CZ" altLang="cs-CZ" sz="2400" b="1" dirty="0">
                <a:latin typeface="Verdana" panose="020B0604030504040204" pitchFamily="34" charset="0"/>
              </a:rPr>
              <a:t>v USA a silné migraci, především Hispánců</a:t>
            </a:r>
            <a:r>
              <a:rPr lang="cs-CZ" altLang="cs-CZ" sz="2400" dirty="0">
                <a:latin typeface="Verdana" panose="020B0604030504040204" pitchFamily="34" charset="0"/>
              </a:rPr>
              <a:t>, očekává se </a:t>
            </a:r>
            <a:r>
              <a:rPr lang="cs-CZ" altLang="cs-CZ" sz="2400" b="1" dirty="0">
                <a:latin typeface="Verdana" panose="020B0604030504040204" pitchFamily="34" charset="0"/>
              </a:rPr>
              <a:t>populační růst </a:t>
            </a:r>
            <a:r>
              <a:rPr lang="cs-CZ" altLang="cs-CZ" sz="2400" dirty="0">
                <a:latin typeface="Verdana" panose="020B0604030504040204" pitchFamily="34" charset="0"/>
              </a:rPr>
              <a:t>(z 362 na 444 mil.)</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Populace </a:t>
            </a:r>
            <a:r>
              <a:rPr lang="cs-CZ" altLang="cs-CZ" sz="2400" b="1" dirty="0">
                <a:latin typeface="Verdana" panose="020B0604030504040204" pitchFamily="34" charset="0"/>
              </a:rPr>
              <a:t>Oceánie </a:t>
            </a:r>
            <a:r>
              <a:rPr lang="cs-CZ" altLang="cs-CZ" sz="2400" dirty="0">
                <a:latin typeface="Verdana" panose="020B0604030504040204" pitchFamily="34" charset="0"/>
              </a:rPr>
              <a:t>by měla díky </a:t>
            </a:r>
            <a:r>
              <a:rPr lang="cs-CZ" altLang="cs-CZ" sz="2400" b="1" dirty="0">
                <a:latin typeface="Verdana" panose="020B0604030504040204" pitchFamily="34" charset="0"/>
              </a:rPr>
              <a:t>vysoké úhrnné plodnosti a migraci vzrůst</a:t>
            </a:r>
            <a:r>
              <a:rPr lang="cs-CZ" altLang="cs-CZ" sz="2400" dirty="0">
                <a:latin typeface="Verdana" panose="020B0604030504040204" pitchFamily="34" charset="0"/>
              </a:rPr>
              <a:t> ze současných 42 mil. na 63 mil. obyvatel do roku 2050, růst bude i Austrálie a Nový Zéland</a:t>
            </a:r>
            <a:endParaRPr lang="cs-CZ" altLang="cs-CZ" sz="3600" dirty="0">
              <a:latin typeface="Verdana" panose="020B0604030504040204" pitchFamily="34" charset="0"/>
            </a:endParaRPr>
          </a:p>
          <a:p>
            <a:pPr eaLnBrk="1" hangingPunct="1">
              <a:lnSpc>
                <a:spcPct val="90000"/>
              </a:lnSpc>
            </a:pPr>
            <a:endParaRPr lang="cs-CZ" altLang="cs-CZ" sz="2400" dirty="0"/>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856392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MALÁ DOBA LEDOVÁ (zhruba 1300 – 1850)</a:t>
            </a:r>
          </a:p>
        </p:txBody>
      </p:sp>
      <p:sp>
        <p:nvSpPr>
          <p:cNvPr id="54275" name="Rectangle 3"/>
          <p:cNvSpPr>
            <a:spLocks noGrp="1" noChangeArrowheads="1"/>
          </p:cNvSpPr>
          <p:nvPr>
            <p:ph type="body" idx="1"/>
          </p:nvPr>
        </p:nvSpPr>
        <p:spPr>
          <a:xfrm>
            <a:off x="665019" y="981075"/>
            <a:ext cx="11212946" cy="5543550"/>
          </a:xfrm>
        </p:spPr>
        <p:txBody>
          <a:bodyPr/>
          <a:lstStyle/>
          <a:p>
            <a:r>
              <a:rPr lang="cs-CZ" altLang="cs-CZ" sz="2400" dirty="0">
                <a:latin typeface="Cambria" panose="02040503050406030204" pitchFamily="18" charset="0"/>
              </a:rPr>
              <a:t>V roce </a:t>
            </a:r>
            <a:r>
              <a:rPr lang="cs-CZ" altLang="cs-CZ" sz="2400" b="1" dirty="0">
                <a:latin typeface="Cambria" panose="02040503050406030204" pitchFamily="18" charset="0"/>
              </a:rPr>
              <a:t>1815 dochází k jedné z největších sopečných erupcí v dějinách lidstva</a:t>
            </a:r>
            <a:r>
              <a:rPr lang="cs-CZ" altLang="cs-CZ" sz="2400" dirty="0">
                <a:latin typeface="Cambria" panose="02040503050406030204" pitchFamily="18" charset="0"/>
              </a:rPr>
              <a:t> – vybuchne indonéská Tambora</a:t>
            </a:r>
          </a:p>
          <a:p>
            <a:endParaRPr lang="cs-CZ" altLang="cs-CZ" sz="2400" dirty="0">
              <a:latin typeface="Cambria" panose="02040503050406030204" pitchFamily="18" charset="0"/>
            </a:endParaRPr>
          </a:p>
          <a:p>
            <a:r>
              <a:rPr lang="cs-CZ" altLang="cs-CZ" sz="2400" dirty="0">
                <a:latin typeface="Cambria" panose="02040503050406030204" pitchFamily="18" charset="0"/>
              </a:rPr>
              <a:t>Po </a:t>
            </a:r>
            <a:r>
              <a:rPr lang="cs-CZ" altLang="cs-CZ" sz="2400" b="1" dirty="0">
                <a:latin typeface="Cambria" panose="02040503050406030204" pitchFamily="18" charset="0"/>
              </a:rPr>
              <a:t>několika měsících</a:t>
            </a:r>
            <a:r>
              <a:rPr lang="cs-CZ" altLang="cs-CZ" sz="2400" dirty="0">
                <a:latin typeface="Cambria" panose="02040503050406030204" pitchFamily="18" charset="0"/>
              </a:rPr>
              <a:t> dochází k </a:t>
            </a:r>
            <a:r>
              <a:rPr lang="cs-CZ" altLang="cs-CZ" sz="2400" b="1" dirty="0">
                <a:latin typeface="Cambria" panose="02040503050406030204" pitchFamily="18" charset="0"/>
              </a:rPr>
              <a:t>projevům</a:t>
            </a:r>
            <a:r>
              <a:rPr lang="cs-CZ" altLang="cs-CZ" sz="2400" dirty="0">
                <a:latin typeface="Cambria" panose="02040503050406030204" pitchFamily="18" charset="0"/>
              </a:rPr>
              <a:t>:</a:t>
            </a:r>
          </a:p>
          <a:p>
            <a:pPr>
              <a:buFontTx/>
              <a:buNone/>
            </a:pPr>
            <a:r>
              <a:rPr lang="cs-CZ" altLang="cs-CZ" sz="2400" dirty="0">
                <a:latin typeface="Cambria" panose="02040503050406030204" pitchFamily="18" charset="0"/>
              </a:rPr>
              <a:t>    - Uhersko posype hnědý sníh</a:t>
            </a:r>
          </a:p>
          <a:p>
            <a:pPr>
              <a:buFontTx/>
              <a:buNone/>
            </a:pPr>
            <a:r>
              <a:rPr lang="cs-CZ" altLang="cs-CZ" sz="2400" dirty="0">
                <a:latin typeface="Cambria" panose="02040503050406030204" pitchFamily="18" charset="0"/>
              </a:rPr>
              <a:t>    - Apulii (JV Itálie) posype červený sníh</a:t>
            </a:r>
          </a:p>
          <a:p>
            <a:pPr>
              <a:buFontTx/>
              <a:buNone/>
            </a:pPr>
            <a:r>
              <a:rPr lang="cs-CZ" altLang="cs-CZ" sz="2400" dirty="0">
                <a:latin typeface="Cambria" panose="02040503050406030204" pitchFamily="18" charset="0"/>
              </a:rPr>
              <a:t>    - rok 1816 je prakticky bez léta a i kvůli tomu zemře v Irsku na tyfus 100 tisíc lidí</a:t>
            </a:r>
          </a:p>
          <a:p>
            <a:pPr>
              <a:buFontTx/>
              <a:buNone/>
            </a:pPr>
            <a:r>
              <a:rPr lang="cs-CZ" altLang="cs-CZ" sz="2400" dirty="0">
                <a:latin typeface="Cambria" panose="02040503050406030204" pitchFamily="18" charset="0"/>
              </a:rPr>
              <a:t>   - Ve Francii a Anglii lidé přepadávají vozy s obilím a drancují města</a:t>
            </a:r>
          </a:p>
          <a:p>
            <a:pPr>
              <a:buFontTx/>
              <a:buNone/>
            </a:pPr>
            <a:r>
              <a:rPr lang="cs-CZ" altLang="cs-CZ" sz="2400" dirty="0">
                <a:latin typeface="Cambria" panose="02040503050406030204" pitchFamily="18" charset="0"/>
              </a:rPr>
              <a:t>   - Po 14 měsících od výbuchu sněží v Nové Anglii (SV USA) pět dní v kuse a zmrzne 70 % veškeré úrody</a:t>
            </a:r>
          </a:p>
          <a:p>
            <a:endParaRPr lang="cs-CZ" altLang="cs-CZ" sz="2400" dirty="0">
              <a:latin typeface="Cambria" panose="02040503050406030204" pitchFamily="18" charset="0"/>
            </a:endParaRPr>
          </a:p>
          <a:p>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66189191"/>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981200" y="274640"/>
            <a:ext cx="8229600" cy="663280"/>
          </a:xfrm>
        </p:spPr>
        <p:txBody>
          <a:bodyPr/>
          <a:lstStyle/>
          <a:p>
            <a:pPr algn="ctr" eaLnBrk="1" hangingPunct="1"/>
            <a:r>
              <a:rPr lang="cs-CZ" altLang="cs-CZ" sz="2400" dirty="0">
                <a:latin typeface="Verdana" panose="020B0604030504040204" pitchFamily="34" charset="0"/>
              </a:rPr>
              <a:t>Nejlidnatější země světa (2017, 2050)</a:t>
            </a:r>
          </a:p>
        </p:txBody>
      </p:sp>
      <p:sp>
        <p:nvSpPr>
          <p:cNvPr id="52227" name="Text Box 6"/>
          <p:cNvSpPr txBox="1">
            <a:spLocks noChangeArrowheads="1"/>
          </p:cNvSpPr>
          <p:nvPr/>
        </p:nvSpPr>
        <p:spPr bwMode="auto">
          <a:xfrm>
            <a:off x="2279650" y="5876926"/>
            <a:ext cx="796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USA se z pohledu demografické reprodukce chovají jako „rozvojová“ země…</a:t>
            </a:r>
          </a:p>
        </p:txBody>
      </p:sp>
      <p:sp>
        <p:nvSpPr>
          <p:cNvPr id="52228" name="Text Box 8"/>
          <p:cNvSpPr txBox="1">
            <a:spLocks noChangeArrowheads="1"/>
          </p:cNvSpPr>
          <p:nvPr/>
        </p:nvSpPr>
        <p:spPr bwMode="auto">
          <a:xfrm>
            <a:off x="2332038" y="5321301"/>
            <a:ext cx="675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Odhady pro rok 2050 se každoročně poměrně významně mění…</a:t>
            </a:r>
          </a:p>
        </p:txBody>
      </p:sp>
      <p:graphicFrame>
        <p:nvGraphicFramePr>
          <p:cNvPr id="2" name="Tabulka 1">
            <a:extLst>
              <a:ext uri="{FF2B5EF4-FFF2-40B4-BE49-F238E27FC236}">
                <a16:creationId xmlns:a16="http://schemas.microsoft.com/office/drawing/2014/main" id="{795CD612-E627-47C1-AF6B-3D1F3BD62B12}"/>
              </a:ext>
            </a:extLst>
          </p:cNvPr>
          <p:cNvGraphicFramePr>
            <a:graphicFrameLocks noGrp="1"/>
          </p:cNvGraphicFramePr>
          <p:nvPr>
            <p:extLst/>
          </p:nvPr>
        </p:nvGraphicFramePr>
        <p:xfrm>
          <a:off x="1597891" y="1126831"/>
          <a:ext cx="9227127" cy="3958108"/>
        </p:xfrm>
        <a:graphic>
          <a:graphicData uri="http://schemas.openxmlformats.org/drawingml/2006/table">
            <a:tbl>
              <a:tblPr/>
              <a:tblGrid>
                <a:gridCol w="2307714">
                  <a:extLst>
                    <a:ext uri="{9D8B030D-6E8A-4147-A177-3AD203B41FA5}">
                      <a16:colId xmlns:a16="http://schemas.microsoft.com/office/drawing/2014/main" val="2259276587"/>
                    </a:ext>
                  </a:extLst>
                </a:gridCol>
                <a:gridCol w="2305850">
                  <a:extLst>
                    <a:ext uri="{9D8B030D-6E8A-4147-A177-3AD203B41FA5}">
                      <a16:colId xmlns:a16="http://schemas.microsoft.com/office/drawing/2014/main" val="1286996692"/>
                    </a:ext>
                  </a:extLst>
                </a:gridCol>
                <a:gridCol w="2307714">
                  <a:extLst>
                    <a:ext uri="{9D8B030D-6E8A-4147-A177-3AD203B41FA5}">
                      <a16:colId xmlns:a16="http://schemas.microsoft.com/office/drawing/2014/main" val="1869699489"/>
                    </a:ext>
                  </a:extLst>
                </a:gridCol>
                <a:gridCol w="2305849">
                  <a:extLst>
                    <a:ext uri="{9D8B030D-6E8A-4147-A177-3AD203B41FA5}">
                      <a16:colId xmlns:a16="http://schemas.microsoft.com/office/drawing/2014/main" val="72754494"/>
                    </a:ext>
                  </a:extLst>
                </a:gridCol>
              </a:tblGrid>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stát</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2017</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stát</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2050</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40217986"/>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Čína</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1 387</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Indie</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1 676</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646693501"/>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Indie</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1 353</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Čína</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1 343</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212820055"/>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USA</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325</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Nigérie</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411</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665593594"/>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Indonésie</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264</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USA</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397</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176314502"/>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Brazílie</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208</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Indonésie </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322</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513799355"/>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Pákistán </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199</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Pákistán</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311</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94699289"/>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Nigérie</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191</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Brazílie </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231</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769615358"/>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Bangladéš</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165</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DR Congo</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216</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200482492"/>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Rusko</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147</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Bangladéš</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202</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0505933"/>
                  </a:ext>
                </a:extLst>
              </a:tr>
              <a:tr h="35982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Mexiko</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129</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Etiopie</a:t>
                      </a:r>
                      <a:endParaRPr kumimoji="0" lang="cs-CZ" altLang="cs-CZ"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191</a:t>
                      </a:r>
                      <a:endParaRPr kumimoji="0" lang="cs-CZ" altLang="cs-CZ"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346050164"/>
                  </a:ext>
                </a:extLst>
              </a:tr>
            </a:tbl>
          </a:graphicData>
        </a:graphic>
      </p:graphicFrame>
      <p:sp>
        <p:nvSpPr>
          <p:cNvPr id="3" name="Zástupný symbol pro zápatí 2"/>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041602557"/>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3" name="Nadpis 2"/>
          <p:cNvSpPr>
            <a:spLocks noGrp="1"/>
          </p:cNvSpPr>
          <p:nvPr>
            <p:ph type="title"/>
          </p:nvPr>
        </p:nvSpPr>
        <p:spPr>
          <a:xfrm>
            <a:off x="720000" y="304364"/>
            <a:ext cx="10753200" cy="451576"/>
          </a:xfrm>
        </p:spPr>
        <p:txBody>
          <a:bodyPr/>
          <a:lstStyle/>
          <a:p>
            <a:pPr algn="ctr"/>
            <a:r>
              <a:rPr lang="cs-CZ" dirty="0"/>
              <a:t>Populační prognóza </a:t>
            </a:r>
            <a:r>
              <a:rPr lang="cs-CZ" dirty="0" err="1"/>
              <a:t>Eurostatu</a:t>
            </a:r>
            <a:r>
              <a:rPr lang="cs-CZ" dirty="0"/>
              <a:t> 2018</a:t>
            </a:r>
          </a:p>
        </p:txBody>
      </p:sp>
      <p:sp>
        <p:nvSpPr>
          <p:cNvPr id="4" name="Zástupný symbol pro obsah 3"/>
          <p:cNvSpPr>
            <a:spLocks noGrp="1"/>
          </p:cNvSpPr>
          <p:nvPr>
            <p:ph idx="1"/>
          </p:nvPr>
        </p:nvSpPr>
        <p:spPr>
          <a:xfrm>
            <a:off x="563417" y="960582"/>
            <a:ext cx="11194473" cy="5061527"/>
          </a:xfrm>
        </p:spPr>
        <p:txBody>
          <a:bodyPr/>
          <a:lstStyle/>
          <a:p>
            <a:r>
              <a:rPr lang="cs-CZ" sz="2400" b="1" dirty="0" err="1"/>
              <a:t>Eurostat</a:t>
            </a:r>
            <a:r>
              <a:rPr lang="cs-CZ" sz="2400" dirty="0"/>
              <a:t>, statistický úřad Evropské unie, zveřejňuje v roční periodicitě prognózy obyvatelstva členských zemí EU a také některých dalších evropských zemí mimo EU. </a:t>
            </a:r>
            <a:endParaRPr lang="cs-CZ" sz="2400" dirty="0" smtClean="0"/>
          </a:p>
          <a:p>
            <a:r>
              <a:rPr lang="cs-CZ" sz="2400" b="1" dirty="0" smtClean="0"/>
              <a:t>Poslední </a:t>
            </a:r>
            <a:r>
              <a:rPr lang="cs-CZ" sz="2400" b="1" dirty="0"/>
              <a:t>projekce byla publikována v červenci 2019, kdy prahem projekce do roku 2100 byl počet obyvatel v jednotlivých zemích k 1. lednu 2018</a:t>
            </a:r>
            <a:r>
              <a:rPr lang="cs-CZ" sz="2400" dirty="0"/>
              <a:t>, tedy v případě České republiky stejný počet, z kterého vycházela aktuální projekce ČSÚ 2018. </a:t>
            </a:r>
            <a:endParaRPr lang="cs-CZ" sz="2400" dirty="0" smtClean="0"/>
          </a:p>
          <a:p>
            <a:r>
              <a:rPr lang="cs-CZ" sz="2400" b="1" dirty="0" smtClean="0"/>
              <a:t>Horizontem </a:t>
            </a:r>
            <a:r>
              <a:rPr lang="cs-CZ" sz="2400" b="1" dirty="0"/>
              <a:t>projekce </a:t>
            </a:r>
            <a:r>
              <a:rPr lang="cs-CZ" sz="2400" b="1" dirty="0" err="1"/>
              <a:t>Eurostatu</a:t>
            </a:r>
            <a:r>
              <a:rPr lang="cs-CZ" sz="2400" b="1" dirty="0"/>
              <a:t> byl, obdobně jako u ČSÚ, konec roku </a:t>
            </a:r>
            <a:r>
              <a:rPr lang="cs-CZ" sz="2400" b="1" dirty="0" smtClean="0"/>
              <a:t>2100</a:t>
            </a:r>
            <a:r>
              <a:rPr lang="cs-CZ" sz="2400" dirty="0" smtClean="0"/>
              <a:t>.</a:t>
            </a:r>
            <a:endParaRPr lang="cs-CZ" sz="2400" dirty="0"/>
          </a:p>
        </p:txBody>
      </p:sp>
    </p:spTree>
    <p:extLst>
      <p:ext uri="{BB962C8B-B14F-4D97-AF65-F5344CB8AC3E}">
        <p14:creationId xmlns:p14="http://schemas.microsoft.com/office/powerpoint/2010/main" val="38101363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09600" y="452582"/>
            <a:ext cx="10863600" cy="5379418"/>
          </a:xfrm>
        </p:spPr>
        <p:txBody>
          <a:bodyPr/>
          <a:lstStyle/>
          <a:p>
            <a:r>
              <a:rPr lang="cs-CZ" sz="2400" b="1" dirty="0"/>
              <a:t>V zemích EU jsou poměrně velké rozdíly v úrovni jednotlivých demografických ukazatelů vstupujících do prognózy obyvatelstva</a:t>
            </a:r>
            <a:r>
              <a:rPr lang="cs-CZ" sz="2400" b="1" dirty="0" smtClean="0"/>
              <a:t>.</a:t>
            </a:r>
          </a:p>
          <a:p>
            <a:pPr marL="72000" indent="0">
              <a:buNone/>
            </a:pPr>
            <a:endParaRPr lang="cs-CZ" sz="2400" dirty="0" smtClean="0"/>
          </a:p>
          <a:p>
            <a:r>
              <a:rPr lang="cs-CZ" sz="2400" dirty="0" smtClean="0"/>
              <a:t>Reálná </a:t>
            </a:r>
            <a:r>
              <a:rPr lang="cs-CZ" sz="2400" dirty="0"/>
              <a:t>data o </a:t>
            </a:r>
            <a:r>
              <a:rPr lang="cs-CZ" sz="2400" b="1" dirty="0"/>
              <a:t>úhrnné plodnosti </a:t>
            </a:r>
            <a:r>
              <a:rPr lang="cs-CZ" sz="2400" dirty="0"/>
              <a:t>v roce 2018 vypovídají, že nejvyšší plodnost ze souboru 28 zemí EU měla Francie (1,88) a za ní následovaly Švédsko, Irsko (obě země 1,76), Dánsko (1,73) a ČR (1,71). </a:t>
            </a:r>
            <a:endParaRPr lang="cs-CZ" sz="2400" dirty="0" smtClean="0"/>
          </a:p>
          <a:p>
            <a:r>
              <a:rPr lang="cs-CZ" sz="2400" dirty="0" smtClean="0"/>
              <a:t>Naopak</a:t>
            </a:r>
            <a:r>
              <a:rPr lang="cs-CZ" sz="2400" dirty="0"/>
              <a:t>, velmi nízkou plodností se vyznačovaly některé země jižní Evropy, především Španělsko (1,26), Itálie (1,30) a Řecko (1,35) a z populačně malých zemí také Malta a Kypr. </a:t>
            </a:r>
          </a:p>
        </p:txBody>
      </p:sp>
    </p:spTree>
    <p:extLst>
      <p:ext uri="{BB962C8B-B14F-4D97-AF65-F5344CB8AC3E}">
        <p14:creationId xmlns:p14="http://schemas.microsoft.com/office/powerpoint/2010/main" val="387644223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46545" y="508000"/>
            <a:ext cx="10826655" cy="5324000"/>
          </a:xfrm>
        </p:spPr>
        <p:txBody>
          <a:bodyPr/>
          <a:lstStyle/>
          <a:p>
            <a:r>
              <a:rPr lang="cs-CZ" sz="2000" dirty="0"/>
              <a:t>Nejvyšší </a:t>
            </a:r>
            <a:r>
              <a:rPr lang="cs-CZ" sz="2000" b="1" dirty="0"/>
              <a:t>naděje dožití </a:t>
            </a:r>
            <a:r>
              <a:rPr lang="cs-CZ" sz="2000" dirty="0"/>
              <a:t>u mužů ze zemí EU v roce 2018 byla vykazována v Itálii (81,0 let), ale ještě vyšší nadějí se prezentovaly vyspělé země mimo EU. Konkrétně šlo o Švýcarsko (81,6), Island (81,2) a Norsko (81,1 let). </a:t>
            </a:r>
            <a:endParaRPr lang="cs-CZ" sz="2000" dirty="0" smtClean="0"/>
          </a:p>
          <a:p>
            <a:endParaRPr lang="cs-CZ" sz="2000" dirty="0" smtClean="0"/>
          </a:p>
          <a:p>
            <a:r>
              <a:rPr lang="cs-CZ" sz="2000" dirty="0" smtClean="0"/>
              <a:t>Nízkou </a:t>
            </a:r>
            <a:r>
              <a:rPr lang="cs-CZ" sz="2000" dirty="0"/>
              <a:t>nadějí dožití u mužů se vyznačovaly především tranzitivní ekonomiky střední a východní Evropy (nejnižší hodnota v Bulharsku 71,6 let), ale ještě daleko nižší byla střední délka života mužů v Rusku, na Ukrajině a v Bělorusku. </a:t>
            </a:r>
            <a:endParaRPr lang="cs-CZ" sz="2000" dirty="0" smtClean="0"/>
          </a:p>
          <a:p>
            <a:endParaRPr lang="cs-CZ" sz="2000" dirty="0" smtClean="0"/>
          </a:p>
          <a:p>
            <a:r>
              <a:rPr lang="cs-CZ" sz="2000" dirty="0" smtClean="0"/>
              <a:t>Nejvyšší </a:t>
            </a:r>
            <a:r>
              <a:rPr lang="cs-CZ" sz="2000" dirty="0"/>
              <a:t>nadějí dožití žen při narození vynikalo v roce 2018 v Evropě Španělsko (86 let), na druhé straně existovaly 4 státy EU, ve kterých střední délka života žen nedosahovala ani úrovně 80 let (Bulharsko 78,5 let, dále Rumunsko, Maďarsko a Lotyšsko).</a:t>
            </a:r>
          </a:p>
        </p:txBody>
      </p:sp>
    </p:spTree>
    <p:extLst>
      <p:ext uri="{BB962C8B-B14F-4D97-AF65-F5344CB8AC3E}">
        <p14:creationId xmlns:p14="http://schemas.microsoft.com/office/powerpoint/2010/main" val="361334260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720000" y="415636"/>
            <a:ext cx="10753200" cy="5416364"/>
          </a:xfrm>
        </p:spPr>
        <p:txBody>
          <a:bodyPr/>
          <a:lstStyle/>
          <a:p>
            <a:r>
              <a:rPr lang="cs-CZ" sz="2000" b="1" dirty="0"/>
              <a:t>V roce 2018 zaznamenala většina zemí EU kladnou migrační bilanci. </a:t>
            </a:r>
            <a:endParaRPr lang="cs-CZ" sz="2000" b="1" dirty="0" smtClean="0"/>
          </a:p>
          <a:p>
            <a:r>
              <a:rPr lang="cs-CZ" sz="2000" dirty="0" smtClean="0"/>
              <a:t>Jednalo </a:t>
            </a:r>
            <a:r>
              <a:rPr lang="cs-CZ" sz="2000" dirty="0"/>
              <a:t>se o 22 zemí, z nichž ve třech bylo migrační saldo vyšší než 250 tisíc osob. Tato hranice byla překonána v Německu (354,5 tis.), Španělsku (332,4 tis.) a Velké Británii (258,4 tisíc osob). </a:t>
            </a:r>
            <a:endParaRPr lang="cs-CZ" sz="2000" dirty="0" smtClean="0"/>
          </a:p>
          <a:p>
            <a:r>
              <a:rPr lang="cs-CZ" sz="2000" b="1" dirty="0" smtClean="0"/>
              <a:t>Vyšší </a:t>
            </a:r>
            <a:r>
              <a:rPr lang="cs-CZ" sz="2000" b="1" dirty="0"/>
              <a:t>migrační saldo než Česká republika (38,6 tisíc osob) měly v roce 2018 již jenom další 4 země EU</a:t>
            </a:r>
            <a:r>
              <a:rPr lang="cs-CZ" sz="2000" dirty="0"/>
              <a:t>, a to Švédsko, Nizozemsko, Itálie a Irsko. Celkem 6 zemí EU v tomto roce vykázalo zápornou migrační bilanci.  </a:t>
            </a:r>
            <a:endParaRPr lang="cs-CZ" sz="2000" dirty="0" smtClean="0"/>
          </a:p>
          <a:p>
            <a:endParaRPr lang="cs-CZ" sz="2000" dirty="0"/>
          </a:p>
          <a:p>
            <a:r>
              <a:rPr lang="cs-CZ" sz="2000" dirty="0" smtClean="0"/>
              <a:t>V</a:t>
            </a:r>
            <a:r>
              <a:rPr lang="cs-CZ" sz="2000" dirty="0"/>
              <a:t> absolutním vyjádření ubylo nejvíce obyvatel zahraniční migrací v Rumunsku (-53,7 tis.) a ve Francii (-42,6 tis.), zatímco záporné migrační saldo v případě Chorvatska, Litvy, Lotyšska a Bulharska bylo nižší než 10 tisíc osob. </a:t>
            </a:r>
          </a:p>
        </p:txBody>
      </p:sp>
    </p:spTree>
    <p:extLst>
      <p:ext uri="{BB962C8B-B14F-4D97-AF65-F5344CB8AC3E}">
        <p14:creationId xmlns:p14="http://schemas.microsoft.com/office/powerpoint/2010/main" val="21508141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09600" y="443345"/>
            <a:ext cx="10863600" cy="5388655"/>
          </a:xfrm>
        </p:spPr>
        <p:txBody>
          <a:bodyPr/>
          <a:lstStyle/>
          <a:p>
            <a:r>
              <a:rPr lang="cs-CZ" sz="2400" b="1" dirty="0"/>
              <a:t>V období 2018-2050 se očekává, že poklesne počet obyvatel v členských státech a bývalých socialistických zemích střední a východní Evropy. </a:t>
            </a:r>
            <a:endParaRPr lang="cs-CZ" sz="2400" b="1" dirty="0" smtClean="0"/>
          </a:p>
          <a:p>
            <a:r>
              <a:rPr lang="cs-CZ" sz="2400" b="1" dirty="0" smtClean="0"/>
              <a:t>Jedinou </a:t>
            </a:r>
            <a:r>
              <a:rPr lang="cs-CZ" sz="2400" b="1" dirty="0"/>
              <a:t>výjimkou by měla být Česká republika, kde se populační stav mírně zvýší. </a:t>
            </a:r>
            <a:endParaRPr lang="cs-CZ" sz="2400" b="1" dirty="0" smtClean="0"/>
          </a:p>
          <a:p>
            <a:r>
              <a:rPr lang="cs-CZ" sz="2400" dirty="0" smtClean="0"/>
              <a:t>V</a:t>
            </a:r>
            <a:r>
              <a:rPr lang="cs-CZ" sz="2400" dirty="0"/>
              <a:t> Litvě a Bulharsku se předpokládá, že během 32 let se sníží počet obyvatel dokonce o více než pětinu. </a:t>
            </a:r>
            <a:endParaRPr lang="cs-CZ" sz="2400" dirty="0" smtClean="0"/>
          </a:p>
          <a:p>
            <a:r>
              <a:rPr lang="cs-CZ" sz="2400" dirty="0" smtClean="0"/>
              <a:t>Očekává </a:t>
            </a:r>
            <a:r>
              <a:rPr lang="cs-CZ" sz="2400" dirty="0"/>
              <a:t>se, že ze souboru těchto zemí bude mít nejmenší absolutní i relativní úbytek obyvatelstva do roku 2050 </a:t>
            </a:r>
            <a:r>
              <a:rPr lang="cs-CZ" sz="2400" dirty="0" smtClean="0"/>
              <a:t>Slovinsko.</a:t>
            </a:r>
            <a:endParaRPr lang="cs-CZ" sz="2400" dirty="0"/>
          </a:p>
        </p:txBody>
      </p:sp>
    </p:spTree>
    <p:extLst>
      <p:ext uri="{BB962C8B-B14F-4D97-AF65-F5344CB8AC3E}">
        <p14:creationId xmlns:p14="http://schemas.microsoft.com/office/powerpoint/2010/main" val="368615168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pic>
        <p:nvPicPr>
          <p:cNvPr id="5" name="Zástupný symbol pro obsah 4"/>
          <p:cNvPicPr>
            <a:picLocks noGrp="1" noChangeAspect="1"/>
          </p:cNvPicPr>
          <p:nvPr>
            <p:ph idx="1"/>
          </p:nvPr>
        </p:nvPicPr>
        <p:blipFill>
          <a:blip r:embed="rId2"/>
          <a:stretch>
            <a:fillRect/>
          </a:stretch>
        </p:blipFill>
        <p:spPr>
          <a:xfrm>
            <a:off x="3158836" y="249093"/>
            <a:ext cx="6132945" cy="6384126"/>
          </a:xfrm>
          <a:prstGeom prst="rect">
            <a:avLst/>
          </a:prstGeom>
        </p:spPr>
      </p:pic>
    </p:spTree>
    <p:extLst>
      <p:ext uri="{BB962C8B-B14F-4D97-AF65-F5344CB8AC3E}">
        <p14:creationId xmlns:p14="http://schemas.microsoft.com/office/powerpoint/2010/main" val="262219622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28073" y="471055"/>
            <a:ext cx="10845127" cy="5360945"/>
          </a:xfrm>
        </p:spPr>
        <p:txBody>
          <a:bodyPr/>
          <a:lstStyle/>
          <a:p>
            <a:r>
              <a:rPr lang="cs-CZ" b="1" dirty="0"/>
              <a:t>Projekce </a:t>
            </a:r>
            <a:r>
              <a:rPr lang="cs-CZ" b="1" dirty="0" err="1"/>
              <a:t>Eurostatu</a:t>
            </a:r>
            <a:r>
              <a:rPr lang="cs-CZ" b="1" dirty="0"/>
              <a:t> 2018 předpokládá, že počet obyvatel Evropské unie v období 2018-2050 vzroste během 32 let o více než 11 milionů</a:t>
            </a:r>
            <a:r>
              <a:rPr lang="cs-CZ" dirty="0"/>
              <a:t>, ale v období 2050-2100 klesne o více než 30 milionů, takže v EU 28 v roce 2100 by nemělo žít ani 500 milionů </a:t>
            </a:r>
            <a:r>
              <a:rPr lang="cs-CZ" dirty="0" smtClean="0"/>
              <a:t>obyvatel.</a:t>
            </a:r>
          </a:p>
          <a:p>
            <a:endParaRPr lang="cs-CZ" dirty="0" smtClean="0"/>
          </a:p>
          <a:p>
            <a:r>
              <a:rPr lang="cs-CZ" dirty="0" smtClean="0"/>
              <a:t>A </a:t>
            </a:r>
            <a:r>
              <a:rPr lang="cs-CZ" dirty="0"/>
              <a:t>to projekce očekává, že do konce století v období 2030-2100 bude všech 28 zemí EU migračně ziskových. </a:t>
            </a:r>
          </a:p>
        </p:txBody>
      </p:sp>
    </p:spTree>
    <p:extLst>
      <p:ext uri="{BB962C8B-B14F-4D97-AF65-F5344CB8AC3E}">
        <p14:creationId xmlns:p14="http://schemas.microsoft.com/office/powerpoint/2010/main" val="392420315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Prognózy a projekce obyvatelstva</a:t>
            </a:r>
            <a:endParaRPr lang="cs-CZ" altLang="cs-CZ" dirty="0"/>
          </a:p>
        </p:txBody>
      </p:sp>
      <p:pic>
        <p:nvPicPr>
          <p:cNvPr id="3" name="Obrázek 2"/>
          <p:cNvPicPr>
            <a:picLocks noChangeAspect="1"/>
          </p:cNvPicPr>
          <p:nvPr/>
        </p:nvPicPr>
        <p:blipFill>
          <a:blip r:embed="rId2"/>
          <a:stretch>
            <a:fillRect/>
          </a:stretch>
        </p:blipFill>
        <p:spPr>
          <a:xfrm>
            <a:off x="923051" y="1376218"/>
            <a:ext cx="10070450" cy="4221018"/>
          </a:xfrm>
          <a:prstGeom prst="rect">
            <a:avLst/>
          </a:prstGeom>
        </p:spPr>
      </p:pic>
      <p:sp>
        <p:nvSpPr>
          <p:cNvPr id="4" name="TextovéPole 3"/>
          <p:cNvSpPr txBox="1"/>
          <p:nvPr/>
        </p:nvSpPr>
        <p:spPr>
          <a:xfrm>
            <a:off x="2133601" y="646546"/>
            <a:ext cx="7312002" cy="461665"/>
          </a:xfrm>
          <a:prstGeom prst="rect">
            <a:avLst/>
          </a:prstGeom>
          <a:noFill/>
        </p:spPr>
        <p:txBody>
          <a:bodyPr wrap="none" rtlCol="0">
            <a:spAutoFit/>
          </a:bodyPr>
          <a:lstStyle/>
          <a:p>
            <a:r>
              <a:rPr lang="cs-CZ" dirty="0"/>
              <a:t>Projekce počtu obyvatel Evropské unie do roku 2100</a:t>
            </a:r>
          </a:p>
        </p:txBody>
      </p:sp>
    </p:spTree>
    <p:extLst>
      <p:ext uri="{BB962C8B-B14F-4D97-AF65-F5344CB8AC3E}">
        <p14:creationId xmlns:p14="http://schemas.microsoft.com/office/powerpoint/2010/main" val="221758317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22418" y="193526"/>
            <a:ext cx="10753200" cy="451576"/>
          </a:xfrm>
        </p:spPr>
        <p:txBody>
          <a:bodyPr/>
          <a:lstStyle/>
          <a:p>
            <a:pPr algn="ctr" eaLnBrk="1" hangingPunct="1"/>
            <a:r>
              <a:rPr lang="cs-CZ" altLang="cs-CZ" sz="2800" dirty="0">
                <a:latin typeface="Verdana" panose="020B0604030504040204" pitchFamily="34" charset="0"/>
              </a:rPr>
              <a:t>Historie populačních projekcí </a:t>
            </a:r>
            <a:r>
              <a:rPr lang="cs-CZ" altLang="cs-CZ" sz="2800" dirty="0" smtClean="0">
                <a:latin typeface="Verdana" panose="020B0604030504040204" pitchFamily="34" charset="0"/>
              </a:rPr>
              <a:t>na </a:t>
            </a:r>
            <a:r>
              <a:rPr lang="cs-CZ" altLang="cs-CZ" sz="2800" dirty="0">
                <a:latin typeface="Verdana" panose="020B0604030504040204" pitchFamily="34" charset="0"/>
              </a:rPr>
              <a:t>území ČR</a:t>
            </a:r>
          </a:p>
        </p:txBody>
      </p:sp>
      <p:sp>
        <p:nvSpPr>
          <p:cNvPr id="56323" name="Rectangle 3"/>
          <p:cNvSpPr>
            <a:spLocks noGrp="1" noChangeArrowheads="1"/>
          </p:cNvSpPr>
          <p:nvPr>
            <p:ph type="body" idx="1"/>
          </p:nvPr>
        </p:nvSpPr>
        <p:spPr>
          <a:xfrm>
            <a:off x="452582" y="1006764"/>
            <a:ext cx="11342254" cy="5662324"/>
          </a:xfrm>
        </p:spPr>
        <p:txBody>
          <a:bodyPr/>
          <a:lstStyle/>
          <a:p>
            <a:pPr eaLnBrk="1" hangingPunct="1"/>
            <a:r>
              <a:rPr lang="cs-CZ" altLang="cs-CZ" sz="2000" b="1" dirty="0">
                <a:latin typeface="Verdana" panose="020B0604030504040204" pitchFamily="34" charset="0"/>
              </a:rPr>
              <a:t>První projekce</a:t>
            </a:r>
            <a:r>
              <a:rPr lang="cs-CZ" altLang="cs-CZ" sz="2000" dirty="0">
                <a:latin typeface="Verdana" panose="020B0604030504040204" pitchFamily="34" charset="0"/>
              </a:rPr>
              <a:t> z území ČR pocházejí z roku 1937. </a:t>
            </a:r>
            <a:r>
              <a:rPr lang="cs-CZ" altLang="cs-CZ" sz="2000" b="1" dirty="0">
                <a:latin typeface="Verdana" panose="020B0604030504040204" pitchFamily="34" charset="0"/>
              </a:rPr>
              <a:t>Byly založeny na hypotézách vycházejících z </a:t>
            </a:r>
            <a:r>
              <a:rPr lang="cs-CZ" altLang="cs-CZ" sz="2000" b="1" u="sng" dirty="0">
                <a:latin typeface="Verdana" panose="020B0604030504040204" pitchFamily="34" charset="0"/>
              </a:rPr>
              <a:t>konstantní úrovně úmrtnosti</a:t>
            </a:r>
            <a:r>
              <a:rPr lang="cs-CZ" altLang="cs-CZ" sz="2000" u="sng" dirty="0">
                <a:latin typeface="Verdana" panose="020B0604030504040204" pitchFamily="34" charset="0"/>
              </a:rPr>
              <a:t> </a:t>
            </a:r>
            <a:r>
              <a:rPr lang="cs-CZ" altLang="cs-CZ" sz="2000" dirty="0">
                <a:latin typeface="Verdana" panose="020B0604030504040204" pitchFamily="34" charset="0"/>
              </a:rPr>
              <a:t>a modifikovány pouze o </a:t>
            </a:r>
            <a:r>
              <a:rPr lang="cs-CZ" altLang="cs-CZ" sz="2000" b="1" u="sng" dirty="0">
                <a:latin typeface="Verdana" panose="020B0604030504040204" pitchFamily="34" charset="0"/>
              </a:rPr>
              <a:t>snižování úrovně kojenecké úmrtnosti</a:t>
            </a:r>
            <a:r>
              <a:rPr lang="cs-CZ" altLang="cs-CZ" sz="2000" u="sng" dirty="0">
                <a:latin typeface="Verdana" panose="020B0604030504040204" pitchFamily="34" charset="0"/>
              </a:rPr>
              <a:t> </a:t>
            </a:r>
            <a:r>
              <a:rPr lang="cs-CZ" altLang="cs-CZ" sz="2000" dirty="0">
                <a:latin typeface="Verdana" panose="020B0604030504040204" pitchFamily="34" charset="0"/>
              </a:rPr>
              <a:t>(plodnost se zatím neuvažovala).</a:t>
            </a:r>
          </a:p>
          <a:p>
            <a:pPr eaLnBrk="1" hangingPunct="1"/>
            <a:endParaRPr lang="cs-CZ" altLang="cs-CZ" sz="2000" dirty="0">
              <a:latin typeface="Verdana" panose="020B0604030504040204" pitchFamily="34" charset="0"/>
            </a:endParaRPr>
          </a:p>
          <a:p>
            <a:pPr eaLnBrk="1" hangingPunct="1"/>
            <a:r>
              <a:rPr lang="cs-CZ" altLang="cs-CZ" sz="2000" b="1" dirty="0">
                <a:latin typeface="Verdana" panose="020B0604030504040204" pitchFamily="34" charset="0"/>
              </a:rPr>
              <a:t>Souvislá řada oficiálních populačních projekcí</a:t>
            </a:r>
            <a:r>
              <a:rPr lang="cs-CZ" altLang="cs-CZ" sz="2000" dirty="0">
                <a:latin typeface="Verdana" panose="020B0604030504040204" pitchFamily="34" charset="0"/>
              </a:rPr>
              <a:t> byla sestavována úředními statistickými orgány od počátku 50. let, jejich výsledky však byly publikovány </a:t>
            </a:r>
            <a:r>
              <a:rPr lang="cs-CZ" altLang="cs-CZ" sz="2000" b="1" dirty="0">
                <a:latin typeface="Verdana" panose="020B0604030504040204" pitchFamily="34" charset="0"/>
              </a:rPr>
              <a:t>až po roce 1958</a:t>
            </a:r>
            <a:r>
              <a:rPr lang="cs-CZ" altLang="cs-CZ" sz="2000" dirty="0">
                <a:latin typeface="Verdana" panose="020B0604030504040204" pitchFamily="34" charset="0"/>
              </a:rPr>
              <a:t> </a:t>
            </a:r>
          </a:p>
          <a:p>
            <a:pPr eaLnBrk="1" hangingPunct="1"/>
            <a:r>
              <a:rPr lang="cs-CZ" altLang="cs-CZ" sz="2000" dirty="0">
                <a:latin typeface="Verdana" panose="020B0604030504040204" pitchFamily="34" charset="0"/>
              </a:rPr>
              <a:t>Byly zpracovány </a:t>
            </a:r>
            <a:r>
              <a:rPr lang="cs-CZ" altLang="cs-CZ" sz="2000" b="1" dirty="0">
                <a:latin typeface="Verdana" panose="020B0604030504040204" pitchFamily="34" charset="0"/>
              </a:rPr>
              <a:t>komponentní metodou</a:t>
            </a:r>
            <a:r>
              <a:rPr lang="cs-CZ" altLang="cs-CZ" sz="2000" dirty="0">
                <a:latin typeface="Verdana" panose="020B0604030504040204" pitchFamily="34" charset="0"/>
              </a:rPr>
              <a:t>, většinou bez detailnějšího územního členění (tedy </a:t>
            </a:r>
            <a:r>
              <a:rPr lang="cs-CZ" altLang="cs-CZ" sz="2000" b="1" dirty="0">
                <a:latin typeface="Verdana" panose="020B0604030504040204" pitchFamily="34" charset="0"/>
              </a:rPr>
              <a:t>za ČR</a:t>
            </a:r>
            <a:r>
              <a:rPr lang="cs-CZ" altLang="cs-CZ" sz="2000" dirty="0">
                <a:latin typeface="Verdana" panose="020B0604030504040204" pitchFamily="34" charset="0"/>
              </a:rPr>
              <a:t>) </a:t>
            </a:r>
          </a:p>
          <a:p>
            <a:pPr eaLnBrk="1" hangingPunct="1"/>
            <a:r>
              <a:rPr lang="cs-CZ" altLang="cs-CZ" sz="2000" dirty="0">
                <a:latin typeface="Verdana" panose="020B0604030504040204" pitchFamily="34" charset="0"/>
              </a:rPr>
              <a:t>Výchozími údaji byly zpravidla </a:t>
            </a:r>
            <a:r>
              <a:rPr lang="cs-CZ" altLang="cs-CZ" sz="2000" b="1" dirty="0">
                <a:latin typeface="Verdana" panose="020B0604030504040204" pitchFamily="34" charset="0"/>
              </a:rPr>
              <a:t>výsledky SLDB</a:t>
            </a:r>
            <a:r>
              <a:rPr lang="cs-CZ" altLang="cs-CZ" sz="2000" dirty="0">
                <a:latin typeface="Verdana" panose="020B0604030504040204" pitchFamily="34" charset="0"/>
              </a:rPr>
              <a:t> a tyto projekce pak byly v </a:t>
            </a:r>
            <a:r>
              <a:rPr lang="cs-CZ" altLang="cs-CZ" sz="2000" dirty="0" err="1">
                <a:latin typeface="Verdana" panose="020B0604030504040204" pitchFamily="34" charset="0"/>
              </a:rPr>
              <a:t>intercenzálních</a:t>
            </a:r>
            <a:r>
              <a:rPr lang="cs-CZ" altLang="cs-CZ" sz="2000" dirty="0">
                <a:latin typeface="Verdana" panose="020B0604030504040204" pitchFamily="34" charset="0"/>
              </a:rPr>
              <a:t> obdobích revidovány</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86715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92313" y="188914"/>
            <a:ext cx="8229600" cy="503237"/>
          </a:xfrm>
        </p:spPr>
        <p:txBody>
          <a:bodyPr/>
          <a:lstStyle/>
          <a:p>
            <a:pPr algn="ctr"/>
            <a:r>
              <a:rPr lang="cs-CZ" altLang="cs-CZ" sz="2800" dirty="0">
                <a:latin typeface="Cambria" panose="02040503050406030204" pitchFamily="18" charset="0"/>
              </a:rPr>
              <a:t>MALÁ DOBA LEDOVÁ (zhruba 1300 – 1850)</a:t>
            </a:r>
          </a:p>
        </p:txBody>
      </p:sp>
      <p:sp>
        <p:nvSpPr>
          <p:cNvPr id="56323" name="Rectangle 3"/>
          <p:cNvSpPr>
            <a:spLocks noGrp="1" noChangeArrowheads="1"/>
          </p:cNvSpPr>
          <p:nvPr>
            <p:ph type="body" idx="1"/>
          </p:nvPr>
        </p:nvSpPr>
        <p:spPr>
          <a:xfrm>
            <a:off x="508000" y="908050"/>
            <a:ext cx="11028217" cy="5689600"/>
          </a:xfrm>
        </p:spPr>
        <p:txBody>
          <a:bodyPr/>
          <a:lstStyle/>
          <a:p>
            <a:r>
              <a:rPr lang="cs-CZ" altLang="cs-CZ" sz="2400" dirty="0">
                <a:latin typeface="Cambria" panose="02040503050406030204" pitchFamily="18" charset="0"/>
              </a:rPr>
              <a:t>V roce 1816 přijíždějí </a:t>
            </a:r>
            <a:r>
              <a:rPr lang="cs-CZ" altLang="cs-CZ" sz="2400" b="1" dirty="0">
                <a:latin typeface="Cambria" panose="02040503050406030204" pitchFamily="18" charset="0"/>
              </a:rPr>
              <a:t>na dovolenou</a:t>
            </a:r>
            <a:r>
              <a:rPr lang="cs-CZ" altLang="cs-CZ" sz="2400" dirty="0">
                <a:latin typeface="Cambria" panose="02040503050406030204" pitchFamily="18" charset="0"/>
              </a:rPr>
              <a:t> k Ženevskému jezeru básníci G. </a:t>
            </a:r>
            <a:r>
              <a:rPr lang="cs-CZ" altLang="cs-CZ" sz="2400" dirty="0" err="1">
                <a:latin typeface="Cambria" panose="02040503050406030204" pitchFamily="18" charset="0"/>
              </a:rPr>
              <a:t>Gordon</a:t>
            </a:r>
            <a:r>
              <a:rPr lang="cs-CZ" altLang="cs-CZ" sz="2400" dirty="0">
                <a:latin typeface="Cambria" panose="02040503050406030204" pitchFamily="18" charset="0"/>
              </a:rPr>
              <a:t> Byron a </a:t>
            </a:r>
            <a:r>
              <a:rPr lang="cs-CZ" altLang="cs-CZ" sz="2400" dirty="0" err="1">
                <a:latin typeface="Cambria" panose="02040503050406030204" pitchFamily="18" charset="0"/>
              </a:rPr>
              <a:t>Percy</a:t>
            </a:r>
            <a:r>
              <a:rPr lang="cs-CZ" altLang="cs-CZ" sz="2400" dirty="0">
                <a:latin typeface="Cambria" panose="02040503050406030204" pitchFamily="18" charset="0"/>
              </a:rPr>
              <a:t> B. Shelley se snoubenkou Mary </a:t>
            </a:r>
            <a:r>
              <a:rPr lang="cs-CZ" altLang="cs-CZ" sz="2400" dirty="0" err="1">
                <a:latin typeface="Cambria" panose="02040503050406030204" pitchFamily="18" charset="0"/>
              </a:rPr>
              <a:t>Godwinovou</a:t>
            </a:r>
            <a:endParaRPr lang="cs-CZ" altLang="cs-CZ" sz="2400" dirty="0">
              <a:latin typeface="Cambria" panose="02040503050406030204" pitchFamily="18" charset="0"/>
            </a:endParaRPr>
          </a:p>
          <a:p>
            <a:r>
              <a:rPr lang="cs-CZ" altLang="cs-CZ" sz="2400" dirty="0">
                <a:latin typeface="Cambria" panose="02040503050406030204" pitchFamily="18" charset="0"/>
              </a:rPr>
              <a:t>Je tak </a:t>
            </a:r>
            <a:r>
              <a:rPr lang="cs-CZ" altLang="cs-CZ" sz="2400" b="1" dirty="0">
                <a:latin typeface="Cambria" panose="02040503050406030204" pitchFamily="18" charset="0"/>
              </a:rPr>
              <a:t>nevlídné počasí</a:t>
            </a:r>
            <a:r>
              <a:rPr lang="cs-CZ" altLang="cs-CZ" sz="2400" dirty="0">
                <a:latin typeface="Cambria" panose="02040503050406030204" pitchFamily="18" charset="0"/>
              </a:rPr>
              <a:t>, že se rozhodnou uspořádat </a:t>
            </a:r>
            <a:r>
              <a:rPr lang="cs-CZ" altLang="cs-CZ" sz="2400" b="1" dirty="0">
                <a:latin typeface="Cambria" panose="02040503050406030204" pitchFamily="18" charset="0"/>
              </a:rPr>
              <a:t>soutěž „o nejstrašnější příběh“…</a:t>
            </a:r>
          </a:p>
          <a:p>
            <a:r>
              <a:rPr lang="cs-CZ" altLang="cs-CZ" sz="2400" dirty="0">
                <a:latin typeface="Cambria" panose="02040503050406030204" pitchFamily="18" charset="0"/>
              </a:rPr>
              <a:t>… a v roce 1818 napíše M. </a:t>
            </a:r>
            <a:r>
              <a:rPr lang="cs-CZ" altLang="cs-CZ" sz="2400" dirty="0" err="1">
                <a:latin typeface="Cambria" panose="02040503050406030204" pitchFamily="18" charset="0"/>
              </a:rPr>
              <a:t>Godwinová</a:t>
            </a:r>
            <a:r>
              <a:rPr lang="cs-CZ" altLang="cs-CZ" sz="2400" dirty="0">
                <a:latin typeface="Cambria" panose="02040503050406030204" pitchFamily="18" charset="0"/>
              </a:rPr>
              <a:t> </a:t>
            </a:r>
            <a:r>
              <a:rPr lang="cs-CZ" altLang="cs-CZ" sz="2400" b="1" dirty="0">
                <a:latin typeface="Cambria" panose="02040503050406030204" pitchFamily="18" charset="0"/>
              </a:rPr>
              <a:t>román </a:t>
            </a:r>
            <a:r>
              <a:rPr lang="cs-CZ" altLang="cs-CZ" sz="2400" b="1" dirty="0" err="1">
                <a:latin typeface="Cambria" panose="02040503050406030204" pitchFamily="18" charset="0"/>
              </a:rPr>
              <a:t>Frankenstein</a:t>
            </a:r>
            <a:r>
              <a:rPr lang="cs-CZ" altLang="cs-CZ" sz="2400" dirty="0">
                <a:latin typeface="Cambria" panose="02040503050406030204" pitchFamily="18" charset="0"/>
              </a:rPr>
              <a:t> </a:t>
            </a:r>
          </a:p>
        </p:txBody>
      </p:sp>
      <p:pic>
        <p:nvPicPr>
          <p:cNvPr id="56324" name="Picture 5" descr="225px-Lord_By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3573464"/>
            <a:ext cx="21431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descr="pshel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4005263"/>
            <a:ext cx="23669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9" descr="Ilustrace na frontispisu titulního listu z roku 18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0" y="3616326"/>
            <a:ext cx="1905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1" descr="Frankensteins_monster_Boris_Karlof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026" y="4076700"/>
            <a:ext cx="221456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763003582"/>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sah 2"/>
          <p:cNvSpPr>
            <a:spLocks noGrp="1" noChangeArrowheads="1"/>
          </p:cNvSpPr>
          <p:nvPr>
            <p:ph idx="1"/>
          </p:nvPr>
        </p:nvSpPr>
        <p:spPr>
          <a:xfrm>
            <a:off x="637309" y="496889"/>
            <a:ext cx="10871200" cy="5864225"/>
          </a:xfrm>
        </p:spPr>
        <p:txBody>
          <a:bodyPr/>
          <a:lstStyle/>
          <a:p>
            <a:pPr marL="0" indent="0" algn="ctr">
              <a:buNone/>
            </a:pPr>
            <a:r>
              <a:rPr lang="cs-CZ" altLang="cs-CZ" b="1" u="sng" dirty="0">
                <a:latin typeface="Verdana" panose="020B0604030504040204" pitchFamily="34" charset="0"/>
                <a:ea typeface="Verdana" panose="020B0604030504040204" pitchFamily="34" charset="0"/>
                <a:cs typeface="Verdana" panose="020B0604030504040204" pitchFamily="34" charset="0"/>
              </a:rPr>
              <a:t>80. léta 20. století</a:t>
            </a:r>
          </a:p>
          <a:p>
            <a:pPr marL="0" indent="0"/>
            <a:endParaRPr lang="cs-CZ" altLang="cs-CZ" sz="2400" b="1" dirty="0"/>
          </a:p>
          <a:p>
            <a:pPr marL="0" indent="0"/>
            <a:r>
              <a:rPr lang="cs-CZ" altLang="cs-CZ" sz="2400" b="1" dirty="0">
                <a:latin typeface="Verdana" panose="020B0604030504040204" pitchFamily="34" charset="0"/>
                <a:ea typeface="Verdana" panose="020B0604030504040204" pitchFamily="34" charset="0"/>
                <a:cs typeface="Verdana" panose="020B0604030504040204" pitchFamily="34" charset="0"/>
              </a:rPr>
              <a:t>Prognostický ústav</a:t>
            </a:r>
            <a:r>
              <a:rPr lang="cs-CZ" altLang="cs-CZ" sz="2400" dirty="0">
                <a:latin typeface="Verdana" panose="020B0604030504040204" pitchFamily="34" charset="0"/>
                <a:ea typeface="Verdana" panose="020B0604030504040204" pitchFamily="34" charset="0"/>
                <a:cs typeface="Verdana" panose="020B0604030504040204" pitchFamily="34" charset="0"/>
              </a:rPr>
              <a:t> (původně "Kabinet prognóz ČSAV„) byl v letech 1984-1992 specializovaný odborný ústav, který byl součástí Československé akademie věd (ČSAV), tehdy nejvyšší československé vědecké instituce</a:t>
            </a:r>
          </a:p>
          <a:p>
            <a:pPr marL="0" indent="0"/>
            <a:r>
              <a:rPr lang="cs-CZ" altLang="cs-CZ" sz="2400" b="1" dirty="0">
                <a:latin typeface="Verdana" panose="020B0604030504040204" pitchFamily="34" charset="0"/>
                <a:ea typeface="Verdana" panose="020B0604030504040204" pitchFamily="34" charset="0"/>
                <a:cs typeface="Verdana" panose="020B0604030504040204" pitchFamily="34" charset="0"/>
              </a:rPr>
              <a:t>Bývalí členové:</a:t>
            </a:r>
          </a:p>
          <a:p>
            <a:pPr marL="0" indent="0">
              <a:buNone/>
            </a:pPr>
            <a:endParaRPr lang="cs-CZ" altLang="cs-CZ" sz="2400" dirty="0">
              <a:latin typeface="Verdana" panose="020B0604030504040204" pitchFamily="34" charset="0"/>
              <a:ea typeface="Verdana" panose="020B0604030504040204" pitchFamily="34" charset="0"/>
              <a:cs typeface="Verdana" panose="020B0604030504040204" pitchFamily="34" charset="0"/>
            </a:endParaRPr>
          </a:p>
        </p:txBody>
      </p:sp>
      <p:sp>
        <p:nvSpPr>
          <p:cNvPr id="58371" name="Rectangle 1"/>
          <p:cNvSpPr>
            <a:spLocks noChangeArrowheads="1"/>
          </p:cNvSpPr>
          <p:nvPr/>
        </p:nvSpPr>
        <p:spPr bwMode="auto">
          <a:xfrm flipH="1">
            <a:off x="6024564" y="3644901"/>
            <a:ext cx="410368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a:hlinkClick r:id="rId2" tooltip="Vladimír Dlouhý (ekonom)"/>
              </a:rPr>
              <a:t>Vladimír Dlouhý</a:t>
            </a:r>
            <a:r>
              <a:rPr lang="cs-CZ" altLang="cs-CZ" sz="1800"/>
              <a:t> </a:t>
            </a:r>
          </a:p>
          <a:p>
            <a:pPr>
              <a:spcBef>
                <a:spcPct val="0"/>
              </a:spcBef>
            </a:pPr>
            <a:r>
              <a:rPr lang="cs-CZ" altLang="cs-CZ" sz="1800">
                <a:hlinkClick r:id="rId3" tooltip="Jiří Dolejš"/>
              </a:rPr>
              <a:t>Jiří Dolejš</a:t>
            </a:r>
            <a:r>
              <a:rPr lang="cs-CZ" altLang="cs-CZ" sz="1800"/>
              <a:t> </a:t>
            </a:r>
          </a:p>
          <a:p>
            <a:pPr>
              <a:spcBef>
                <a:spcPct val="0"/>
              </a:spcBef>
            </a:pPr>
            <a:r>
              <a:rPr lang="cs-CZ" altLang="cs-CZ" sz="1800">
                <a:hlinkClick r:id="rId4" tooltip="Karel Dyba"/>
              </a:rPr>
              <a:t>Karel Dyba</a:t>
            </a:r>
            <a:r>
              <a:rPr lang="cs-CZ" altLang="cs-CZ" sz="1800"/>
              <a:t> </a:t>
            </a:r>
          </a:p>
          <a:p>
            <a:pPr>
              <a:spcBef>
                <a:spcPct val="0"/>
              </a:spcBef>
            </a:pPr>
            <a:r>
              <a:rPr lang="cs-CZ" altLang="cs-CZ" sz="1800">
                <a:hlinkClick r:id="rId5" tooltip="Tomáš Ježek"/>
              </a:rPr>
              <a:t>Tomáš Ježek</a:t>
            </a:r>
            <a:r>
              <a:rPr lang="cs-CZ" altLang="cs-CZ" sz="1800"/>
              <a:t> </a:t>
            </a:r>
          </a:p>
          <a:p>
            <a:pPr>
              <a:spcBef>
                <a:spcPct val="0"/>
              </a:spcBef>
            </a:pPr>
            <a:r>
              <a:rPr lang="cs-CZ" altLang="cs-CZ" sz="1800">
                <a:hlinkClick r:id="rId6" tooltip="Václav Klaus"/>
              </a:rPr>
              <a:t>Václav Klaus</a:t>
            </a:r>
            <a:r>
              <a:rPr lang="cs-CZ" altLang="cs-CZ" sz="1800"/>
              <a:t> </a:t>
            </a:r>
          </a:p>
          <a:p>
            <a:pPr>
              <a:spcBef>
                <a:spcPct val="0"/>
              </a:spcBef>
              <a:buFontTx/>
              <a:buNone/>
            </a:pPr>
            <a:r>
              <a:rPr lang="cs-CZ" altLang="cs-CZ" sz="1800"/>
              <a:t> </a:t>
            </a:r>
            <a:r>
              <a:rPr lang="cs-CZ" altLang="cs-CZ" sz="1800">
                <a:hlinkClick r:id="rId7" tooltip="Valtr Komárek"/>
              </a:rPr>
              <a:t>Valtr Komárek</a:t>
            </a:r>
            <a:r>
              <a:rPr lang="cs-CZ" altLang="cs-CZ" sz="1800"/>
              <a:t> – vedoucí ústavu </a:t>
            </a:r>
          </a:p>
          <a:p>
            <a:pPr>
              <a:spcBef>
                <a:spcPct val="0"/>
              </a:spcBef>
            </a:pPr>
            <a:r>
              <a:rPr lang="cs-CZ" altLang="cs-CZ" sz="1800">
                <a:hlinkClick r:id="rId8" tooltip="Jan Mládek"/>
              </a:rPr>
              <a:t>Jan Mládek</a:t>
            </a:r>
            <a:r>
              <a:rPr lang="cs-CZ" altLang="cs-CZ" sz="1800"/>
              <a:t> </a:t>
            </a:r>
          </a:p>
          <a:p>
            <a:pPr>
              <a:spcBef>
                <a:spcPct val="0"/>
              </a:spcBef>
            </a:pPr>
            <a:r>
              <a:rPr lang="cs-CZ" altLang="cs-CZ" sz="1800">
                <a:hlinkClick r:id="rId9" tooltip="Miloslav Ransdorf"/>
              </a:rPr>
              <a:t>Miloslav Ransdorf</a:t>
            </a:r>
            <a:r>
              <a:rPr lang="cs-CZ" altLang="cs-CZ" sz="1800"/>
              <a:t> </a:t>
            </a:r>
          </a:p>
          <a:p>
            <a:pPr>
              <a:spcBef>
                <a:spcPct val="0"/>
              </a:spcBef>
            </a:pPr>
            <a:r>
              <a:rPr lang="cs-CZ" altLang="cs-CZ" sz="1800">
                <a:hlinkClick r:id="rId10" tooltip="Miroslav Singer"/>
              </a:rPr>
              <a:t>Miroslav Singer</a:t>
            </a:r>
            <a:r>
              <a:rPr lang="cs-CZ" altLang="cs-CZ" sz="1800"/>
              <a:t> </a:t>
            </a:r>
          </a:p>
          <a:p>
            <a:pPr>
              <a:spcBef>
                <a:spcPct val="0"/>
              </a:spcBef>
            </a:pPr>
            <a:r>
              <a:rPr lang="cs-CZ" altLang="cs-CZ" sz="1800">
                <a:hlinkClick r:id="rId11" tooltip="Miloš Zeman"/>
              </a:rPr>
              <a:t>Miloš Zeman</a:t>
            </a:r>
            <a:r>
              <a:rPr lang="cs-CZ" altLang="cs-CZ" sz="1800"/>
              <a:t> </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58074039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Obrázek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26" y="404813"/>
            <a:ext cx="615632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Obrázek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5888" y="2781301"/>
            <a:ext cx="5472112"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Obrázek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4" y="0"/>
            <a:ext cx="383063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Obrázek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989" y="4654551"/>
            <a:ext cx="39068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37451024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obsah 2"/>
          <p:cNvSpPr>
            <a:spLocks noGrp="1" noChangeArrowheads="1"/>
          </p:cNvSpPr>
          <p:nvPr>
            <p:ph idx="1"/>
          </p:nvPr>
        </p:nvSpPr>
        <p:spPr>
          <a:xfrm>
            <a:off x="508001" y="260350"/>
            <a:ext cx="11212944" cy="6192838"/>
          </a:xfrm>
        </p:spPr>
        <p:txBody>
          <a:bodyPr/>
          <a:lstStyle/>
          <a:p>
            <a:r>
              <a:rPr lang="cs-CZ" altLang="cs-CZ" dirty="0" smtClean="0"/>
              <a:t>Kritika </a:t>
            </a:r>
            <a:r>
              <a:rPr lang="cs-CZ" altLang="cs-CZ" dirty="0"/>
              <a:t>minulých i stávajících poměrů – </a:t>
            </a:r>
            <a:r>
              <a:rPr lang="cs-CZ" altLang="cs-CZ" b="1" u="sng" dirty="0"/>
              <a:t>vysoká úmrtnost, znečištění ŽP </a:t>
            </a:r>
            <a:r>
              <a:rPr lang="cs-CZ" altLang="cs-CZ" dirty="0"/>
              <a:t>(na špici Evropy)…</a:t>
            </a:r>
          </a:p>
          <a:p>
            <a:r>
              <a:rPr lang="cs-CZ" altLang="cs-CZ" dirty="0"/>
              <a:t>propad v oblasti </a:t>
            </a:r>
            <a:r>
              <a:rPr lang="cs-CZ" altLang="cs-CZ" b="1" dirty="0"/>
              <a:t>produktivity práce, životní úrovně, kvalifikace, objemu a struktury volného času, sociální struktury a kultur</a:t>
            </a:r>
            <a:r>
              <a:rPr lang="cs-CZ" altLang="cs-CZ" dirty="0"/>
              <a:t>. </a:t>
            </a:r>
          </a:p>
          <a:p>
            <a:r>
              <a:rPr lang="cs-CZ" altLang="cs-CZ" dirty="0"/>
              <a:t>zaostávání v některých směrech </a:t>
            </a:r>
            <a:r>
              <a:rPr lang="cs-CZ" altLang="cs-CZ" b="1" dirty="0"/>
              <a:t>vědeckotechnického rozvoje </a:t>
            </a:r>
            <a:r>
              <a:rPr lang="cs-CZ" altLang="cs-CZ" dirty="0"/>
              <a:t>již ani nelze vnímat..</a:t>
            </a:r>
          </a:p>
          <a:p>
            <a:endParaRPr lang="cs-CZ" altLang="cs-CZ" dirty="0"/>
          </a:p>
          <a:p>
            <a:r>
              <a:rPr lang="cs-CZ" altLang="cs-CZ" dirty="0"/>
              <a:t>Tyto skutečnosti jsou dnes (červenec 1989!) už uznávány dokonce i v oficiálních prognózách…</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224235815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rázek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0"/>
            <a:ext cx="51498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Obrázek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6" y="115888"/>
            <a:ext cx="375602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Obrázek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1826" y="3582988"/>
            <a:ext cx="35909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Obrázek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576" y="2482850"/>
            <a:ext cx="31464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Obrázek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2750" y="3700464"/>
            <a:ext cx="2286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1428487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Obráze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58776"/>
            <a:ext cx="5840413"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Obrázek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588" y="539750"/>
            <a:ext cx="31734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Obrázek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3860800"/>
            <a:ext cx="33337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Obrázek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6" y="3933825"/>
            <a:ext cx="471646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81918432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B7AB115-614E-4367-93D0-BCDFC45006EB}"/>
              </a:ext>
            </a:extLst>
          </p:cNvPr>
          <p:cNvSpPr>
            <a:spLocks noGrp="1"/>
          </p:cNvSpPr>
          <p:nvPr>
            <p:ph idx="1"/>
          </p:nvPr>
        </p:nvSpPr>
        <p:spPr>
          <a:xfrm>
            <a:off x="923637" y="620714"/>
            <a:ext cx="10492508" cy="5184775"/>
          </a:xfrm>
        </p:spPr>
        <p:txBody>
          <a:bodyPr/>
          <a:lstStyle/>
          <a:p>
            <a:pPr marL="0" indent="0">
              <a:buNone/>
              <a:defRPr/>
            </a:pPr>
            <a:r>
              <a:rPr lang="cs-CZ" dirty="0"/>
              <a:t>Scénáře: </a:t>
            </a:r>
          </a:p>
          <a:p>
            <a:pPr>
              <a:defRPr/>
            </a:pPr>
            <a:r>
              <a:rPr lang="cs-CZ" b="1" u="sng" dirty="0"/>
              <a:t>1. katastrofický</a:t>
            </a:r>
            <a:r>
              <a:rPr lang="cs-CZ" dirty="0"/>
              <a:t> – zachování dosavadního vývoje</a:t>
            </a:r>
          </a:p>
          <a:p>
            <a:pPr>
              <a:defRPr/>
            </a:pPr>
            <a:r>
              <a:rPr lang="cs-CZ" b="1" u="sng" dirty="0"/>
              <a:t>2. Exogenní </a:t>
            </a:r>
            <a:r>
              <a:rPr lang="cs-CZ" dirty="0"/>
              <a:t>– změna vnějšího prostředí</a:t>
            </a:r>
          </a:p>
          <a:p>
            <a:pPr>
              <a:defRPr/>
            </a:pPr>
            <a:r>
              <a:rPr lang="cs-CZ" b="1" u="sng" dirty="0"/>
              <a:t>3. Evoluční </a:t>
            </a:r>
            <a:r>
              <a:rPr lang="cs-CZ" dirty="0"/>
              <a:t>- </a:t>
            </a:r>
            <a:r>
              <a:rPr lang="cs-CZ" b="1" u="sng" dirty="0"/>
              <a:t>změna systému společenského řízení</a:t>
            </a:r>
            <a:r>
              <a:rPr lang="cs-CZ" dirty="0"/>
              <a:t>, která je založena na postupném obnovování kontrolních mechanismů zpětné vazby</a:t>
            </a:r>
          </a:p>
          <a:p>
            <a:pPr>
              <a:defRPr/>
            </a:pPr>
            <a:r>
              <a:rPr lang="cs-CZ" dirty="0"/>
              <a:t>… listopad 1989…</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34870285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489527" y="620714"/>
            <a:ext cx="11203709" cy="5832475"/>
          </a:xfrm>
        </p:spPr>
        <p:txBody>
          <a:bodyPr/>
          <a:lstStyle/>
          <a:p>
            <a:pPr eaLnBrk="1" hangingPunct="1">
              <a:lnSpc>
                <a:spcPct val="90000"/>
              </a:lnSpc>
            </a:pPr>
            <a:r>
              <a:rPr lang="cs-CZ" altLang="cs-CZ" sz="2400" b="1" dirty="0">
                <a:latin typeface="Verdana" panose="020B0604030504040204" pitchFamily="34" charset="0"/>
              </a:rPr>
              <a:t>Po roce 1990</a:t>
            </a:r>
            <a:r>
              <a:rPr lang="cs-CZ" altLang="cs-CZ" sz="2400" dirty="0">
                <a:latin typeface="Verdana" panose="020B0604030504040204" pitchFamily="34" charset="0"/>
              </a:rPr>
              <a:t> se </a:t>
            </a:r>
            <a:r>
              <a:rPr lang="cs-CZ" altLang="cs-CZ" sz="2400" b="1" dirty="0">
                <a:latin typeface="Verdana" panose="020B0604030504040204" pitchFamily="34" charset="0"/>
              </a:rPr>
              <a:t>spektrum populačních prognóz</a:t>
            </a:r>
            <a:r>
              <a:rPr lang="cs-CZ" altLang="cs-CZ" sz="2400" dirty="0">
                <a:latin typeface="Verdana" panose="020B0604030504040204" pitchFamily="34" charset="0"/>
              </a:rPr>
              <a:t> značně </a:t>
            </a:r>
            <a:r>
              <a:rPr lang="cs-CZ" altLang="cs-CZ" sz="2400" b="1" dirty="0">
                <a:latin typeface="Verdana" panose="020B0604030504040204" pitchFamily="34" charset="0"/>
              </a:rPr>
              <a:t>rozšířilo </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Častěji než v dřívějších obdobích byly </a:t>
            </a:r>
            <a:r>
              <a:rPr lang="cs-CZ" altLang="cs-CZ" sz="2400" b="1" dirty="0">
                <a:latin typeface="Verdana" panose="020B0604030504040204" pitchFamily="34" charset="0"/>
              </a:rPr>
              <a:t>sestavovány</a:t>
            </a:r>
            <a:r>
              <a:rPr lang="cs-CZ" altLang="cs-CZ" sz="2400" dirty="0">
                <a:latin typeface="Verdana" panose="020B0604030504040204" pitchFamily="34" charset="0"/>
              </a:rPr>
              <a:t> prognózy </a:t>
            </a:r>
            <a:r>
              <a:rPr lang="cs-CZ" altLang="cs-CZ" sz="2400" b="1" dirty="0">
                <a:latin typeface="Verdana" panose="020B0604030504040204" pitchFamily="34" charset="0"/>
              </a:rPr>
              <a:t>i jinými autory než pracovníky statistických orgánů</a:t>
            </a:r>
            <a:r>
              <a:rPr lang="cs-CZ" altLang="cs-CZ" sz="2400" dirty="0">
                <a:latin typeface="Verdana" panose="020B0604030504040204" pitchFamily="34" charset="0"/>
              </a:rPr>
              <a:t> (např. katedry demografie </a:t>
            </a:r>
            <a:r>
              <a:rPr lang="cs-CZ" altLang="cs-CZ" sz="2400" dirty="0" err="1">
                <a:latin typeface="Verdana" panose="020B0604030504040204" pitchFamily="34" charset="0"/>
              </a:rPr>
              <a:t>PřF</a:t>
            </a:r>
            <a:r>
              <a:rPr lang="cs-CZ" altLang="cs-CZ" sz="2400" dirty="0">
                <a:latin typeface="Verdana" panose="020B0604030504040204" pitchFamily="34" charset="0"/>
              </a:rPr>
              <a:t> UK, VŠE, </a:t>
            </a:r>
            <a:r>
              <a:rPr lang="cs-CZ" altLang="cs-CZ" sz="2400" dirty="0" err="1">
                <a:latin typeface="Verdana" panose="020B0604030504040204" pitchFamily="34" charset="0"/>
              </a:rPr>
              <a:t>Terplanu</a:t>
            </a:r>
            <a:r>
              <a:rPr lang="cs-CZ" altLang="cs-CZ" sz="2400" dirty="0">
                <a:latin typeface="Verdana" panose="020B0604030504040204" pitchFamily="34" charset="0"/>
              </a:rPr>
              <a:t>)</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Příčinou byly </a:t>
            </a:r>
            <a:r>
              <a:rPr lang="cs-CZ" altLang="cs-CZ" sz="2400" b="1" dirty="0">
                <a:latin typeface="Verdana" panose="020B0604030504040204" pitchFamily="34" charset="0"/>
              </a:rPr>
              <a:t>významné změny dosavadních trendů reprodukce obyvatelstva</a:t>
            </a:r>
            <a:r>
              <a:rPr lang="cs-CZ" altLang="cs-CZ" sz="2400" dirty="0">
                <a:latin typeface="Verdana" panose="020B0604030504040204" pitchFamily="34" charset="0"/>
              </a:rPr>
              <a:t> </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Od roku 1993 měl ČSÚ záměr vydávat projekce </a:t>
            </a:r>
            <a:r>
              <a:rPr lang="cs-CZ" altLang="cs-CZ" sz="2400" b="1" dirty="0">
                <a:latin typeface="Verdana" panose="020B0604030504040204" pitchFamily="34" charset="0"/>
              </a:rPr>
              <a:t>za ČR v dvouletých intervalech</a:t>
            </a:r>
            <a:r>
              <a:rPr lang="cs-CZ" altLang="cs-CZ" sz="2400" dirty="0">
                <a:latin typeface="Verdana" panose="020B0604030504040204" pitchFamily="34" charset="0"/>
              </a:rPr>
              <a:t> (publikovány byly v r. 1993, 1995, 1997, 1999, 2003 (kvůli sčítání lidu a 2009) a </a:t>
            </a:r>
            <a:r>
              <a:rPr lang="cs-CZ" altLang="cs-CZ" sz="2400" b="1" dirty="0">
                <a:latin typeface="Verdana" panose="020B0604030504040204" pitchFamily="34" charset="0"/>
              </a:rPr>
              <a:t>do úrovně okresů v čtyřletých intervalech (1993 a 1997)</a:t>
            </a:r>
            <a:endParaRPr lang="cs-CZ" altLang="cs-CZ" sz="2400"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97655704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000" y="549275"/>
            <a:ext cx="11010181" cy="5576888"/>
          </a:xfrm>
        </p:spPr>
        <p:txBody>
          <a:bodyPr/>
          <a:lstStyle/>
          <a:p>
            <a:pPr marL="609600" indent="-609600">
              <a:buNone/>
            </a:pPr>
            <a:r>
              <a:rPr lang="cs-CZ" altLang="cs-CZ" dirty="0">
                <a:latin typeface="Verdana" panose="020B0604030504040204" pitchFamily="34" charset="0"/>
              </a:rPr>
              <a:t>V ČR existují celkem </a:t>
            </a:r>
            <a:r>
              <a:rPr lang="cs-CZ" altLang="cs-CZ" b="1" dirty="0">
                <a:latin typeface="Verdana" panose="020B0604030504040204" pitchFamily="34" charset="0"/>
              </a:rPr>
              <a:t>tři prognostická pracoviště:</a:t>
            </a:r>
          </a:p>
          <a:p>
            <a:pPr marL="609600" indent="-609600">
              <a:buNone/>
            </a:pPr>
            <a:r>
              <a:rPr lang="cs-CZ" altLang="cs-CZ" b="1" dirty="0">
                <a:latin typeface="Verdana" panose="020B0604030504040204" pitchFamily="34" charset="0"/>
              </a:rPr>
              <a:t> </a:t>
            </a:r>
          </a:p>
          <a:p>
            <a:pPr marL="609600" indent="-609600">
              <a:buFontTx/>
              <a:buAutoNum type="arabicParenR"/>
            </a:pPr>
            <a:r>
              <a:rPr lang="cs-CZ" altLang="cs-CZ" b="1" dirty="0">
                <a:latin typeface="Verdana" panose="020B0604030504040204" pitchFamily="34" charset="0"/>
              </a:rPr>
              <a:t>Český statistický úřad (ČSÚ),</a:t>
            </a:r>
            <a:r>
              <a:rPr lang="cs-CZ" altLang="cs-CZ" dirty="0">
                <a:latin typeface="Verdana" panose="020B0604030504040204" pitchFamily="34" charset="0"/>
              </a:rPr>
              <a:t> který je nositelem více než padesátileté tradice oficiálního populačního prognózování u nás </a:t>
            </a:r>
          </a:p>
          <a:p>
            <a:pPr marL="609600" indent="-609600">
              <a:buFontTx/>
              <a:buAutoNum type="arabicParenR"/>
            </a:pPr>
            <a:r>
              <a:rPr lang="cs-CZ" altLang="cs-CZ" b="1" dirty="0">
                <a:latin typeface="Verdana" panose="020B0604030504040204" pitchFamily="34" charset="0"/>
              </a:rPr>
              <a:t>katedra demografie Přírodovědecké</a:t>
            </a:r>
          </a:p>
          <a:p>
            <a:pPr marL="609600" indent="-609600">
              <a:buNone/>
            </a:pPr>
            <a:r>
              <a:rPr lang="cs-CZ" altLang="cs-CZ" b="1" dirty="0">
                <a:latin typeface="Verdana" panose="020B0604030504040204" pitchFamily="34" charset="0"/>
              </a:rPr>
              <a:t>     fakulty Univerzity Karlovy v Praze</a:t>
            </a:r>
            <a:r>
              <a:rPr lang="cs-CZ" altLang="cs-CZ" dirty="0">
                <a:latin typeface="Verdana" panose="020B0604030504040204" pitchFamily="34" charset="0"/>
              </a:rPr>
              <a:t> </a:t>
            </a:r>
          </a:p>
          <a:p>
            <a:pPr marL="609600" indent="-609600">
              <a:buNone/>
            </a:pPr>
            <a:r>
              <a:rPr lang="cs-CZ" altLang="cs-CZ" b="1" dirty="0">
                <a:latin typeface="Verdana" panose="020B0604030504040204" pitchFamily="34" charset="0"/>
              </a:rPr>
              <a:t>3)</a:t>
            </a:r>
            <a:r>
              <a:rPr lang="cs-CZ" altLang="cs-CZ" dirty="0">
                <a:latin typeface="Verdana" panose="020B0604030504040204" pitchFamily="34" charset="0"/>
              </a:rPr>
              <a:t>  </a:t>
            </a:r>
            <a:r>
              <a:rPr lang="cs-CZ" altLang="cs-CZ" b="1" dirty="0">
                <a:latin typeface="Verdana" panose="020B0604030504040204" pitchFamily="34" charset="0"/>
              </a:rPr>
              <a:t>Fakulta informatiky a statistiky Vysoké školy ekonomické v Praze</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4934209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000" y="260351"/>
            <a:ext cx="10733091" cy="6481763"/>
          </a:xfrm>
        </p:spPr>
        <p:txBody>
          <a:bodyPr/>
          <a:lstStyle/>
          <a:p>
            <a:pPr eaLnBrk="1" hangingPunct="1">
              <a:lnSpc>
                <a:spcPct val="80000"/>
              </a:lnSpc>
              <a:buFontTx/>
              <a:buNone/>
            </a:pPr>
            <a:r>
              <a:rPr lang="cs-CZ" altLang="cs-CZ" sz="2400" b="1" u="sng" dirty="0">
                <a:latin typeface="Verdana" panose="020B0604030504040204" pitchFamily="34" charset="0"/>
              </a:rPr>
              <a:t>Projekce 1993</a:t>
            </a:r>
          </a:p>
          <a:p>
            <a:pPr eaLnBrk="1" hangingPunct="1">
              <a:lnSpc>
                <a:spcPct val="80000"/>
              </a:lnSpc>
            </a:pPr>
            <a:endParaRPr lang="cs-CZ" altLang="cs-CZ" sz="2400" dirty="0" smtClean="0">
              <a:latin typeface="Verdana" panose="020B0604030504040204" pitchFamily="34" charset="0"/>
            </a:endParaRPr>
          </a:p>
          <a:p>
            <a:pPr eaLnBrk="1" hangingPunct="1">
              <a:lnSpc>
                <a:spcPct val="80000"/>
              </a:lnSpc>
            </a:pPr>
            <a:r>
              <a:rPr lang="cs-CZ" altLang="cs-CZ" sz="2400" dirty="0" smtClean="0">
                <a:latin typeface="Verdana" panose="020B0604030504040204" pitchFamily="34" charset="0"/>
              </a:rPr>
              <a:t>Byla </a:t>
            </a:r>
            <a:r>
              <a:rPr lang="cs-CZ" altLang="cs-CZ" sz="2400" dirty="0">
                <a:latin typeface="Verdana" panose="020B0604030504040204" pitchFamily="34" charset="0"/>
              </a:rPr>
              <a:t>vypočtena </a:t>
            </a:r>
            <a:r>
              <a:rPr lang="cs-CZ" altLang="cs-CZ" sz="2400" b="1" dirty="0">
                <a:latin typeface="Verdana" panose="020B0604030504040204" pitchFamily="34" charset="0"/>
              </a:rPr>
              <a:t>komponentní metodou</a:t>
            </a:r>
            <a:r>
              <a:rPr lang="cs-CZ" altLang="cs-CZ" sz="2400" dirty="0">
                <a:latin typeface="Verdana" panose="020B0604030504040204" pitchFamily="34" charset="0"/>
              </a:rPr>
              <a:t> podle jednotek věku </a:t>
            </a:r>
            <a:r>
              <a:rPr lang="cs-CZ" altLang="cs-CZ" sz="2400" b="1" dirty="0">
                <a:latin typeface="Verdana" panose="020B0604030504040204" pitchFamily="34" charset="0"/>
              </a:rPr>
              <a:t>v jednoletém kroku projekce</a:t>
            </a:r>
            <a:r>
              <a:rPr lang="cs-CZ" altLang="cs-CZ" sz="2400" dirty="0">
                <a:latin typeface="Verdana" panose="020B0604030504040204" pitchFamily="34" charset="0"/>
              </a:rPr>
              <a:t> za </a:t>
            </a:r>
            <a:r>
              <a:rPr lang="cs-CZ" altLang="cs-CZ" sz="2400" b="1" dirty="0">
                <a:latin typeface="Verdana" panose="020B0604030504040204" pitchFamily="34" charset="0"/>
              </a:rPr>
              <a:t>každý okres ČR a Prahu</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Výsledky za ČR byly součtem okresních projekcí</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b="1" dirty="0">
                <a:latin typeface="Verdana" panose="020B0604030504040204" pitchFamily="34" charset="0"/>
              </a:rPr>
              <a:t>Nebyl uvažován vliv migrace</a:t>
            </a:r>
            <a:r>
              <a:rPr lang="cs-CZ" altLang="cs-CZ" sz="2400" dirty="0">
                <a:latin typeface="Verdana" panose="020B0604030504040204" pitchFamily="34" charset="0"/>
              </a:rPr>
              <a:t>, protože při jejím odhadu </a:t>
            </a:r>
            <a:r>
              <a:rPr lang="cs-CZ" altLang="cs-CZ" sz="2400" b="1" dirty="0">
                <a:latin typeface="Verdana" panose="020B0604030504040204" pitchFamily="34" charset="0"/>
              </a:rPr>
              <a:t>nešlo vycházet z předchozích trendů</a:t>
            </a:r>
            <a:r>
              <a:rPr lang="cs-CZ" altLang="cs-CZ" sz="2400" dirty="0">
                <a:latin typeface="Verdana" panose="020B0604030504040204" pitchFamily="34" charset="0"/>
              </a:rPr>
              <a:t> a vývoj byl prakticky nepředvídatelný</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b="1" dirty="0">
                <a:latin typeface="Verdana" panose="020B0604030504040204" pitchFamily="34" charset="0"/>
              </a:rPr>
              <a:t>Autoři předpokládali</a:t>
            </a:r>
            <a:r>
              <a:rPr lang="cs-CZ" altLang="cs-CZ" sz="2400" dirty="0">
                <a:latin typeface="Verdana" panose="020B0604030504040204" pitchFamily="34" charset="0"/>
              </a:rPr>
              <a:t> během celého prognózovaného období 1991-2020 </a:t>
            </a:r>
            <a:r>
              <a:rPr lang="cs-CZ" altLang="cs-CZ" sz="2400" b="1" dirty="0">
                <a:latin typeface="Verdana" panose="020B0604030504040204" pitchFamily="34" charset="0"/>
              </a:rPr>
              <a:t>konstantní úroveň úhrnné plodnosti 1,89 dítěte na jednu ženu</a:t>
            </a:r>
            <a:r>
              <a:rPr lang="cs-CZ" altLang="cs-CZ" sz="2400" dirty="0">
                <a:latin typeface="Verdana" panose="020B0604030504040204" pitchFamily="34" charset="0"/>
              </a:rPr>
              <a:t> a jen mírné prodloužení naděje dožití do roku 1995 u mužů na 68,7 let a u žen na 76,6 let</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b="1" i="1" u="sng" dirty="0">
                <a:latin typeface="Verdana" panose="020B0604030504040204" pitchFamily="34" charset="0"/>
              </a:rPr>
              <a:t>Uvedené hodnoty se tedy se skutečností naprosto rozcházely..</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5737876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535709" y="620713"/>
            <a:ext cx="11259127" cy="5505450"/>
          </a:xfrm>
        </p:spPr>
        <p:txBody>
          <a:bodyPr/>
          <a:lstStyle/>
          <a:p>
            <a:pPr eaLnBrk="1" hangingPunct="1">
              <a:buFontTx/>
              <a:buNone/>
            </a:pPr>
            <a:r>
              <a:rPr lang="cs-CZ" altLang="cs-CZ" sz="2400" b="1" u="sng" dirty="0">
                <a:latin typeface="Verdana" panose="020B0604030504040204" pitchFamily="34" charset="0"/>
              </a:rPr>
              <a:t>Projekce 2009</a:t>
            </a:r>
          </a:p>
          <a:p>
            <a:pPr eaLnBrk="1" hangingPunct="1"/>
            <a:r>
              <a:rPr lang="cs-CZ" altLang="cs-CZ" sz="2400" dirty="0">
                <a:latin typeface="Verdana" panose="020B0604030504040204" pitchFamily="34" charset="0"/>
              </a:rPr>
              <a:t>Poslední projekce na území ČR </a:t>
            </a:r>
          </a:p>
          <a:p>
            <a:pPr eaLnBrk="1" hangingPunct="1"/>
            <a:r>
              <a:rPr lang="cs-CZ" altLang="cs-CZ" sz="2400" dirty="0">
                <a:latin typeface="Verdana" panose="020B0604030504040204" pitchFamily="34" charset="0"/>
              </a:rPr>
              <a:t>Důvodem byl </a:t>
            </a:r>
            <a:r>
              <a:rPr lang="cs-CZ" altLang="cs-CZ" sz="2400" b="1" dirty="0">
                <a:latin typeface="Verdana" panose="020B0604030504040204" pitchFamily="34" charset="0"/>
              </a:rPr>
              <a:t>skutečný demografický vývoj České republiky</a:t>
            </a:r>
            <a:r>
              <a:rPr lang="cs-CZ" altLang="cs-CZ" sz="2400" dirty="0">
                <a:latin typeface="Verdana" panose="020B0604030504040204" pitchFamily="34" charset="0"/>
              </a:rPr>
              <a:t>, na rozdíl od prognózovaného</a:t>
            </a:r>
          </a:p>
          <a:p>
            <a:pPr eaLnBrk="1" hangingPunct="1">
              <a:buFontTx/>
              <a:buNone/>
            </a:pPr>
            <a:r>
              <a:rPr lang="cs-CZ" altLang="cs-CZ" sz="2400" b="1" dirty="0">
                <a:latin typeface="Verdana" panose="020B0604030504040204" pitchFamily="34" charset="0"/>
              </a:rPr>
              <a:t>   a dlouhý časový interval</a:t>
            </a:r>
            <a:r>
              <a:rPr lang="cs-CZ" altLang="cs-CZ" sz="2400" dirty="0">
                <a:latin typeface="Verdana" panose="020B0604030504040204" pitchFamily="34" charset="0"/>
              </a:rPr>
              <a:t> od vzniku předchozí projekce (6 let) </a:t>
            </a:r>
          </a:p>
          <a:p>
            <a:pPr eaLnBrk="1" hangingPunct="1"/>
            <a:r>
              <a:rPr lang="cs-CZ" altLang="cs-CZ" sz="2400" dirty="0">
                <a:latin typeface="Verdana" panose="020B0604030504040204" pitchFamily="34" charset="0"/>
              </a:rPr>
              <a:t>Do celkového počtu obyvatel byli kromě občanů ČR a cizinců s trvalým pobytem započteni i cizinci s přechodným (EU) nebo dlouhodobým pobytem (třetí země)</a:t>
            </a:r>
          </a:p>
          <a:p>
            <a:pPr eaLnBrk="1" hangingPunct="1"/>
            <a:r>
              <a:rPr lang="cs-CZ" altLang="cs-CZ" sz="2400" b="1" dirty="0">
                <a:latin typeface="Verdana" panose="020B0604030504040204" pitchFamily="34" charset="0"/>
              </a:rPr>
              <a:t>Horizontem projekce je 2065 a je uvažována migrace</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640465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noChangeArrowheads="1"/>
          </p:cNvSpPr>
          <p:nvPr>
            <p:ph type="title"/>
          </p:nvPr>
        </p:nvSpPr>
        <p:spPr>
          <a:xfrm>
            <a:off x="1981200" y="274639"/>
            <a:ext cx="8229600" cy="706437"/>
          </a:xfrm>
        </p:spPr>
        <p:txBody>
          <a:bodyPr/>
          <a:lstStyle/>
          <a:p>
            <a:pPr algn="ctr" eaLnBrk="1" hangingPunct="1"/>
            <a:r>
              <a:rPr lang="cs-CZ" altLang="cs-CZ" sz="2800" dirty="0">
                <a:latin typeface="Cambria" panose="02040503050406030204" pitchFamily="18" charset="0"/>
              </a:rPr>
              <a:t>MALÁ DOBA LEDOVÁ (zhruba 1300 – 1850)</a:t>
            </a:r>
            <a:endParaRPr lang="cs-CZ" altLang="cs-CZ" sz="2800" dirty="0"/>
          </a:p>
        </p:txBody>
      </p:sp>
      <p:pic>
        <p:nvPicPr>
          <p:cNvPr id="58371" name="Zástupný symbol pro obsah 3" descr="File:2000 Year Temperature Comparison cs.png">
            <a:hlinkClick r:id="rId3"/>
          </p:cNvPr>
          <p:cNvPicPr>
            <a:picLocks noGrp="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135188" y="981076"/>
            <a:ext cx="7777162" cy="5400675"/>
          </a:xfrm>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160351291"/>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l="38585" t="28703" r="35425" b="56606"/>
          <a:stretch>
            <a:fillRect/>
          </a:stretch>
        </p:blipFill>
        <p:spPr bwMode="auto">
          <a:xfrm>
            <a:off x="781237" y="1764145"/>
            <a:ext cx="10486416" cy="33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09256731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l="38194" t="47592" r="35417" b="34213"/>
          <a:stretch>
            <a:fillRect/>
          </a:stretch>
        </p:blipFill>
        <p:spPr bwMode="auto">
          <a:xfrm>
            <a:off x="979056" y="1241774"/>
            <a:ext cx="10363200" cy="401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139331623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l="38585" t="38503" r="35425" b="43997"/>
          <a:stretch>
            <a:fillRect/>
          </a:stretch>
        </p:blipFill>
        <p:spPr bwMode="auto">
          <a:xfrm>
            <a:off x="1847850" y="188913"/>
            <a:ext cx="8497888" cy="321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3" name="Picture 3"/>
          <p:cNvPicPr>
            <a:picLocks noChangeAspect="1" noChangeArrowheads="1"/>
          </p:cNvPicPr>
          <p:nvPr/>
        </p:nvPicPr>
        <p:blipFill>
          <a:blip r:embed="rId4">
            <a:extLst>
              <a:ext uri="{28A0092B-C50C-407E-A947-70E740481C1C}">
                <a14:useLocalDpi xmlns:a14="http://schemas.microsoft.com/office/drawing/2010/main" val="0"/>
              </a:ext>
            </a:extLst>
          </a:blip>
          <a:srcRect l="38585" t="55170" r="35825" b="26620"/>
          <a:stretch>
            <a:fillRect/>
          </a:stretch>
        </p:blipFill>
        <p:spPr bwMode="auto">
          <a:xfrm>
            <a:off x="2208214" y="3500438"/>
            <a:ext cx="792003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313212941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sah 2"/>
          <p:cNvSpPr>
            <a:spLocks noGrp="1" noChangeArrowheads="1"/>
          </p:cNvSpPr>
          <p:nvPr>
            <p:ph idx="1"/>
          </p:nvPr>
        </p:nvSpPr>
        <p:spPr>
          <a:xfrm>
            <a:off x="563419" y="637309"/>
            <a:ext cx="11388436" cy="5599979"/>
          </a:xfrm>
        </p:spPr>
        <p:txBody>
          <a:bodyPr/>
          <a:lstStyle/>
          <a:p>
            <a:pPr marL="0" indent="0">
              <a:buNone/>
            </a:pPr>
            <a:r>
              <a:rPr lang="cs-CZ" altLang="cs-CZ" b="1" u="sng" dirty="0">
                <a:latin typeface="Verdana" panose="020B0604030504040204" pitchFamily="34" charset="0"/>
                <a:ea typeface="Verdana" panose="020B0604030504040204" pitchFamily="34" charset="0"/>
                <a:cs typeface="Verdana" panose="020B0604030504040204" pitchFamily="34" charset="0"/>
              </a:rPr>
              <a:t>Projekce obyvatelstva České republiky (Projekce 2013) </a:t>
            </a:r>
          </a:p>
          <a:p>
            <a:pPr marL="0" indent="0"/>
            <a:r>
              <a:rPr lang="cs-CZ" altLang="cs-CZ" dirty="0">
                <a:latin typeface="Verdana" panose="020B0604030504040204" pitchFamily="34" charset="0"/>
                <a:ea typeface="Verdana" panose="020B0604030504040204" pitchFamily="34" charset="0"/>
                <a:cs typeface="Verdana" panose="020B0604030504040204" pitchFamily="34" charset="0"/>
              </a:rPr>
              <a:t>Základními vstupními údaji nové projekce (Projekce 2013) jsou </a:t>
            </a:r>
            <a:r>
              <a:rPr lang="cs-CZ" altLang="cs-CZ" b="1" dirty="0">
                <a:latin typeface="Verdana" panose="020B0604030504040204" pitchFamily="34" charset="0"/>
                <a:ea typeface="Verdana" panose="020B0604030504040204" pitchFamily="34" charset="0"/>
                <a:cs typeface="Verdana" panose="020B0604030504040204" pitchFamily="34" charset="0"/>
              </a:rPr>
              <a:t>počty obyvatel České republiky podle pohlaví a jednotek věku </a:t>
            </a:r>
            <a:r>
              <a:rPr lang="cs-CZ" altLang="cs-CZ" dirty="0">
                <a:latin typeface="Verdana" panose="020B0604030504040204" pitchFamily="34" charset="0"/>
                <a:ea typeface="Verdana" panose="020B0604030504040204" pitchFamily="34" charset="0"/>
                <a:cs typeface="Verdana" panose="020B0604030504040204" pitchFamily="34" charset="0"/>
              </a:rPr>
              <a:t>k 1. 1. 2013 (práh projekce), které navazují na výsledky Sčítání lidu, domů a bytů 2011</a:t>
            </a:r>
            <a:r>
              <a:rPr lang="cs-CZ" altLang="cs-CZ" dirty="0" smtClean="0">
                <a:latin typeface="Verdana" panose="020B0604030504040204" pitchFamily="34" charset="0"/>
                <a:ea typeface="Verdana" panose="020B0604030504040204" pitchFamily="34" charset="0"/>
                <a:cs typeface="Verdana" panose="020B0604030504040204" pitchFamily="34" charset="0"/>
              </a:rPr>
              <a:t>.</a:t>
            </a:r>
          </a:p>
          <a:p>
            <a:pPr marL="0" indent="0"/>
            <a:endParaRPr lang="cs-CZ" altLang="cs-CZ" dirty="0">
              <a:latin typeface="Verdana" panose="020B0604030504040204" pitchFamily="34" charset="0"/>
              <a:ea typeface="Verdana" panose="020B0604030504040204" pitchFamily="34" charset="0"/>
              <a:cs typeface="Verdana" panose="020B0604030504040204" pitchFamily="34" charset="0"/>
            </a:endParaRPr>
          </a:p>
          <a:p>
            <a:pPr marL="0" indent="0"/>
            <a:r>
              <a:rPr lang="cs-CZ" altLang="cs-CZ" dirty="0">
                <a:latin typeface="Verdana" panose="020B0604030504040204" pitchFamily="34" charset="0"/>
                <a:ea typeface="Verdana" panose="020B0604030504040204" pitchFamily="34" charset="0"/>
                <a:cs typeface="Verdana" panose="020B0604030504040204" pitchFamily="34" charset="0"/>
              </a:rPr>
              <a:t>Oproti předchozí projekci je v Projekci 2013 prodlouženo projektované období o dalších 35 let na </a:t>
            </a:r>
            <a:r>
              <a:rPr lang="cs-CZ" altLang="cs-CZ" b="1" dirty="0">
                <a:latin typeface="Verdana" panose="020B0604030504040204" pitchFamily="34" charset="0"/>
                <a:ea typeface="Verdana" panose="020B0604030504040204" pitchFamily="34" charset="0"/>
                <a:cs typeface="Verdana" panose="020B0604030504040204" pitchFamily="34" charset="0"/>
              </a:rPr>
              <a:t>rok 2100</a:t>
            </a:r>
            <a:r>
              <a:rPr lang="cs-CZ" altLang="cs-CZ" dirty="0">
                <a:latin typeface="Verdana" panose="020B0604030504040204" pitchFamily="34" charset="0"/>
                <a:ea typeface="Verdana" panose="020B0604030504040204" pitchFamily="34" charset="0"/>
                <a:cs typeface="Verdana" panose="020B0604030504040204" pitchFamily="34" charset="0"/>
              </a:rPr>
              <a:t>.</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86599532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ástupný symbol pro obsah 2"/>
          <p:cNvSpPr>
            <a:spLocks noGrp="1" noChangeArrowheads="1"/>
          </p:cNvSpPr>
          <p:nvPr>
            <p:ph idx="1"/>
          </p:nvPr>
        </p:nvSpPr>
        <p:spPr>
          <a:xfrm>
            <a:off x="535709" y="406401"/>
            <a:ext cx="11139055" cy="5719764"/>
          </a:xfrm>
        </p:spPr>
        <p:txBody>
          <a:bodyPr/>
          <a:lstStyle/>
          <a:p>
            <a:r>
              <a:rPr lang="cs-CZ" altLang="cs-CZ" dirty="0">
                <a:latin typeface="Verdana" panose="020B0604030504040204" pitchFamily="34" charset="0"/>
                <a:ea typeface="Verdana" panose="020B0604030504040204" pitchFamily="34" charset="0"/>
                <a:cs typeface="Verdana" panose="020B0604030504040204" pitchFamily="34" charset="0"/>
              </a:rPr>
              <a:t>Projekce zachycuje </a:t>
            </a:r>
            <a:r>
              <a:rPr lang="cs-CZ" altLang="cs-CZ" b="1" dirty="0">
                <a:latin typeface="Verdana" panose="020B0604030504040204" pitchFamily="34" charset="0"/>
                <a:ea typeface="Verdana" panose="020B0604030504040204" pitchFamily="34" charset="0"/>
                <a:cs typeface="Verdana" panose="020B0604030504040204" pitchFamily="34" charset="0"/>
              </a:rPr>
              <a:t>úplnou historii prakticky všech dnes žijících generací</a:t>
            </a:r>
            <a:r>
              <a:rPr lang="cs-CZ" altLang="cs-CZ" dirty="0">
                <a:latin typeface="Verdana" panose="020B0604030504040204" pitchFamily="34" charset="0"/>
                <a:ea typeface="Verdana" panose="020B0604030504040204" pitchFamily="34" charset="0"/>
                <a:cs typeface="Verdana" panose="020B0604030504040204" pitchFamily="34" charset="0"/>
              </a:rPr>
              <a:t>. </a:t>
            </a:r>
          </a:p>
          <a:p>
            <a:r>
              <a:rPr lang="cs-CZ" altLang="cs-CZ" dirty="0">
                <a:latin typeface="Verdana" panose="020B0604030504040204" pitchFamily="34" charset="0"/>
                <a:ea typeface="Verdana" panose="020B0604030504040204" pitchFamily="34" charset="0"/>
                <a:cs typeface="Verdana" panose="020B0604030504040204" pitchFamily="34" charset="0"/>
              </a:rPr>
              <a:t>Projekce je zpracována </a:t>
            </a:r>
            <a:r>
              <a:rPr lang="cs-CZ" altLang="cs-CZ" b="1" dirty="0">
                <a:latin typeface="Verdana" panose="020B0604030504040204" pitchFamily="34" charset="0"/>
                <a:ea typeface="Verdana" panose="020B0604030504040204" pitchFamily="34" charset="0"/>
                <a:cs typeface="Verdana" panose="020B0604030504040204" pitchFamily="34" charset="0"/>
              </a:rPr>
              <a:t>v tradičních třech variantách </a:t>
            </a:r>
            <a:r>
              <a:rPr lang="cs-CZ" altLang="cs-CZ" dirty="0">
                <a:latin typeface="Verdana" panose="020B0604030504040204" pitchFamily="34" charset="0"/>
                <a:ea typeface="Verdana" panose="020B0604030504040204" pitchFamily="34" charset="0"/>
                <a:cs typeface="Verdana" panose="020B0604030504040204" pitchFamily="34" charset="0"/>
              </a:rPr>
              <a:t>(nízké, střední a vysoké), </a:t>
            </a:r>
            <a:r>
              <a:rPr lang="cs-CZ" altLang="cs-CZ" b="1" dirty="0">
                <a:latin typeface="Verdana" panose="020B0604030504040204" pitchFamily="34" charset="0"/>
                <a:ea typeface="Verdana" panose="020B0604030504040204" pitchFamily="34" charset="0"/>
                <a:cs typeface="Verdana" panose="020B0604030504040204" pitchFamily="34" charset="0"/>
              </a:rPr>
              <a:t>komponentní metodou podle jednotek věku v jednoletém kroku</a:t>
            </a:r>
            <a:r>
              <a:rPr lang="cs-CZ" altLang="cs-CZ" dirty="0">
                <a:latin typeface="Verdana" panose="020B0604030504040204" pitchFamily="34" charset="0"/>
                <a:ea typeface="Verdana" panose="020B0604030504040204" pitchFamily="34" charset="0"/>
                <a:cs typeface="Verdana" panose="020B0604030504040204" pitchFamily="34" charset="0"/>
              </a:rPr>
              <a:t>. </a:t>
            </a:r>
          </a:p>
          <a:p>
            <a:r>
              <a:rPr lang="cs-CZ" altLang="cs-CZ" b="1" dirty="0">
                <a:latin typeface="Verdana" panose="020B0604030504040204" pitchFamily="34" charset="0"/>
                <a:ea typeface="Verdana" panose="020B0604030504040204" pitchFamily="34" charset="0"/>
                <a:cs typeface="Verdana" panose="020B0604030504040204" pitchFamily="34" charset="0"/>
              </a:rPr>
              <a:t>Střední varianta je považována jako nejpravděpodobnější</a:t>
            </a:r>
            <a:r>
              <a:rPr lang="cs-CZ" altLang="cs-CZ" dirty="0">
                <a:latin typeface="Verdana" panose="020B0604030504040204" pitchFamily="34" charset="0"/>
                <a:ea typeface="Verdana" panose="020B0604030504040204" pitchFamily="34" charset="0"/>
                <a:cs typeface="Verdana" panose="020B0604030504040204" pitchFamily="34" charset="0"/>
              </a:rPr>
              <a:t>, nicméně výsledky je třeba interpretovat spíše ve smyslu vymezení očekávaného vývoje danými krajními variantami.</a:t>
            </a:r>
          </a:p>
          <a:p>
            <a:endParaRPr lang="cs-CZ" altLang="cs-CZ" dirty="0" smtClean="0"/>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397907183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Obrázek 1"/>
          <p:cNvPicPr>
            <a:picLocks noChangeAspect="1"/>
          </p:cNvPicPr>
          <p:nvPr/>
        </p:nvPicPr>
        <p:blipFill>
          <a:blip r:embed="rId2">
            <a:extLst>
              <a:ext uri="{28A0092B-C50C-407E-A947-70E740481C1C}">
                <a14:useLocalDpi xmlns:a14="http://schemas.microsoft.com/office/drawing/2010/main" val="0"/>
              </a:ext>
            </a:extLst>
          </a:blip>
          <a:srcRect l="18900" t="47601" r="20070" b="20200"/>
          <a:stretch>
            <a:fillRect/>
          </a:stretch>
        </p:blipFill>
        <p:spPr bwMode="auto">
          <a:xfrm>
            <a:off x="1416050" y="1484314"/>
            <a:ext cx="94615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69762999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Obrázek 3"/>
          <p:cNvPicPr>
            <a:picLocks noChangeAspect="1"/>
          </p:cNvPicPr>
          <p:nvPr/>
        </p:nvPicPr>
        <p:blipFill>
          <a:blip r:embed="rId3">
            <a:extLst>
              <a:ext uri="{28A0092B-C50C-407E-A947-70E740481C1C}">
                <a14:useLocalDpi xmlns:a14="http://schemas.microsoft.com/office/drawing/2010/main" val="0"/>
              </a:ext>
            </a:extLst>
          </a:blip>
          <a:srcRect l="27562" t="27299" r="27943" b="21062"/>
          <a:stretch>
            <a:fillRect/>
          </a:stretch>
        </p:blipFill>
        <p:spPr bwMode="auto">
          <a:xfrm>
            <a:off x="1992314" y="692151"/>
            <a:ext cx="8135937"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334468351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Obrázek 1"/>
          <p:cNvPicPr>
            <a:picLocks noChangeAspect="1"/>
          </p:cNvPicPr>
          <p:nvPr/>
        </p:nvPicPr>
        <p:blipFill>
          <a:blip r:embed="rId2">
            <a:extLst>
              <a:ext uri="{28A0092B-C50C-407E-A947-70E740481C1C}">
                <a14:useLocalDpi xmlns:a14="http://schemas.microsoft.com/office/drawing/2010/main" val="0"/>
              </a:ext>
            </a:extLst>
          </a:blip>
          <a:srcRect l="17719" t="37799" r="20609" b="11597"/>
          <a:stretch>
            <a:fillRect/>
          </a:stretch>
        </p:blipFill>
        <p:spPr bwMode="auto">
          <a:xfrm>
            <a:off x="1543050" y="765175"/>
            <a:ext cx="8713788"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ovéPole 2"/>
          <p:cNvSpPr txBox="1">
            <a:spLocks noChangeArrowheads="1"/>
          </p:cNvSpPr>
          <p:nvPr/>
        </p:nvSpPr>
        <p:spPr bwMode="auto">
          <a:xfrm>
            <a:off x="1736726" y="5373689"/>
            <a:ext cx="89312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 horizontu projekce 1. 1. 2101 bude počet obyvatel České republiky o 13-42 % nižší </a:t>
            </a:r>
          </a:p>
          <a:p>
            <a:pPr>
              <a:spcBef>
                <a:spcPct val="0"/>
              </a:spcBef>
              <a:buFontTx/>
              <a:buNone/>
            </a:pPr>
            <a:r>
              <a:rPr lang="cs-CZ" altLang="cs-CZ" sz="1800"/>
              <a:t>než na prahu projekce. Ze současných 10,52 mil. to znamená pokles na 6,1-9,1 mil. </a:t>
            </a:r>
          </a:p>
          <a:p>
            <a:pPr>
              <a:spcBef>
                <a:spcPct val="0"/>
              </a:spcBef>
              <a:buFontTx/>
              <a:buNone/>
            </a:pPr>
            <a:r>
              <a:rPr lang="cs-CZ" altLang="cs-CZ" sz="1800"/>
              <a:t>Nejvýraznější úbytky jsou očekávány v období 2050-2080. </a:t>
            </a: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55097164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Obrázek 1"/>
          <p:cNvPicPr>
            <a:picLocks noChangeAspect="1"/>
          </p:cNvPicPr>
          <p:nvPr/>
        </p:nvPicPr>
        <p:blipFill>
          <a:blip r:embed="rId2">
            <a:extLst>
              <a:ext uri="{28A0092B-C50C-407E-A947-70E740481C1C}">
                <a14:useLocalDpi xmlns:a14="http://schemas.microsoft.com/office/drawing/2010/main" val="0"/>
              </a:ext>
            </a:extLst>
          </a:blip>
          <a:srcRect l="28349" t="35001" r="27448" b="12611"/>
          <a:stretch>
            <a:fillRect/>
          </a:stretch>
        </p:blipFill>
        <p:spPr bwMode="auto">
          <a:xfrm>
            <a:off x="2063750" y="476251"/>
            <a:ext cx="82804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56500975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Obrázek 1"/>
          <p:cNvPicPr>
            <a:picLocks noChangeAspect="1"/>
          </p:cNvPicPr>
          <p:nvPr/>
        </p:nvPicPr>
        <p:blipFill>
          <a:blip r:embed="rId2">
            <a:extLst>
              <a:ext uri="{28A0092B-C50C-407E-A947-70E740481C1C}">
                <a14:useLocalDpi xmlns:a14="http://schemas.microsoft.com/office/drawing/2010/main" val="0"/>
              </a:ext>
            </a:extLst>
          </a:blip>
          <a:srcRect l="27426" t="33977" r="27344" b="11661"/>
          <a:stretch>
            <a:fillRect/>
          </a:stretch>
        </p:blipFill>
        <p:spPr bwMode="auto">
          <a:xfrm>
            <a:off x="2135188" y="692151"/>
            <a:ext cx="80645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1360392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71964" y="163802"/>
            <a:ext cx="8229600" cy="490537"/>
          </a:xfrm>
        </p:spPr>
        <p:txBody>
          <a:bodyPr/>
          <a:lstStyle/>
          <a:p>
            <a:pPr algn="ctr"/>
            <a:r>
              <a:rPr lang="cs-CZ" altLang="cs-CZ" sz="2800" dirty="0">
                <a:latin typeface="Cambria" panose="02040503050406030204" pitchFamily="18" charset="0"/>
              </a:rPr>
              <a:t>NEJVĚTŠÍ MOROVÉ EPIDEMIE</a:t>
            </a:r>
          </a:p>
        </p:txBody>
      </p:sp>
      <p:sp>
        <p:nvSpPr>
          <p:cNvPr id="60419" name="Rectangle 3"/>
          <p:cNvSpPr>
            <a:spLocks noGrp="1" noChangeArrowheads="1"/>
          </p:cNvSpPr>
          <p:nvPr>
            <p:ph type="body" idx="1"/>
          </p:nvPr>
        </p:nvSpPr>
        <p:spPr>
          <a:xfrm>
            <a:off x="544945" y="720436"/>
            <a:ext cx="11379200" cy="5732752"/>
          </a:xfrm>
        </p:spPr>
        <p:txBody>
          <a:bodyPr/>
          <a:lstStyle/>
          <a:p>
            <a:pPr>
              <a:buFontTx/>
              <a:buNone/>
            </a:pPr>
            <a:r>
              <a:rPr lang="cs-CZ" altLang="cs-CZ" sz="2400" b="1" u="sng" dirty="0">
                <a:latin typeface="Cambria" panose="02040503050406030204" pitchFamily="18" charset="0"/>
              </a:rPr>
              <a:t>1. Justiniánův mor</a:t>
            </a:r>
            <a:br>
              <a:rPr lang="cs-CZ" altLang="cs-CZ" sz="2400" b="1" u="sng" dirty="0">
                <a:latin typeface="Cambria" panose="02040503050406030204" pitchFamily="18" charset="0"/>
              </a:rPr>
            </a:br>
            <a:r>
              <a:rPr lang="cs-CZ" altLang="cs-CZ" sz="2400" dirty="0">
                <a:latin typeface="Cambria" panose="02040503050406030204" pitchFamily="18" charset="0"/>
              </a:rPr>
              <a:t>- Počátek vypuknutí pandemie: </a:t>
            </a:r>
            <a:r>
              <a:rPr lang="cs-CZ" altLang="cs-CZ" sz="2400" b="1" dirty="0">
                <a:latin typeface="Cambria" panose="02040503050406030204" pitchFamily="18" charset="0"/>
              </a:rPr>
              <a:t>6. století n. l.</a:t>
            </a:r>
            <a:br>
              <a:rPr lang="cs-CZ" altLang="cs-CZ" sz="2400" b="1" dirty="0">
                <a:latin typeface="Cambria" panose="02040503050406030204" pitchFamily="18" charset="0"/>
              </a:rPr>
            </a:br>
            <a:r>
              <a:rPr lang="cs-CZ" altLang="cs-CZ" sz="2400" dirty="0">
                <a:latin typeface="Cambria" panose="02040503050406030204" pitchFamily="18" charset="0"/>
              </a:rPr>
              <a:t>- Oblast: </a:t>
            </a:r>
            <a:r>
              <a:rPr lang="cs-CZ" altLang="cs-CZ" sz="2400" b="1" dirty="0">
                <a:latin typeface="Cambria" panose="02040503050406030204" pitchFamily="18" charset="0"/>
              </a:rPr>
              <a:t>celý tehdy známý svět</a:t>
            </a:r>
            <a:r>
              <a:rPr lang="cs-CZ" altLang="cs-CZ" sz="2400" dirty="0">
                <a:latin typeface="Cambria" panose="02040503050406030204" pitchFamily="18" charset="0"/>
              </a:rPr>
              <a:t> (nejvíce Konstantinopol)</a:t>
            </a:r>
            <a:br>
              <a:rPr lang="cs-CZ" altLang="cs-CZ" sz="2400" dirty="0">
                <a:latin typeface="Cambria" panose="02040503050406030204" pitchFamily="18" charset="0"/>
              </a:rPr>
            </a:br>
            <a:r>
              <a:rPr lang="cs-CZ" altLang="cs-CZ" sz="2400" dirty="0">
                <a:latin typeface="Cambria" panose="02040503050406030204" pitchFamily="18" charset="0"/>
              </a:rPr>
              <a:t>- Přibližný počet obětí: </a:t>
            </a:r>
            <a:r>
              <a:rPr lang="cs-CZ" altLang="cs-CZ" sz="2400" b="1" dirty="0">
                <a:latin typeface="Cambria" panose="02040503050406030204" pitchFamily="18" charset="0"/>
              </a:rPr>
              <a:t>25 milionů  </a:t>
            </a:r>
          </a:p>
          <a:p>
            <a:r>
              <a:rPr lang="cs-CZ" altLang="cs-CZ" sz="2400" dirty="0" smtClean="0">
                <a:latin typeface="Cambria" panose="02040503050406030204" pitchFamily="18" charset="0"/>
              </a:rPr>
              <a:t>První </a:t>
            </a:r>
            <a:r>
              <a:rPr lang="cs-CZ" altLang="cs-CZ" sz="2400" dirty="0">
                <a:latin typeface="Cambria" panose="02040503050406030204" pitchFamily="18" charset="0"/>
              </a:rPr>
              <a:t>obrovská pandemie moru udeří v 6. století na nejvýchodnější baštu evropského křesťanství </a:t>
            </a:r>
          </a:p>
          <a:p>
            <a:r>
              <a:rPr lang="cs-CZ" altLang="cs-CZ" sz="2400" b="1" dirty="0">
                <a:latin typeface="Cambria" panose="02040503050406030204" pitchFamily="18" charset="0"/>
              </a:rPr>
              <a:t>Propuká v Konstantinopoli, kam ho přivážejí lodě s obilím a s krysami z Egypta (nebo až z Etiopie..)</a:t>
            </a:r>
          </a:p>
          <a:p>
            <a:r>
              <a:rPr lang="cs-CZ" altLang="cs-CZ" sz="2400" dirty="0">
                <a:latin typeface="Cambria" panose="02040503050406030204" pitchFamily="18" charset="0"/>
              </a:rPr>
              <a:t>Denně zabije dýmějový mor asi 5 000 obyvatel Konstantinopole, která přichází v letech 541-542 o 40 % populace</a:t>
            </a:r>
          </a:p>
          <a:p>
            <a:r>
              <a:rPr lang="cs-CZ" altLang="cs-CZ" sz="2400" b="1" dirty="0">
                <a:latin typeface="Cambria" panose="02040503050406030204" pitchFamily="18" charset="0"/>
              </a:rPr>
              <a:t>Na celém východním pobřeží vymře asi ¼ veškeré populace </a:t>
            </a:r>
          </a:p>
          <a:p>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65368764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Obrázek 1"/>
          <p:cNvPicPr>
            <a:picLocks noChangeAspect="1"/>
          </p:cNvPicPr>
          <p:nvPr/>
        </p:nvPicPr>
        <p:blipFill>
          <a:blip r:embed="rId2">
            <a:extLst>
              <a:ext uri="{28A0092B-C50C-407E-A947-70E740481C1C}">
                <a14:useLocalDpi xmlns:a14="http://schemas.microsoft.com/office/drawing/2010/main" val="0"/>
              </a:ext>
            </a:extLst>
          </a:blip>
          <a:srcRect l="26901" t="25752" r="28262" b="20291"/>
          <a:stretch>
            <a:fillRect/>
          </a:stretch>
        </p:blipFill>
        <p:spPr bwMode="auto">
          <a:xfrm>
            <a:off x="1992314" y="620714"/>
            <a:ext cx="797718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88344654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sah 2"/>
          <p:cNvSpPr>
            <a:spLocks noGrp="1" noChangeArrowheads="1"/>
          </p:cNvSpPr>
          <p:nvPr>
            <p:ph idx="1"/>
          </p:nvPr>
        </p:nvSpPr>
        <p:spPr>
          <a:xfrm>
            <a:off x="1293091" y="765176"/>
            <a:ext cx="10123054" cy="5216525"/>
          </a:xfrm>
        </p:spPr>
        <p:txBody>
          <a:bodyPr/>
          <a:lstStyle/>
          <a:p>
            <a:r>
              <a:rPr lang="cs-CZ" altLang="cs-CZ" dirty="0" smtClean="0"/>
              <a:t>Stárnutí populace je dobře zřetelné i z vývoje ukazatele průměrného věku obyvatel České republiky. </a:t>
            </a:r>
          </a:p>
          <a:p>
            <a:r>
              <a:rPr lang="cs-CZ" altLang="cs-CZ" dirty="0" smtClean="0"/>
              <a:t>Ten na prahu projekce činil 41,3 let, v následujících pěti desetiletích podle všech variant výrazně poroste. </a:t>
            </a:r>
          </a:p>
          <a:p>
            <a:r>
              <a:rPr lang="cs-CZ" altLang="cs-CZ" b="1" dirty="0" smtClean="0"/>
              <a:t>Na konci století by se měl průměrný věk obyvatele České republiky pohybovat na úrovni 50 let. </a:t>
            </a:r>
          </a:p>
        </p:txBody>
      </p:sp>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167660221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3" name="Nadpis 2"/>
          <p:cNvSpPr>
            <a:spLocks noGrp="1"/>
          </p:cNvSpPr>
          <p:nvPr>
            <p:ph type="title"/>
          </p:nvPr>
        </p:nvSpPr>
        <p:spPr>
          <a:xfrm>
            <a:off x="720000" y="433672"/>
            <a:ext cx="10753200" cy="451576"/>
          </a:xfrm>
        </p:spPr>
        <p:txBody>
          <a:bodyPr/>
          <a:lstStyle/>
          <a:p>
            <a:pPr algn="ctr"/>
            <a:r>
              <a:rPr lang="cs-CZ" dirty="0" smtClean="0"/>
              <a:t>Projekce ČR 2018</a:t>
            </a:r>
            <a:endParaRPr lang="cs-CZ" dirty="0"/>
          </a:p>
        </p:txBody>
      </p:sp>
      <p:sp>
        <p:nvSpPr>
          <p:cNvPr id="4" name="Zástupný symbol pro obsah 3"/>
          <p:cNvSpPr>
            <a:spLocks noGrp="1"/>
          </p:cNvSpPr>
          <p:nvPr>
            <p:ph idx="1"/>
          </p:nvPr>
        </p:nvSpPr>
        <p:spPr>
          <a:xfrm>
            <a:off x="720000" y="1182255"/>
            <a:ext cx="10753200" cy="4649745"/>
          </a:xfrm>
        </p:spPr>
        <p:txBody>
          <a:bodyPr/>
          <a:lstStyle/>
          <a:p>
            <a:r>
              <a:rPr lang="cs-CZ" sz="2400" b="1" dirty="0"/>
              <a:t>Poslední projekce ČSÚ 2018</a:t>
            </a:r>
            <a:r>
              <a:rPr lang="cs-CZ" sz="2400" dirty="0"/>
              <a:t> byla sestavena autorským týmem z oddělení demografické statistiky, který byl doplněn o externí odborníky, především z Vysoké školy ekonomické v Praze. </a:t>
            </a:r>
            <a:endParaRPr lang="cs-CZ" sz="2400" dirty="0" smtClean="0"/>
          </a:p>
          <a:p>
            <a:r>
              <a:rPr lang="cs-CZ" sz="2400" dirty="0" smtClean="0"/>
              <a:t>Cílem </a:t>
            </a:r>
            <a:r>
              <a:rPr lang="cs-CZ" sz="2400" dirty="0"/>
              <a:t>projekce, podobně jako v předchozích projekcích, bylo v dlouhodobém pohledu nastínit směr budoucího populačního vývoje. </a:t>
            </a:r>
            <a:endParaRPr lang="cs-CZ" sz="2400" dirty="0" smtClean="0"/>
          </a:p>
          <a:p>
            <a:r>
              <a:rPr lang="cs-CZ" sz="2400" dirty="0" smtClean="0"/>
              <a:t>Dále </a:t>
            </a:r>
            <a:r>
              <a:rPr lang="cs-CZ" sz="2400" dirty="0"/>
              <a:t>pak ukázat na možné změny v početním stavu a věkovém složení populace při splnění vložených předpokladů budoucího vývoje přirozené změny (resp. plodnosti a úmrtnosti) a migrace. </a:t>
            </a:r>
          </a:p>
        </p:txBody>
      </p:sp>
    </p:spTree>
    <p:extLst>
      <p:ext uri="{BB962C8B-B14F-4D97-AF65-F5344CB8AC3E}">
        <p14:creationId xmlns:p14="http://schemas.microsoft.com/office/powerpoint/2010/main" val="121718851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18836" y="443345"/>
            <a:ext cx="10854364" cy="5388655"/>
          </a:xfrm>
        </p:spPr>
        <p:txBody>
          <a:bodyPr/>
          <a:lstStyle/>
          <a:p>
            <a:r>
              <a:rPr lang="cs-CZ" sz="2400" dirty="0"/>
              <a:t>Projekce ČSÚ 2018 je deterministická, </a:t>
            </a:r>
            <a:r>
              <a:rPr lang="cs-CZ" sz="2400" b="1" dirty="0"/>
              <a:t>zpracovaná ve třech variantách: střední, nízká a vysoká. Střední varianta představuje z pohledu autorů nejpravděpodobnější scénář budoucího vývoje populace. </a:t>
            </a:r>
            <a:endParaRPr lang="cs-CZ" sz="2400" b="1" dirty="0" smtClean="0"/>
          </a:p>
          <a:p>
            <a:endParaRPr lang="cs-CZ" sz="2400" dirty="0"/>
          </a:p>
          <a:p>
            <a:r>
              <a:rPr lang="cs-CZ" sz="2400" dirty="0"/>
              <a:t>Projekce obyvatelstva byla zpracována </a:t>
            </a:r>
            <a:r>
              <a:rPr lang="cs-CZ" sz="2400" b="1" dirty="0"/>
              <a:t>komponentní metodou po jednotkách věku a v jednoletém kroku</a:t>
            </a:r>
            <a:r>
              <a:rPr lang="cs-CZ" sz="2400" dirty="0"/>
              <a:t>. </a:t>
            </a:r>
            <a:endParaRPr lang="cs-CZ" sz="2400" dirty="0" smtClean="0"/>
          </a:p>
          <a:p>
            <a:r>
              <a:rPr lang="cs-CZ" sz="2400" dirty="0"/>
              <a:t>U všech osob vstupujících do projekce se předpokládalo</a:t>
            </a:r>
            <a:r>
              <a:rPr lang="cs-CZ" sz="2400" b="1" dirty="0"/>
              <a:t> jednotné reprodukční chování a režim úmrtnosti, odpovídající danému pohlaví a věku</a:t>
            </a:r>
            <a:r>
              <a:rPr lang="cs-CZ" sz="2400" dirty="0"/>
              <a:t>.</a:t>
            </a:r>
            <a:endParaRPr lang="cs-CZ" sz="2400" dirty="0" smtClean="0"/>
          </a:p>
          <a:p>
            <a:endParaRPr lang="cs-CZ" dirty="0"/>
          </a:p>
        </p:txBody>
      </p:sp>
    </p:spTree>
    <p:extLst>
      <p:ext uri="{BB962C8B-B14F-4D97-AF65-F5344CB8AC3E}">
        <p14:creationId xmlns:p14="http://schemas.microsoft.com/office/powerpoint/2010/main" val="412554500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46545" y="471055"/>
            <a:ext cx="10826655" cy="5360945"/>
          </a:xfrm>
        </p:spPr>
        <p:txBody>
          <a:bodyPr/>
          <a:lstStyle/>
          <a:p>
            <a:r>
              <a:rPr lang="cs-CZ" sz="2400" b="1" dirty="0"/>
              <a:t>Základními vstupními údaji projekce, tzv. prahem projekce, byly počty obyvatel České republiky podle pohlaví a věku k 1. 1. 2018, které vycházely z výsledků sčítání lidu, domů a bytů 2011 a navazujících bilancí demografických událostí obyvatel ČR. </a:t>
            </a:r>
            <a:endParaRPr lang="cs-CZ" sz="2400" b="1" dirty="0" smtClean="0"/>
          </a:p>
          <a:p>
            <a:endParaRPr lang="cs-CZ" sz="2400" dirty="0" smtClean="0"/>
          </a:p>
          <a:p>
            <a:r>
              <a:rPr lang="cs-CZ" sz="2400" b="1" dirty="0"/>
              <a:t>Projektován byl vývoj populace v období let 2018–2100</a:t>
            </a:r>
            <a:r>
              <a:rPr lang="cs-CZ" sz="2400" dirty="0"/>
              <a:t>. Horizontem projekce, tj. nejzazším výstupním údajem, je stav populace k 31. 12. 2100, resp. demografické události a relativní a analytické ukazatele plodnosti, úmrtnosti a migrace roku 2100. </a:t>
            </a:r>
            <a:endParaRPr lang="cs-CZ" sz="2400" dirty="0" smtClean="0"/>
          </a:p>
          <a:p>
            <a:r>
              <a:rPr lang="cs-CZ" sz="2400" dirty="0"/>
              <a:t>Projekce tak zachycuje úplnou či téměř úplnou historii dnes žijících generací.</a:t>
            </a:r>
            <a:endParaRPr lang="cs-CZ" sz="2400" cap="all" dirty="0" smtClean="0"/>
          </a:p>
          <a:p>
            <a:endParaRPr lang="cs-CZ" dirty="0"/>
          </a:p>
        </p:txBody>
      </p:sp>
    </p:spTree>
    <p:extLst>
      <p:ext uri="{BB962C8B-B14F-4D97-AF65-F5344CB8AC3E}">
        <p14:creationId xmlns:p14="http://schemas.microsoft.com/office/powerpoint/2010/main" val="304417264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517236" y="415636"/>
            <a:ext cx="10955964" cy="5416364"/>
          </a:xfrm>
        </p:spPr>
        <p:txBody>
          <a:bodyPr/>
          <a:lstStyle/>
          <a:p>
            <a:pPr marL="72000" indent="0">
              <a:buNone/>
            </a:pPr>
            <a:r>
              <a:rPr lang="cs-CZ" b="1" u="sng" dirty="0" smtClean="0"/>
              <a:t>Plodnost</a:t>
            </a:r>
          </a:p>
          <a:p>
            <a:r>
              <a:rPr lang="cs-CZ" sz="2400" dirty="0" smtClean="0"/>
              <a:t>Úhrnná </a:t>
            </a:r>
            <a:r>
              <a:rPr lang="cs-CZ" sz="2400" dirty="0"/>
              <a:t>plodnost v roce 2050 by se měla pohybovat v intervalu 1,40 (nízká varianta projekce) až 1,90 (vysoká varianta projekce</a:t>
            </a:r>
            <a:r>
              <a:rPr lang="cs-CZ" sz="2400" dirty="0" smtClean="0"/>
              <a:t>).</a:t>
            </a:r>
          </a:p>
          <a:p>
            <a:endParaRPr lang="cs-CZ" dirty="0"/>
          </a:p>
          <a:p>
            <a:endParaRPr lang="cs-CZ" dirty="0"/>
          </a:p>
        </p:txBody>
      </p:sp>
      <p:pic>
        <p:nvPicPr>
          <p:cNvPr id="5" name="Obrázek 4"/>
          <p:cNvPicPr>
            <a:picLocks noChangeAspect="1"/>
          </p:cNvPicPr>
          <p:nvPr/>
        </p:nvPicPr>
        <p:blipFill>
          <a:blip r:embed="rId2"/>
          <a:stretch>
            <a:fillRect/>
          </a:stretch>
        </p:blipFill>
        <p:spPr>
          <a:xfrm>
            <a:off x="402016" y="2604654"/>
            <a:ext cx="11161268" cy="2290618"/>
          </a:xfrm>
          <a:prstGeom prst="rect">
            <a:avLst/>
          </a:prstGeom>
        </p:spPr>
      </p:pic>
    </p:spTree>
    <p:extLst>
      <p:ext uri="{BB962C8B-B14F-4D97-AF65-F5344CB8AC3E}">
        <p14:creationId xmlns:p14="http://schemas.microsoft.com/office/powerpoint/2010/main" val="170553245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384498" y="134145"/>
            <a:ext cx="11299501" cy="5407127"/>
          </a:xfrm>
        </p:spPr>
        <p:txBody>
          <a:bodyPr/>
          <a:lstStyle/>
          <a:p>
            <a:pPr marL="72000" indent="0">
              <a:buNone/>
            </a:pPr>
            <a:r>
              <a:rPr lang="cs-CZ" b="1" u="sng" dirty="0" smtClean="0"/>
              <a:t>Úmrtnost</a:t>
            </a:r>
          </a:p>
          <a:p>
            <a:r>
              <a:rPr lang="cs-CZ" sz="2000" dirty="0" smtClean="0"/>
              <a:t>Prognózované </a:t>
            </a:r>
            <a:r>
              <a:rPr lang="cs-CZ" sz="2000" dirty="0"/>
              <a:t>míry úmrtnosti se odráží v trendu nepřetržitě rostoucí naděje dožití při narození. Meziroční nárůst naděje dožití by se přitom v čase měl postupně zpomalovat. </a:t>
            </a:r>
            <a:endParaRPr lang="cs-CZ" sz="2000" dirty="0" smtClean="0"/>
          </a:p>
          <a:p>
            <a:r>
              <a:rPr lang="cs-CZ" sz="2000" dirty="0" smtClean="0"/>
              <a:t>V </a:t>
            </a:r>
            <a:r>
              <a:rPr lang="cs-CZ" sz="2000" dirty="0"/>
              <a:t>roce 2018 by naděje dožití při narození měla podle prognózy dosáhnout 76,2 let pro muže a 82,0 let pro ženy. </a:t>
            </a:r>
            <a:endParaRPr lang="cs-CZ" sz="2000" dirty="0" smtClean="0"/>
          </a:p>
          <a:p>
            <a:r>
              <a:rPr lang="cs-CZ" sz="2000" dirty="0" smtClean="0"/>
              <a:t>Do </a:t>
            </a:r>
            <a:r>
              <a:rPr lang="cs-CZ" sz="2000" dirty="0"/>
              <a:t>roku 2050 se očekává růst naděje dožití u mužů o 6,1 roku na 82,1 let a u žen o 4,9 roku na </a:t>
            </a:r>
            <a:r>
              <a:rPr lang="cs-CZ" sz="2000" dirty="0" smtClean="0"/>
              <a:t>86,7 let.</a:t>
            </a:r>
          </a:p>
          <a:p>
            <a:endParaRPr lang="cs-CZ" sz="2000" dirty="0"/>
          </a:p>
        </p:txBody>
      </p:sp>
      <p:pic>
        <p:nvPicPr>
          <p:cNvPr id="5" name="Obrázek 4"/>
          <p:cNvPicPr>
            <a:picLocks noChangeAspect="1"/>
          </p:cNvPicPr>
          <p:nvPr/>
        </p:nvPicPr>
        <p:blipFill>
          <a:blip r:embed="rId2"/>
          <a:stretch>
            <a:fillRect/>
          </a:stretch>
        </p:blipFill>
        <p:spPr>
          <a:xfrm>
            <a:off x="678640" y="3897746"/>
            <a:ext cx="10711216" cy="2198254"/>
          </a:xfrm>
          <a:prstGeom prst="rect">
            <a:avLst/>
          </a:prstGeom>
        </p:spPr>
      </p:pic>
    </p:spTree>
    <p:extLst>
      <p:ext uri="{BB962C8B-B14F-4D97-AF65-F5344CB8AC3E}">
        <p14:creationId xmlns:p14="http://schemas.microsoft.com/office/powerpoint/2010/main" val="386530919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434109" y="369455"/>
            <a:ext cx="11351491" cy="5462545"/>
          </a:xfrm>
        </p:spPr>
        <p:txBody>
          <a:bodyPr/>
          <a:lstStyle/>
          <a:p>
            <a:r>
              <a:rPr lang="cs-CZ" sz="2000" b="1" dirty="0"/>
              <a:t>Zakomponování migrace do populačních projekcí je považováno obecně za problematické. </a:t>
            </a:r>
            <a:endParaRPr lang="cs-CZ" sz="2000" b="1" dirty="0" smtClean="0"/>
          </a:p>
          <a:p>
            <a:r>
              <a:rPr lang="cs-CZ" sz="2000" dirty="0" smtClean="0"/>
              <a:t>Nerovnoměrnost </a:t>
            </a:r>
            <a:r>
              <a:rPr lang="cs-CZ" sz="2000" dirty="0"/>
              <a:t>minulého vývoje počtu a struktury přistěhovalých a vystěhovalých osob neumožňuje použití standardních statistických metod pro odhad migrace v dlouhodobém horizontu. </a:t>
            </a:r>
            <a:endParaRPr lang="cs-CZ" sz="2000" dirty="0" smtClean="0"/>
          </a:p>
          <a:p>
            <a:r>
              <a:rPr lang="cs-CZ" sz="2000" dirty="0" smtClean="0"/>
              <a:t>Objem </a:t>
            </a:r>
            <a:r>
              <a:rPr lang="cs-CZ" sz="2000" dirty="0"/>
              <a:t>a pohlavně-věková struktura zahraničního stěhování je závislá na mnoha faktorech, které se mohou v relativně krátkých intervalech měnit. </a:t>
            </a:r>
            <a:endParaRPr lang="cs-CZ" sz="2000" dirty="0" smtClean="0"/>
          </a:p>
          <a:p>
            <a:r>
              <a:rPr lang="cs-CZ" sz="2000" dirty="0" smtClean="0"/>
              <a:t>Změna </a:t>
            </a:r>
            <a:r>
              <a:rPr lang="cs-CZ" sz="2000" dirty="0"/>
              <a:t>je patrná především v závislosti na vývoji hospodářského cyklu, legislativních opatřeních (podpora či restrikce vstupu cizinců do ČR), situaci na trhu práce, ekonomické, sociální a demografické situaci zdrojových a cílových zemí apod. </a:t>
            </a:r>
            <a:endParaRPr lang="cs-CZ" sz="2000" dirty="0" smtClean="0"/>
          </a:p>
          <a:p>
            <a:r>
              <a:rPr lang="cs-CZ" sz="2000" dirty="0" smtClean="0"/>
              <a:t>Statistika migrace je zatížena </a:t>
            </a:r>
            <a:r>
              <a:rPr lang="cs-CZ" sz="2000" dirty="0"/>
              <a:t>i určitou (ale jen obtížně specifikovatelnou) mírou chyby v důsledku částečného neodhlašování se z evidence při dlouhodobém pobytu v zahraničí/při návratu cizince zpět do vlasti, dobrovolnosti přihlášení se k pobytu v ČR u občanů EU, či možných administrativních zásahů do </a:t>
            </a:r>
            <a:r>
              <a:rPr lang="cs-CZ" sz="2000" dirty="0" smtClean="0"/>
              <a:t>evidencí.</a:t>
            </a:r>
            <a:endParaRPr lang="cs-CZ" sz="2000" dirty="0"/>
          </a:p>
        </p:txBody>
      </p:sp>
    </p:spTree>
    <p:extLst>
      <p:ext uri="{BB962C8B-B14F-4D97-AF65-F5344CB8AC3E}">
        <p14:creationId xmlns:p14="http://schemas.microsoft.com/office/powerpoint/2010/main" val="194285926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smtClean="0"/>
              <a:t>Prognózy a projekce obyvatelstva</a:t>
            </a:r>
            <a:endParaRPr lang="cs-CZ" dirty="0"/>
          </a:p>
        </p:txBody>
      </p:sp>
      <p:sp>
        <p:nvSpPr>
          <p:cNvPr id="4" name="Zástupný symbol pro obsah 3"/>
          <p:cNvSpPr>
            <a:spLocks noGrp="1"/>
          </p:cNvSpPr>
          <p:nvPr>
            <p:ph idx="1"/>
          </p:nvPr>
        </p:nvSpPr>
        <p:spPr>
          <a:xfrm>
            <a:off x="554182" y="341745"/>
            <a:ext cx="10919018" cy="5490255"/>
          </a:xfrm>
        </p:spPr>
        <p:txBody>
          <a:bodyPr/>
          <a:lstStyle/>
          <a:p>
            <a:r>
              <a:rPr lang="cs-CZ" sz="2000" b="1" dirty="0"/>
              <a:t>Základní premisou budoucího vývoje založenou do prognózy je pokračující migrační atraktivita ČR, tedy kladné saldo stěhování se zahraničím</a:t>
            </a:r>
            <a:r>
              <a:rPr lang="cs-CZ" sz="2000" dirty="0"/>
              <a:t>. Do střední varianty je od roku 2019 zakomponováno roční saldo migrace na úrovni 26 tisíc osob, pro rok 2018 se počítalo se saldem vyšším ve výši 38 tisíc osob. V nízké variantě projekce se počítalo s ročním migračním přírůstkem ze zahraničí ve výši 18 tisíc obyvatel a ve vysoké variantě mělo postupně docházet k </a:t>
            </a:r>
            <a:r>
              <a:rPr lang="cs-CZ" sz="2000" dirty="0" smtClean="0"/>
              <a:t>mírnému </a:t>
            </a:r>
            <a:r>
              <a:rPr lang="cs-CZ" sz="2000" dirty="0"/>
              <a:t>poklesu migračního přírůstku až k úrovni 28,9 tis. v roce </a:t>
            </a:r>
            <a:r>
              <a:rPr lang="cs-CZ" sz="2000" dirty="0" smtClean="0"/>
              <a:t>2050.</a:t>
            </a:r>
            <a:endParaRPr lang="cs-CZ" sz="2000" dirty="0"/>
          </a:p>
        </p:txBody>
      </p:sp>
      <p:pic>
        <p:nvPicPr>
          <p:cNvPr id="5" name="Obrázek 4"/>
          <p:cNvPicPr>
            <a:picLocks noChangeAspect="1"/>
          </p:cNvPicPr>
          <p:nvPr/>
        </p:nvPicPr>
        <p:blipFill>
          <a:blip r:embed="rId2"/>
          <a:stretch>
            <a:fillRect/>
          </a:stretch>
        </p:blipFill>
        <p:spPr>
          <a:xfrm>
            <a:off x="823180" y="3613562"/>
            <a:ext cx="9980681" cy="2048327"/>
          </a:xfrm>
          <a:prstGeom prst="rect">
            <a:avLst/>
          </a:prstGeom>
        </p:spPr>
      </p:pic>
    </p:spTree>
    <p:extLst>
      <p:ext uri="{BB962C8B-B14F-4D97-AF65-F5344CB8AC3E}">
        <p14:creationId xmlns:p14="http://schemas.microsoft.com/office/powerpoint/2010/main" val="39946805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572655" y="369455"/>
            <a:ext cx="10900545" cy="5462545"/>
          </a:xfrm>
        </p:spPr>
        <p:txBody>
          <a:bodyPr/>
          <a:lstStyle/>
          <a:p>
            <a:r>
              <a:rPr lang="cs-CZ" sz="2400" b="1" dirty="0"/>
              <a:t>Naplní-li se předpoklady budoucího vývoje</a:t>
            </a:r>
            <a:r>
              <a:rPr lang="cs-CZ" sz="2400" dirty="0"/>
              <a:t> plodnosti, úmrtnosti a migrace vložené do střední varianty, počet obyvatel České republiky </a:t>
            </a:r>
            <a:r>
              <a:rPr lang="cs-CZ" sz="2400" b="1" dirty="0"/>
              <a:t>bude v blízké budoucnosti, resp. v prvních jedenácti prognózovaných letech, pokračovat v růstu. </a:t>
            </a:r>
            <a:endParaRPr lang="cs-CZ" sz="2400" b="1" dirty="0" smtClean="0"/>
          </a:p>
          <a:p>
            <a:r>
              <a:rPr lang="cs-CZ" sz="2400" dirty="0" smtClean="0"/>
              <a:t>Na </a:t>
            </a:r>
            <a:r>
              <a:rPr lang="cs-CZ" sz="2400" dirty="0"/>
              <a:t>konci dvacátých let dosáhne k 10,784 milionu, zatímco na prahu projekce činil 10,610 milionu. </a:t>
            </a:r>
            <a:endParaRPr lang="cs-CZ" sz="2400" dirty="0" smtClean="0"/>
          </a:p>
          <a:p>
            <a:r>
              <a:rPr lang="cs-CZ" sz="2400" dirty="0" smtClean="0"/>
              <a:t>Poté</a:t>
            </a:r>
            <a:r>
              <a:rPr lang="cs-CZ" sz="2400" dirty="0"/>
              <a:t>, od 30. let, by měla mít početnost populace mírně klesající trend, přerušený v druhé polovině 40. let stagnací. </a:t>
            </a:r>
            <a:endParaRPr lang="cs-CZ" sz="2400" dirty="0" smtClean="0"/>
          </a:p>
          <a:p>
            <a:r>
              <a:rPr lang="cs-CZ" sz="2400" dirty="0" smtClean="0"/>
              <a:t>Na </a:t>
            </a:r>
            <a:r>
              <a:rPr lang="cs-CZ" sz="2400" dirty="0"/>
              <a:t>konci roku 2050 by měl počet obyvatel dle střední varianty projekce dosahovat 10,736 </a:t>
            </a:r>
            <a:r>
              <a:rPr lang="cs-CZ" sz="2400" dirty="0" smtClean="0"/>
              <a:t>mil.</a:t>
            </a:r>
            <a:endParaRPr lang="cs-CZ" sz="2400" dirty="0"/>
          </a:p>
        </p:txBody>
      </p:sp>
    </p:spTree>
    <p:extLst>
      <p:ext uri="{BB962C8B-B14F-4D97-AF65-F5344CB8AC3E}">
        <p14:creationId xmlns:p14="http://schemas.microsoft.com/office/powerpoint/2010/main" val="2099294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92313" y="188914"/>
            <a:ext cx="8229600" cy="560387"/>
          </a:xfrm>
        </p:spPr>
        <p:txBody>
          <a:bodyPr/>
          <a:lstStyle/>
          <a:p>
            <a:pPr algn="ctr"/>
            <a:r>
              <a:rPr lang="cs-CZ" altLang="cs-CZ" sz="2800" dirty="0">
                <a:latin typeface="Cambria" panose="02040503050406030204" pitchFamily="18" charset="0"/>
              </a:rPr>
              <a:t>NEJVĚTŠÍ MOROVÉ EPIDEMIE</a:t>
            </a:r>
          </a:p>
        </p:txBody>
      </p:sp>
      <p:sp>
        <p:nvSpPr>
          <p:cNvPr id="62467" name="Rectangle 3"/>
          <p:cNvSpPr>
            <a:spLocks noGrp="1" noChangeArrowheads="1"/>
          </p:cNvSpPr>
          <p:nvPr>
            <p:ph type="body" idx="1"/>
          </p:nvPr>
        </p:nvSpPr>
        <p:spPr>
          <a:xfrm>
            <a:off x="794327" y="836614"/>
            <a:ext cx="10427855" cy="5832475"/>
          </a:xfrm>
        </p:spPr>
        <p:txBody>
          <a:bodyPr/>
          <a:lstStyle/>
          <a:p>
            <a:r>
              <a:rPr lang="cs-CZ" altLang="cs-CZ" sz="2400" b="1" dirty="0">
                <a:latin typeface="Cambria" panose="02040503050406030204" pitchFamily="18" charset="0"/>
              </a:rPr>
              <a:t>Justiniánův mor</a:t>
            </a:r>
            <a:r>
              <a:rPr lang="cs-CZ" altLang="cs-CZ" sz="2400" dirty="0">
                <a:latin typeface="Cambria" panose="02040503050406030204" pitchFamily="18" charset="0"/>
              </a:rPr>
              <a:t> si podle moderních historiků vyžádal v následujících letech, a to hned </a:t>
            </a:r>
            <a:r>
              <a:rPr lang="cs-CZ" altLang="cs-CZ" sz="2400" b="1" dirty="0">
                <a:latin typeface="Cambria" panose="02040503050406030204" pitchFamily="18" charset="0"/>
              </a:rPr>
              <a:t>ve dvou vlnách</a:t>
            </a:r>
            <a:r>
              <a:rPr lang="cs-CZ" altLang="cs-CZ" sz="2400" dirty="0">
                <a:latin typeface="Cambria" panose="02040503050406030204" pitchFamily="18" charset="0"/>
              </a:rPr>
              <a:t>, na </a:t>
            </a:r>
            <a:r>
              <a:rPr lang="cs-CZ" altLang="cs-CZ" sz="2400" b="1" dirty="0">
                <a:latin typeface="Cambria" panose="02040503050406030204" pitchFamily="18" charset="0"/>
              </a:rPr>
              <a:t>25 milionů lidských životů </a:t>
            </a:r>
          </a:p>
          <a:p>
            <a:endParaRPr lang="cs-CZ" altLang="cs-CZ" sz="2400" b="1" dirty="0">
              <a:latin typeface="Cambria" panose="02040503050406030204" pitchFamily="18" charset="0"/>
            </a:endParaRPr>
          </a:p>
          <a:p>
            <a:r>
              <a:rPr lang="cs-CZ" altLang="cs-CZ" sz="2400" b="1" dirty="0">
                <a:latin typeface="Cambria" panose="02040503050406030204" pitchFamily="18" charset="0"/>
              </a:rPr>
              <a:t>Dvakrát obešel celý tehdy známý svět</a:t>
            </a:r>
            <a:r>
              <a:rPr lang="cs-CZ" altLang="cs-CZ" sz="2400" dirty="0">
                <a:latin typeface="Cambria" panose="02040503050406030204" pitchFamily="18" charset="0"/>
              </a:rPr>
              <a:t>, zpustošil centrální a jižní Asii, severní Afriku, Arábii, ale i samotnou Evropu, kde se s jakousi přirozenou hranicí zastavil v Dánsku a Irsku </a:t>
            </a:r>
            <a:r>
              <a:rPr lang="cs-CZ" altLang="cs-CZ" sz="2400" b="1" i="1" dirty="0">
                <a:solidFill>
                  <a:srgbClr val="FF0000"/>
                </a:solidFill>
                <a:latin typeface="Cambria" panose="02040503050406030204" pitchFamily="18" charset="0"/>
              </a:rPr>
              <a:t>(proč asi?) </a:t>
            </a:r>
          </a:p>
          <a:p>
            <a:endParaRPr lang="cs-CZ" altLang="cs-CZ" sz="2400" b="1" i="1" dirty="0">
              <a:solidFill>
                <a:srgbClr val="FF0000"/>
              </a:solidFill>
              <a:latin typeface="Cambria" panose="02040503050406030204" pitchFamily="18" charset="0"/>
            </a:endParaRPr>
          </a:p>
          <a:p>
            <a:r>
              <a:rPr lang="cs-CZ" altLang="cs-CZ" sz="2400" dirty="0">
                <a:latin typeface="Cambria" panose="02040503050406030204" pitchFamily="18" charset="0"/>
              </a:rPr>
              <a:t>První morová pandemie definitivně zmizela až někdy kolem roku 750 n. l. - do té doby </a:t>
            </a:r>
            <a:r>
              <a:rPr lang="cs-CZ" altLang="cs-CZ" sz="2400" b="1" dirty="0">
                <a:latin typeface="Cambria" panose="02040503050406030204" pitchFamily="18" charset="0"/>
              </a:rPr>
              <a:t>zahynulo</a:t>
            </a:r>
            <a:r>
              <a:rPr lang="cs-CZ" altLang="cs-CZ" sz="2400" dirty="0">
                <a:latin typeface="Cambria" panose="02040503050406030204" pitchFamily="18" charset="0"/>
              </a:rPr>
              <a:t> na dýmějový mor asi </a:t>
            </a:r>
            <a:r>
              <a:rPr lang="cs-CZ" altLang="cs-CZ" sz="2400" b="1" dirty="0">
                <a:latin typeface="Cambria" panose="02040503050406030204" pitchFamily="18" charset="0"/>
              </a:rPr>
              <a:t>60 % veškeré evropské populace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66610581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554182" y="387927"/>
            <a:ext cx="10919018" cy="5444073"/>
          </a:xfrm>
        </p:spPr>
        <p:txBody>
          <a:bodyPr/>
          <a:lstStyle/>
          <a:p>
            <a:r>
              <a:rPr lang="cs-CZ" sz="2400" dirty="0"/>
              <a:t>Při rozložení prognózovaného přírůstku obyvatel na složku přirozené měny a složku migrace je zřejmé, že </a:t>
            </a:r>
            <a:r>
              <a:rPr lang="cs-CZ" sz="2400" b="1" dirty="0"/>
              <a:t>s výjimkou roku 2018 bude růst počtu obyvatel zajišťovat výhradně kladné saldo zahraniční migrace</a:t>
            </a:r>
            <a:r>
              <a:rPr lang="cs-CZ" sz="2400" dirty="0"/>
              <a:t>, které dokáže </a:t>
            </a:r>
            <a:r>
              <a:rPr lang="cs-CZ" sz="2400" b="1" dirty="0"/>
              <a:t>vykompenzovat (a převýšit) očekávané záporné saldo přirozené měny</a:t>
            </a:r>
            <a:r>
              <a:rPr lang="cs-CZ" sz="2400" dirty="0"/>
              <a:t>. Ztráty přirozenou změnou přitom nebudou malé</a:t>
            </a:r>
            <a:r>
              <a:rPr lang="cs-CZ" sz="2400" dirty="0" smtClean="0"/>
              <a:t>.</a:t>
            </a:r>
          </a:p>
          <a:p>
            <a:r>
              <a:rPr lang="cs-CZ" sz="2400" b="1" dirty="0"/>
              <a:t>Již od roku 2025 až do konce století by měl každoročně počet zemřelých převažovat nad počtem živě narozených </a:t>
            </a:r>
            <a:r>
              <a:rPr lang="cs-CZ" sz="2400" dirty="0"/>
              <a:t>o více než 15 tisíc osob. Úbytek přirozenou změnou by měl kulminovat až po roce 2050, a to v polovině 60. let 21. století, kdy se očekává roční ztráta téměř 45 tisíc osob.</a:t>
            </a:r>
          </a:p>
        </p:txBody>
      </p:sp>
    </p:spTree>
    <p:extLst>
      <p:ext uri="{BB962C8B-B14F-4D97-AF65-F5344CB8AC3E}">
        <p14:creationId xmlns:p14="http://schemas.microsoft.com/office/powerpoint/2010/main" val="408494066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Prognózy a projekce obyvatelstva</a:t>
            </a:r>
            <a:endParaRPr lang="cs-CZ" altLang="cs-CZ" dirty="0"/>
          </a:p>
        </p:txBody>
      </p:sp>
      <p:pic>
        <p:nvPicPr>
          <p:cNvPr id="3" name="Obrázek 2"/>
          <p:cNvPicPr>
            <a:picLocks noChangeAspect="1"/>
          </p:cNvPicPr>
          <p:nvPr/>
        </p:nvPicPr>
        <p:blipFill>
          <a:blip r:embed="rId2"/>
          <a:stretch>
            <a:fillRect/>
          </a:stretch>
        </p:blipFill>
        <p:spPr>
          <a:xfrm>
            <a:off x="779303" y="2235201"/>
            <a:ext cx="10493213" cy="2419926"/>
          </a:xfrm>
          <a:prstGeom prst="rect">
            <a:avLst/>
          </a:prstGeom>
        </p:spPr>
      </p:pic>
      <p:sp>
        <p:nvSpPr>
          <p:cNvPr id="4" name="TextovéPole 3"/>
          <p:cNvSpPr txBox="1"/>
          <p:nvPr/>
        </p:nvSpPr>
        <p:spPr>
          <a:xfrm>
            <a:off x="1219200" y="775855"/>
            <a:ext cx="9583970" cy="830997"/>
          </a:xfrm>
          <a:prstGeom prst="rect">
            <a:avLst/>
          </a:prstGeom>
          <a:noFill/>
        </p:spPr>
        <p:txBody>
          <a:bodyPr wrap="none" rtlCol="0">
            <a:spAutoFit/>
          </a:bodyPr>
          <a:lstStyle/>
          <a:p>
            <a:pPr algn="ctr"/>
            <a:r>
              <a:rPr lang="cs-CZ" dirty="0"/>
              <a:t>Očekávaný vývoj počtu obyvatel a bilance měny ve vybraných letech </a:t>
            </a:r>
            <a:endParaRPr lang="cs-CZ" dirty="0" smtClean="0"/>
          </a:p>
          <a:p>
            <a:pPr algn="ctr"/>
            <a:r>
              <a:rPr lang="cs-CZ" dirty="0" smtClean="0"/>
              <a:t>období </a:t>
            </a:r>
            <a:r>
              <a:rPr lang="cs-CZ" dirty="0"/>
              <a:t>2017-2020, střední varianta projekce 2018</a:t>
            </a:r>
          </a:p>
        </p:txBody>
      </p:sp>
    </p:spTree>
    <p:extLst>
      <p:ext uri="{BB962C8B-B14F-4D97-AF65-F5344CB8AC3E}">
        <p14:creationId xmlns:p14="http://schemas.microsoft.com/office/powerpoint/2010/main" val="57614116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Prognózy a projekce obyvatelstva</a:t>
            </a:r>
            <a:endParaRPr lang="cs-CZ" altLang="cs-CZ" dirty="0"/>
          </a:p>
        </p:txBody>
      </p:sp>
      <p:pic>
        <p:nvPicPr>
          <p:cNvPr id="3" name="Obrázek 2"/>
          <p:cNvPicPr>
            <a:picLocks noChangeAspect="1"/>
          </p:cNvPicPr>
          <p:nvPr/>
        </p:nvPicPr>
        <p:blipFill>
          <a:blip r:embed="rId2"/>
          <a:stretch>
            <a:fillRect/>
          </a:stretch>
        </p:blipFill>
        <p:spPr>
          <a:xfrm>
            <a:off x="959883" y="2050472"/>
            <a:ext cx="10286402" cy="3435928"/>
          </a:xfrm>
          <a:prstGeom prst="rect">
            <a:avLst/>
          </a:prstGeom>
        </p:spPr>
      </p:pic>
      <p:sp>
        <p:nvSpPr>
          <p:cNvPr id="4" name="TextovéPole 3"/>
          <p:cNvSpPr txBox="1"/>
          <p:nvPr/>
        </p:nvSpPr>
        <p:spPr>
          <a:xfrm>
            <a:off x="330624" y="680800"/>
            <a:ext cx="11704358" cy="830997"/>
          </a:xfrm>
          <a:prstGeom prst="rect">
            <a:avLst/>
          </a:prstGeom>
          <a:noFill/>
        </p:spPr>
        <p:txBody>
          <a:bodyPr wrap="none" rtlCol="0">
            <a:spAutoFit/>
          </a:bodyPr>
          <a:lstStyle/>
          <a:p>
            <a:pPr algn="ctr"/>
            <a:r>
              <a:rPr lang="cs-CZ" dirty="0"/>
              <a:t>Očekávaný počet obyvatel včetně věkové struktury ve vybraných letech </a:t>
            </a:r>
            <a:endParaRPr lang="cs-CZ" dirty="0" smtClean="0"/>
          </a:p>
          <a:p>
            <a:pPr algn="ctr"/>
            <a:r>
              <a:rPr lang="cs-CZ" dirty="0" smtClean="0"/>
              <a:t>období </a:t>
            </a:r>
            <a:r>
              <a:rPr lang="cs-CZ" dirty="0"/>
              <a:t>2020-2050 podle střední varianty projekce obyvatelstva České republiky 2018</a:t>
            </a:r>
          </a:p>
        </p:txBody>
      </p:sp>
    </p:spTree>
    <p:extLst>
      <p:ext uri="{BB962C8B-B14F-4D97-AF65-F5344CB8AC3E}">
        <p14:creationId xmlns:p14="http://schemas.microsoft.com/office/powerpoint/2010/main" val="62453487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4" name="Zástupný symbol pro obsah 3"/>
          <p:cNvSpPr>
            <a:spLocks noGrp="1"/>
          </p:cNvSpPr>
          <p:nvPr>
            <p:ph idx="1"/>
          </p:nvPr>
        </p:nvSpPr>
        <p:spPr>
          <a:xfrm>
            <a:off x="600364" y="424873"/>
            <a:ext cx="10872836" cy="5407127"/>
          </a:xfrm>
        </p:spPr>
        <p:txBody>
          <a:bodyPr/>
          <a:lstStyle/>
          <a:p>
            <a:r>
              <a:rPr lang="cs-CZ" sz="2000" b="1" dirty="0"/>
              <a:t>Nejvýraznějším rysem demografického vývoje následujících desetiletí bude zvyšující se počet obyvatel ve věku 65 a více </a:t>
            </a:r>
            <a:r>
              <a:rPr lang="cs-CZ" sz="2000" b="1" dirty="0" smtClean="0"/>
              <a:t>let</a:t>
            </a:r>
            <a:r>
              <a:rPr lang="cs-CZ" sz="2000" dirty="0" smtClean="0"/>
              <a:t>. </a:t>
            </a:r>
            <a:r>
              <a:rPr lang="cs-CZ" sz="2000" dirty="0"/>
              <a:t>Intenzita meziročního růstu se sice sníží oproti aktuálním o 3 % ročně, ale zastavení, resp. přerušení rostoucího trendu se očekává až na konci 50. let tohoto století, tedy již v období za horizontem 2050. </a:t>
            </a:r>
            <a:endParaRPr lang="cs-CZ" sz="2000" dirty="0" smtClean="0"/>
          </a:p>
          <a:p>
            <a:endParaRPr lang="cs-CZ" sz="2000" dirty="0"/>
          </a:p>
          <a:p>
            <a:endParaRPr lang="cs-CZ" sz="2000" dirty="0"/>
          </a:p>
        </p:txBody>
      </p:sp>
      <p:pic>
        <p:nvPicPr>
          <p:cNvPr id="6" name="Obrázek 5"/>
          <p:cNvPicPr>
            <a:picLocks noChangeAspect="1"/>
          </p:cNvPicPr>
          <p:nvPr/>
        </p:nvPicPr>
        <p:blipFill>
          <a:blip r:embed="rId2"/>
          <a:stretch>
            <a:fillRect/>
          </a:stretch>
        </p:blipFill>
        <p:spPr>
          <a:xfrm>
            <a:off x="1045538" y="2584367"/>
            <a:ext cx="9753580" cy="3247633"/>
          </a:xfrm>
          <a:prstGeom prst="rect">
            <a:avLst/>
          </a:prstGeom>
        </p:spPr>
      </p:pic>
    </p:spTree>
    <p:extLst>
      <p:ext uri="{BB962C8B-B14F-4D97-AF65-F5344CB8AC3E}">
        <p14:creationId xmlns:p14="http://schemas.microsoft.com/office/powerpoint/2010/main" val="142344083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ltLang="cs-CZ" smtClean="0"/>
              <a:t>Prognózy a projekce obyvatelstva</a:t>
            </a:r>
            <a:endParaRPr lang="cs-CZ" altLang="cs-CZ" dirty="0"/>
          </a:p>
        </p:txBody>
      </p:sp>
      <p:pic>
        <p:nvPicPr>
          <p:cNvPr id="3" name="Obrázek 2"/>
          <p:cNvPicPr>
            <a:picLocks noChangeAspect="1"/>
          </p:cNvPicPr>
          <p:nvPr/>
        </p:nvPicPr>
        <p:blipFill>
          <a:blip r:embed="rId2"/>
          <a:stretch>
            <a:fillRect/>
          </a:stretch>
        </p:blipFill>
        <p:spPr>
          <a:xfrm>
            <a:off x="397055" y="2687782"/>
            <a:ext cx="11391134" cy="2382982"/>
          </a:xfrm>
          <a:prstGeom prst="rect">
            <a:avLst/>
          </a:prstGeom>
        </p:spPr>
      </p:pic>
      <p:sp>
        <p:nvSpPr>
          <p:cNvPr id="4" name="TextovéPole 3"/>
          <p:cNvSpPr txBox="1"/>
          <p:nvPr/>
        </p:nvSpPr>
        <p:spPr>
          <a:xfrm>
            <a:off x="1173018" y="1115047"/>
            <a:ext cx="9494202" cy="830997"/>
          </a:xfrm>
          <a:prstGeom prst="rect">
            <a:avLst/>
          </a:prstGeom>
          <a:noFill/>
        </p:spPr>
        <p:txBody>
          <a:bodyPr wrap="none" rtlCol="0">
            <a:spAutoFit/>
          </a:bodyPr>
          <a:lstStyle/>
          <a:p>
            <a:pPr algn="ctr"/>
            <a:r>
              <a:rPr lang="cs-CZ" dirty="0"/>
              <a:t>Očekávaný počet obyvatel ve vybraných letech v období 2020–2050 </a:t>
            </a:r>
            <a:endParaRPr lang="cs-CZ" dirty="0" smtClean="0"/>
          </a:p>
          <a:p>
            <a:pPr algn="ctr"/>
            <a:r>
              <a:rPr lang="cs-CZ" dirty="0" smtClean="0"/>
              <a:t>podle </a:t>
            </a:r>
            <a:r>
              <a:rPr lang="cs-CZ" dirty="0"/>
              <a:t>variant projekce obyvatelstva České republiky 2018</a:t>
            </a:r>
          </a:p>
        </p:txBody>
      </p:sp>
    </p:spTree>
    <p:extLst>
      <p:ext uri="{BB962C8B-B14F-4D97-AF65-F5344CB8AC3E}">
        <p14:creationId xmlns:p14="http://schemas.microsoft.com/office/powerpoint/2010/main" val="330224018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
        <p:nvSpPr>
          <p:cNvPr id="3" name="Nadpis 2"/>
          <p:cNvSpPr>
            <a:spLocks noGrp="1"/>
          </p:cNvSpPr>
          <p:nvPr>
            <p:ph type="title"/>
          </p:nvPr>
        </p:nvSpPr>
        <p:spPr>
          <a:xfrm>
            <a:off x="720000" y="341309"/>
            <a:ext cx="10753200" cy="451576"/>
          </a:xfrm>
        </p:spPr>
        <p:txBody>
          <a:bodyPr/>
          <a:lstStyle/>
          <a:p>
            <a:pPr algn="ctr"/>
            <a:r>
              <a:rPr lang="cs-CZ" altLang="cs-CZ" sz="2800" dirty="0">
                <a:latin typeface="Verdana" panose="020B0604030504040204" pitchFamily="34" charset="0"/>
              </a:rPr>
              <a:t>ČAS V DEMOGRAFII, DEMOGRAFICKÁ SÍŤ</a:t>
            </a:r>
            <a:r>
              <a:rPr lang="cs-CZ" altLang="cs-CZ" u="sng" dirty="0">
                <a:latin typeface="Verdana" panose="020B0604030504040204" pitchFamily="34" charset="0"/>
              </a:rPr>
              <a:t/>
            </a:r>
            <a:br>
              <a:rPr lang="cs-CZ" altLang="cs-CZ" u="sng" dirty="0">
                <a:latin typeface="Verdana" panose="020B0604030504040204" pitchFamily="34" charset="0"/>
              </a:rPr>
            </a:br>
            <a:endParaRPr lang="cs-CZ" dirty="0"/>
          </a:p>
        </p:txBody>
      </p:sp>
      <p:sp>
        <p:nvSpPr>
          <p:cNvPr id="4" name="Zástupný symbol pro obsah 3"/>
          <p:cNvSpPr>
            <a:spLocks noGrp="1"/>
          </p:cNvSpPr>
          <p:nvPr>
            <p:ph idx="1"/>
          </p:nvPr>
        </p:nvSpPr>
        <p:spPr>
          <a:xfrm>
            <a:off x="609600" y="1228436"/>
            <a:ext cx="10863600" cy="4603564"/>
          </a:xfrm>
        </p:spPr>
        <p:txBody>
          <a:bodyPr/>
          <a:lstStyle/>
          <a:p>
            <a:pPr marL="609600" indent="-609600"/>
            <a:r>
              <a:rPr lang="cs-CZ" altLang="cs-CZ" b="1" dirty="0">
                <a:latin typeface="Verdana" panose="020B0604030504040204" pitchFamily="34" charset="0"/>
              </a:rPr>
              <a:t>Čas je základním rozměrem existence lidských populací a jejich reprodukce</a:t>
            </a:r>
          </a:p>
          <a:p>
            <a:pPr marL="609600" indent="-609600"/>
            <a:endParaRPr lang="cs-CZ" altLang="cs-CZ" dirty="0">
              <a:latin typeface="Verdana" panose="020B0604030504040204" pitchFamily="34" charset="0"/>
            </a:endParaRPr>
          </a:p>
          <a:p>
            <a:pPr marL="609600" indent="-609600"/>
            <a:r>
              <a:rPr lang="cs-CZ" altLang="cs-CZ" u="sng" dirty="0">
                <a:latin typeface="Verdana" panose="020B0604030504040204" pitchFamily="34" charset="0"/>
              </a:rPr>
              <a:t>Rozlišuje se: </a:t>
            </a:r>
          </a:p>
          <a:p>
            <a:pPr marL="609600" indent="-609600">
              <a:buFontTx/>
              <a:buAutoNum type="arabicParenR"/>
            </a:pPr>
            <a:r>
              <a:rPr lang="cs-CZ" altLang="cs-CZ" b="1" dirty="0">
                <a:latin typeface="Verdana" panose="020B0604030504040204" pitchFamily="34" charset="0"/>
              </a:rPr>
              <a:t>kalendářní čas</a:t>
            </a:r>
            <a:r>
              <a:rPr lang="cs-CZ" altLang="cs-CZ" dirty="0">
                <a:latin typeface="Verdana" panose="020B0604030504040204" pitchFamily="34" charset="0"/>
              </a:rPr>
              <a:t> (objektivní)</a:t>
            </a:r>
          </a:p>
          <a:p>
            <a:pPr marL="609600" indent="-609600">
              <a:buFontTx/>
              <a:buAutoNum type="arabicParenR"/>
            </a:pPr>
            <a:r>
              <a:rPr lang="cs-CZ" altLang="cs-CZ" b="1" dirty="0" smtClean="0">
                <a:latin typeface="Verdana" panose="020B0604030504040204" pitchFamily="34" charset="0"/>
              </a:rPr>
              <a:t>Čas </a:t>
            </a:r>
            <a:r>
              <a:rPr lang="cs-CZ" altLang="cs-CZ" b="1" dirty="0">
                <a:latin typeface="Verdana" panose="020B0604030504040204" pitchFamily="34" charset="0"/>
              </a:rPr>
              <a:t>vztahující se k věku</a:t>
            </a:r>
            <a:r>
              <a:rPr lang="cs-CZ" altLang="cs-CZ" dirty="0">
                <a:latin typeface="Verdana" panose="020B0604030504040204" pitchFamily="34" charset="0"/>
              </a:rPr>
              <a:t> jedince či jinak pojímané doby trvání</a:t>
            </a:r>
          </a:p>
          <a:p>
            <a:endParaRPr lang="cs-CZ" dirty="0"/>
          </a:p>
        </p:txBody>
      </p:sp>
    </p:spTree>
    <p:extLst>
      <p:ext uri="{BB962C8B-B14F-4D97-AF65-F5344CB8AC3E}">
        <p14:creationId xmlns:p14="http://schemas.microsoft.com/office/powerpoint/2010/main" val="49445328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4294967295"/>
          </p:nvPr>
        </p:nvSpPr>
        <p:spPr>
          <a:xfrm>
            <a:off x="886691" y="692151"/>
            <a:ext cx="10372436" cy="5434013"/>
          </a:xfrm>
        </p:spPr>
        <p:txBody>
          <a:bodyPr/>
          <a:lstStyle/>
          <a:p>
            <a:pPr eaLnBrk="1" hangingPunct="1"/>
            <a:r>
              <a:rPr lang="cs-CZ" altLang="cs-CZ" sz="2400" dirty="0">
                <a:latin typeface="Verdana" panose="020B0604030504040204" pitchFamily="34" charset="0"/>
              </a:rPr>
              <a:t>Demografická síť je </a:t>
            </a:r>
            <a:r>
              <a:rPr lang="cs-CZ" altLang="cs-CZ" sz="2400" b="1" dirty="0">
                <a:latin typeface="Verdana" panose="020B0604030504040204" pitchFamily="34" charset="0"/>
              </a:rPr>
              <a:t>pravoúhlý</a:t>
            </a:r>
            <a:r>
              <a:rPr lang="cs-CZ" altLang="cs-CZ" sz="2400" dirty="0">
                <a:latin typeface="Verdana" panose="020B0604030504040204" pitchFamily="34" charset="0"/>
              </a:rPr>
              <a:t>, příp. jiný souřadný </a:t>
            </a:r>
            <a:r>
              <a:rPr lang="cs-CZ" altLang="cs-CZ" sz="2400" b="1" dirty="0">
                <a:latin typeface="Verdana" panose="020B0604030504040204" pitchFamily="34" charset="0"/>
              </a:rPr>
              <a:t>systém</a:t>
            </a:r>
            <a:r>
              <a:rPr lang="cs-CZ" altLang="cs-CZ" sz="2400" dirty="0">
                <a:latin typeface="Verdana" panose="020B0604030504040204" pitchFamily="34" charset="0"/>
              </a:rPr>
              <a:t>, kde se na jednu osu (v pravoúhlém systému na </a:t>
            </a:r>
            <a:r>
              <a:rPr lang="cs-CZ" altLang="cs-CZ" sz="2400" b="1" dirty="0">
                <a:latin typeface="Verdana" panose="020B0604030504040204" pitchFamily="34" charset="0"/>
              </a:rPr>
              <a:t>osu „y“</a:t>
            </a:r>
            <a:r>
              <a:rPr lang="cs-CZ" altLang="cs-CZ" sz="2400" dirty="0">
                <a:latin typeface="Verdana" panose="020B0604030504040204" pitchFamily="34" charset="0"/>
              </a:rPr>
              <a:t>) vynáší </a:t>
            </a:r>
            <a:r>
              <a:rPr lang="cs-CZ" altLang="cs-CZ" sz="2400" b="1" i="1" dirty="0">
                <a:latin typeface="Verdana" panose="020B0604030504040204" pitchFamily="34" charset="0"/>
              </a:rPr>
              <a:t>věk</a:t>
            </a:r>
            <a:r>
              <a:rPr lang="cs-CZ" altLang="cs-CZ" sz="2400" dirty="0">
                <a:latin typeface="Verdana" panose="020B0604030504040204" pitchFamily="34" charset="0"/>
              </a:rPr>
              <a:t> nebo </a:t>
            </a:r>
            <a:r>
              <a:rPr lang="cs-CZ" altLang="cs-CZ" sz="2400" b="1" dirty="0">
                <a:latin typeface="Verdana" panose="020B0604030504040204" pitchFamily="34" charset="0"/>
              </a:rPr>
              <a:t>doba uplynulá od předchozí události</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V případě dožití se, úmrtí a řady dalších událostí je onou předcházející událostí obvykle narození, při rozvodu uzavření jemu předcházejícího sňatku..</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Na </a:t>
            </a:r>
            <a:r>
              <a:rPr lang="cs-CZ" altLang="cs-CZ" sz="2400" b="1" dirty="0">
                <a:latin typeface="Verdana" panose="020B0604030504040204" pitchFamily="34" charset="0"/>
              </a:rPr>
              <a:t>osu „x“</a:t>
            </a:r>
            <a:r>
              <a:rPr lang="cs-CZ" altLang="cs-CZ" sz="2400" dirty="0">
                <a:latin typeface="Verdana" panose="020B0604030504040204" pitchFamily="34" charset="0"/>
              </a:rPr>
              <a:t> se pak nejčastěji vynáší </a:t>
            </a:r>
            <a:r>
              <a:rPr lang="cs-CZ" altLang="cs-CZ" sz="2400" b="1" i="1" dirty="0">
                <a:latin typeface="Verdana" panose="020B0604030504040204" pitchFamily="34" charset="0"/>
              </a:rPr>
              <a:t>kalendářní čas</a:t>
            </a:r>
            <a:endParaRPr lang="cs-CZ" altLang="cs-CZ" sz="2400" b="1" dirty="0">
              <a:latin typeface="Verdana" panose="020B0604030504040204" pitchFamily="34" charset="0"/>
            </a:endParaRP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3917566297"/>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620714"/>
            <a:ext cx="5435600" cy="597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ext Box 5"/>
          <p:cNvSpPr txBox="1">
            <a:spLocks noChangeArrowheads="1"/>
          </p:cNvSpPr>
          <p:nvPr/>
        </p:nvSpPr>
        <p:spPr bwMode="auto">
          <a:xfrm>
            <a:off x="2424114" y="188913"/>
            <a:ext cx="7597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t>Demografická síť (</a:t>
            </a:r>
            <a:r>
              <a:rPr lang="cs-CZ" altLang="cs-CZ" sz="1800" dirty="0" err="1"/>
              <a:t>Lexisův</a:t>
            </a:r>
            <a:r>
              <a:rPr lang="cs-CZ" altLang="cs-CZ" sz="1800" dirty="0"/>
              <a:t> diagram) a dvojí pohled na realitu v demografii</a:t>
            </a: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121252020"/>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4294967295"/>
          </p:nvPr>
        </p:nvSpPr>
        <p:spPr>
          <a:xfrm>
            <a:off x="720000" y="508000"/>
            <a:ext cx="10668436" cy="5618163"/>
          </a:xfrm>
        </p:spPr>
        <p:txBody>
          <a:bodyPr/>
          <a:lstStyle/>
          <a:p>
            <a:pPr eaLnBrk="1" hangingPunct="1">
              <a:lnSpc>
                <a:spcPct val="150000"/>
              </a:lnSpc>
            </a:pPr>
            <a:r>
              <a:rPr lang="cs-CZ" altLang="cs-CZ" sz="2400" dirty="0">
                <a:latin typeface="Verdana" panose="020B0604030504040204" pitchFamily="34" charset="0"/>
              </a:rPr>
              <a:t>Takto uspořádaný časový prostor umožňuje sledovat </a:t>
            </a:r>
            <a:r>
              <a:rPr lang="cs-CZ" altLang="cs-CZ" sz="2400" b="1" dirty="0">
                <a:latin typeface="Verdana" panose="020B0604030504040204" pitchFamily="34" charset="0"/>
              </a:rPr>
              <a:t>životní pouť každého jedince</a:t>
            </a:r>
            <a:r>
              <a:rPr lang="cs-CZ" altLang="cs-CZ" sz="2400" dirty="0">
                <a:latin typeface="Verdana" panose="020B0604030504040204" pitchFamily="34" charset="0"/>
              </a:rPr>
              <a:t>, příslušníka dané </a:t>
            </a:r>
            <a:r>
              <a:rPr lang="cs-CZ" altLang="cs-CZ" sz="2400" b="1" i="1" dirty="0">
                <a:latin typeface="Verdana" panose="020B0604030504040204" pitchFamily="34" charset="0"/>
              </a:rPr>
              <a:t>populace</a:t>
            </a:r>
          </a:p>
          <a:p>
            <a:pPr eaLnBrk="1" hangingPunct="1">
              <a:lnSpc>
                <a:spcPct val="150000"/>
              </a:lnSpc>
            </a:pPr>
            <a:endParaRPr lang="cs-CZ" altLang="cs-CZ" sz="2400" dirty="0">
              <a:latin typeface="Verdana" panose="020B0604030504040204" pitchFamily="34" charset="0"/>
            </a:endParaRPr>
          </a:p>
          <a:p>
            <a:pPr eaLnBrk="1" hangingPunct="1">
              <a:lnSpc>
                <a:spcPct val="150000"/>
              </a:lnSpc>
            </a:pPr>
            <a:r>
              <a:rPr lang="cs-CZ" altLang="cs-CZ" sz="2400" dirty="0">
                <a:latin typeface="Verdana" panose="020B0604030504040204" pitchFamily="34" charset="0"/>
              </a:rPr>
              <a:t>Lidská existence v něm má podobu </a:t>
            </a:r>
            <a:r>
              <a:rPr lang="cs-CZ" altLang="cs-CZ" sz="2400" b="1" dirty="0">
                <a:latin typeface="Verdana" panose="020B0604030504040204" pitchFamily="34" charset="0"/>
              </a:rPr>
              <a:t>plynule se prodlužující </a:t>
            </a:r>
            <a:r>
              <a:rPr lang="cs-CZ" altLang="cs-CZ" sz="2400" b="1" u="sng" dirty="0">
                <a:latin typeface="Verdana" panose="020B0604030504040204" pitchFamily="34" charset="0"/>
              </a:rPr>
              <a:t>polopřímky nazývané čára nebo linie života</a:t>
            </a:r>
          </a:p>
          <a:p>
            <a:pPr eaLnBrk="1" hangingPunct="1">
              <a:lnSpc>
                <a:spcPct val="150000"/>
              </a:lnSpc>
            </a:pPr>
            <a:endParaRPr lang="cs-CZ" altLang="cs-CZ" sz="2400" b="1" dirty="0">
              <a:latin typeface="Verdana" panose="020B0604030504040204" pitchFamily="34" charset="0"/>
            </a:endParaRPr>
          </a:p>
          <a:p>
            <a:pPr eaLnBrk="1" hangingPunct="1">
              <a:lnSpc>
                <a:spcPct val="150000"/>
              </a:lnSpc>
            </a:pPr>
            <a:r>
              <a:rPr lang="cs-CZ" altLang="cs-CZ" sz="2400" dirty="0">
                <a:latin typeface="Verdana" panose="020B0604030504040204" pitchFamily="34" charset="0"/>
              </a:rPr>
              <a:t>Tato polopřímka se </a:t>
            </a:r>
            <a:r>
              <a:rPr lang="cs-CZ" altLang="cs-CZ" sz="2400" b="1" u="sng" dirty="0">
                <a:latin typeface="Verdana" panose="020B0604030504040204" pitchFamily="34" charset="0"/>
              </a:rPr>
              <a:t>změní v úsečku při výstupu z pole pozorování</a:t>
            </a:r>
            <a:r>
              <a:rPr lang="cs-CZ" altLang="cs-CZ" sz="2400" dirty="0">
                <a:latin typeface="Verdana" panose="020B0604030504040204" pitchFamily="34" charset="0"/>
              </a:rPr>
              <a:t>, tedy z populační skupiny nebo celé populace. K výstupu může dojít </a:t>
            </a:r>
            <a:r>
              <a:rPr lang="cs-CZ" altLang="cs-CZ" sz="2400" b="1" i="1" dirty="0">
                <a:latin typeface="Verdana" panose="020B0604030504040204" pitchFamily="34" charset="0"/>
              </a:rPr>
              <a:t>úmrtím, vystěhováním</a:t>
            </a:r>
            <a:r>
              <a:rPr lang="cs-CZ" altLang="cs-CZ" sz="2400" dirty="0">
                <a:latin typeface="Verdana" panose="020B0604030504040204" pitchFamily="34" charset="0"/>
              </a:rPr>
              <a:t>, ale také např. </a:t>
            </a:r>
            <a:r>
              <a:rPr lang="cs-CZ" altLang="cs-CZ" sz="2400" b="1" i="1" dirty="0">
                <a:latin typeface="Verdana" panose="020B0604030504040204" pitchFamily="34" charset="0"/>
              </a:rPr>
              <a:t>uzavřením sňatku</a:t>
            </a:r>
            <a:r>
              <a:rPr lang="cs-CZ" altLang="cs-CZ" sz="2400" dirty="0">
                <a:latin typeface="Verdana" panose="020B0604030504040204" pitchFamily="34" charset="0"/>
              </a:rPr>
              <a:t>, pokud se sleduje populace svobodných..</a:t>
            </a:r>
          </a:p>
          <a:p>
            <a:pPr eaLnBrk="1" hangingPunct="1">
              <a:lnSpc>
                <a:spcPct val="90000"/>
              </a:lnSpc>
            </a:pPr>
            <a:endParaRPr lang="cs-CZ" altLang="cs-CZ" sz="2400"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459806057"/>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body" idx="4294967295"/>
          </p:nvPr>
        </p:nvSpPr>
        <p:spPr>
          <a:xfrm>
            <a:off x="1126836" y="620713"/>
            <a:ext cx="10150764" cy="5505450"/>
          </a:xfrm>
        </p:spPr>
        <p:txBody>
          <a:bodyPr/>
          <a:lstStyle/>
          <a:p>
            <a:pPr eaLnBrk="1" hangingPunct="1"/>
            <a:endParaRPr lang="cs-CZ" altLang="cs-CZ" b="1" dirty="0">
              <a:latin typeface="Verdana" panose="020B0604030504040204" pitchFamily="34" charset="0"/>
            </a:endParaRPr>
          </a:p>
          <a:p>
            <a:pPr eaLnBrk="1" hangingPunct="1"/>
            <a:r>
              <a:rPr lang="cs-CZ" altLang="cs-CZ" b="1" dirty="0">
                <a:latin typeface="Verdana" panose="020B0604030504040204" pitchFamily="34" charset="0"/>
              </a:rPr>
              <a:t>Předmětem zájmu demografie se pak stává frekvence </a:t>
            </a:r>
            <a:r>
              <a:rPr lang="cs-CZ" altLang="cs-CZ" b="1" i="1" dirty="0">
                <a:latin typeface="Verdana" panose="020B0604030504040204" pitchFamily="34" charset="0"/>
              </a:rPr>
              <a:t>demografických událostí</a:t>
            </a:r>
            <a:r>
              <a:rPr lang="cs-CZ" altLang="cs-CZ" dirty="0">
                <a:latin typeface="Verdana" panose="020B0604030504040204" pitchFamily="34" charset="0"/>
              </a:rPr>
              <a:t> (na linii života) jednoho druhu </a:t>
            </a:r>
            <a:r>
              <a:rPr lang="cs-CZ" altLang="cs-CZ" b="1" dirty="0">
                <a:latin typeface="Verdana" panose="020B0604030504040204" pitchFamily="34" charset="0"/>
              </a:rPr>
              <a:t>u souboru osob tvořících sledovanou populaci</a:t>
            </a:r>
            <a:r>
              <a:rPr lang="cs-CZ" altLang="cs-CZ" dirty="0">
                <a:latin typeface="Verdana" panose="020B0604030504040204" pitchFamily="34" charset="0"/>
              </a:rPr>
              <a:t>, ve zvolených časových rámcích..</a:t>
            </a:r>
          </a:p>
          <a:p>
            <a:pPr eaLnBrk="1" hangingPunct="1">
              <a:buFontTx/>
              <a:buNone/>
            </a:pPr>
            <a:endParaRPr lang="cs-CZ" altLang="cs-CZ" dirty="0">
              <a:latin typeface="Verdana" panose="020B0604030504040204" pitchFamily="34" charset="0"/>
            </a:endParaRPr>
          </a:p>
          <a:p>
            <a:pPr eaLnBrk="1" hangingPunct="1">
              <a:buFontTx/>
              <a:buNone/>
            </a:pPr>
            <a:r>
              <a:rPr lang="cs-CZ" altLang="cs-CZ" dirty="0">
                <a:latin typeface="Verdana" panose="020B0604030504040204" pitchFamily="34" charset="0"/>
              </a:rPr>
              <a:t>            (např. </a:t>
            </a:r>
            <a:r>
              <a:rPr lang="cs-CZ" altLang="cs-CZ" i="1" dirty="0">
                <a:latin typeface="Verdana" panose="020B0604030504040204" pitchFamily="34" charset="0"/>
              </a:rPr>
              <a:t>úmrtí osob v daném věku v příslušném kalendářním roce</a:t>
            </a:r>
            <a:r>
              <a:rPr lang="cs-CZ" altLang="cs-CZ" dirty="0">
                <a:latin typeface="Verdana" panose="020B0604030504040204" pitchFamily="34" charset="0"/>
              </a:rPr>
              <a:t>)</a:t>
            </a:r>
          </a:p>
          <a:p>
            <a:pPr eaLnBrk="1" hangingPunct="1"/>
            <a:endParaRPr lang="cs-CZ" altLang="cs-CZ" dirty="0">
              <a:latin typeface="Verdana" panose="020B0604030504040204" pitchFamily="34" charset="0"/>
            </a:endParaRPr>
          </a:p>
        </p:txBody>
      </p:sp>
      <p:sp>
        <p:nvSpPr>
          <p:cNvPr id="97283" name="AutoShape 4"/>
          <p:cNvSpPr>
            <a:spLocks noChangeArrowheads="1"/>
          </p:cNvSpPr>
          <p:nvPr/>
        </p:nvSpPr>
        <p:spPr bwMode="auto">
          <a:xfrm>
            <a:off x="1408979" y="3130550"/>
            <a:ext cx="976312"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3433726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Lékař u lůžka nakažených morem vzhlíží k obloze, z níž se snaží určit  astrologickou příčinu černé smrti a vyprosit zázračné uzdravení. Středověká  iluminace z Toggenburské bible, r. 14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88913"/>
            <a:ext cx="367188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AutoShape 7" descr="Výsledek obrázku pro justiniánův mo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64516" name="Picture 9" descr="3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204788"/>
            <a:ext cx="338455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1" descr="mor-yersinia-pestis-blecha-a-clovek-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2781300"/>
            <a:ext cx="3325812"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34374794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4294967295"/>
          </p:nvPr>
        </p:nvSpPr>
        <p:spPr>
          <a:xfrm>
            <a:off x="858982" y="333376"/>
            <a:ext cx="10160000" cy="6119813"/>
          </a:xfrm>
        </p:spPr>
        <p:txBody>
          <a:bodyPr/>
          <a:lstStyle/>
          <a:p>
            <a:pPr eaLnBrk="1" hangingPunct="1"/>
            <a:endParaRPr lang="cs-CZ" altLang="cs-CZ" dirty="0" smtClean="0">
              <a:latin typeface="Verdana" panose="020B0604030504040204" pitchFamily="34" charset="0"/>
            </a:endParaRPr>
          </a:p>
          <a:p>
            <a:pPr eaLnBrk="1" hangingPunct="1">
              <a:lnSpc>
                <a:spcPct val="150000"/>
              </a:lnSpc>
            </a:pPr>
            <a:r>
              <a:rPr lang="cs-CZ" altLang="cs-CZ" dirty="0" smtClean="0">
                <a:latin typeface="Verdana" panose="020B0604030504040204" pitchFamily="34" charset="0"/>
              </a:rPr>
              <a:t>Další významnou ryze časovou demografickou dimenzí je </a:t>
            </a:r>
            <a:r>
              <a:rPr lang="cs-CZ" altLang="cs-CZ" b="1" i="1" dirty="0" smtClean="0">
                <a:latin typeface="Verdana" panose="020B0604030504040204" pitchFamily="34" charset="0"/>
              </a:rPr>
              <a:t>generace</a:t>
            </a:r>
            <a:r>
              <a:rPr lang="cs-CZ" altLang="cs-CZ" dirty="0" smtClean="0">
                <a:latin typeface="Verdana" panose="020B0604030504040204" pitchFamily="34" charset="0"/>
              </a:rPr>
              <a:t> </a:t>
            </a:r>
            <a:r>
              <a:rPr lang="cs-CZ" altLang="cs-CZ" b="1" i="1" dirty="0" smtClean="0">
                <a:latin typeface="Verdana" panose="020B0604030504040204" pitchFamily="34" charset="0"/>
              </a:rPr>
              <a:t>(kohorta)</a:t>
            </a:r>
            <a:r>
              <a:rPr lang="cs-CZ" altLang="cs-CZ" dirty="0" smtClean="0">
                <a:latin typeface="Verdana" panose="020B0604030504040204" pitchFamily="34" charset="0"/>
              </a:rPr>
              <a:t>, která je </a:t>
            </a:r>
            <a:r>
              <a:rPr lang="cs-CZ" altLang="cs-CZ" b="1" dirty="0" smtClean="0">
                <a:latin typeface="Verdana" panose="020B0604030504040204" pitchFamily="34" charset="0"/>
              </a:rPr>
              <a:t>určena příslušnou počáteční událostí, přesnou dobou trvání a určitým kalendářním obdobím.</a:t>
            </a:r>
          </a:p>
          <a:p>
            <a:pPr eaLnBrk="1" hangingPunct="1">
              <a:buFontTx/>
              <a:buNone/>
            </a:pPr>
            <a:endParaRPr lang="cs-CZ" altLang="cs-CZ" b="1" i="1" dirty="0" smtClean="0">
              <a:solidFill>
                <a:srgbClr val="FF3300"/>
              </a:solidFill>
              <a:latin typeface="Verdana" panose="020B0604030504040204" pitchFamily="34" charset="0"/>
            </a:endParaRPr>
          </a:p>
          <a:p>
            <a:pPr eaLnBrk="1" hangingPunct="1">
              <a:buFontTx/>
              <a:buNone/>
            </a:pPr>
            <a:r>
              <a:rPr lang="cs-CZ" altLang="cs-CZ" b="1" i="1" dirty="0" smtClean="0">
                <a:solidFill>
                  <a:srgbClr val="FF3300"/>
                </a:solidFill>
                <a:latin typeface="Verdana" panose="020B0604030504040204" pitchFamily="34" charset="0"/>
              </a:rPr>
              <a:t>(Co si představíte pod pojmem generace?)</a:t>
            </a:r>
          </a:p>
          <a:p>
            <a:pPr eaLnBrk="1" hangingPunct="1"/>
            <a:endParaRPr lang="cs-CZ" altLang="cs-CZ" b="1" dirty="0" smtClean="0">
              <a:solidFill>
                <a:srgbClr val="FF3300"/>
              </a:solidFill>
              <a:latin typeface="Verdana" panose="020B0604030504040204" pitchFamily="34" charset="0"/>
            </a:endParaRPr>
          </a:p>
          <a:p>
            <a:pPr eaLnBrk="1" hangingPunct="1"/>
            <a:endParaRPr lang="cs-CZ" altLang="cs-CZ" dirty="0" smtClean="0">
              <a:latin typeface="Verdana" panose="020B0604030504040204" pitchFamily="34" charset="0"/>
            </a:endParaRPr>
          </a:p>
          <a:p>
            <a:pPr eaLnBrk="1" hangingPunct="1"/>
            <a:endParaRPr lang="cs-CZ" altLang="cs-CZ"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880940029"/>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a:xfrm>
            <a:off x="720000" y="476251"/>
            <a:ext cx="10511418" cy="5649913"/>
          </a:xfrm>
        </p:spPr>
        <p:txBody>
          <a:bodyPr/>
          <a:lstStyle/>
          <a:p>
            <a:pPr eaLnBrk="1" hangingPunct="1">
              <a:lnSpc>
                <a:spcPct val="90000"/>
              </a:lnSpc>
            </a:pPr>
            <a:r>
              <a:rPr lang="cs-CZ" altLang="cs-CZ" sz="2400" dirty="0">
                <a:latin typeface="Verdana" panose="020B0604030504040204" pitchFamily="34" charset="0"/>
              </a:rPr>
              <a:t>V nejčastějším a nejjednodušším případě se hovoří o </a:t>
            </a:r>
            <a:r>
              <a:rPr lang="cs-CZ" altLang="cs-CZ" sz="2400" b="1" dirty="0">
                <a:latin typeface="Verdana" panose="020B0604030504040204" pitchFamily="34" charset="0"/>
              </a:rPr>
              <a:t>generaci narozených ve stejném období</a:t>
            </a:r>
            <a:r>
              <a:rPr lang="cs-CZ" altLang="cs-CZ" sz="2400" dirty="0">
                <a:latin typeface="Verdana" panose="020B0604030504040204" pitchFamily="34" charset="0"/>
              </a:rPr>
              <a:t>, obvykle v průběhu jednoho kalendářního roku</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(viz obrázek) - pozorování ve směru čar života, tedy ve směru jednotlivých generací se nazývá </a:t>
            </a:r>
            <a:r>
              <a:rPr lang="cs-CZ" altLang="cs-CZ" sz="2400" b="1" dirty="0">
                <a:latin typeface="Verdana" panose="020B0604030504040204" pitchFamily="34" charset="0"/>
              </a:rPr>
              <a:t>generačním </a:t>
            </a:r>
            <a:r>
              <a:rPr lang="cs-CZ" altLang="cs-CZ" sz="2400" dirty="0">
                <a:latin typeface="Verdana" panose="020B0604030504040204" pitchFamily="34" charset="0"/>
              </a:rPr>
              <a:t>(</a:t>
            </a:r>
            <a:r>
              <a:rPr lang="cs-CZ" altLang="cs-CZ" sz="2400" b="1" dirty="0">
                <a:latin typeface="Verdana" panose="020B0604030504040204" pitchFamily="34" charset="0"/>
              </a:rPr>
              <a:t>longitudinálním</a:t>
            </a:r>
            <a:r>
              <a:rPr lang="cs-CZ" altLang="cs-CZ" sz="2400" dirty="0">
                <a:latin typeface="Verdana" panose="020B0604030504040204" pitchFamily="34" charset="0"/>
              </a:rPr>
              <a:t>, podélným) pohledem, …na rozdíl od častějšího, ale méně dokonalého pohledu </a:t>
            </a:r>
            <a:r>
              <a:rPr lang="cs-CZ" altLang="cs-CZ" sz="2400" b="1" dirty="0">
                <a:latin typeface="Verdana" panose="020B0604030504040204" pitchFamily="34" charset="0"/>
              </a:rPr>
              <a:t>průřezového </a:t>
            </a:r>
            <a:r>
              <a:rPr lang="cs-CZ" altLang="cs-CZ" sz="2400" dirty="0">
                <a:latin typeface="Verdana" panose="020B0604030504040204" pitchFamily="34" charset="0"/>
              </a:rPr>
              <a:t>(</a:t>
            </a:r>
            <a:r>
              <a:rPr lang="cs-CZ" altLang="cs-CZ" sz="2400" b="1" dirty="0">
                <a:latin typeface="Verdana" panose="020B0604030504040204" pitchFamily="34" charset="0"/>
              </a:rPr>
              <a:t>transverzálního</a:t>
            </a:r>
            <a:r>
              <a:rPr lang="cs-CZ" altLang="cs-CZ" sz="2400" dirty="0">
                <a:latin typeface="Verdana" panose="020B0604030504040204" pitchFamily="34" charset="0"/>
              </a:rPr>
              <a:t>)</a:t>
            </a:r>
          </a:p>
          <a:p>
            <a:pPr eaLnBrk="1" hangingPunct="1">
              <a:lnSpc>
                <a:spcPct val="90000"/>
              </a:lnSpc>
            </a:pPr>
            <a:endParaRPr lang="cs-CZ" altLang="cs-CZ" dirty="0"/>
          </a:p>
        </p:txBody>
      </p:sp>
      <p:pic>
        <p:nvPicPr>
          <p:cNvPr id="101379" name="Obrázek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417" y="3370987"/>
            <a:ext cx="3078545" cy="338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Prognózy a projekce obyvatelstva</a:t>
            </a:r>
            <a:endParaRPr lang="cs-CZ" dirty="0"/>
          </a:p>
        </p:txBody>
      </p:sp>
    </p:spTree>
    <p:extLst>
      <p:ext uri="{BB962C8B-B14F-4D97-AF65-F5344CB8AC3E}">
        <p14:creationId xmlns:p14="http://schemas.microsoft.com/office/powerpoint/2010/main" val="70691059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4294967295"/>
          </p:nvPr>
        </p:nvSpPr>
        <p:spPr>
          <a:xfrm>
            <a:off x="868218" y="314035"/>
            <a:ext cx="10714182" cy="6165965"/>
          </a:xfrm>
        </p:spPr>
        <p:txBody>
          <a:bodyPr/>
          <a:lstStyle/>
          <a:p>
            <a:pPr eaLnBrk="1" hangingPunct="1">
              <a:lnSpc>
                <a:spcPct val="80000"/>
              </a:lnSpc>
              <a:buFontTx/>
              <a:buNone/>
            </a:pPr>
            <a:r>
              <a:rPr lang="cs-CZ" altLang="cs-CZ" sz="2400" b="1" u="sng" dirty="0">
                <a:latin typeface="Verdana" panose="020B0604030504040204" pitchFamily="34" charset="0"/>
              </a:rPr>
              <a:t>Rozdíl</a:t>
            </a:r>
          </a:p>
          <a:p>
            <a:pPr eaLnBrk="1" hangingPunct="1">
              <a:lnSpc>
                <a:spcPct val="80000"/>
              </a:lnSpc>
              <a:buFontTx/>
              <a:buNone/>
            </a:pPr>
            <a:endParaRPr lang="cs-CZ" altLang="cs-CZ" sz="2400" b="1" u="sng"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1) V </a:t>
            </a:r>
            <a:r>
              <a:rPr lang="cs-CZ" altLang="cs-CZ" sz="2400" b="1" u="sng" dirty="0">
                <a:latin typeface="Verdana" panose="020B0604030504040204" pitchFamily="34" charset="0"/>
              </a:rPr>
              <a:t>generačním pohledu</a:t>
            </a:r>
            <a:r>
              <a:rPr lang="cs-CZ" altLang="cs-CZ" sz="2400" u="sng" dirty="0">
                <a:latin typeface="Verdana" panose="020B0604030504040204" pitchFamily="34" charset="0"/>
              </a:rPr>
              <a:t> </a:t>
            </a:r>
            <a:r>
              <a:rPr lang="cs-CZ" altLang="cs-CZ" sz="2400" dirty="0">
                <a:latin typeface="Verdana" panose="020B0604030504040204" pitchFamily="34" charset="0"/>
              </a:rPr>
              <a:t>existuje pomyslná </a:t>
            </a:r>
            <a:r>
              <a:rPr lang="cs-CZ" altLang="cs-CZ" sz="2400" b="1" u="sng" dirty="0">
                <a:latin typeface="Verdana" panose="020B0604030504040204" pitchFamily="34" charset="0"/>
              </a:rPr>
              <a:t>rovnováha</a:t>
            </a:r>
            <a:r>
              <a:rPr lang="cs-CZ" altLang="cs-CZ" sz="2400" dirty="0">
                <a:latin typeface="Verdana" panose="020B0604030504040204" pitchFamily="34" charset="0"/>
              </a:rPr>
              <a:t> a přirozená proporcionalita </a:t>
            </a:r>
            <a:r>
              <a:rPr lang="cs-CZ" altLang="cs-CZ" sz="2400" b="1" u="sng" dirty="0">
                <a:latin typeface="Verdana" panose="020B0604030504040204" pitchFamily="34" charset="0"/>
              </a:rPr>
              <a:t>mezi během</a:t>
            </a:r>
            <a:r>
              <a:rPr lang="cs-CZ" altLang="cs-CZ" sz="2400" b="1" i="1" u="sng" dirty="0">
                <a:latin typeface="Verdana" panose="020B0604030504040204" pitchFamily="34" charset="0"/>
              </a:rPr>
              <a:t> kalendářního času a věku</a:t>
            </a:r>
            <a:r>
              <a:rPr lang="cs-CZ" altLang="cs-CZ" sz="2400" u="sng" dirty="0">
                <a:latin typeface="Verdana" panose="020B0604030504040204" pitchFamily="34" charset="0"/>
              </a:rPr>
              <a:t>…</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2) u </a:t>
            </a:r>
            <a:r>
              <a:rPr lang="cs-CZ" altLang="cs-CZ" sz="2400" b="1" u="sng" dirty="0">
                <a:latin typeface="Verdana" panose="020B0604030504040204" pitchFamily="34" charset="0"/>
              </a:rPr>
              <a:t>přístupu</a:t>
            </a:r>
            <a:r>
              <a:rPr lang="cs-CZ" altLang="cs-CZ" sz="2400" u="sng" dirty="0">
                <a:latin typeface="Verdana" panose="020B0604030504040204" pitchFamily="34" charset="0"/>
              </a:rPr>
              <a:t> </a:t>
            </a:r>
            <a:r>
              <a:rPr lang="cs-CZ" altLang="cs-CZ" sz="2400" b="1" u="sng" dirty="0">
                <a:latin typeface="Verdana" panose="020B0604030504040204" pitchFamily="34" charset="0"/>
              </a:rPr>
              <a:t>průřezového</a:t>
            </a:r>
            <a:r>
              <a:rPr lang="cs-CZ" altLang="cs-CZ" sz="2400" u="sng" dirty="0">
                <a:latin typeface="Verdana" panose="020B0604030504040204" pitchFamily="34" charset="0"/>
              </a:rPr>
              <a:t> </a:t>
            </a:r>
            <a:r>
              <a:rPr lang="cs-CZ" altLang="cs-CZ" sz="2400" dirty="0">
                <a:latin typeface="Verdana" panose="020B0604030504040204" pitchFamily="34" charset="0"/>
              </a:rPr>
              <a:t>je jediným a rozhodujícím kritériem </a:t>
            </a:r>
            <a:r>
              <a:rPr lang="cs-CZ" altLang="cs-CZ" sz="2400" b="1" i="1" u="sng" dirty="0">
                <a:latin typeface="Verdana" panose="020B0604030504040204" pitchFamily="34" charset="0"/>
              </a:rPr>
              <a:t>čas kalendářní</a:t>
            </a:r>
            <a:endParaRPr lang="cs-CZ" altLang="cs-CZ" sz="2400" u="sng" dirty="0">
              <a:latin typeface="Verdana" panose="020B0604030504040204" pitchFamily="34" charset="0"/>
            </a:endParaRP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Ve druhém případě (průřezovém) se tedy </a:t>
            </a:r>
            <a:r>
              <a:rPr lang="cs-CZ" altLang="cs-CZ" sz="2400" b="1" dirty="0">
                <a:latin typeface="Verdana" panose="020B0604030504040204" pitchFamily="34" charset="0"/>
              </a:rPr>
              <a:t>pozorování odvíjí pouze ve směru věku</a:t>
            </a:r>
            <a:r>
              <a:rPr lang="cs-CZ" altLang="cs-CZ" sz="2400" dirty="0">
                <a:latin typeface="Verdana" panose="020B0604030504040204" pitchFamily="34" charset="0"/>
              </a:rPr>
              <a:t>, </a:t>
            </a:r>
            <a:r>
              <a:rPr lang="cs-CZ" altLang="cs-CZ" sz="2400" b="1" dirty="0">
                <a:latin typeface="Verdana" panose="020B0604030504040204" pitchFamily="34" charset="0"/>
              </a:rPr>
              <a:t>napříč jednotlivými generacemi</a:t>
            </a:r>
            <a:r>
              <a:rPr lang="cs-CZ" altLang="cs-CZ" sz="2400" dirty="0">
                <a:latin typeface="Verdana" panose="020B0604030504040204" pitchFamily="34" charset="0"/>
              </a:rPr>
              <a:t>,</a:t>
            </a:r>
            <a:r>
              <a:rPr lang="cs-CZ" altLang="cs-CZ" sz="2400" b="1" dirty="0">
                <a:latin typeface="Verdana" panose="020B0604030504040204" pitchFamily="34" charset="0"/>
              </a:rPr>
              <a:t> </a:t>
            </a:r>
            <a:r>
              <a:rPr lang="cs-CZ" altLang="cs-CZ" sz="2400" dirty="0">
                <a:latin typeface="Verdana" panose="020B0604030504040204" pitchFamily="34" charset="0"/>
              </a:rPr>
              <a:t>které se tak směšují..(generace osob v určitém věku, svobodných, rozvedených, přistěhovalých apod.) </a:t>
            </a:r>
          </a:p>
          <a:p>
            <a:pPr eaLnBrk="1" hangingPunct="1">
              <a:lnSpc>
                <a:spcPct val="80000"/>
              </a:lnSpc>
            </a:pPr>
            <a:endParaRPr lang="cs-CZ" altLang="cs-CZ" sz="2400" dirty="0">
              <a:latin typeface="Verdana" panose="020B0604030504040204" pitchFamily="34" charset="0"/>
            </a:endParaRPr>
          </a:p>
          <a:p>
            <a:pPr eaLnBrk="1" hangingPunct="1">
              <a:lnSpc>
                <a:spcPct val="80000"/>
              </a:lnSpc>
              <a:buFontTx/>
              <a:buNone/>
            </a:pPr>
            <a:r>
              <a:rPr lang="cs-CZ" altLang="cs-CZ" sz="2400" dirty="0">
                <a:latin typeface="Verdana" panose="020B0604030504040204" pitchFamily="34" charset="0"/>
              </a:rPr>
              <a:t>…(druhý případ – </a:t>
            </a:r>
            <a:r>
              <a:rPr lang="cs-CZ" altLang="cs-CZ" sz="2400" b="1" dirty="0">
                <a:latin typeface="Verdana" panose="020B0604030504040204" pitchFamily="34" charset="0"/>
              </a:rPr>
              <a:t>průřezový</a:t>
            </a:r>
            <a:r>
              <a:rPr lang="cs-CZ" altLang="cs-CZ" sz="2400" dirty="0">
                <a:latin typeface="Verdana" panose="020B0604030504040204" pitchFamily="34" charset="0"/>
              </a:rPr>
              <a:t> -je v demografii stále ještě </a:t>
            </a:r>
            <a:r>
              <a:rPr lang="cs-CZ" altLang="cs-CZ" sz="2400" b="1" dirty="0">
                <a:latin typeface="Verdana" panose="020B0604030504040204" pitchFamily="34" charset="0"/>
              </a:rPr>
              <a:t>častější </a:t>
            </a:r>
            <a:r>
              <a:rPr lang="cs-CZ" altLang="cs-CZ" sz="2400" dirty="0">
                <a:latin typeface="Verdana" panose="020B0604030504040204" pitchFamily="34" charset="0"/>
              </a:rPr>
              <a:t>– důvodem je </a:t>
            </a:r>
            <a:r>
              <a:rPr lang="cs-CZ" altLang="cs-CZ" sz="2400" b="1" i="1" dirty="0">
                <a:latin typeface="Verdana" panose="020B0604030504040204" pitchFamily="34" charset="0"/>
              </a:rPr>
              <a:t>oficiální demografická statistika</a:t>
            </a:r>
            <a:r>
              <a:rPr lang="cs-CZ" altLang="cs-CZ" sz="2400" dirty="0">
                <a:latin typeface="Verdana" panose="020B0604030504040204" pitchFamily="34" charset="0"/>
              </a:rPr>
              <a:t> sledující téměř výhradně průřezové údaje – kalendářní roky)</a:t>
            </a:r>
          </a:p>
          <a:p>
            <a:pPr eaLnBrk="1" hangingPunct="1">
              <a:lnSpc>
                <a:spcPct val="80000"/>
              </a:lnSpc>
            </a:pPr>
            <a:endParaRPr lang="cs-CZ" altLang="cs-CZ" sz="2400"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1364218812"/>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886691" y="476251"/>
            <a:ext cx="10446327" cy="5649913"/>
          </a:xfrm>
        </p:spPr>
        <p:txBody>
          <a:bodyPr/>
          <a:lstStyle/>
          <a:p>
            <a:pPr eaLnBrk="1" hangingPunct="1">
              <a:lnSpc>
                <a:spcPct val="90000"/>
              </a:lnSpc>
              <a:buFontTx/>
              <a:buNone/>
            </a:pPr>
            <a:r>
              <a:rPr lang="cs-CZ" altLang="cs-CZ" sz="2400" b="1" u="sng" dirty="0">
                <a:latin typeface="Verdana" panose="020B0604030504040204" pitchFamily="34" charset="0"/>
              </a:rPr>
              <a:t>Kritika</a:t>
            </a:r>
          </a:p>
          <a:p>
            <a:pPr eaLnBrk="1" hangingPunct="1">
              <a:lnSpc>
                <a:spcPct val="90000"/>
              </a:lnSpc>
              <a:buFontTx/>
              <a:buNone/>
            </a:pPr>
            <a:endParaRPr lang="cs-CZ" altLang="cs-CZ" sz="2400" b="1" u="sng"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Nevýhodou průřezového pohledu je to, že ve větší či menší míře </a:t>
            </a:r>
            <a:r>
              <a:rPr lang="cs-CZ" altLang="cs-CZ" sz="2400" b="1" u="sng" dirty="0">
                <a:latin typeface="Verdana" panose="020B0604030504040204" pitchFamily="34" charset="0"/>
              </a:rPr>
              <a:t>směšuje demografické chování různých generací</a:t>
            </a:r>
            <a:r>
              <a:rPr lang="cs-CZ" altLang="cs-CZ" sz="2400" dirty="0">
                <a:latin typeface="Verdana" panose="020B0604030504040204" pitchFamily="34" charset="0"/>
              </a:rPr>
              <a:t>, tedy skupin </a:t>
            </a:r>
            <a:r>
              <a:rPr lang="cs-CZ" altLang="cs-CZ" sz="2400" b="1" u="sng" dirty="0">
                <a:latin typeface="Verdana" panose="020B0604030504040204" pitchFamily="34" charset="0"/>
              </a:rPr>
              <a:t>lidí s různou životní zkušeností</a:t>
            </a:r>
            <a:r>
              <a:rPr lang="cs-CZ" altLang="cs-CZ" sz="2400" dirty="0">
                <a:latin typeface="Verdana" panose="020B0604030504040204" pitchFamily="34" charset="0"/>
              </a:rPr>
              <a:t>, která demografické chování významně ovlivňuje</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b="1" dirty="0">
                <a:latin typeface="Verdana" panose="020B0604030504040204" pitchFamily="34" charset="0"/>
              </a:rPr>
              <a:t>Příslušníci každé konkrétní generace</a:t>
            </a:r>
            <a:r>
              <a:rPr lang="cs-CZ" altLang="cs-CZ" sz="2400" dirty="0">
                <a:latin typeface="Verdana" panose="020B0604030504040204" pitchFamily="34" charset="0"/>
              </a:rPr>
              <a:t> totiž </a:t>
            </a:r>
            <a:r>
              <a:rPr lang="cs-CZ" altLang="cs-CZ" sz="2400" b="1" u="sng" dirty="0">
                <a:latin typeface="Verdana" panose="020B0604030504040204" pitchFamily="34" charset="0"/>
              </a:rPr>
              <a:t>prožívají jednotlivé historické události v životě dané společnosti přibližně ve stejné fázi životního cyklu</a:t>
            </a:r>
            <a:r>
              <a:rPr lang="cs-CZ" altLang="cs-CZ" sz="2400" dirty="0">
                <a:latin typeface="Verdana" panose="020B0604030504040204" pitchFamily="34" charset="0"/>
              </a:rPr>
              <a:t>, což jejich následující chování většinou významně ovlivní ve stejném směru</a:t>
            </a: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4281457436"/>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4294967295"/>
          </p:nvPr>
        </p:nvSpPr>
        <p:spPr>
          <a:xfrm>
            <a:off x="932873" y="549275"/>
            <a:ext cx="10252363" cy="5576888"/>
          </a:xfrm>
        </p:spPr>
        <p:txBody>
          <a:bodyPr/>
          <a:lstStyle/>
          <a:p>
            <a:pPr eaLnBrk="1" hangingPunct="1"/>
            <a:r>
              <a:rPr lang="cs-CZ" altLang="cs-CZ" sz="2400" dirty="0">
                <a:latin typeface="Verdana" panose="020B0604030504040204" pitchFamily="34" charset="0"/>
              </a:rPr>
              <a:t>Význam </a:t>
            </a:r>
            <a:r>
              <a:rPr lang="cs-CZ" altLang="cs-CZ" sz="2400" b="1" dirty="0">
                <a:latin typeface="Verdana" panose="020B0604030504040204" pitchFamily="34" charset="0"/>
              </a:rPr>
              <a:t>správného vnímání časové dimenze</a:t>
            </a:r>
            <a:r>
              <a:rPr lang="cs-CZ" altLang="cs-CZ" sz="2400" dirty="0">
                <a:latin typeface="Verdana" panose="020B0604030504040204" pitchFamily="34" charset="0"/>
              </a:rPr>
              <a:t> v demografii lze doložit na příkladu určení </a:t>
            </a:r>
            <a:r>
              <a:rPr lang="cs-CZ" altLang="cs-CZ" sz="2400" b="1" u="sng" dirty="0">
                <a:latin typeface="Verdana" panose="020B0604030504040204" pitchFamily="34" charset="0"/>
              </a:rPr>
              <a:t>pravděpodobné délky života jedince</a:t>
            </a:r>
            <a:r>
              <a:rPr lang="cs-CZ" altLang="cs-CZ" sz="2400" u="sng" dirty="0">
                <a:latin typeface="Verdana" panose="020B0604030504040204" pitchFamily="34" charset="0"/>
              </a:rPr>
              <a:t> </a:t>
            </a:r>
            <a:r>
              <a:rPr lang="cs-CZ" altLang="cs-CZ" sz="2400" dirty="0">
                <a:latin typeface="Verdana" panose="020B0604030504040204" pitchFamily="34" charset="0"/>
              </a:rPr>
              <a:t>(</a:t>
            </a:r>
            <a:r>
              <a:rPr lang="cs-CZ" altLang="cs-CZ" sz="2400" i="1" dirty="0">
                <a:latin typeface="Verdana" panose="020B0604030504040204" pitchFamily="34" charset="0"/>
              </a:rPr>
              <a:t>střední délka života, naděje dožití</a:t>
            </a:r>
            <a:r>
              <a:rPr lang="cs-CZ" altLang="cs-CZ" sz="2400" dirty="0">
                <a:latin typeface="Verdana" panose="020B0604030504040204" pitchFamily="34" charset="0"/>
              </a:rPr>
              <a:t>)</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Střední délka života je důležitým ukazatelem, k němuž se váže otázka </a:t>
            </a:r>
            <a:r>
              <a:rPr lang="cs-CZ" altLang="cs-CZ" sz="2400" b="1" dirty="0">
                <a:latin typeface="Verdana" panose="020B0604030504040204" pitchFamily="34" charset="0"/>
              </a:rPr>
              <a:t>trvalé udržitelnosti řady systémů</a:t>
            </a:r>
            <a:r>
              <a:rPr lang="cs-CZ" altLang="cs-CZ" sz="2400" dirty="0">
                <a:latin typeface="Verdana" panose="020B0604030504040204" pitchFamily="34" charset="0"/>
              </a:rPr>
              <a:t> bezprostředně napojených na </a:t>
            </a:r>
            <a:r>
              <a:rPr lang="cs-CZ" altLang="cs-CZ" sz="2400" b="1" dirty="0">
                <a:latin typeface="Verdana" panose="020B0604030504040204" pitchFamily="34" charset="0"/>
              </a:rPr>
              <a:t>veřejné rozpočty</a:t>
            </a:r>
            <a:r>
              <a:rPr lang="cs-CZ" altLang="cs-CZ" sz="2400" dirty="0">
                <a:latin typeface="Verdana" panose="020B0604030504040204" pitchFamily="34" charset="0"/>
              </a:rPr>
              <a:t> (důchodový systém, sociální služby, zdravotnictví)…</a:t>
            </a:r>
          </a:p>
          <a:p>
            <a:pPr eaLnBrk="1" hangingPunct="1"/>
            <a:endParaRPr lang="cs-CZ" altLang="cs-CZ" sz="2400" dirty="0">
              <a:latin typeface="Verdana" panose="020B0604030504040204" pitchFamily="34" charset="0"/>
            </a:endParaRPr>
          </a:p>
          <a:p>
            <a:pPr eaLnBrk="1" hangingPunct="1"/>
            <a:r>
              <a:rPr lang="cs-CZ" altLang="cs-CZ" sz="2400" dirty="0">
                <a:latin typeface="Verdana" panose="020B0604030504040204" pitchFamily="34" charset="0"/>
              </a:rPr>
              <a:t>Je zde spojitost i s finančními bilancemi </a:t>
            </a:r>
            <a:r>
              <a:rPr lang="cs-CZ" altLang="cs-CZ" sz="2400" b="1" dirty="0">
                <a:latin typeface="Verdana" panose="020B0604030504040204" pitchFamily="34" charset="0"/>
              </a:rPr>
              <a:t>komerčních organizací</a:t>
            </a:r>
            <a:r>
              <a:rPr lang="cs-CZ" altLang="cs-CZ" sz="2400" dirty="0">
                <a:latin typeface="Verdana" panose="020B0604030504040204" pitchFamily="34" charset="0"/>
              </a:rPr>
              <a:t> (životní pojištění, důchodové připojištění)</a:t>
            </a:r>
          </a:p>
          <a:p>
            <a:pPr eaLnBrk="1" hangingPunct="1">
              <a:buFontTx/>
              <a:buNone/>
            </a:pPr>
            <a:endParaRPr lang="cs-CZ" altLang="cs-CZ" sz="2400" dirty="0">
              <a:latin typeface="Verdana" panose="020B0604030504040204" pitchFamily="34" charset="0"/>
            </a:endParaRPr>
          </a:p>
          <a:p>
            <a:pPr eaLnBrk="1" hangingPunct="1"/>
            <a:endParaRPr lang="cs-CZ" altLang="cs-CZ" sz="2400"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753264744"/>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4294967295"/>
          </p:nvPr>
        </p:nvSpPr>
        <p:spPr>
          <a:xfrm>
            <a:off x="858983" y="549276"/>
            <a:ext cx="10686472" cy="6048375"/>
          </a:xfrm>
        </p:spPr>
        <p:txBody>
          <a:bodyPr/>
          <a:lstStyle/>
          <a:p>
            <a:pPr eaLnBrk="1" hangingPunct="1">
              <a:lnSpc>
                <a:spcPct val="90000"/>
              </a:lnSpc>
            </a:pPr>
            <a:r>
              <a:rPr lang="cs-CZ" altLang="cs-CZ" sz="2400" b="1" dirty="0">
                <a:latin typeface="Verdana" panose="020B0604030504040204" pitchFamily="34" charset="0"/>
              </a:rPr>
              <a:t>Výpočet střední délky života pro penzijní fondy</a:t>
            </a:r>
            <a:r>
              <a:rPr lang="cs-CZ" altLang="cs-CZ" sz="2400" dirty="0">
                <a:latin typeface="Verdana" panose="020B0604030504040204" pitchFamily="34" charset="0"/>
              </a:rPr>
              <a:t> vychází dle požadavků Ministerstva financí ČR z </a:t>
            </a:r>
            <a:r>
              <a:rPr lang="cs-CZ" altLang="cs-CZ" sz="2400" b="1" i="1" u="sng" dirty="0">
                <a:latin typeface="Verdana" panose="020B0604030504040204" pitchFamily="34" charset="0"/>
              </a:rPr>
              <a:t>úmrtnostních tabulek</a:t>
            </a:r>
            <a:r>
              <a:rPr lang="cs-CZ" altLang="cs-CZ" sz="2400" u="sng" dirty="0">
                <a:latin typeface="Verdana" panose="020B0604030504040204" pitchFamily="34" charset="0"/>
              </a:rPr>
              <a:t> </a:t>
            </a:r>
            <a:r>
              <a:rPr lang="cs-CZ" altLang="cs-CZ" sz="2400" dirty="0">
                <a:latin typeface="Verdana" panose="020B0604030504040204" pitchFamily="34" charset="0"/>
              </a:rPr>
              <a:t>publikovaných každoročně ČSÚ</a:t>
            </a: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tyto </a:t>
            </a:r>
            <a:r>
              <a:rPr lang="cs-CZ" altLang="cs-CZ" sz="2400" b="1" u="sng" dirty="0">
                <a:latin typeface="Verdana" panose="020B0604030504040204" pitchFamily="34" charset="0"/>
              </a:rPr>
              <a:t>tabulky jsou</a:t>
            </a:r>
            <a:r>
              <a:rPr lang="cs-CZ" altLang="cs-CZ" sz="2400" u="sng" dirty="0">
                <a:latin typeface="Verdana" panose="020B0604030504040204" pitchFamily="34" charset="0"/>
              </a:rPr>
              <a:t> </a:t>
            </a:r>
            <a:r>
              <a:rPr lang="cs-CZ" altLang="cs-CZ" sz="2400" dirty="0">
                <a:latin typeface="Verdana" panose="020B0604030504040204" pitchFamily="34" charset="0"/>
              </a:rPr>
              <a:t>ovšem </a:t>
            </a:r>
            <a:r>
              <a:rPr lang="cs-CZ" altLang="cs-CZ" sz="2400" b="1" i="1" u="sng" dirty="0">
                <a:latin typeface="Verdana" panose="020B0604030504040204" pitchFamily="34" charset="0"/>
              </a:rPr>
              <a:t>průřezové</a:t>
            </a:r>
            <a:r>
              <a:rPr lang="cs-CZ" altLang="cs-CZ" sz="2400" dirty="0">
                <a:latin typeface="Verdana" panose="020B0604030504040204" pitchFamily="34" charset="0"/>
              </a:rPr>
              <a:t> a zachycují </a:t>
            </a:r>
            <a:r>
              <a:rPr lang="cs-CZ" altLang="cs-CZ" sz="2400" b="1" u="sng" dirty="0">
                <a:latin typeface="Verdana" panose="020B0604030504040204" pitchFamily="34" charset="0"/>
              </a:rPr>
              <a:t>úroveň úmrtnosti v příslušném kalendářním roce</a:t>
            </a:r>
            <a:r>
              <a:rPr lang="cs-CZ" altLang="cs-CZ" sz="2400" u="sng" dirty="0">
                <a:latin typeface="Verdana" panose="020B0604030504040204" pitchFamily="34" charset="0"/>
              </a:rPr>
              <a:t>, </a:t>
            </a:r>
            <a:r>
              <a:rPr lang="cs-CZ" altLang="cs-CZ" sz="2400" b="1" u="sng" dirty="0">
                <a:latin typeface="Verdana" panose="020B0604030504040204" pitchFamily="34" charset="0"/>
              </a:rPr>
              <a:t>ve fiktivní generaci</a:t>
            </a:r>
            <a:r>
              <a:rPr lang="cs-CZ" altLang="cs-CZ" sz="2400" u="sng" dirty="0">
                <a:latin typeface="Verdana" panose="020B0604030504040204" pitchFamily="34" charset="0"/>
              </a:rPr>
              <a:t> </a:t>
            </a:r>
            <a:r>
              <a:rPr lang="cs-CZ" altLang="cs-CZ" sz="2400" dirty="0">
                <a:latin typeface="Verdana" panose="020B0604030504040204" pitchFamily="34" charset="0"/>
              </a:rPr>
              <a:t>tvořené osobami narozenými v uplynulých přibližně sto letech a </a:t>
            </a:r>
            <a:r>
              <a:rPr lang="cs-CZ" altLang="cs-CZ" sz="2400" b="1" u="sng" dirty="0">
                <a:latin typeface="Verdana" panose="020B0604030504040204" pitchFamily="34" charset="0"/>
              </a:rPr>
              <a:t>nikoliv v konkrétní skutečné generaci v daném roce narozených mužů nebo žen v ČR</a:t>
            </a:r>
          </a:p>
          <a:p>
            <a:pPr eaLnBrk="1" hangingPunct="1">
              <a:lnSpc>
                <a:spcPct val="90000"/>
              </a:lnSpc>
            </a:pPr>
            <a:endParaRPr lang="cs-CZ" altLang="cs-CZ" sz="2400" b="1"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Hlavním problémem</a:t>
            </a:r>
            <a:r>
              <a:rPr lang="cs-CZ" altLang="cs-CZ" sz="2400" b="1" i="1" dirty="0">
                <a:latin typeface="Verdana" panose="020B0604030504040204" pitchFamily="34" charset="0"/>
              </a:rPr>
              <a:t> </a:t>
            </a:r>
            <a:r>
              <a:rPr lang="cs-CZ" altLang="cs-CZ" sz="2400" dirty="0">
                <a:latin typeface="Verdana" panose="020B0604030504040204" pitchFamily="34" charset="0"/>
              </a:rPr>
              <a:t>je reálně postupně se</a:t>
            </a:r>
            <a:r>
              <a:rPr lang="cs-CZ" altLang="cs-CZ" sz="2400" b="1" dirty="0">
                <a:latin typeface="Verdana" panose="020B0604030504040204" pitchFamily="34" charset="0"/>
              </a:rPr>
              <a:t> </a:t>
            </a:r>
            <a:r>
              <a:rPr lang="cs-CZ" altLang="cs-CZ" sz="2400" b="1" u="sng" dirty="0">
                <a:latin typeface="Verdana" panose="020B0604030504040204" pitchFamily="34" charset="0"/>
              </a:rPr>
              <a:t>prodlužující průměrný věk a naděje dožití budoucích generací </a:t>
            </a:r>
            <a:r>
              <a:rPr lang="cs-CZ" altLang="cs-CZ" sz="2400" dirty="0">
                <a:latin typeface="Verdana" panose="020B0604030504040204" pitchFamily="34" charset="0"/>
              </a:rPr>
              <a:t>se kterým průřezové tabulky nepočítají</a:t>
            </a:r>
          </a:p>
          <a:p>
            <a:pPr eaLnBrk="1" hangingPunct="1">
              <a:lnSpc>
                <a:spcPct val="90000"/>
              </a:lnSpc>
            </a:pPr>
            <a:endParaRPr lang="cs-CZ" altLang="cs-CZ" sz="2400"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2447071025"/>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4294967295"/>
          </p:nvPr>
        </p:nvSpPr>
        <p:spPr>
          <a:xfrm>
            <a:off x="905165" y="476250"/>
            <a:ext cx="10344726" cy="6192838"/>
          </a:xfrm>
        </p:spPr>
        <p:txBody>
          <a:bodyPr/>
          <a:lstStyle/>
          <a:p>
            <a:pPr eaLnBrk="1" hangingPunct="1">
              <a:lnSpc>
                <a:spcPct val="90000"/>
              </a:lnSpc>
            </a:pPr>
            <a:r>
              <a:rPr lang="cs-CZ" altLang="cs-CZ" sz="2400" dirty="0">
                <a:latin typeface="Verdana" panose="020B0604030504040204" pitchFamily="34" charset="0"/>
              </a:rPr>
              <a:t>V době, kdy dynamicky </a:t>
            </a:r>
            <a:r>
              <a:rPr lang="cs-CZ" altLang="cs-CZ" sz="2400" b="1" u="sng" dirty="0">
                <a:latin typeface="Verdana" panose="020B0604030504040204" pitchFamily="34" charset="0"/>
              </a:rPr>
              <a:t>klesá úmrtnost</a:t>
            </a:r>
            <a:r>
              <a:rPr lang="cs-CZ" altLang="cs-CZ" sz="2400" u="sng" dirty="0">
                <a:latin typeface="Verdana" panose="020B0604030504040204" pitchFamily="34" charset="0"/>
              </a:rPr>
              <a:t> a </a:t>
            </a:r>
            <a:r>
              <a:rPr lang="cs-CZ" altLang="cs-CZ" sz="2400" b="1" u="sng" dirty="0">
                <a:latin typeface="Verdana" panose="020B0604030504040204" pitchFamily="34" charset="0"/>
              </a:rPr>
              <a:t>roste naděje dožití</a:t>
            </a:r>
            <a:r>
              <a:rPr lang="cs-CZ" altLang="cs-CZ" sz="2400" dirty="0">
                <a:latin typeface="Verdana" panose="020B0604030504040204" pitchFamily="34" charset="0"/>
              </a:rPr>
              <a:t> může podle odborníků činit konečný </a:t>
            </a:r>
            <a:r>
              <a:rPr lang="cs-CZ" altLang="cs-CZ" sz="2400" b="1" u="sng" dirty="0">
                <a:latin typeface="Verdana" panose="020B0604030504040204" pitchFamily="34" charset="0"/>
              </a:rPr>
              <a:t>rozdíl v </a:t>
            </a:r>
            <a:r>
              <a:rPr lang="cs-CZ" altLang="cs-CZ" sz="2400" b="1" i="1" u="sng" dirty="0">
                <a:latin typeface="Verdana" panose="020B0604030504040204" pitchFamily="34" charset="0"/>
              </a:rPr>
              <a:t>naději dožití</a:t>
            </a:r>
            <a:r>
              <a:rPr lang="cs-CZ" altLang="cs-CZ" sz="2400" u="sng" dirty="0">
                <a:latin typeface="Verdana" panose="020B0604030504040204" pitchFamily="34" charset="0"/>
              </a:rPr>
              <a:t> </a:t>
            </a:r>
            <a:r>
              <a:rPr lang="cs-CZ" altLang="cs-CZ" sz="2400" dirty="0">
                <a:latin typeface="Verdana" panose="020B0604030504040204" pitchFamily="34" charset="0"/>
              </a:rPr>
              <a:t>při narození podle úmrtnostních tabulek za rok např. 2010 a pro generaci narozených v roce 2010 (generační tabulky) </a:t>
            </a:r>
            <a:r>
              <a:rPr lang="cs-CZ" altLang="cs-CZ" sz="2400" b="1" u="sng" dirty="0">
                <a:latin typeface="Verdana" panose="020B0604030504040204" pitchFamily="34" charset="0"/>
              </a:rPr>
              <a:t>10 - 15 let</a:t>
            </a:r>
          </a:p>
          <a:p>
            <a:pPr eaLnBrk="1" hangingPunct="1">
              <a:lnSpc>
                <a:spcPct val="90000"/>
              </a:lnSpc>
            </a:pPr>
            <a:endParaRPr lang="cs-CZ" altLang="cs-CZ" sz="2400" b="1" dirty="0">
              <a:latin typeface="Verdana" panose="020B0604030504040204" pitchFamily="34" charset="0"/>
            </a:endParaRPr>
          </a:p>
          <a:p>
            <a:pPr eaLnBrk="1" hangingPunct="1">
              <a:lnSpc>
                <a:spcPct val="90000"/>
              </a:lnSpc>
            </a:pPr>
            <a:r>
              <a:rPr lang="cs-CZ" altLang="cs-CZ" sz="2400" b="1" u="sng" dirty="0">
                <a:latin typeface="Verdana" panose="020B0604030504040204" pitchFamily="34" charset="0"/>
              </a:rPr>
              <a:t>Generační tabulky </a:t>
            </a:r>
            <a:r>
              <a:rPr lang="cs-CZ" altLang="cs-CZ" sz="2400" dirty="0">
                <a:latin typeface="Verdana" panose="020B0604030504040204" pitchFamily="34" charset="0"/>
              </a:rPr>
              <a:t>jsou tedy daleko</a:t>
            </a:r>
            <a:r>
              <a:rPr lang="cs-CZ" altLang="cs-CZ" sz="2400" b="1" dirty="0">
                <a:latin typeface="Verdana" panose="020B0604030504040204" pitchFamily="34" charset="0"/>
              </a:rPr>
              <a:t> </a:t>
            </a:r>
            <a:r>
              <a:rPr lang="cs-CZ" altLang="cs-CZ" sz="2400" b="1" u="sng" dirty="0">
                <a:latin typeface="Verdana" panose="020B0604030504040204" pitchFamily="34" charset="0"/>
              </a:rPr>
              <a:t>reálnější - </a:t>
            </a:r>
            <a:r>
              <a:rPr lang="cs-CZ" altLang="cs-CZ" sz="2400" dirty="0">
                <a:latin typeface="Verdana" panose="020B0604030504040204" pitchFamily="34" charset="0"/>
              </a:rPr>
              <a:t>vstupuje do nich</a:t>
            </a:r>
            <a:r>
              <a:rPr lang="cs-CZ" altLang="cs-CZ" sz="2400" b="1" dirty="0">
                <a:latin typeface="Verdana" panose="020B0604030504040204" pitchFamily="34" charset="0"/>
              </a:rPr>
              <a:t> </a:t>
            </a:r>
            <a:r>
              <a:rPr lang="cs-CZ" altLang="cs-CZ" sz="2400" b="1" u="sng" dirty="0">
                <a:latin typeface="Verdana" panose="020B0604030504040204" pitchFamily="34" charset="0"/>
              </a:rPr>
              <a:t>prognóza vývoje úmrtnosti </a:t>
            </a:r>
            <a:r>
              <a:rPr lang="cs-CZ" altLang="cs-CZ" sz="2400" dirty="0">
                <a:latin typeface="Verdana" panose="020B0604030504040204" pitchFamily="34" charset="0"/>
              </a:rPr>
              <a:t>(ovšem velmi obtížně se počítají..)</a:t>
            </a:r>
          </a:p>
          <a:p>
            <a:pPr eaLnBrk="1" hangingPunct="1">
              <a:lnSpc>
                <a:spcPct val="90000"/>
              </a:lnSpc>
            </a:pPr>
            <a:endParaRPr lang="cs-CZ" altLang="cs-CZ" sz="2400" dirty="0" smtClean="0">
              <a:latin typeface="Verdana" panose="020B0604030504040204" pitchFamily="34" charset="0"/>
            </a:endParaRPr>
          </a:p>
          <a:p>
            <a:pPr eaLnBrk="1" hangingPunct="1">
              <a:lnSpc>
                <a:spcPct val="90000"/>
              </a:lnSpc>
            </a:pPr>
            <a:endParaRPr lang="cs-CZ" altLang="cs-CZ" sz="2400"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Důsledky </a:t>
            </a:r>
            <a:r>
              <a:rPr lang="cs-CZ" altLang="cs-CZ" sz="2400" b="1" dirty="0">
                <a:latin typeface="Verdana" panose="020B0604030504040204" pitchFamily="34" charset="0"/>
              </a:rPr>
              <a:t>přehlédnutí této skutečnosti</a:t>
            </a:r>
            <a:r>
              <a:rPr lang="cs-CZ" altLang="cs-CZ" sz="2400" dirty="0">
                <a:latin typeface="Verdana" panose="020B0604030504040204" pitchFamily="34" charset="0"/>
              </a:rPr>
              <a:t> při plánování a přijímání strategických rozhodnutí mohou být pro fungování sociálních a zdravotních systémů a komerčních organizací (životní pojištění a důchodové připojištění) </a:t>
            </a:r>
            <a:r>
              <a:rPr lang="cs-CZ" altLang="cs-CZ" sz="2400" b="1" dirty="0">
                <a:latin typeface="Verdana" panose="020B0604030504040204" pitchFamily="34" charset="0"/>
              </a:rPr>
              <a:t>velmi závažné</a:t>
            </a:r>
          </a:p>
          <a:p>
            <a:pPr eaLnBrk="1" hangingPunct="1">
              <a:lnSpc>
                <a:spcPct val="90000"/>
              </a:lnSpc>
            </a:pPr>
            <a:endParaRPr lang="cs-CZ" altLang="cs-CZ" sz="2400" dirty="0">
              <a:latin typeface="Verdana" panose="020B0604030504040204" pitchFamily="34" charset="0"/>
            </a:endParaRP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3736918454"/>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762000"/>
            <a:ext cx="6337300" cy="572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Text Box 5"/>
          <p:cNvSpPr txBox="1">
            <a:spLocks noChangeArrowheads="1"/>
          </p:cNvSpPr>
          <p:nvPr/>
        </p:nvSpPr>
        <p:spPr bwMode="auto">
          <a:xfrm>
            <a:off x="1784350" y="333376"/>
            <a:ext cx="821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Rozdíl mezi úrovní úmrtnosti v daném roce (stav) a v dané generaci (prognóza)</a:t>
            </a:r>
          </a:p>
        </p:txBody>
      </p:sp>
      <p:sp>
        <p:nvSpPr>
          <p:cNvPr id="2" name="Zástupný symbol pro zápatí 1"/>
          <p:cNvSpPr>
            <a:spLocks noGrp="1"/>
          </p:cNvSpPr>
          <p:nvPr>
            <p:ph type="ftr" sz="quarter" idx="11"/>
          </p:nvPr>
        </p:nvSpPr>
        <p:spPr/>
        <p:txBody>
          <a:bodyPr/>
          <a:lstStyle/>
          <a:p>
            <a:pPr>
              <a:defRPr/>
            </a:pPr>
            <a:r>
              <a:rPr lang="cs-CZ" altLang="cs-CZ" smtClean="0"/>
              <a:t>Prognózy a projekce obyvatelstva</a:t>
            </a:r>
            <a:endParaRPr lang="cs-CZ" altLang="cs-CZ"/>
          </a:p>
        </p:txBody>
      </p:sp>
    </p:spTree>
    <p:extLst>
      <p:ext uri="{BB962C8B-B14F-4D97-AF65-F5344CB8AC3E}">
        <p14:creationId xmlns:p14="http://schemas.microsoft.com/office/powerpoint/2010/main" val="315806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92313" y="188914"/>
            <a:ext cx="8229600" cy="561975"/>
          </a:xfrm>
        </p:spPr>
        <p:txBody>
          <a:bodyPr/>
          <a:lstStyle/>
          <a:p>
            <a:pPr algn="ctr"/>
            <a:r>
              <a:rPr lang="cs-CZ" altLang="cs-CZ" sz="2800" dirty="0">
                <a:latin typeface="Cambria" panose="02040503050406030204" pitchFamily="18" charset="0"/>
              </a:rPr>
              <a:t>NEJVĚTŠÍ MOROVÉ EPIDEMIE</a:t>
            </a:r>
          </a:p>
        </p:txBody>
      </p:sp>
      <p:sp>
        <p:nvSpPr>
          <p:cNvPr id="66563" name="Rectangle 3"/>
          <p:cNvSpPr>
            <a:spLocks noGrp="1" noChangeArrowheads="1"/>
          </p:cNvSpPr>
          <p:nvPr>
            <p:ph type="body" idx="1"/>
          </p:nvPr>
        </p:nvSpPr>
        <p:spPr>
          <a:xfrm>
            <a:off x="544945" y="750889"/>
            <a:ext cx="11249891" cy="5472113"/>
          </a:xfrm>
        </p:spPr>
        <p:txBody>
          <a:bodyPr/>
          <a:lstStyle/>
          <a:p>
            <a:pPr>
              <a:buFontTx/>
              <a:buNone/>
            </a:pPr>
            <a:r>
              <a:rPr lang="cs-CZ" altLang="cs-CZ" sz="2400" b="1" u="sng" dirty="0">
                <a:latin typeface="Cambria" panose="02040503050406030204" pitchFamily="18" charset="0"/>
              </a:rPr>
              <a:t>2. Černá smrt</a:t>
            </a:r>
            <a:br>
              <a:rPr lang="cs-CZ" altLang="cs-CZ" sz="2400" b="1" u="sng" dirty="0">
                <a:latin typeface="Cambria" panose="02040503050406030204" pitchFamily="18" charset="0"/>
              </a:rPr>
            </a:br>
            <a:r>
              <a:rPr lang="cs-CZ" altLang="cs-CZ" sz="2400" dirty="0">
                <a:latin typeface="Cambria" panose="02040503050406030204" pitchFamily="18" charset="0"/>
              </a:rPr>
              <a:t>- Počátek vypuknutí pandemie: </a:t>
            </a:r>
            <a:r>
              <a:rPr lang="cs-CZ" altLang="cs-CZ" sz="2400" b="1" dirty="0">
                <a:latin typeface="Cambria" panose="02040503050406030204" pitchFamily="18" charset="0"/>
              </a:rPr>
              <a:t>14. století</a:t>
            </a:r>
            <a:r>
              <a:rPr lang="cs-CZ" altLang="cs-CZ" sz="2400" dirty="0">
                <a:latin typeface="Cambria" panose="02040503050406030204" pitchFamily="18" charset="0"/>
              </a:rPr>
              <a:t/>
            </a:r>
            <a:br>
              <a:rPr lang="cs-CZ" altLang="cs-CZ" sz="2400" dirty="0">
                <a:latin typeface="Cambria" panose="02040503050406030204" pitchFamily="18" charset="0"/>
              </a:rPr>
            </a:br>
            <a:r>
              <a:rPr lang="cs-CZ" altLang="cs-CZ" sz="2400" dirty="0">
                <a:latin typeface="Cambria" panose="02040503050406030204" pitchFamily="18" charset="0"/>
              </a:rPr>
              <a:t>- Oblast: </a:t>
            </a:r>
            <a:r>
              <a:rPr lang="cs-CZ" altLang="cs-CZ" sz="2400" b="1" dirty="0">
                <a:latin typeface="Cambria" panose="02040503050406030204" pitchFamily="18" charset="0"/>
              </a:rPr>
              <a:t>drtivá část Evropy</a:t>
            </a:r>
            <a:r>
              <a:rPr lang="cs-CZ" altLang="cs-CZ" sz="2400" dirty="0">
                <a:latin typeface="Cambria" panose="02040503050406030204" pitchFamily="18" charset="0"/>
              </a:rPr>
              <a:t/>
            </a:r>
            <a:br>
              <a:rPr lang="cs-CZ" altLang="cs-CZ" sz="2400" dirty="0">
                <a:latin typeface="Cambria" panose="02040503050406030204" pitchFamily="18" charset="0"/>
              </a:rPr>
            </a:br>
            <a:r>
              <a:rPr lang="cs-CZ" altLang="cs-CZ" sz="2400" dirty="0">
                <a:latin typeface="Cambria" panose="02040503050406030204" pitchFamily="18" charset="0"/>
              </a:rPr>
              <a:t>- Přibližný počet obětí: </a:t>
            </a:r>
            <a:r>
              <a:rPr lang="cs-CZ" altLang="cs-CZ" sz="2400" b="1" dirty="0">
                <a:latin typeface="Cambria" panose="02040503050406030204" pitchFamily="18" charset="0"/>
              </a:rPr>
              <a:t>75 milionů </a:t>
            </a:r>
            <a:r>
              <a:rPr lang="cs-CZ" altLang="cs-CZ" sz="2400" dirty="0">
                <a:latin typeface="Cambria" panose="02040503050406030204" pitchFamily="18" charset="0"/>
              </a:rPr>
              <a:t> </a:t>
            </a:r>
          </a:p>
          <a:p>
            <a:r>
              <a:rPr lang="cs-CZ" altLang="cs-CZ" sz="2400" dirty="0" smtClean="0">
                <a:latin typeface="Cambria" panose="02040503050406030204" pitchFamily="18" charset="0"/>
              </a:rPr>
              <a:t>Největší </a:t>
            </a:r>
            <a:r>
              <a:rPr lang="cs-CZ" altLang="cs-CZ" sz="2400" dirty="0">
                <a:latin typeface="Cambria" panose="02040503050406030204" pitchFamily="18" charset="0"/>
              </a:rPr>
              <a:t>morová epidemie v dějinách Evropy vypuká roku 1348 a útočí od západu, byť má svůj </a:t>
            </a:r>
            <a:r>
              <a:rPr lang="cs-CZ" altLang="cs-CZ" sz="2400" b="1" dirty="0">
                <a:latin typeface="Cambria" panose="02040503050406030204" pitchFamily="18" charset="0"/>
              </a:rPr>
              <a:t>původ na východě</a:t>
            </a:r>
          </a:p>
          <a:p>
            <a:r>
              <a:rPr lang="cs-CZ" altLang="cs-CZ" sz="2400" dirty="0">
                <a:latin typeface="Cambria" panose="02040503050406030204" pitchFamily="18" charset="0"/>
              </a:rPr>
              <a:t>Podle moderních vědců se její </a:t>
            </a:r>
            <a:r>
              <a:rPr lang="cs-CZ" altLang="cs-CZ" sz="2400" b="1" dirty="0">
                <a:latin typeface="Cambria" panose="02040503050406030204" pitchFamily="18" charset="0"/>
              </a:rPr>
              <a:t>kolébka nachází v Číně a přes Krym a Černé moře se šíří na paluby lodí evropských mořeplavců</a:t>
            </a:r>
            <a:r>
              <a:rPr lang="cs-CZ" altLang="cs-CZ" sz="2400" dirty="0">
                <a:latin typeface="Cambria" panose="02040503050406030204" pitchFamily="18" charset="0"/>
              </a:rPr>
              <a:t> a společně s nimi se vyloďuje ve velkých přístavech starého kontinentu – </a:t>
            </a:r>
            <a:r>
              <a:rPr lang="cs-CZ" altLang="cs-CZ" sz="2400" b="1" dirty="0">
                <a:latin typeface="Cambria" panose="02040503050406030204" pitchFamily="18" charset="0"/>
              </a:rPr>
              <a:t>postihne prakticky všechny evropské země</a:t>
            </a:r>
          </a:p>
          <a:p>
            <a:r>
              <a:rPr lang="cs-CZ" altLang="cs-CZ" sz="2400" dirty="0">
                <a:latin typeface="Cambria" panose="02040503050406030204" pitchFamily="18" charset="0"/>
              </a:rPr>
              <a:t>V letech 1351-1353 se epidemie přesouvá do Ruska, Evropa si oddechne…, na chvíli..</a:t>
            </a:r>
          </a:p>
          <a:p>
            <a:pPr>
              <a:buFontTx/>
              <a:buNone/>
            </a:pPr>
            <a:endParaRPr lang="cs-CZ" altLang="cs-CZ" sz="2400" dirty="0">
              <a:latin typeface="Cambria" panose="02040503050406030204" pitchFamily="18" charset="0"/>
            </a:endParaRPr>
          </a:p>
          <a:p>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442802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81200" y="188913"/>
            <a:ext cx="8229600" cy="576262"/>
          </a:xfrm>
        </p:spPr>
        <p:txBody>
          <a:bodyPr/>
          <a:lstStyle/>
          <a:p>
            <a:pPr algn="ctr"/>
            <a:r>
              <a:rPr lang="cs-CZ" altLang="cs-CZ" sz="2800" dirty="0">
                <a:latin typeface="Cambria" panose="02040503050406030204" pitchFamily="18" charset="0"/>
              </a:rPr>
              <a:t>NEJVĚTŠÍ MOROVÉ EPIDEMIE</a:t>
            </a:r>
          </a:p>
        </p:txBody>
      </p:sp>
      <p:sp>
        <p:nvSpPr>
          <p:cNvPr id="68611" name="Rectangle 3"/>
          <p:cNvSpPr>
            <a:spLocks noGrp="1" noChangeArrowheads="1"/>
          </p:cNvSpPr>
          <p:nvPr>
            <p:ph type="body" idx="1"/>
          </p:nvPr>
        </p:nvSpPr>
        <p:spPr>
          <a:xfrm>
            <a:off x="942109" y="981076"/>
            <a:ext cx="10575636" cy="5400675"/>
          </a:xfrm>
        </p:spPr>
        <p:txBody>
          <a:bodyPr/>
          <a:lstStyle/>
          <a:p>
            <a:pPr>
              <a:lnSpc>
                <a:spcPct val="90000"/>
              </a:lnSpc>
            </a:pPr>
            <a:r>
              <a:rPr lang="cs-CZ" altLang="cs-CZ" sz="2400" dirty="0">
                <a:latin typeface="Cambria" panose="02040503050406030204" pitchFamily="18" charset="0"/>
              </a:rPr>
              <a:t>Ve skutečnosti </a:t>
            </a:r>
            <a:r>
              <a:rPr lang="cs-CZ" altLang="cs-CZ" sz="2400" b="1" dirty="0">
                <a:latin typeface="Cambria" panose="02040503050406030204" pitchFamily="18" charset="0"/>
              </a:rPr>
              <a:t>mor v Evropě takřka „zdomácněl“ na dalších nejméně 150 let</a:t>
            </a:r>
            <a:r>
              <a:rPr lang="cs-CZ" altLang="cs-CZ" sz="2400" dirty="0">
                <a:latin typeface="Cambria" panose="02040503050406030204" pitchFamily="18" charset="0"/>
              </a:rPr>
              <a:t>, kdy se silnějšími či slabšími vlnami pustošil všechna větší města </a:t>
            </a:r>
          </a:p>
          <a:p>
            <a:pPr>
              <a:lnSpc>
                <a:spcPct val="90000"/>
              </a:lnSpc>
            </a:pPr>
            <a:endParaRPr lang="cs-CZ" altLang="cs-CZ" sz="2400" b="1" dirty="0" smtClean="0">
              <a:latin typeface="Cambria" panose="02040503050406030204" pitchFamily="18" charset="0"/>
            </a:endParaRPr>
          </a:p>
          <a:p>
            <a:pPr>
              <a:lnSpc>
                <a:spcPct val="90000"/>
              </a:lnSpc>
            </a:pPr>
            <a:r>
              <a:rPr lang="cs-CZ" altLang="cs-CZ" sz="2400" b="1" dirty="0" smtClean="0">
                <a:latin typeface="Cambria" panose="02040503050406030204" pitchFamily="18" charset="0"/>
              </a:rPr>
              <a:t>V </a:t>
            </a:r>
            <a:r>
              <a:rPr lang="cs-CZ" altLang="cs-CZ" sz="2400" b="1" dirty="0">
                <a:latin typeface="Cambria" panose="02040503050406030204" pitchFamily="18" charset="0"/>
              </a:rPr>
              <a:t>Číně</a:t>
            </a:r>
            <a:r>
              <a:rPr lang="cs-CZ" altLang="cs-CZ" sz="2400" dirty="0">
                <a:latin typeface="Cambria" panose="02040503050406030204" pitchFamily="18" charset="0"/>
              </a:rPr>
              <a:t>, kde tato epidemie začala asi o 100 let dříve než v Evropě (zhruba roku 1246), </a:t>
            </a:r>
            <a:r>
              <a:rPr lang="cs-CZ" altLang="cs-CZ" sz="2400" b="1" dirty="0">
                <a:latin typeface="Cambria" panose="02040503050406030204" pitchFamily="18" charset="0"/>
              </a:rPr>
              <a:t>zahubila za půl roku asi 13 milionů lidí</a:t>
            </a:r>
          </a:p>
          <a:p>
            <a:pPr>
              <a:lnSpc>
                <a:spcPct val="90000"/>
              </a:lnSpc>
            </a:pPr>
            <a:endParaRPr lang="cs-CZ" altLang="cs-CZ" sz="2400" dirty="0" smtClean="0">
              <a:latin typeface="Cambria" panose="02040503050406030204" pitchFamily="18" charset="0"/>
            </a:endParaRPr>
          </a:p>
          <a:p>
            <a:pPr>
              <a:lnSpc>
                <a:spcPct val="90000"/>
              </a:lnSpc>
            </a:pPr>
            <a:r>
              <a:rPr lang="cs-CZ" altLang="cs-CZ" sz="2400" dirty="0" smtClean="0">
                <a:latin typeface="Cambria" panose="02040503050406030204" pitchFamily="18" charset="0"/>
              </a:rPr>
              <a:t>Postupně </a:t>
            </a:r>
            <a:r>
              <a:rPr lang="cs-CZ" altLang="cs-CZ" sz="2400" dirty="0">
                <a:latin typeface="Cambria" panose="02040503050406030204" pitchFamily="18" charset="0"/>
              </a:rPr>
              <a:t>se rozšiřovala na západ a kudy prošla, tam bylo prakticky vylidněno (Jeruzalém, Damašek.. </a:t>
            </a:r>
            <a:r>
              <a:rPr lang="cs-CZ" altLang="cs-CZ" sz="2400" i="1" dirty="0">
                <a:latin typeface="Cambria" panose="02040503050406030204" pitchFamily="18" charset="0"/>
              </a:rPr>
              <a:t>podél starých obchodních cest</a:t>
            </a:r>
            <a:r>
              <a:rPr lang="cs-CZ" altLang="cs-CZ" sz="2400" dirty="0">
                <a:latin typeface="Cambria" panose="02040503050406030204" pitchFamily="18" charset="0"/>
              </a:rPr>
              <a:t>)</a:t>
            </a:r>
          </a:p>
          <a:p>
            <a:pPr>
              <a:lnSpc>
                <a:spcPct val="90000"/>
              </a:lnSpc>
            </a:pPr>
            <a:endParaRPr lang="cs-CZ" altLang="cs-CZ" sz="2400" b="1" dirty="0" smtClean="0">
              <a:latin typeface="Cambria" panose="02040503050406030204" pitchFamily="18" charset="0"/>
            </a:endParaRPr>
          </a:p>
          <a:p>
            <a:pPr>
              <a:lnSpc>
                <a:spcPct val="90000"/>
              </a:lnSpc>
            </a:pPr>
            <a:r>
              <a:rPr lang="cs-CZ" altLang="cs-CZ" sz="2400" b="1" dirty="0" smtClean="0">
                <a:latin typeface="Cambria" panose="02040503050406030204" pitchFamily="18" charset="0"/>
              </a:rPr>
              <a:t>Tentokrát </a:t>
            </a:r>
            <a:r>
              <a:rPr lang="cs-CZ" altLang="cs-CZ" sz="2400" b="1" dirty="0">
                <a:latin typeface="Cambria" panose="02040503050406030204" pitchFamily="18" charset="0"/>
              </a:rPr>
              <a:t>se „černá smrt“ nezastavila ve středomoří či Anglii, zima jí nevadila</a:t>
            </a:r>
            <a:r>
              <a:rPr lang="cs-CZ" altLang="cs-CZ" sz="2400" dirty="0">
                <a:latin typeface="Cambria" panose="02040503050406030204" pitchFamily="18" charset="0"/>
              </a:rPr>
              <a:t>, a např. v Norsku či na Islandu vyhubila většinu populace</a:t>
            </a:r>
          </a:p>
          <a:p>
            <a:pPr>
              <a:lnSpc>
                <a:spcPct val="90000"/>
              </a:lnSpc>
            </a:pPr>
            <a:endParaRPr lang="cs-CZ" altLang="cs-CZ" sz="2400" dirty="0" smtClean="0">
              <a:latin typeface="Cambria" panose="02040503050406030204" pitchFamily="18" charset="0"/>
            </a:endParaRPr>
          </a:p>
          <a:p>
            <a:pPr>
              <a:lnSpc>
                <a:spcPct val="90000"/>
              </a:lnSpc>
            </a:pPr>
            <a:r>
              <a:rPr lang="cs-CZ" altLang="cs-CZ" sz="2400" dirty="0" smtClean="0">
                <a:latin typeface="Cambria" panose="02040503050406030204" pitchFamily="18" charset="0"/>
              </a:rPr>
              <a:t>Trvalo </a:t>
            </a:r>
            <a:r>
              <a:rPr lang="cs-CZ" altLang="cs-CZ" sz="2400" dirty="0">
                <a:latin typeface="Cambria" panose="02040503050406030204" pitchFamily="18" charset="0"/>
              </a:rPr>
              <a:t>dlouho, než zpustošené země dosáhly dřívější prosperity</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504676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274638"/>
            <a:ext cx="8229600" cy="633412"/>
          </a:xfrm>
        </p:spPr>
        <p:txBody>
          <a:bodyPr/>
          <a:lstStyle/>
          <a:p>
            <a:pPr algn="ctr"/>
            <a:r>
              <a:rPr lang="cs-CZ" altLang="cs-CZ" sz="2800" dirty="0">
                <a:latin typeface="Cambria" panose="02040503050406030204" pitchFamily="18" charset="0"/>
              </a:rPr>
              <a:t>NEJVĚTŠÍ MOROVÉ EPIDEMIE</a:t>
            </a:r>
          </a:p>
        </p:txBody>
      </p:sp>
      <p:sp>
        <p:nvSpPr>
          <p:cNvPr id="70659" name="Rectangle 3"/>
          <p:cNvSpPr>
            <a:spLocks noGrp="1" noChangeArrowheads="1"/>
          </p:cNvSpPr>
          <p:nvPr>
            <p:ph type="body" idx="1"/>
          </p:nvPr>
        </p:nvSpPr>
        <p:spPr>
          <a:xfrm>
            <a:off x="997527" y="1052513"/>
            <a:ext cx="9346623" cy="5472112"/>
          </a:xfrm>
        </p:spPr>
        <p:txBody>
          <a:bodyPr/>
          <a:lstStyle/>
          <a:p>
            <a:r>
              <a:rPr lang="cs-CZ" altLang="cs-CZ" sz="2400" dirty="0">
                <a:latin typeface="Cambria" panose="02040503050406030204" pitchFamily="18" charset="0"/>
              </a:rPr>
              <a:t>Při takto dlouho se opakujících morových vlnách došlo i k „sociálním důsledkům“…, např. lékaři ošetřující nemocné byli pronásledováni a „kamenováni“  lůzou, která se bála nákazy</a:t>
            </a:r>
          </a:p>
        </p:txBody>
      </p:sp>
      <p:pic>
        <p:nvPicPr>
          <p:cNvPr id="70660" name="Picture 5" descr="b58c01973b_33407709_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404" y="2159000"/>
            <a:ext cx="36195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693532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4" name="Zástupný symbol pro obsah 3"/>
          <p:cNvSpPr>
            <a:spLocks noGrp="1"/>
          </p:cNvSpPr>
          <p:nvPr>
            <p:ph idx="1"/>
          </p:nvPr>
        </p:nvSpPr>
        <p:spPr>
          <a:xfrm>
            <a:off x="508001" y="323273"/>
            <a:ext cx="10965200" cy="5508727"/>
          </a:xfrm>
        </p:spPr>
        <p:txBody>
          <a:bodyPr/>
          <a:lstStyle/>
          <a:p>
            <a:r>
              <a:rPr lang="cs-CZ" sz="2400" dirty="0" smtClean="0"/>
              <a:t>Naopak </a:t>
            </a:r>
            <a:r>
              <a:rPr lang="cs-CZ" sz="2400" b="1" dirty="0"/>
              <a:t>při pohromách nejsou tyto znaky zcela jasně rozpoznatelné</a:t>
            </a:r>
            <a:r>
              <a:rPr lang="cs-CZ" sz="2400" dirty="0"/>
              <a:t>. </a:t>
            </a:r>
            <a:endParaRPr lang="cs-CZ" sz="2400" dirty="0" smtClean="0"/>
          </a:p>
          <a:p>
            <a:endParaRPr lang="cs-CZ" sz="2400" dirty="0" smtClean="0"/>
          </a:p>
          <a:p>
            <a:r>
              <a:rPr lang="cs-CZ" sz="2400" dirty="0" smtClean="0"/>
              <a:t>Mnozí </a:t>
            </a:r>
            <a:r>
              <a:rPr lang="cs-CZ" sz="2400" dirty="0"/>
              <a:t>autoři či odborné studie se navzdory výše uvedenému shodují, že </a:t>
            </a:r>
            <a:r>
              <a:rPr lang="cs-CZ" sz="2400" b="1" dirty="0"/>
              <a:t>přesná definice neexistuje, pouze podmínky, při jejichž naplnění se událost dá označit za pohromu či </a:t>
            </a:r>
            <a:r>
              <a:rPr lang="cs-CZ" sz="2400" b="1" dirty="0" smtClean="0"/>
              <a:t>katastrofu</a:t>
            </a:r>
            <a:r>
              <a:rPr lang="cs-CZ" sz="2400" dirty="0" smtClean="0"/>
              <a:t>. </a:t>
            </a:r>
          </a:p>
          <a:p>
            <a:endParaRPr lang="cs-CZ" sz="2400" dirty="0"/>
          </a:p>
          <a:p>
            <a:endParaRPr lang="cs-CZ" sz="2400" dirty="0"/>
          </a:p>
          <a:p>
            <a:r>
              <a:rPr lang="cs-CZ" sz="2400" b="1" dirty="0" smtClean="0"/>
              <a:t>Při </a:t>
            </a:r>
            <a:r>
              <a:rPr lang="cs-CZ" sz="2400" b="1" dirty="0"/>
              <a:t>extrémní události dochází ke změně stavu obyvatelstva, který ovlivnila nejen natalita a mortalita, ale i </a:t>
            </a:r>
            <a:r>
              <a:rPr lang="cs-CZ" sz="2400" b="1" dirty="0" smtClean="0"/>
              <a:t>migrace.</a:t>
            </a:r>
            <a:r>
              <a:rPr lang="cs-CZ" sz="2400" dirty="0" smtClean="0"/>
              <a:t> </a:t>
            </a:r>
            <a:endParaRPr lang="cs-CZ" sz="2400" dirty="0"/>
          </a:p>
        </p:txBody>
      </p:sp>
    </p:spTree>
    <p:extLst>
      <p:ext uri="{BB962C8B-B14F-4D97-AF65-F5344CB8AC3E}">
        <p14:creationId xmlns:p14="http://schemas.microsoft.com/office/powerpoint/2010/main" val="3271024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919288" y="333376"/>
            <a:ext cx="8229600" cy="561975"/>
          </a:xfrm>
        </p:spPr>
        <p:txBody>
          <a:bodyPr/>
          <a:lstStyle/>
          <a:p>
            <a:pPr algn="ctr"/>
            <a:r>
              <a:rPr lang="cs-CZ" altLang="cs-CZ" sz="2800" dirty="0">
                <a:latin typeface="Cambria" panose="02040503050406030204" pitchFamily="18" charset="0"/>
              </a:rPr>
              <a:t>NEJVĚTŠÍ MOROVÉ EPIDEMIE</a:t>
            </a:r>
          </a:p>
        </p:txBody>
      </p:sp>
      <p:sp>
        <p:nvSpPr>
          <p:cNvPr id="72707" name="Rectangle 3"/>
          <p:cNvSpPr>
            <a:spLocks noGrp="1" noChangeArrowheads="1"/>
          </p:cNvSpPr>
          <p:nvPr>
            <p:ph type="body" idx="1"/>
          </p:nvPr>
        </p:nvSpPr>
        <p:spPr>
          <a:xfrm>
            <a:off x="849746" y="908051"/>
            <a:ext cx="10538690" cy="5616575"/>
          </a:xfrm>
        </p:spPr>
        <p:txBody>
          <a:bodyPr/>
          <a:lstStyle/>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V důsledku morových ran lidem dochází, jak je život pomíjivý, a tak mají epidemie často za následek i </a:t>
            </a:r>
            <a:r>
              <a:rPr lang="cs-CZ" altLang="cs-CZ" sz="2400" b="1" dirty="0">
                <a:latin typeface="Cambria" panose="02040503050406030204" pitchFamily="18" charset="0"/>
              </a:rPr>
              <a:t>všeobecný úpadek mravů</a:t>
            </a:r>
            <a:r>
              <a:rPr lang="cs-CZ" altLang="cs-CZ" sz="2400" dirty="0">
                <a:latin typeface="Cambria" panose="02040503050406030204" pitchFamily="18" charset="0"/>
              </a:rPr>
              <a:t> </a:t>
            </a:r>
          </a:p>
          <a:p>
            <a:pPr>
              <a:lnSpc>
                <a:spcPct val="80000"/>
              </a:lnSpc>
            </a:pPr>
            <a:r>
              <a:rPr lang="cs-CZ" altLang="cs-CZ" sz="2400" dirty="0">
                <a:latin typeface="Cambria" panose="02040503050406030204" pitchFamily="18" charset="0"/>
              </a:rPr>
              <a:t>Zejména pak ve městech bují bezuzdné zábavy, pitky a obžerství</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Lid také hledá viníka - narůstá paranoidní hysterie, </a:t>
            </a:r>
            <a:r>
              <a:rPr lang="cs-CZ" altLang="cs-CZ" sz="2400" b="1" dirty="0">
                <a:latin typeface="Cambria" panose="02040503050406030204" pitchFamily="18" charset="0"/>
              </a:rPr>
              <a:t>lidé podezřívají doktory</a:t>
            </a:r>
            <a:r>
              <a:rPr lang="cs-CZ" altLang="cs-CZ" sz="2400" dirty="0">
                <a:latin typeface="Cambria" panose="02040503050406030204" pitchFamily="18" charset="0"/>
              </a:rPr>
              <a:t>, že je léčí špatně, a proto je </a:t>
            </a:r>
            <a:r>
              <a:rPr lang="cs-CZ" altLang="cs-CZ" sz="2400" dirty="0" smtClean="0">
                <a:latin typeface="Cambria" panose="02040503050406030204" pitchFamily="18" charset="0"/>
              </a:rPr>
              <a:t>lynčují</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a:t>
            </a:r>
            <a:r>
              <a:rPr lang="cs-CZ" altLang="cs-CZ" sz="2400" b="1" dirty="0">
                <a:latin typeface="Cambria" panose="02040503050406030204" pitchFamily="18" charset="0"/>
              </a:rPr>
              <a:t>Křesťané útočí na Židy</a:t>
            </a:r>
            <a:r>
              <a:rPr lang="cs-CZ" altLang="cs-CZ" sz="2400" dirty="0">
                <a:latin typeface="Cambria" panose="02040503050406030204" pitchFamily="18" charset="0"/>
              </a:rPr>
              <a:t>. Mor je podle nich židovskou odplatou za staletá pronásledování. "Jak je jinak možné, že Židům se mor vyhýbá?!" kladou si otázku křesťané. </a:t>
            </a:r>
          </a:p>
          <a:p>
            <a:pPr>
              <a:lnSpc>
                <a:spcPct val="80000"/>
              </a:lnSpc>
            </a:pPr>
            <a:r>
              <a:rPr lang="cs-CZ" altLang="cs-CZ" sz="2400" dirty="0">
                <a:latin typeface="Cambria" panose="02040503050406030204" pitchFamily="18" charset="0"/>
              </a:rPr>
              <a:t>…Málokdo si dokáže racionálně vysvětlit, že Židům se nákaza vyhýbá díky jejich </a:t>
            </a:r>
            <a:r>
              <a:rPr lang="cs-CZ" altLang="cs-CZ" sz="2400" b="1" dirty="0">
                <a:latin typeface="Cambria" panose="02040503050406030204" pitchFamily="18" charset="0"/>
              </a:rPr>
              <a:t>izolovanosti v ghettech a také kvůli vyspělejším hygienickým návykům</a:t>
            </a:r>
            <a:r>
              <a:rPr lang="cs-CZ" altLang="cs-CZ" sz="2400" dirty="0">
                <a:latin typeface="Cambria" panose="02040503050406030204" pitchFamily="18" charset="0"/>
              </a:rPr>
              <a:t>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863279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NEJVĚTŠÍ MOROVÉ EPIDEMIE</a:t>
            </a:r>
          </a:p>
        </p:txBody>
      </p:sp>
      <p:sp>
        <p:nvSpPr>
          <p:cNvPr id="74755" name="Rectangle 3"/>
          <p:cNvSpPr>
            <a:spLocks noGrp="1" noChangeArrowheads="1"/>
          </p:cNvSpPr>
          <p:nvPr>
            <p:ph type="body" idx="1"/>
          </p:nvPr>
        </p:nvSpPr>
        <p:spPr>
          <a:xfrm>
            <a:off x="849745" y="1052514"/>
            <a:ext cx="10538691" cy="5545137"/>
          </a:xfrm>
        </p:spPr>
        <p:txBody>
          <a:bodyPr/>
          <a:lstStyle/>
          <a:p>
            <a:pPr>
              <a:lnSpc>
                <a:spcPct val="90000"/>
              </a:lnSpc>
            </a:pPr>
            <a:r>
              <a:rPr lang="cs-CZ" altLang="cs-CZ" sz="2400" dirty="0">
                <a:latin typeface="Cambria" panose="02040503050406030204" pitchFamily="18" charset="0"/>
              </a:rPr>
              <a:t>Podle odborných odhadů žilo v </a:t>
            </a:r>
            <a:r>
              <a:rPr lang="cs-CZ" altLang="cs-CZ" sz="2400" b="1" dirty="0">
                <a:latin typeface="Cambria" panose="02040503050406030204" pitchFamily="18" charset="0"/>
              </a:rPr>
              <a:t>Evropě</a:t>
            </a:r>
            <a:r>
              <a:rPr lang="cs-CZ" altLang="cs-CZ" sz="2400" dirty="0">
                <a:latin typeface="Cambria" panose="02040503050406030204" pitchFamily="18" charset="0"/>
              </a:rPr>
              <a:t> kolem roku </a:t>
            </a:r>
            <a:r>
              <a:rPr lang="cs-CZ" altLang="cs-CZ" sz="2400" b="1" dirty="0">
                <a:latin typeface="Cambria" panose="02040503050406030204" pitchFamily="18" charset="0"/>
              </a:rPr>
              <a:t>1200 asi 60 milionů</a:t>
            </a:r>
            <a:r>
              <a:rPr lang="cs-CZ" altLang="cs-CZ" sz="2400" dirty="0">
                <a:latin typeface="Cambria" panose="02040503050406030204" pitchFamily="18" charset="0"/>
              </a:rPr>
              <a:t> obyvatel, v roce </a:t>
            </a:r>
            <a:r>
              <a:rPr lang="cs-CZ" altLang="cs-CZ" sz="2400" b="1" dirty="0">
                <a:latin typeface="Cambria" panose="02040503050406030204" pitchFamily="18" charset="0"/>
              </a:rPr>
              <a:t>1400 klesl jejich počet na 45 milionů </a:t>
            </a:r>
          </a:p>
          <a:p>
            <a:pPr>
              <a:lnSpc>
                <a:spcPct val="90000"/>
              </a:lnSpc>
            </a:pPr>
            <a:endParaRPr lang="cs-CZ" altLang="cs-CZ" sz="2400" b="1" dirty="0">
              <a:latin typeface="Cambria" panose="02040503050406030204" pitchFamily="18" charset="0"/>
            </a:endParaRPr>
          </a:p>
          <a:p>
            <a:pPr>
              <a:lnSpc>
                <a:spcPct val="90000"/>
              </a:lnSpc>
            </a:pPr>
            <a:r>
              <a:rPr lang="cs-CZ" altLang="cs-CZ" sz="2400" dirty="0">
                <a:latin typeface="Cambria" panose="02040503050406030204" pitchFamily="18" charset="0"/>
              </a:rPr>
              <a:t>Řádění středověkého moru se patrně podepsalo i na </a:t>
            </a:r>
            <a:r>
              <a:rPr lang="cs-CZ" altLang="cs-CZ" sz="2400" b="1" dirty="0">
                <a:latin typeface="Cambria" panose="02040503050406030204" pitchFamily="18" charset="0"/>
              </a:rPr>
              <a:t>zhoršení klimatických podmínek </a:t>
            </a:r>
          </a:p>
          <a:p>
            <a:pPr>
              <a:lnSpc>
                <a:spcPct val="90000"/>
              </a:lnSpc>
            </a:pPr>
            <a:r>
              <a:rPr lang="cs-CZ" altLang="cs-CZ" sz="2400" dirty="0">
                <a:latin typeface="Cambria" panose="02040503050406030204" pitchFamily="18" charset="0"/>
              </a:rPr>
              <a:t>…někteří vědci přednedávnem dokonce přišli s názorem, že pandemie Černé smrti stála za </a:t>
            </a:r>
            <a:r>
              <a:rPr lang="cs-CZ" altLang="cs-CZ" sz="2400" b="1" dirty="0">
                <a:latin typeface="Cambria" panose="02040503050406030204" pitchFamily="18" charset="0"/>
              </a:rPr>
              <a:t>vznikem menší doby ledové</a:t>
            </a:r>
            <a:r>
              <a:rPr lang="cs-CZ" altLang="cs-CZ" sz="2400" dirty="0">
                <a:latin typeface="Cambria" panose="02040503050406030204" pitchFamily="18" charset="0"/>
              </a:rPr>
              <a:t> </a:t>
            </a:r>
          </a:p>
          <a:p>
            <a:pPr>
              <a:lnSpc>
                <a:spcPct val="90000"/>
              </a:lnSpc>
            </a:pPr>
            <a:r>
              <a:rPr lang="cs-CZ" altLang="cs-CZ" sz="2400" dirty="0">
                <a:latin typeface="Cambria" panose="02040503050406030204" pitchFamily="18" charset="0"/>
              </a:rPr>
              <a:t>…z opuštěných farem totiž tehdy ve velké míře unikal do ovzduší oxid uhličitý, čímž se naše planeta ochlazovala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Se změnami klimatu souvisel také </a:t>
            </a:r>
            <a:r>
              <a:rPr lang="cs-CZ" altLang="cs-CZ" sz="2400" b="1" dirty="0">
                <a:latin typeface="Cambria" panose="02040503050406030204" pitchFamily="18" charset="0"/>
              </a:rPr>
              <a:t>pokles úrody</a:t>
            </a:r>
            <a:r>
              <a:rPr lang="cs-CZ" altLang="cs-CZ" sz="2400" dirty="0">
                <a:latin typeface="Cambria" panose="02040503050406030204" pitchFamily="18" charset="0"/>
              </a:rPr>
              <a:t> a méně úrodné oblasti Evropy zpustly </a:t>
            </a:r>
            <a:r>
              <a:rPr lang="cs-CZ" altLang="cs-CZ" sz="2400" dirty="0" smtClean="0">
                <a:latin typeface="Cambria" panose="02040503050406030204" pitchFamily="18" charset="0"/>
              </a:rPr>
              <a:t>úplně</a:t>
            </a:r>
          </a:p>
          <a:p>
            <a:pPr marL="72000" indent="0">
              <a:lnSpc>
                <a:spcPct val="90000"/>
              </a:lnSpc>
              <a:buNone/>
            </a:pPr>
            <a:r>
              <a:rPr lang="cs-CZ" altLang="cs-CZ" sz="2400" dirty="0" smtClean="0">
                <a:latin typeface="Cambria" panose="02040503050406030204" pitchFamily="18" charset="0"/>
              </a:rPr>
              <a:t> </a:t>
            </a: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V letech 1315-1317 pak Evropa zakouší první z mnoha </a:t>
            </a:r>
            <a:r>
              <a:rPr lang="cs-CZ" altLang="cs-CZ" sz="2400" b="1" dirty="0">
                <a:latin typeface="Cambria" panose="02040503050406030204" pitchFamily="18" charset="0"/>
              </a:rPr>
              <a:t>hladomorů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705244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981200" y="201614"/>
            <a:ext cx="8229600" cy="561975"/>
          </a:xfrm>
        </p:spPr>
        <p:txBody>
          <a:bodyPr/>
          <a:lstStyle/>
          <a:p>
            <a:pPr algn="ctr"/>
            <a:r>
              <a:rPr lang="cs-CZ" altLang="cs-CZ" sz="2800" dirty="0">
                <a:latin typeface="Cambria" panose="02040503050406030204" pitchFamily="18" charset="0"/>
              </a:rPr>
              <a:t>NEJVĚTŠÍ MOROVÉ EPIDEMIE</a:t>
            </a:r>
          </a:p>
        </p:txBody>
      </p:sp>
      <p:sp>
        <p:nvSpPr>
          <p:cNvPr id="76803" name="Rectangle 3"/>
          <p:cNvSpPr>
            <a:spLocks noGrp="1" noChangeArrowheads="1"/>
          </p:cNvSpPr>
          <p:nvPr>
            <p:ph type="body" idx="1"/>
          </p:nvPr>
        </p:nvSpPr>
        <p:spPr>
          <a:xfrm>
            <a:off x="775854" y="1052513"/>
            <a:ext cx="10612581" cy="5472112"/>
          </a:xfrm>
        </p:spPr>
        <p:txBody>
          <a:bodyPr/>
          <a:lstStyle/>
          <a:p>
            <a:r>
              <a:rPr lang="cs-CZ" altLang="cs-CZ" sz="2400" dirty="0" smtClean="0">
                <a:latin typeface="Cambria" panose="02040503050406030204" pitchFamily="18" charset="0"/>
              </a:rPr>
              <a:t>Druhá </a:t>
            </a:r>
            <a:r>
              <a:rPr lang="cs-CZ" altLang="cs-CZ" sz="2400" dirty="0">
                <a:latin typeface="Cambria" panose="02040503050406030204" pitchFamily="18" charset="0"/>
              </a:rPr>
              <a:t>morová pandemie, která se prožene Evropou, nezná mezí a </a:t>
            </a:r>
            <a:r>
              <a:rPr lang="cs-CZ" altLang="cs-CZ" sz="2400" b="1" dirty="0">
                <a:latin typeface="Cambria" panose="02040503050406030204" pitchFamily="18" charset="0"/>
              </a:rPr>
              <a:t>nelze ji nijak zastavit</a:t>
            </a:r>
          </a:p>
          <a:p>
            <a:r>
              <a:rPr lang="cs-CZ" altLang="cs-CZ" sz="2400" b="1" dirty="0">
                <a:latin typeface="Cambria" panose="02040503050406030204" pitchFamily="18" charset="0"/>
              </a:rPr>
              <a:t>Lidé</a:t>
            </a:r>
            <a:r>
              <a:rPr lang="cs-CZ" altLang="cs-CZ" sz="2400" dirty="0">
                <a:latin typeface="Cambria" panose="02040503050406030204" pitchFamily="18" charset="0"/>
              </a:rPr>
              <a:t> ještě v té době </a:t>
            </a:r>
            <a:r>
              <a:rPr lang="cs-CZ" altLang="cs-CZ" sz="2400" b="1" dirty="0">
                <a:latin typeface="Cambria" panose="02040503050406030204" pitchFamily="18" charset="0"/>
              </a:rPr>
              <a:t>netuší souvislosti mezi nákazou, krysami a blechami</a:t>
            </a:r>
            <a:r>
              <a:rPr lang="cs-CZ" altLang="cs-CZ" sz="2400" dirty="0">
                <a:latin typeface="Cambria" panose="02040503050406030204" pitchFamily="18" charset="0"/>
              </a:rPr>
              <a:t> jako jejími přenašečkami </a:t>
            </a:r>
          </a:p>
          <a:p>
            <a:endParaRPr lang="cs-CZ" altLang="cs-CZ" sz="2400" dirty="0">
              <a:latin typeface="Cambria" panose="02040503050406030204" pitchFamily="18" charset="0"/>
            </a:endParaRPr>
          </a:p>
          <a:p>
            <a:r>
              <a:rPr lang="cs-CZ" altLang="cs-CZ" sz="2400" dirty="0">
                <a:latin typeface="Cambria" panose="02040503050406030204" pitchFamily="18" charset="0"/>
              </a:rPr>
              <a:t>Na přelomu 16. a 17. století </a:t>
            </a:r>
            <a:r>
              <a:rPr lang="cs-CZ" altLang="cs-CZ" sz="2400" b="1" dirty="0">
                <a:latin typeface="Cambria" panose="02040503050406030204" pitchFamily="18" charset="0"/>
              </a:rPr>
              <a:t>mor ve Vídni zastihne zděšeného císaře Rudolfa II.</a:t>
            </a:r>
            <a:r>
              <a:rPr lang="cs-CZ" altLang="cs-CZ" sz="2400" dirty="0">
                <a:latin typeface="Cambria" panose="02040503050406030204" pitchFamily="18" charset="0"/>
              </a:rPr>
              <a:t>, který před ní utíká do Prahy</a:t>
            </a:r>
          </a:p>
          <a:p>
            <a:r>
              <a:rPr lang="cs-CZ" altLang="cs-CZ" sz="2400" b="1" dirty="0">
                <a:latin typeface="Cambria" panose="02040503050406030204" pitchFamily="18" charset="0"/>
              </a:rPr>
              <a:t>Nebýt obav z nákazy morem</a:t>
            </a:r>
            <a:r>
              <a:rPr lang="cs-CZ" altLang="cs-CZ" sz="2400" dirty="0">
                <a:latin typeface="Cambria" panose="02040503050406030204" pitchFamily="18" charset="0"/>
              </a:rPr>
              <a:t>, </a:t>
            </a:r>
            <a:r>
              <a:rPr lang="cs-CZ" altLang="cs-CZ" sz="2400" b="1" dirty="0">
                <a:latin typeface="Cambria" panose="02040503050406030204" pitchFamily="18" charset="0"/>
              </a:rPr>
              <a:t>nikdy by tento výjimečný panovník zřejmě v Praze trvale nežil</a:t>
            </a:r>
            <a:r>
              <a:rPr lang="cs-CZ" altLang="cs-CZ" sz="2400" dirty="0">
                <a:latin typeface="Cambria" panose="02040503050406030204" pitchFamily="18" charset="0"/>
              </a:rPr>
              <a:t> a naše metropole by se nestala sídlem císaře, a tím i centrem slavné říše římské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184591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333376"/>
            <a:ext cx="8229600" cy="574675"/>
          </a:xfrm>
        </p:spPr>
        <p:txBody>
          <a:bodyPr/>
          <a:lstStyle/>
          <a:p>
            <a:pPr algn="ctr"/>
            <a:r>
              <a:rPr lang="cs-CZ" altLang="cs-CZ" sz="2800" dirty="0">
                <a:latin typeface="Cambria" panose="02040503050406030204" pitchFamily="18" charset="0"/>
              </a:rPr>
              <a:t>NEJVĚTŠÍ MOROVÉ EPIDEMIE</a:t>
            </a:r>
          </a:p>
        </p:txBody>
      </p:sp>
      <p:sp>
        <p:nvSpPr>
          <p:cNvPr id="78851" name="Rectangle 3"/>
          <p:cNvSpPr>
            <a:spLocks noGrp="1" noChangeArrowheads="1"/>
          </p:cNvSpPr>
          <p:nvPr>
            <p:ph type="body" idx="1"/>
          </p:nvPr>
        </p:nvSpPr>
        <p:spPr>
          <a:xfrm>
            <a:off x="840509" y="1052514"/>
            <a:ext cx="10363200" cy="5400675"/>
          </a:xfrm>
        </p:spPr>
        <p:txBody>
          <a:bodyPr/>
          <a:lstStyle/>
          <a:p>
            <a:pPr>
              <a:lnSpc>
                <a:spcPct val="80000"/>
              </a:lnSpc>
            </a:pPr>
            <a:r>
              <a:rPr lang="cs-CZ" altLang="cs-CZ" sz="2400" b="1" dirty="0">
                <a:latin typeface="Cambria" panose="02040503050406030204" pitchFamily="18" charset="0"/>
              </a:rPr>
              <a:t>V průběhu 17. století si mor v Evropě vyžádal více mrtvých než Třicetiletá válka</a:t>
            </a:r>
            <a:r>
              <a:rPr lang="cs-CZ" altLang="cs-CZ" sz="2400" dirty="0">
                <a:latin typeface="Cambria" panose="02040503050406030204" pitchFamily="18" charset="0"/>
              </a:rPr>
              <a:t> (1618 - 1648) </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Paušální, ale </a:t>
            </a:r>
            <a:r>
              <a:rPr lang="cs-CZ" altLang="cs-CZ" sz="2400" b="1" dirty="0">
                <a:latin typeface="Cambria" panose="02040503050406030204" pitchFamily="18" charset="0"/>
              </a:rPr>
              <a:t>poměrně přesné záznamy</a:t>
            </a:r>
            <a:r>
              <a:rPr lang="cs-CZ" altLang="cs-CZ" sz="2400" dirty="0">
                <a:latin typeface="Cambria" panose="02040503050406030204" pitchFamily="18" charset="0"/>
              </a:rPr>
              <a:t> obětí černé smrti se </a:t>
            </a:r>
            <a:r>
              <a:rPr lang="cs-CZ" altLang="cs-CZ" sz="2400" b="1" dirty="0">
                <a:latin typeface="Cambria" panose="02040503050406030204" pitchFamily="18" charset="0"/>
              </a:rPr>
              <a:t>na našem území dochovávají poprvé z doby pobělohorské </a:t>
            </a:r>
          </a:p>
          <a:p>
            <a:pPr>
              <a:lnSpc>
                <a:spcPct val="80000"/>
              </a:lnSpc>
            </a:pPr>
            <a:endParaRPr lang="cs-CZ" altLang="cs-CZ" sz="2400" b="1" dirty="0">
              <a:latin typeface="Cambria" panose="02040503050406030204" pitchFamily="18" charset="0"/>
            </a:endParaRPr>
          </a:p>
          <a:p>
            <a:pPr>
              <a:lnSpc>
                <a:spcPct val="80000"/>
              </a:lnSpc>
            </a:pPr>
            <a:r>
              <a:rPr lang="cs-CZ" altLang="cs-CZ" sz="2400" dirty="0">
                <a:latin typeface="Cambria" panose="02040503050406030204" pitchFamily="18" charset="0"/>
              </a:rPr>
              <a:t>Jen v samotné Praze si mor v letech 1679-80 vyžádal téměř 7000 obětí , ve Vídni ve stejném období spočítali 20 tisíc mrtvých </a:t>
            </a:r>
          </a:p>
        </p:txBody>
      </p:sp>
      <p:pic>
        <p:nvPicPr>
          <p:cNvPr id="78852" name="Picture 5" descr="7%20stredoveka%20pra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784" y="4123027"/>
            <a:ext cx="5715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689916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981200" y="274638"/>
            <a:ext cx="8229600" cy="633412"/>
          </a:xfrm>
        </p:spPr>
        <p:txBody>
          <a:bodyPr/>
          <a:lstStyle/>
          <a:p>
            <a:pPr algn="ctr"/>
            <a:r>
              <a:rPr lang="cs-CZ" altLang="cs-CZ" sz="2800" dirty="0">
                <a:latin typeface="Cambria" panose="02040503050406030204" pitchFamily="18" charset="0"/>
              </a:rPr>
              <a:t>NEJVĚTŠÍ MOROVÉ EPIDEMIE</a:t>
            </a:r>
          </a:p>
        </p:txBody>
      </p:sp>
      <p:sp>
        <p:nvSpPr>
          <p:cNvPr id="80899" name="Rectangle 3"/>
          <p:cNvSpPr>
            <a:spLocks noGrp="1" noChangeArrowheads="1"/>
          </p:cNvSpPr>
          <p:nvPr>
            <p:ph type="body" idx="1"/>
          </p:nvPr>
        </p:nvSpPr>
        <p:spPr>
          <a:xfrm>
            <a:off x="886691" y="1052513"/>
            <a:ext cx="10178473" cy="5472112"/>
          </a:xfrm>
        </p:spPr>
        <p:txBody>
          <a:bodyPr/>
          <a:lstStyle/>
          <a:p>
            <a:pPr>
              <a:lnSpc>
                <a:spcPct val="90000"/>
              </a:lnSpc>
            </a:pPr>
            <a:r>
              <a:rPr lang="cs-CZ" altLang="cs-CZ" sz="2400" dirty="0">
                <a:latin typeface="Cambria" panose="02040503050406030204" pitchFamily="18" charset="0"/>
              </a:rPr>
              <a:t>Morové rány se nevyhnuly ani nejvyspělejším zemím tehdejšího </a:t>
            </a:r>
            <a:r>
              <a:rPr lang="cs-CZ" altLang="cs-CZ" sz="2400" dirty="0" smtClean="0">
                <a:latin typeface="Cambria" panose="02040503050406030204" pitchFamily="18" charset="0"/>
              </a:rPr>
              <a:t>světa</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V letech 1663-64 zabil mor v Amsterdamu 50 tisíc lidí a následně se s lodí dovážející bavlnu dostal do </a:t>
            </a:r>
            <a:r>
              <a:rPr lang="cs-CZ" altLang="cs-CZ" sz="2400" b="1" dirty="0">
                <a:latin typeface="Cambria" panose="02040503050406030204" pitchFamily="18" charset="0"/>
              </a:rPr>
              <a:t>Londýna</a:t>
            </a:r>
            <a:r>
              <a:rPr lang="cs-CZ" altLang="cs-CZ" sz="2400" dirty="0">
                <a:latin typeface="Cambria" panose="02040503050406030204" pitchFamily="18" charset="0"/>
              </a:rPr>
              <a:t>, kde v letech 1665-66 </a:t>
            </a:r>
            <a:r>
              <a:rPr lang="cs-CZ" altLang="cs-CZ" sz="2400" b="1" dirty="0">
                <a:latin typeface="Cambria" panose="02040503050406030204" pitchFamily="18" charset="0"/>
              </a:rPr>
              <a:t>zahubil</a:t>
            </a:r>
            <a:r>
              <a:rPr lang="cs-CZ" altLang="cs-CZ" sz="2400" dirty="0">
                <a:latin typeface="Cambria" panose="02040503050406030204" pitchFamily="18" charset="0"/>
              </a:rPr>
              <a:t> až 100 tisíc lidí, tedy </a:t>
            </a:r>
            <a:r>
              <a:rPr lang="cs-CZ" altLang="cs-CZ" sz="2400" b="1" dirty="0">
                <a:latin typeface="Cambria" panose="02040503050406030204" pitchFamily="18" charset="0"/>
              </a:rPr>
              <a:t>1/5 města</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Definitivní tečku za morem v Londýně znamenal </a:t>
            </a:r>
            <a:r>
              <a:rPr lang="cs-CZ" altLang="cs-CZ" sz="2400" b="1" dirty="0">
                <a:latin typeface="Cambria" panose="02040503050406030204" pitchFamily="18" charset="0"/>
              </a:rPr>
              <a:t>velký požár</a:t>
            </a:r>
            <a:r>
              <a:rPr lang="cs-CZ" altLang="cs-CZ" sz="2400" dirty="0">
                <a:latin typeface="Cambria" panose="02040503050406030204" pitchFamily="18" charset="0"/>
              </a:rPr>
              <a:t> v září 1666, kdy shořelo nejen 13 tisíc domů, 80 kostelů a katedrála, ale i krysy a blechy roznášející mor</a:t>
            </a:r>
          </a:p>
          <a:p>
            <a:pPr>
              <a:lnSpc>
                <a:spcPct val="90000"/>
              </a:lnSpc>
            </a:pPr>
            <a:r>
              <a:rPr lang="cs-CZ" altLang="cs-CZ" sz="2400" dirty="0">
                <a:latin typeface="Cambria" panose="02040503050406030204" pitchFamily="18" charset="0"/>
              </a:rPr>
              <a:t>Po požáru byl </a:t>
            </a:r>
            <a:r>
              <a:rPr lang="cs-CZ" altLang="cs-CZ" sz="2400" b="1" dirty="0">
                <a:latin typeface="Cambria" panose="02040503050406030204" pitchFamily="18" charset="0"/>
              </a:rPr>
              <a:t>Londýn rekonstruován</a:t>
            </a:r>
            <a:r>
              <a:rPr lang="cs-CZ" altLang="cs-CZ" sz="2400" dirty="0">
                <a:latin typeface="Cambria" panose="02040503050406030204" pitchFamily="18" charset="0"/>
              </a:rPr>
              <a:t>, rozšířeny ulice a přístav, snížena hustota obydlí, položeny základy kanalizace a jako stavební materiál byl upřednostněn kámen před dřevem – </a:t>
            </a:r>
            <a:r>
              <a:rPr lang="cs-CZ" altLang="cs-CZ" sz="2400" b="1" dirty="0">
                <a:latin typeface="Cambria" panose="02040503050406030204" pitchFamily="18" charset="0"/>
              </a:rPr>
              <a:t>vznikl moderní Londýn</a:t>
            </a:r>
            <a:r>
              <a:rPr lang="cs-CZ" altLang="cs-CZ" sz="2400" dirty="0">
                <a:latin typeface="Cambria" panose="02040503050406030204" pitchFamily="18" charset="0"/>
              </a:rPr>
              <a:t>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119895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normal_m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88914"/>
            <a:ext cx="615315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922985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NEJVĚTŠÍ MOROVÉ EPIDEMIE</a:t>
            </a:r>
          </a:p>
        </p:txBody>
      </p:sp>
      <p:sp>
        <p:nvSpPr>
          <p:cNvPr id="84995" name="Rectangle 3"/>
          <p:cNvSpPr>
            <a:spLocks noGrp="1" noChangeArrowheads="1"/>
          </p:cNvSpPr>
          <p:nvPr>
            <p:ph type="body" idx="1"/>
          </p:nvPr>
        </p:nvSpPr>
        <p:spPr>
          <a:xfrm>
            <a:off x="665017" y="981075"/>
            <a:ext cx="10677237" cy="5543550"/>
          </a:xfrm>
        </p:spPr>
        <p:txBody>
          <a:bodyPr/>
          <a:lstStyle/>
          <a:p>
            <a:pPr>
              <a:lnSpc>
                <a:spcPct val="80000"/>
              </a:lnSpc>
            </a:pPr>
            <a:r>
              <a:rPr lang="cs-CZ" altLang="cs-CZ" sz="2400" dirty="0">
                <a:latin typeface="Cambria" panose="02040503050406030204" pitchFamily="18" charset="0"/>
              </a:rPr>
              <a:t>Morová epidemie na konci středověku </a:t>
            </a:r>
            <a:r>
              <a:rPr lang="cs-CZ" altLang="cs-CZ" sz="2400" b="1" dirty="0">
                <a:latin typeface="Cambria" panose="02040503050406030204" pitchFamily="18" charset="0"/>
              </a:rPr>
              <a:t>snížila populaci v Evropě o 50-60 % </a:t>
            </a:r>
          </a:p>
          <a:p>
            <a:pPr>
              <a:lnSpc>
                <a:spcPct val="80000"/>
              </a:lnSpc>
            </a:pPr>
            <a:endParaRPr lang="cs-CZ" altLang="cs-CZ" sz="2400" b="1" dirty="0">
              <a:latin typeface="Cambria" panose="02040503050406030204" pitchFamily="18" charset="0"/>
            </a:endParaRPr>
          </a:p>
          <a:p>
            <a:pPr>
              <a:lnSpc>
                <a:spcPct val="80000"/>
              </a:lnSpc>
            </a:pPr>
            <a:r>
              <a:rPr lang="cs-CZ" altLang="cs-CZ" sz="2400" dirty="0">
                <a:latin typeface="Cambria" panose="02040503050406030204" pitchFamily="18" charset="0"/>
              </a:rPr>
              <a:t>Paradoxně měla tato skutečnost </a:t>
            </a:r>
            <a:r>
              <a:rPr lang="cs-CZ" altLang="cs-CZ" sz="2400" b="1" dirty="0">
                <a:latin typeface="Cambria" panose="02040503050406030204" pitchFamily="18" charset="0"/>
              </a:rPr>
              <a:t>vliv na růst Evropanů</a:t>
            </a:r>
            <a:r>
              <a:rPr lang="cs-CZ" altLang="cs-CZ" sz="2400" dirty="0">
                <a:latin typeface="Cambria" panose="02040503050406030204" pitchFamily="18" charset="0"/>
              </a:rPr>
              <a:t> (průměrná výška populace) </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Lidé, kteří epidemii přežili, měli kolem sebe </a:t>
            </a:r>
            <a:r>
              <a:rPr lang="cs-CZ" altLang="cs-CZ" sz="2400" b="1" dirty="0">
                <a:latin typeface="Cambria" panose="02040503050406030204" pitchFamily="18" charset="0"/>
              </a:rPr>
              <a:t>více životního prostoru</a:t>
            </a:r>
            <a:r>
              <a:rPr lang="cs-CZ" altLang="cs-CZ" sz="2400" dirty="0">
                <a:latin typeface="Cambria" panose="02040503050406030204" pitchFamily="18" charset="0"/>
              </a:rPr>
              <a:t>, postupně se </a:t>
            </a:r>
            <a:r>
              <a:rPr lang="cs-CZ" altLang="cs-CZ" sz="2400" b="1" dirty="0">
                <a:latin typeface="Cambria" panose="02040503050406030204" pitchFamily="18" charset="0"/>
              </a:rPr>
              <a:t>zlepšovala kvalita života</a:t>
            </a:r>
            <a:r>
              <a:rPr lang="cs-CZ" altLang="cs-CZ" sz="2400" dirty="0">
                <a:latin typeface="Cambria" panose="02040503050406030204" pitchFamily="18" charset="0"/>
              </a:rPr>
              <a:t> i v chudinských čtvrtích, které byly „vylidněné“ a epidemie tak neměly možnost rychlého šíření, </a:t>
            </a:r>
            <a:r>
              <a:rPr lang="cs-CZ" altLang="cs-CZ" sz="2400" b="1" dirty="0">
                <a:latin typeface="Cambria" panose="02040503050406030204" pitchFamily="18" charset="0"/>
              </a:rPr>
              <a:t>hypoteticky bylo mezi populací i více jídla </a:t>
            </a:r>
          </a:p>
          <a:p>
            <a:pPr>
              <a:lnSpc>
                <a:spcPct val="80000"/>
              </a:lnSpc>
            </a:pPr>
            <a:endParaRPr lang="cs-CZ" altLang="cs-CZ" sz="2400" dirty="0">
              <a:latin typeface="Cambria" panose="02040503050406030204" pitchFamily="18" charset="0"/>
            </a:endParaRPr>
          </a:p>
          <a:p>
            <a:pPr>
              <a:lnSpc>
                <a:spcPct val="80000"/>
              </a:lnSpc>
            </a:pPr>
            <a:r>
              <a:rPr lang="cs-CZ" altLang="cs-CZ" sz="2400" b="1" dirty="0">
                <a:latin typeface="Cambria" panose="02040503050406030204" pitchFamily="18" charset="0"/>
              </a:rPr>
              <a:t>Zlom</a:t>
            </a:r>
            <a:r>
              <a:rPr lang="cs-CZ" altLang="cs-CZ" sz="2400" dirty="0">
                <a:latin typeface="Cambria" panose="02040503050406030204" pitchFamily="18" charset="0"/>
              </a:rPr>
              <a:t> přichází s </a:t>
            </a:r>
            <a:r>
              <a:rPr lang="cs-CZ" altLang="cs-CZ" sz="2400" b="1" dirty="0">
                <a:latin typeface="Cambria" panose="02040503050406030204" pitchFamily="18" charset="0"/>
              </a:rPr>
              <a:t>industriální revolucí</a:t>
            </a:r>
            <a:r>
              <a:rPr lang="cs-CZ" altLang="cs-CZ" sz="2400" dirty="0">
                <a:latin typeface="Cambria" panose="02040503050406030204" pitchFamily="18" charset="0"/>
              </a:rPr>
              <a:t>, která přináší </a:t>
            </a:r>
            <a:r>
              <a:rPr lang="cs-CZ" altLang="cs-CZ" sz="2400" b="1" dirty="0">
                <a:latin typeface="Cambria" panose="02040503050406030204" pitchFamily="18" charset="0"/>
              </a:rPr>
              <a:t>nadprůměrnou zemědělskou produkci</a:t>
            </a:r>
            <a:r>
              <a:rPr lang="cs-CZ" altLang="cs-CZ" sz="2400" dirty="0">
                <a:latin typeface="Cambria" panose="02040503050406030204" pitchFamily="18" charset="0"/>
              </a:rPr>
              <a:t>, </a:t>
            </a:r>
            <a:r>
              <a:rPr lang="cs-CZ" altLang="cs-CZ" sz="2400" b="1" dirty="0">
                <a:latin typeface="Cambria" panose="02040503050406030204" pitchFamily="18" charset="0"/>
              </a:rPr>
              <a:t>dostupnou tekoucí vodu a zcela jiné hygienické a sanitární podmínky a návyky</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908590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981200" y="274638"/>
            <a:ext cx="8229600" cy="633412"/>
          </a:xfrm>
        </p:spPr>
        <p:txBody>
          <a:bodyPr/>
          <a:lstStyle/>
          <a:p>
            <a:pPr algn="ctr"/>
            <a:r>
              <a:rPr lang="cs-CZ" altLang="cs-CZ" sz="2800" dirty="0">
                <a:latin typeface="Cambria" panose="02040503050406030204" pitchFamily="18" charset="0"/>
              </a:rPr>
              <a:t>NEJVĚTŠÍ MOROVÉ EPIDEMIE</a:t>
            </a:r>
          </a:p>
        </p:txBody>
      </p:sp>
      <p:sp>
        <p:nvSpPr>
          <p:cNvPr id="87043" name="Rectangle 3"/>
          <p:cNvSpPr>
            <a:spLocks noGrp="1" noChangeArrowheads="1"/>
          </p:cNvSpPr>
          <p:nvPr>
            <p:ph type="body" idx="1"/>
          </p:nvPr>
        </p:nvSpPr>
        <p:spPr>
          <a:xfrm>
            <a:off x="822036" y="1125538"/>
            <a:ext cx="10603346" cy="5327650"/>
          </a:xfrm>
        </p:spPr>
        <p:txBody>
          <a:bodyPr/>
          <a:lstStyle/>
          <a:p>
            <a:pPr>
              <a:lnSpc>
                <a:spcPct val="90000"/>
              </a:lnSpc>
            </a:pPr>
            <a:r>
              <a:rPr lang="cs-CZ" altLang="cs-CZ" sz="2400" b="1" dirty="0">
                <a:latin typeface="Cambria" panose="02040503050406030204" pitchFamily="18" charset="0"/>
              </a:rPr>
              <a:t>Nejmenší byli lidé na počátku 17. století</a:t>
            </a:r>
            <a:r>
              <a:rPr lang="cs-CZ" altLang="cs-CZ" sz="2400" dirty="0">
                <a:latin typeface="Cambria" panose="02040503050406030204" pitchFamily="18" charset="0"/>
              </a:rPr>
              <a:t> (mor, dlouhá období mrazu během malé doby ledové,  minimální sklizně po několik let a napříč Evropou postupně vyvstávající konflikty mezi národy -  Třicetiletá válka)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Průměrná výška Francouzů dosahuje v té době asi 162 cm, což lze stěží srovnat s dnešními Nizozemci (největší národ na světě), kde mají muži průměrnou výšku 184 cm a ženy 170 cm.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V ČR je to zhruba 180 cm u mužů a 167 cm u žen </a:t>
            </a:r>
          </a:p>
          <a:p>
            <a:pPr>
              <a:lnSpc>
                <a:spcPct val="90000"/>
              </a:lnSpc>
            </a:pPr>
            <a:endParaRPr lang="cs-CZ" altLang="cs-CZ" sz="2400" dirty="0">
              <a:latin typeface="Cambria" panose="02040503050406030204" pitchFamily="18" charset="0"/>
            </a:endParaRPr>
          </a:p>
          <a:p>
            <a:pPr>
              <a:lnSpc>
                <a:spcPct val="90000"/>
              </a:lnSpc>
            </a:pPr>
            <a:r>
              <a:rPr lang="cs-CZ" altLang="cs-CZ" sz="2400" b="1" dirty="0">
                <a:latin typeface="Cambria" panose="02040503050406030204" pitchFamily="18" charset="0"/>
              </a:rPr>
              <a:t>Za posledních 150-170 let populace Evropy vzrostla zhruba o 17-19 cm…</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893501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1854328_nickolay-lamm-muzi-vzh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89" y="188914"/>
            <a:ext cx="4624387"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2039009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992313" y="188914"/>
            <a:ext cx="8229600" cy="561975"/>
          </a:xfrm>
        </p:spPr>
        <p:txBody>
          <a:bodyPr/>
          <a:lstStyle/>
          <a:p>
            <a:pPr algn="ctr"/>
            <a:r>
              <a:rPr lang="cs-CZ" altLang="cs-CZ" sz="2800" dirty="0">
                <a:latin typeface="Cambria" panose="02040503050406030204" pitchFamily="18" charset="0"/>
              </a:rPr>
              <a:t>NEJVĚTŠÍ MOROVÉ EPIDEMIE</a:t>
            </a:r>
          </a:p>
        </p:txBody>
      </p:sp>
      <p:sp>
        <p:nvSpPr>
          <p:cNvPr id="91139" name="Rectangle 3"/>
          <p:cNvSpPr>
            <a:spLocks noGrp="1" noChangeArrowheads="1"/>
          </p:cNvSpPr>
          <p:nvPr>
            <p:ph type="body" idx="1"/>
          </p:nvPr>
        </p:nvSpPr>
        <p:spPr>
          <a:xfrm>
            <a:off x="701964" y="981075"/>
            <a:ext cx="10871199" cy="5543550"/>
          </a:xfrm>
        </p:spPr>
        <p:txBody>
          <a:bodyPr/>
          <a:lstStyle/>
          <a:p>
            <a:pPr>
              <a:buFontTx/>
              <a:buNone/>
            </a:pPr>
            <a:r>
              <a:rPr lang="cs-CZ" altLang="cs-CZ" sz="2400" b="1" u="sng" dirty="0">
                <a:latin typeface="Cambria" panose="02040503050406030204" pitchFamily="18" charset="0"/>
              </a:rPr>
              <a:t>3. …bez zvláštního jména</a:t>
            </a:r>
            <a:br>
              <a:rPr lang="cs-CZ" altLang="cs-CZ" sz="2400" b="1" u="sng" dirty="0">
                <a:latin typeface="Cambria" panose="02040503050406030204" pitchFamily="18" charset="0"/>
              </a:rPr>
            </a:br>
            <a:r>
              <a:rPr lang="cs-CZ" altLang="cs-CZ" sz="2400" dirty="0">
                <a:latin typeface="Cambria" panose="02040503050406030204" pitchFamily="18" charset="0"/>
              </a:rPr>
              <a:t>- Počátek vypuknutí pandemie: </a:t>
            </a:r>
            <a:r>
              <a:rPr lang="cs-CZ" altLang="cs-CZ" sz="2400" b="1" dirty="0">
                <a:latin typeface="Cambria" panose="02040503050406030204" pitchFamily="18" charset="0"/>
              </a:rPr>
              <a:t>přelom 19. a 20. století</a:t>
            </a:r>
            <a:r>
              <a:rPr lang="cs-CZ" altLang="cs-CZ" sz="2400" dirty="0">
                <a:latin typeface="Cambria" panose="02040503050406030204" pitchFamily="18" charset="0"/>
              </a:rPr>
              <a:t/>
            </a:r>
            <a:br>
              <a:rPr lang="cs-CZ" altLang="cs-CZ" sz="2400" dirty="0">
                <a:latin typeface="Cambria" panose="02040503050406030204" pitchFamily="18" charset="0"/>
              </a:rPr>
            </a:br>
            <a:r>
              <a:rPr lang="cs-CZ" altLang="cs-CZ" sz="2400" dirty="0">
                <a:latin typeface="Cambria" panose="02040503050406030204" pitchFamily="18" charset="0"/>
              </a:rPr>
              <a:t>- Oblast: </a:t>
            </a:r>
            <a:r>
              <a:rPr lang="cs-CZ" altLang="cs-CZ" sz="2400" b="1" dirty="0">
                <a:latin typeface="Cambria" panose="02040503050406030204" pitchFamily="18" charset="0"/>
              </a:rPr>
              <a:t>Čína a Indie</a:t>
            </a:r>
            <a:r>
              <a:rPr lang="cs-CZ" altLang="cs-CZ" sz="2400" dirty="0">
                <a:latin typeface="Cambria" panose="02040503050406030204" pitchFamily="18" charset="0"/>
              </a:rPr>
              <a:t/>
            </a:r>
            <a:br>
              <a:rPr lang="cs-CZ" altLang="cs-CZ" sz="2400" dirty="0">
                <a:latin typeface="Cambria" panose="02040503050406030204" pitchFamily="18" charset="0"/>
              </a:rPr>
            </a:br>
            <a:r>
              <a:rPr lang="cs-CZ" altLang="cs-CZ" sz="2400" dirty="0">
                <a:latin typeface="Cambria" panose="02040503050406030204" pitchFamily="18" charset="0"/>
              </a:rPr>
              <a:t>- Přibližný počet obětí: </a:t>
            </a:r>
            <a:r>
              <a:rPr lang="cs-CZ" altLang="cs-CZ" sz="2400" b="1" dirty="0">
                <a:latin typeface="Cambria" panose="02040503050406030204" pitchFamily="18" charset="0"/>
              </a:rPr>
              <a:t>12 milionů </a:t>
            </a:r>
            <a:r>
              <a:rPr lang="cs-CZ" altLang="cs-CZ" sz="2400" dirty="0">
                <a:latin typeface="Cambria" panose="02040503050406030204" pitchFamily="18" charset="0"/>
              </a:rPr>
              <a:t> </a:t>
            </a:r>
          </a:p>
          <a:p>
            <a:pPr>
              <a:buFontTx/>
              <a:buNone/>
            </a:pPr>
            <a:endParaRPr lang="cs-CZ" altLang="cs-CZ" sz="2400" dirty="0">
              <a:latin typeface="Cambria" panose="02040503050406030204" pitchFamily="18" charset="0"/>
            </a:endParaRPr>
          </a:p>
          <a:p>
            <a:r>
              <a:rPr lang="cs-CZ" altLang="cs-CZ" sz="2400" dirty="0">
                <a:latin typeface="Cambria" panose="02040503050406030204" pitchFamily="18" charset="0"/>
              </a:rPr>
              <a:t>Moru se obecně nejvíce daří ve </a:t>
            </a:r>
            <a:r>
              <a:rPr lang="cs-CZ" altLang="cs-CZ" sz="2400" b="1" dirty="0">
                <a:latin typeface="Cambria" panose="02040503050406030204" pitchFamily="18" charset="0"/>
              </a:rPr>
              <a:t>vlhkém prostředí s vyššími teplotami</a:t>
            </a:r>
            <a:r>
              <a:rPr lang="cs-CZ" altLang="cs-CZ" sz="2400" dirty="0">
                <a:latin typeface="Cambria" panose="02040503050406030204" pitchFamily="18" charset="0"/>
              </a:rPr>
              <a:t> </a:t>
            </a:r>
          </a:p>
          <a:p>
            <a:r>
              <a:rPr lang="cs-CZ" altLang="cs-CZ" sz="2400" dirty="0">
                <a:latin typeface="Cambria" panose="02040503050406030204" pitchFamily="18" charset="0"/>
              </a:rPr>
              <a:t>Mor se tak opět po staletích masivně projeví v "příznivých" podmínkách jihočínské provincie </a:t>
            </a:r>
            <a:r>
              <a:rPr lang="cs-CZ" altLang="cs-CZ" sz="2400" dirty="0" err="1">
                <a:latin typeface="Cambria" panose="02040503050406030204" pitchFamily="18" charset="0"/>
              </a:rPr>
              <a:t>Jün-nan</a:t>
            </a:r>
            <a:r>
              <a:rPr lang="cs-CZ" altLang="cs-CZ" sz="2400" dirty="0">
                <a:latin typeface="Cambria" panose="02040503050406030204" pitchFamily="18" charset="0"/>
              </a:rPr>
              <a:t>, odkud se s velkým přesunem obyvatel dostane do </a:t>
            </a:r>
            <a:r>
              <a:rPr lang="cs-CZ" altLang="cs-CZ" sz="2400" b="1" dirty="0">
                <a:latin typeface="Cambria" panose="02040503050406030204" pitchFamily="18" charset="0"/>
              </a:rPr>
              <a:t>Hongkongu</a:t>
            </a:r>
            <a:endParaRPr lang="cs-CZ" altLang="cs-CZ" b="1" dirty="0" smtClean="0"/>
          </a:p>
          <a:p>
            <a:r>
              <a:rPr lang="cs-CZ" altLang="cs-CZ" dirty="0" smtClean="0"/>
              <a:t>…</a:t>
            </a:r>
            <a:r>
              <a:rPr lang="cs-CZ" altLang="cs-CZ" sz="2400" dirty="0">
                <a:latin typeface="Cambria" panose="02040503050406030204" pitchFamily="18" charset="0"/>
              </a:rPr>
              <a:t>zde během pouhých dvou měsíců o život připraví na 100 tisíc domorodců  </a:t>
            </a:r>
          </a:p>
          <a:p>
            <a:endParaRPr lang="cs-CZ" altLang="cs-CZ" sz="2400" dirty="0">
              <a:latin typeface="Cambria" panose="02040503050406030204" pitchFamily="18" charset="0"/>
            </a:endParaRPr>
          </a:p>
          <a:p>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82926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8"/>
            <a:ext cx="8229600" cy="633412"/>
          </a:xfrm>
        </p:spPr>
        <p:txBody>
          <a:bodyPr/>
          <a:lstStyle/>
          <a:p>
            <a:pPr algn="ctr" eaLnBrk="1" hangingPunct="1"/>
            <a:r>
              <a:rPr lang="cs-CZ" altLang="cs-CZ" sz="2800" dirty="0">
                <a:latin typeface="Cambria" panose="02040503050406030204" pitchFamily="18" charset="0"/>
              </a:rPr>
              <a:t>ZÁNIK HISTORICKÝCH KULTUR</a:t>
            </a:r>
          </a:p>
        </p:txBody>
      </p:sp>
      <p:sp>
        <p:nvSpPr>
          <p:cNvPr id="5123" name="Rectangle 3"/>
          <p:cNvSpPr>
            <a:spLocks noGrp="1" noChangeArrowheads="1"/>
          </p:cNvSpPr>
          <p:nvPr>
            <p:ph type="body" idx="1"/>
          </p:nvPr>
        </p:nvSpPr>
        <p:spPr>
          <a:xfrm>
            <a:off x="895927" y="1125538"/>
            <a:ext cx="10326255" cy="5256212"/>
          </a:xfrm>
        </p:spPr>
        <p:txBody>
          <a:bodyPr/>
          <a:lstStyle/>
          <a:p>
            <a:pPr eaLnBrk="1" hangingPunct="1">
              <a:lnSpc>
                <a:spcPct val="90000"/>
              </a:lnSpc>
              <a:buFontTx/>
              <a:buNone/>
            </a:pPr>
            <a:r>
              <a:rPr lang="cs-CZ" altLang="cs-CZ" sz="2400" b="1" u="sng" dirty="0">
                <a:latin typeface="Cambria" panose="02040503050406030204" pitchFamily="18" charset="0"/>
              </a:rPr>
              <a:t>Kultura povodí řeky Indu</a:t>
            </a:r>
            <a:endParaRPr lang="cs-CZ" altLang="cs-CZ" sz="2400" dirty="0">
              <a:latin typeface="Cambria" panose="02040503050406030204" pitchFamily="18" charset="0"/>
            </a:endParaRPr>
          </a:p>
          <a:p>
            <a:pPr eaLnBrk="1" hangingPunct="1">
              <a:lnSpc>
                <a:spcPct val="90000"/>
              </a:lnSpc>
              <a:buFontTx/>
              <a:buChar char="-"/>
            </a:pPr>
            <a:r>
              <a:rPr lang="cs-CZ" altLang="cs-CZ" sz="2400" dirty="0">
                <a:latin typeface="Cambria" panose="02040503050406030204" pitchFamily="18" charset="0"/>
              </a:rPr>
              <a:t>Nazývána také jako </a:t>
            </a:r>
            <a:r>
              <a:rPr lang="cs-CZ" altLang="cs-CZ" sz="2400" b="1" i="1" dirty="0" err="1">
                <a:latin typeface="Cambria" panose="02040503050406030204" pitchFamily="18" charset="0"/>
              </a:rPr>
              <a:t>harrapská</a:t>
            </a:r>
            <a:r>
              <a:rPr lang="cs-CZ" altLang="cs-CZ" sz="2400" b="1" i="1" dirty="0">
                <a:latin typeface="Cambria" panose="02040503050406030204" pitchFamily="18" charset="0"/>
              </a:rPr>
              <a:t> kultura</a:t>
            </a:r>
          </a:p>
          <a:p>
            <a:pPr eaLnBrk="1" hangingPunct="1">
              <a:lnSpc>
                <a:spcPct val="90000"/>
              </a:lnSpc>
              <a:buFontTx/>
              <a:buChar char="-"/>
            </a:pPr>
            <a:r>
              <a:rPr lang="cs-CZ" altLang="cs-CZ" sz="2400" dirty="0">
                <a:latin typeface="Cambria" panose="02040503050406030204" pitchFamily="18" charset="0"/>
              </a:rPr>
              <a:t>Existovala ve stejnou dobu jako egyptská nebo mezopotámská říše, tedy zhruba 3 300 – 1 700 př. n. l.</a:t>
            </a:r>
          </a:p>
          <a:p>
            <a:pPr eaLnBrk="1" hangingPunct="1">
              <a:lnSpc>
                <a:spcPct val="90000"/>
              </a:lnSpc>
              <a:buFontTx/>
              <a:buChar char="-"/>
            </a:pPr>
            <a:r>
              <a:rPr lang="cs-CZ" altLang="cs-CZ" sz="2400" b="1" dirty="0">
                <a:latin typeface="Cambria" panose="02040503050406030204" pitchFamily="18" charset="0"/>
              </a:rPr>
              <a:t>Pokrývala</a:t>
            </a:r>
            <a:r>
              <a:rPr lang="cs-CZ" altLang="cs-CZ" sz="2400" dirty="0">
                <a:latin typeface="Cambria" panose="02040503050406030204" pitchFamily="18" charset="0"/>
              </a:rPr>
              <a:t> jednoznačně </a:t>
            </a:r>
            <a:r>
              <a:rPr lang="cs-CZ" altLang="cs-CZ" sz="2400" b="1" dirty="0">
                <a:latin typeface="Cambria" panose="02040503050406030204" pitchFamily="18" charset="0"/>
              </a:rPr>
              <a:t>nejrozsáhlejší území</a:t>
            </a:r>
            <a:r>
              <a:rPr lang="cs-CZ" altLang="cs-CZ" sz="2400" dirty="0">
                <a:latin typeface="Cambria" panose="02040503050406030204" pitchFamily="18" charset="0"/>
              </a:rPr>
              <a:t>, v době největšího rozkvětu se rozkládala </a:t>
            </a:r>
            <a:r>
              <a:rPr lang="cs-CZ" altLang="cs-CZ" sz="2400" b="1" dirty="0">
                <a:latin typeface="Cambria" panose="02040503050406030204" pitchFamily="18" charset="0"/>
              </a:rPr>
              <a:t>na ploše 1,25 mil. km</a:t>
            </a:r>
            <a:r>
              <a:rPr lang="cs-CZ" altLang="cs-CZ" sz="2400" b="1" baseline="30000" dirty="0">
                <a:latin typeface="Cambria" panose="02040503050406030204" pitchFamily="18" charset="0"/>
              </a:rPr>
              <a:t>2</a:t>
            </a:r>
            <a:r>
              <a:rPr lang="cs-CZ" altLang="cs-CZ" sz="2400" dirty="0">
                <a:latin typeface="Cambria" panose="02040503050406030204" pitchFamily="18" charset="0"/>
              </a:rPr>
              <a:t> (jako JAR) a měla </a:t>
            </a:r>
            <a:r>
              <a:rPr lang="cs-CZ" altLang="cs-CZ" sz="2400" b="1" dirty="0">
                <a:latin typeface="Cambria" panose="02040503050406030204" pitchFamily="18" charset="0"/>
              </a:rPr>
              <a:t>5 milionů obyvatel</a:t>
            </a:r>
          </a:p>
          <a:p>
            <a:pPr eaLnBrk="1" hangingPunct="1">
              <a:lnSpc>
                <a:spcPct val="90000"/>
              </a:lnSpc>
              <a:buFontTx/>
              <a:buChar char="-"/>
            </a:pPr>
            <a:r>
              <a:rPr lang="cs-CZ" altLang="cs-CZ" sz="2400" dirty="0">
                <a:latin typeface="Cambria" panose="02040503050406030204" pitchFamily="18" charset="0"/>
              </a:rPr>
              <a:t>Na rozdíl od obou výše uvedených říší se o </a:t>
            </a:r>
            <a:r>
              <a:rPr lang="cs-CZ" altLang="cs-CZ" sz="2400" dirty="0" err="1">
                <a:latin typeface="Cambria" panose="02040503050406030204" pitchFamily="18" charset="0"/>
              </a:rPr>
              <a:t>harrapské</a:t>
            </a:r>
            <a:r>
              <a:rPr lang="cs-CZ" altLang="cs-CZ" sz="2400" dirty="0">
                <a:latin typeface="Cambria" panose="02040503050406030204" pitchFamily="18" charset="0"/>
              </a:rPr>
              <a:t> kultuře dlouho prakticky nevědělo</a:t>
            </a:r>
          </a:p>
          <a:p>
            <a:pPr eaLnBrk="1" hangingPunct="1">
              <a:lnSpc>
                <a:spcPct val="90000"/>
              </a:lnSpc>
              <a:buFontTx/>
              <a:buChar char="-"/>
            </a:pPr>
            <a:r>
              <a:rPr lang="cs-CZ" altLang="cs-CZ" sz="2400" dirty="0">
                <a:latin typeface="Cambria" panose="02040503050406030204" pitchFamily="18" charset="0"/>
              </a:rPr>
              <a:t>V době největšího rozkvětu měla města </a:t>
            </a:r>
            <a:r>
              <a:rPr lang="cs-CZ" altLang="cs-CZ" sz="2400" dirty="0" err="1">
                <a:latin typeface="Cambria" panose="02040503050406030204" pitchFamily="18" charset="0"/>
              </a:rPr>
              <a:t>Harrapa</a:t>
            </a:r>
            <a:r>
              <a:rPr lang="cs-CZ" altLang="cs-CZ" sz="2400" dirty="0">
                <a:latin typeface="Cambria" panose="02040503050406030204" pitchFamily="18" charset="0"/>
              </a:rPr>
              <a:t>  a </a:t>
            </a:r>
            <a:r>
              <a:rPr lang="cs-CZ" altLang="cs-CZ" sz="2400" dirty="0" err="1">
                <a:latin typeface="Cambria" panose="02040503050406030204" pitchFamily="18" charset="0"/>
              </a:rPr>
              <a:t>Mohendžo-Daro</a:t>
            </a:r>
            <a:r>
              <a:rPr lang="cs-CZ" altLang="cs-CZ" sz="2400" dirty="0">
                <a:latin typeface="Cambria" panose="02040503050406030204" pitchFamily="18" charset="0"/>
              </a:rPr>
              <a:t> asi </a:t>
            </a:r>
            <a:r>
              <a:rPr lang="cs-CZ" altLang="cs-CZ" sz="2400" b="1" dirty="0">
                <a:latin typeface="Cambria" panose="02040503050406030204" pitchFamily="18" charset="0"/>
              </a:rPr>
              <a:t>80 tisíc obyvatel</a:t>
            </a:r>
            <a:r>
              <a:rPr lang="cs-CZ" altLang="cs-CZ" sz="2400" dirty="0">
                <a:latin typeface="Cambria" panose="02040503050406030204" pitchFamily="18" charset="0"/>
              </a:rPr>
              <a:t> a byly to </a:t>
            </a:r>
            <a:r>
              <a:rPr lang="cs-CZ" altLang="cs-CZ" sz="2400" b="1" dirty="0">
                <a:latin typeface="Cambria" panose="02040503050406030204" pitchFamily="18" charset="0"/>
              </a:rPr>
              <a:t>největší městské usedlosti na světě</a:t>
            </a:r>
            <a:r>
              <a:rPr lang="cs-CZ" altLang="cs-CZ" sz="2400" dirty="0">
                <a:latin typeface="Cambria" panose="02040503050406030204" pitchFamily="18" charset="0"/>
              </a:rPr>
              <a:t>; se soudobých měst se s oběma městy může velikostně rovnat jen </a:t>
            </a:r>
            <a:r>
              <a:rPr lang="cs-CZ" altLang="cs-CZ" sz="2400" dirty="0" err="1">
                <a:latin typeface="Cambria" panose="02040503050406030204" pitchFamily="18" charset="0"/>
              </a:rPr>
              <a:t>Uruk</a:t>
            </a:r>
            <a:r>
              <a:rPr lang="cs-CZ" altLang="cs-CZ" sz="2400" dirty="0">
                <a:latin typeface="Cambria" panose="02040503050406030204" pitchFamily="18" charset="0"/>
              </a:rPr>
              <a:t> v Mezopotámii</a:t>
            </a:r>
          </a:p>
          <a:p>
            <a:pPr eaLnBrk="1" hangingPunct="1">
              <a:lnSpc>
                <a:spcPct val="90000"/>
              </a:lnSpc>
              <a:buFontTx/>
              <a:buChar char="-"/>
            </a:pPr>
            <a:endParaRPr lang="cs-CZ" altLang="cs-CZ" sz="2400" b="1" u="sng"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827322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92313" y="333376"/>
            <a:ext cx="8229600" cy="633413"/>
          </a:xfrm>
        </p:spPr>
        <p:txBody>
          <a:bodyPr/>
          <a:lstStyle/>
          <a:p>
            <a:pPr algn="ctr"/>
            <a:r>
              <a:rPr lang="cs-CZ" altLang="cs-CZ" sz="2800" dirty="0">
                <a:latin typeface="Cambria" panose="02040503050406030204" pitchFamily="18" charset="0"/>
              </a:rPr>
              <a:t>NEJVĚTŠÍ MOROVÉ EPIDEMIE</a:t>
            </a:r>
          </a:p>
        </p:txBody>
      </p:sp>
      <p:sp>
        <p:nvSpPr>
          <p:cNvPr id="93187" name="Rectangle 3"/>
          <p:cNvSpPr>
            <a:spLocks noGrp="1" noChangeArrowheads="1"/>
          </p:cNvSpPr>
          <p:nvPr>
            <p:ph type="body" idx="1"/>
          </p:nvPr>
        </p:nvSpPr>
        <p:spPr>
          <a:xfrm>
            <a:off x="1025236" y="981075"/>
            <a:ext cx="10464799" cy="5327650"/>
          </a:xfrm>
        </p:spPr>
        <p:txBody>
          <a:bodyPr/>
          <a:lstStyle/>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Dále se </a:t>
            </a:r>
            <a:r>
              <a:rPr lang="cs-CZ" altLang="cs-CZ" sz="2400" b="1" dirty="0">
                <a:latin typeface="Cambria" panose="02040503050406030204" pitchFamily="18" charset="0"/>
              </a:rPr>
              <a:t>mor přesouvá do Indie</a:t>
            </a:r>
            <a:r>
              <a:rPr lang="cs-CZ" altLang="cs-CZ" sz="2400" dirty="0">
                <a:latin typeface="Cambria" panose="02040503050406030204" pitchFamily="18" charset="0"/>
              </a:rPr>
              <a:t>, ale i dalších asijských zemí, kde mor připraví o život zhruba </a:t>
            </a:r>
            <a:r>
              <a:rPr lang="cs-CZ" altLang="cs-CZ" sz="2400" b="1" dirty="0">
                <a:latin typeface="Cambria" panose="02040503050406030204" pitchFamily="18" charset="0"/>
              </a:rPr>
              <a:t>12 milionů lidí</a:t>
            </a:r>
            <a:r>
              <a:rPr lang="cs-CZ" altLang="cs-CZ" sz="2400" dirty="0">
                <a:latin typeface="Cambria" panose="02040503050406030204" pitchFamily="18" charset="0"/>
              </a:rPr>
              <a:t> </a:t>
            </a:r>
            <a:endParaRPr lang="cs-CZ" altLang="cs-CZ" sz="2400" dirty="0" smtClean="0">
              <a:latin typeface="Cambria" panose="02040503050406030204" pitchFamily="18" charset="0"/>
            </a:endParaRPr>
          </a:p>
          <a:p>
            <a:pPr marL="72000" indent="0">
              <a:lnSpc>
                <a:spcPct val="80000"/>
              </a:lnSpc>
              <a:buNone/>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Nezůstane však pouze u Asie, z hongkongského přístavu se opět zákeřná nemoc </a:t>
            </a:r>
            <a:r>
              <a:rPr lang="cs-CZ" altLang="cs-CZ" sz="2400" b="1" dirty="0">
                <a:latin typeface="Cambria" panose="02040503050406030204" pitchFamily="18" charset="0"/>
              </a:rPr>
              <a:t>vydává na palubách lodí na cestu do celého světa </a:t>
            </a:r>
          </a:p>
          <a:p>
            <a:pPr>
              <a:lnSpc>
                <a:spcPct val="80000"/>
              </a:lnSpc>
            </a:pPr>
            <a:r>
              <a:rPr lang="cs-CZ" altLang="cs-CZ" sz="2400" dirty="0">
                <a:latin typeface="Cambria" panose="02040503050406030204" pitchFamily="18" charset="0"/>
              </a:rPr>
              <a:t>…, napadena je záhy Afrika, Austrálie, Jižní a poprvé i Severní Amerika. </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Také </a:t>
            </a:r>
            <a:r>
              <a:rPr lang="cs-CZ" altLang="cs-CZ" sz="2400" b="1" dirty="0">
                <a:latin typeface="Cambria" panose="02040503050406030204" pitchFamily="18" charset="0"/>
              </a:rPr>
              <a:t>Evropa</a:t>
            </a:r>
            <a:r>
              <a:rPr lang="cs-CZ" altLang="cs-CZ" sz="2400" dirty="0">
                <a:latin typeface="Cambria" panose="02040503050406030204" pitchFamily="18" charset="0"/>
              </a:rPr>
              <a:t> čelí nové morové ráně, tentokrát však jen </a:t>
            </a:r>
            <a:r>
              <a:rPr lang="cs-CZ" altLang="cs-CZ" sz="2400" b="1" dirty="0">
                <a:latin typeface="Cambria" panose="02040503050406030204" pitchFamily="18" charset="0"/>
              </a:rPr>
              <a:t>výhradně v přímořských státech</a:t>
            </a:r>
            <a:r>
              <a:rPr lang="cs-CZ" altLang="cs-CZ" sz="2400" dirty="0">
                <a:latin typeface="Cambria" panose="02040503050406030204" pitchFamily="18" charset="0"/>
              </a:rPr>
              <a:t>, jako je Velká Británie, Španělsko či Portugalsko </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Podle oficiálních zpráv Světové zdravotnické organizace (WHO) je </a:t>
            </a:r>
            <a:r>
              <a:rPr lang="cs-CZ" altLang="cs-CZ" sz="2400" b="1" dirty="0">
                <a:latin typeface="Cambria" panose="02040503050406030204" pitchFamily="18" charset="0"/>
              </a:rPr>
              <a:t>poslední velká pandemie moru aktivní až do roku 1959</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743670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92313" y="188914"/>
            <a:ext cx="8229600" cy="993775"/>
          </a:xfrm>
        </p:spPr>
        <p:txBody>
          <a:bodyPr/>
          <a:lstStyle/>
          <a:p>
            <a:pPr algn="ctr"/>
            <a:r>
              <a:rPr lang="cs-CZ" altLang="cs-CZ" sz="2800" dirty="0">
                <a:latin typeface="Cambria" panose="02040503050406030204" pitchFamily="18" charset="0"/>
              </a:rPr>
              <a:t>EPIDEMIE S PŘÍCHODEM EVROPANŮ DO AMERIKY (15. STOLETÍ)</a:t>
            </a:r>
          </a:p>
        </p:txBody>
      </p:sp>
      <p:sp>
        <p:nvSpPr>
          <p:cNvPr id="95235" name="Rectangle 3"/>
          <p:cNvSpPr>
            <a:spLocks noGrp="1" noChangeArrowheads="1"/>
          </p:cNvSpPr>
          <p:nvPr>
            <p:ph type="body" idx="1"/>
          </p:nvPr>
        </p:nvSpPr>
        <p:spPr>
          <a:xfrm>
            <a:off x="914399" y="1099128"/>
            <a:ext cx="10760365" cy="5354062"/>
          </a:xfrm>
        </p:spPr>
        <p:txBody>
          <a:bodyPr/>
          <a:lstStyle/>
          <a:p>
            <a:endParaRPr lang="cs-CZ" altLang="cs-CZ" sz="2400" dirty="0">
              <a:latin typeface="Cambria" panose="02040503050406030204" pitchFamily="18" charset="0"/>
            </a:endParaRPr>
          </a:p>
          <a:p>
            <a:r>
              <a:rPr lang="cs-CZ" altLang="cs-CZ" sz="2400" dirty="0">
                <a:latin typeface="Cambria" panose="02040503050406030204" pitchFamily="18" charset="0"/>
              </a:rPr>
              <a:t>V konečných důsledcích a délce se za největší epidemii na světě často považuje tzv. </a:t>
            </a:r>
            <a:r>
              <a:rPr lang="cs-CZ" altLang="cs-CZ" sz="2400" b="1" dirty="0">
                <a:latin typeface="Cambria" panose="02040503050406030204" pitchFamily="18" charset="0"/>
              </a:rPr>
              <a:t>„velká americká pandemie“</a:t>
            </a:r>
            <a:r>
              <a:rPr lang="cs-CZ" altLang="cs-CZ" sz="2400" dirty="0">
                <a:latin typeface="Cambria" panose="02040503050406030204" pitchFamily="18" charset="0"/>
              </a:rPr>
              <a:t>, která začala </a:t>
            </a:r>
            <a:r>
              <a:rPr lang="cs-CZ" altLang="cs-CZ" sz="2400" b="1" dirty="0">
                <a:latin typeface="Cambria" panose="02040503050406030204" pitchFamily="18" charset="0"/>
              </a:rPr>
              <a:t>příchodem Evropanů na americký kontinent</a:t>
            </a:r>
          </a:p>
          <a:p>
            <a:endParaRPr lang="cs-CZ" altLang="cs-CZ" sz="2400" dirty="0">
              <a:latin typeface="Cambria" panose="02040503050406030204" pitchFamily="18" charset="0"/>
            </a:endParaRPr>
          </a:p>
          <a:p>
            <a:r>
              <a:rPr lang="cs-CZ" altLang="cs-CZ" sz="2400" b="1" dirty="0">
                <a:latin typeface="Cambria" panose="02040503050406030204" pitchFamily="18" charset="0"/>
              </a:rPr>
              <a:t>Evropané byli přenašeči mnoha chorob</a:t>
            </a:r>
            <a:r>
              <a:rPr lang="cs-CZ" altLang="cs-CZ" sz="2400" dirty="0">
                <a:latin typeface="Cambria" panose="02040503050406030204" pitchFamily="18" charset="0"/>
              </a:rPr>
              <a:t>, vůči kterým domorodé obyvatelstvo Ameriky nebylo imunní</a:t>
            </a:r>
          </a:p>
          <a:p>
            <a:endParaRPr lang="cs-CZ" altLang="cs-CZ" sz="2400" dirty="0">
              <a:latin typeface="Cambria" panose="02040503050406030204" pitchFamily="18" charset="0"/>
            </a:endParaRPr>
          </a:p>
          <a:p>
            <a:r>
              <a:rPr lang="cs-CZ" altLang="cs-CZ" sz="2400" dirty="0">
                <a:latin typeface="Cambria" panose="02040503050406030204" pitchFamily="18" charset="0"/>
              </a:rPr>
              <a:t>Dnes se vcelku správně odhaduje, že </a:t>
            </a:r>
            <a:r>
              <a:rPr lang="cs-CZ" altLang="cs-CZ" sz="2400" b="1" dirty="0">
                <a:latin typeface="Cambria" panose="02040503050406030204" pitchFamily="18" charset="0"/>
              </a:rPr>
              <a:t>po styku s Evropany zemřelo přibližně 50 milionů lidí</a:t>
            </a:r>
          </a:p>
          <a:p>
            <a:endParaRPr lang="cs-CZ" altLang="cs-CZ" sz="2400" b="1"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577044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981200" y="274639"/>
            <a:ext cx="8229600" cy="993775"/>
          </a:xfrm>
        </p:spPr>
        <p:txBody>
          <a:bodyPr/>
          <a:lstStyle/>
          <a:p>
            <a:pPr algn="ctr"/>
            <a:r>
              <a:rPr lang="cs-CZ" altLang="cs-CZ" sz="2800" dirty="0">
                <a:latin typeface="Cambria" panose="02040503050406030204" pitchFamily="18" charset="0"/>
              </a:rPr>
              <a:t>EPIDEMIE S PŘÍCHODEM EVROPANŮ DO AMERIKY (15. STOLETÍ)</a:t>
            </a:r>
          </a:p>
        </p:txBody>
      </p:sp>
      <p:sp>
        <p:nvSpPr>
          <p:cNvPr id="97283" name="Rectangle 3"/>
          <p:cNvSpPr>
            <a:spLocks noGrp="1" noChangeArrowheads="1"/>
          </p:cNvSpPr>
          <p:nvPr>
            <p:ph type="body" idx="1"/>
          </p:nvPr>
        </p:nvSpPr>
        <p:spPr>
          <a:xfrm>
            <a:off x="794327" y="1484314"/>
            <a:ext cx="10760364" cy="5113337"/>
          </a:xfrm>
        </p:spPr>
        <p:txBody>
          <a:bodyPr/>
          <a:lstStyle/>
          <a:p>
            <a:pPr>
              <a:lnSpc>
                <a:spcPct val="90000"/>
              </a:lnSpc>
            </a:pPr>
            <a:r>
              <a:rPr lang="cs-CZ" altLang="cs-CZ" sz="2400" dirty="0">
                <a:latin typeface="Cambria" panose="02040503050406030204" pitchFamily="18" charset="0"/>
              </a:rPr>
              <a:t>Šlo tedy de facto o největší pandemii předindustriální éry a </a:t>
            </a:r>
            <a:r>
              <a:rPr lang="cs-CZ" altLang="cs-CZ" sz="2400" b="1" dirty="0">
                <a:latin typeface="Cambria" panose="02040503050406030204" pitchFamily="18" charset="0"/>
              </a:rPr>
              <a:t>ve vztahu k velikosti globální populace</a:t>
            </a:r>
            <a:r>
              <a:rPr lang="cs-CZ" altLang="cs-CZ" sz="2400" dirty="0">
                <a:latin typeface="Cambria" panose="02040503050406030204" pitchFamily="18" charset="0"/>
              </a:rPr>
              <a:t> rovněž o </a:t>
            </a:r>
            <a:r>
              <a:rPr lang="cs-CZ" altLang="cs-CZ" sz="2400" b="1" dirty="0">
                <a:latin typeface="Cambria" panose="02040503050406030204" pitchFamily="18" charset="0"/>
              </a:rPr>
              <a:t>nejhorší pandemii všech dob</a:t>
            </a:r>
            <a:r>
              <a:rPr lang="cs-CZ" altLang="cs-CZ" sz="2400" dirty="0">
                <a:latin typeface="Cambria" panose="02040503050406030204" pitchFamily="18" charset="0"/>
              </a:rPr>
              <a:t>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Z celkových </a:t>
            </a:r>
            <a:r>
              <a:rPr lang="cs-CZ" altLang="cs-CZ" sz="2400" b="1" dirty="0">
                <a:latin typeface="Cambria" panose="02040503050406030204" pitchFamily="18" charset="0"/>
              </a:rPr>
              <a:t>500 milionů lidí žijících</a:t>
            </a:r>
            <a:r>
              <a:rPr lang="cs-CZ" altLang="cs-CZ" sz="2400" dirty="0">
                <a:latin typeface="Cambria" panose="02040503050406030204" pitchFamily="18" charset="0"/>
              </a:rPr>
              <a:t> tehdy na planetě </a:t>
            </a:r>
            <a:r>
              <a:rPr lang="cs-CZ" altLang="cs-CZ" sz="2400" b="1" dirty="0">
                <a:latin typeface="Cambria" panose="02040503050406030204" pitchFamily="18" charset="0"/>
              </a:rPr>
              <a:t>Zemi</a:t>
            </a:r>
            <a:r>
              <a:rPr lang="cs-CZ" altLang="cs-CZ" sz="2400" dirty="0">
                <a:latin typeface="Cambria" panose="02040503050406030204" pitchFamily="18" charset="0"/>
              </a:rPr>
              <a:t> jich na americkém kontinentu zemřelo </a:t>
            </a:r>
            <a:r>
              <a:rPr lang="cs-CZ" altLang="cs-CZ" sz="2400" b="1" dirty="0">
                <a:latin typeface="Cambria" panose="02040503050406030204" pitchFamily="18" charset="0"/>
              </a:rPr>
              <a:t>50 milionů (10 %)</a:t>
            </a:r>
            <a:r>
              <a:rPr lang="cs-CZ" altLang="cs-CZ" sz="2400" dirty="0">
                <a:latin typeface="Cambria" panose="02040503050406030204" pitchFamily="18" charset="0"/>
              </a:rPr>
              <a:t>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Počty obyvatel v Americe se na předkolumbovskou úroveň vrátily až s hromadným přílivem Evropanů po roce 1750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Lze říci, že </a:t>
            </a:r>
            <a:r>
              <a:rPr lang="cs-CZ" altLang="cs-CZ" sz="2400" b="1" dirty="0">
                <a:latin typeface="Cambria" panose="02040503050406030204" pitchFamily="18" charset="0"/>
              </a:rPr>
              <a:t>tato epidemie vlastně nikdy neskončila</a:t>
            </a:r>
            <a:r>
              <a:rPr lang="cs-CZ" altLang="cs-CZ" sz="2400" dirty="0">
                <a:latin typeface="Cambria" panose="02040503050406030204" pitchFamily="18" charset="0"/>
              </a:rPr>
              <a:t>, protože </a:t>
            </a:r>
            <a:r>
              <a:rPr lang="cs-CZ" altLang="cs-CZ" sz="2400" b="1" dirty="0">
                <a:latin typeface="Cambria" panose="02040503050406030204" pitchFamily="18" charset="0"/>
              </a:rPr>
              <a:t>původní obyvatelstvo se už nikdy neobnovilo</a:t>
            </a:r>
            <a:r>
              <a:rPr lang="cs-CZ" altLang="cs-CZ" sz="2400" dirty="0">
                <a:latin typeface="Cambria" panose="02040503050406030204" pitchFamily="18" charset="0"/>
              </a:rPr>
              <a:t>, počty se zvýšily pouze o nové kolonisty</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539303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992313" y="188914"/>
            <a:ext cx="8229600" cy="503237"/>
          </a:xfrm>
        </p:spPr>
        <p:txBody>
          <a:bodyPr/>
          <a:lstStyle/>
          <a:p>
            <a:r>
              <a:rPr lang="cs-CZ" altLang="cs-CZ" sz="2800">
                <a:latin typeface="Cambria" panose="02040503050406030204" pitchFamily="18" charset="0"/>
              </a:rPr>
              <a:t>GLOBÁLNÍ</a:t>
            </a:r>
            <a:r>
              <a:rPr lang="cs-CZ" altLang="cs-CZ" sz="2800"/>
              <a:t> </a:t>
            </a:r>
            <a:r>
              <a:rPr lang="cs-CZ" altLang="cs-CZ" sz="2800">
                <a:latin typeface="Cambria" panose="02040503050406030204" pitchFamily="18" charset="0"/>
              </a:rPr>
              <a:t>SVĚTOVÉ VÁLKY – 1. SVĚTOVÁ VÁLKA</a:t>
            </a:r>
          </a:p>
        </p:txBody>
      </p:sp>
      <p:sp>
        <p:nvSpPr>
          <p:cNvPr id="167939" name="Rectangle 3">
            <a:extLst>
              <a:ext uri="{FF2B5EF4-FFF2-40B4-BE49-F238E27FC236}">
                <a16:creationId xmlns:a16="http://schemas.microsoft.com/office/drawing/2014/main" id="{147B31F8-F0CC-4553-A001-C62298584D57}"/>
              </a:ext>
            </a:extLst>
          </p:cNvPr>
          <p:cNvSpPr>
            <a:spLocks noGrp="1" noChangeArrowheads="1"/>
          </p:cNvSpPr>
          <p:nvPr>
            <p:ph type="body" idx="1"/>
          </p:nvPr>
        </p:nvSpPr>
        <p:spPr>
          <a:xfrm>
            <a:off x="406401" y="498764"/>
            <a:ext cx="11554690" cy="6170324"/>
          </a:xfrm>
        </p:spPr>
        <p:txBody>
          <a:bodyPr/>
          <a:lstStyle/>
          <a:p>
            <a:pPr marL="0" indent="0">
              <a:buNone/>
              <a:defRPr/>
            </a:pPr>
            <a:endParaRPr lang="cs-CZ" altLang="cs-CZ" sz="2000" b="1" dirty="0" smtClean="0">
              <a:latin typeface="Cambria" panose="02040503050406030204" pitchFamily="18" charset="0"/>
            </a:endParaRPr>
          </a:p>
          <a:p>
            <a:pPr marL="0" indent="0">
              <a:buNone/>
              <a:defRPr/>
            </a:pPr>
            <a:r>
              <a:rPr lang="cs-CZ" altLang="cs-CZ" sz="2000" b="1" dirty="0" smtClean="0">
                <a:latin typeface="Cambria" panose="02040503050406030204" pitchFamily="18" charset="0"/>
              </a:rPr>
              <a:t>Ne</a:t>
            </a:r>
            <a:r>
              <a:rPr lang="cs-CZ" altLang="cs-CZ" sz="2000" b="1" dirty="0">
                <a:latin typeface="Cambria" panose="02040503050406030204" pitchFamily="18" charset="0"/>
              </a:rPr>
              <a:t>, že by před 1. světovou válkou byl všude mír a klid…</a:t>
            </a:r>
          </a:p>
          <a:p>
            <a:pPr>
              <a:defRPr/>
            </a:pPr>
            <a:r>
              <a:rPr lang="cs-CZ" altLang="cs-CZ" sz="2000" b="1" u="sng" dirty="0">
                <a:latin typeface="Cambria" panose="02040503050406030204" pitchFamily="18" charset="0"/>
              </a:rPr>
              <a:t>Stoletá válka </a:t>
            </a:r>
            <a:r>
              <a:rPr lang="cs-CZ" altLang="cs-CZ" sz="2000" dirty="0">
                <a:latin typeface="Cambria" panose="02040503050406030204" pitchFamily="18" charset="0"/>
              </a:rPr>
              <a:t>– (1337 – 1453), spor mezi Anglií a Francií; p</a:t>
            </a:r>
            <a:r>
              <a:rPr lang="cs-CZ" sz="2000" dirty="0">
                <a:latin typeface="Cambria" panose="02040503050406030204" pitchFamily="18" charset="0"/>
              </a:rPr>
              <a:t>říčinou byl spor o nadvládu ve Flandrech a jihozápadní Francii. Jako záminka posloužilo odmítnutí nástupnictví anglického krále Eduarda III. na francouzský trůn</a:t>
            </a:r>
          </a:p>
          <a:p>
            <a:pPr>
              <a:defRPr/>
            </a:pPr>
            <a:r>
              <a:rPr lang="cs-CZ" altLang="cs-CZ" sz="2000" dirty="0">
                <a:latin typeface="Cambria" panose="02040503050406030204" pitchFamily="18" charset="0"/>
              </a:rPr>
              <a:t>(válka ukončena anglickou ztrátou všech dřívějších území kromě Calais a Normanských ostrovů)</a:t>
            </a:r>
          </a:p>
          <a:p>
            <a:pPr>
              <a:defRPr/>
            </a:pPr>
            <a:endParaRPr lang="cs-CZ" altLang="cs-CZ" sz="2000" dirty="0">
              <a:latin typeface="Cambria" panose="02040503050406030204" pitchFamily="18" charset="0"/>
            </a:endParaRPr>
          </a:p>
          <a:p>
            <a:pPr>
              <a:defRPr/>
            </a:pPr>
            <a:r>
              <a:rPr lang="cs-CZ" altLang="cs-CZ" sz="2000" b="1" u="sng" dirty="0">
                <a:latin typeface="Cambria" panose="02040503050406030204" pitchFamily="18" charset="0"/>
              </a:rPr>
              <a:t>Třicetiletá válka </a:t>
            </a:r>
            <a:r>
              <a:rPr lang="cs-CZ" altLang="cs-CZ" sz="2000" dirty="0">
                <a:latin typeface="Cambria" panose="02040503050406030204" pitchFamily="18" charset="0"/>
              </a:rPr>
              <a:t>– (1618 – 1648), </a:t>
            </a:r>
            <a:r>
              <a:rPr lang="cs-CZ" sz="2000" dirty="0">
                <a:latin typeface="Cambria" panose="02040503050406030204" pitchFamily="18" charset="0"/>
              </a:rPr>
              <a:t>vyvrcholení sporů mezi římskokatolickou církví a zastánci vyznání, která vznikla po reformaci v 16. století, tedy kalvinismem a luteránstvím</a:t>
            </a:r>
          </a:p>
          <a:p>
            <a:pPr>
              <a:defRPr/>
            </a:pPr>
            <a:r>
              <a:rPr lang="cs-CZ" sz="2000" dirty="0">
                <a:latin typeface="Cambria" panose="02040503050406030204" pitchFamily="18" charset="0"/>
              </a:rPr>
              <a:t>Válku de facto započala vzpoura českých stavů proti panovníkovi, tzv. „třetí pražská defenestrace“)</a:t>
            </a:r>
          </a:p>
          <a:p>
            <a:pPr>
              <a:defRPr/>
            </a:pPr>
            <a:r>
              <a:rPr lang="cs-CZ" sz="2000" dirty="0">
                <a:latin typeface="Cambria" panose="02040503050406030204" pitchFamily="18" charset="0"/>
              </a:rPr>
              <a:t>Neméně důležitou příčinou války byl také boj evropských zemí o politickou nadvládu (válka ukončena Vestfálským mírem)</a:t>
            </a:r>
            <a:endParaRPr lang="cs-CZ" altLang="cs-CZ" sz="2000" dirty="0">
              <a:latin typeface="Cambria" panose="02040503050406030204" pitchFamily="18" charset="0"/>
            </a:endParaRPr>
          </a:p>
          <a:p>
            <a:pPr>
              <a:defRPr/>
            </a:pPr>
            <a:endParaRPr lang="cs-CZ" altLang="cs-CZ"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097835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sah 2"/>
          <p:cNvSpPr>
            <a:spLocks noGrp="1" noChangeArrowheads="1"/>
          </p:cNvSpPr>
          <p:nvPr>
            <p:ph idx="1"/>
          </p:nvPr>
        </p:nvSpPr>
        <p:spPr>
          <a:xfrm>
            <a:off x="1136073" y="476250"/>
            <a:ext cx="9873672" cy="5976938"/>
          </a:xfrm>
        </p:spPr>
        <p:txBody>
          <a:bodyPr/>
          <a:lstStyle/>
          <a:p>
            <a:endParaRPr lang="cs-CZ" altLang="cs-CZ" sz="2400" b="1" u="sng" dirty="0">
              <a:latin typeface="Cambria" panose="02040503050406030204" pitchFamily="18" charset="0"/>
            </a:endParaRPr>
          </a:p>
          <a:p>
            <a:r>
              <a:rPr lang="cs-CZ" altLang="cs-CZ" sz="2400" b="1" u="sng" dirty="0">
                <a:latin typeface="Cambria" panose="02040503050406030204" pitchFamily="18" charset="0"/>
              </a:rPr>
              <a:t>Napoleonské války </a:t>
            </a:r>
            <a:r>
              <a:rPr lang="cs-CZ" altLang="cs-CZ" sz="2400" dirty="0">
                <a:latin typeface="Cambria" panose="02040503050406030204" pitchFamily="18" charset="0"/>
              </a:rPr>
              <a:t>- (1803 – 1815), byly sérií válečných konfliktů následující po revolučních válkách, které skončily roku 1802 </a:t>
            </a:r>
          </a:p>
          <a:p>
            <a:endParaRPr lang="cs-CZ" altLang="cs-CZ" sz="2400" dirty="0">
              <a:latin typeface="Cambria" panose="02040503050406030204" pitchFamily="18" charset="0"/>
            </a:endParaRPr>
          </a:p>
          <a:p>
            <a:r>
              <a:rPr lang="cs-CZ" altLang="cs-CZ" sz="2400" dirty="0">
                <a:latin typeface="Cambria" panose="02040503050406030204" pitchFamily="18" charset="0"/>
              </a:rPr>
              <a:t>Napoleonská Francie byla nakonec poražena, což vedlo k restauraci Bourbonů (Ludvík XVIII) </a:t>
            </a:r>
          </a:p>
          <a:p>
            <a:endParaRPr lang="cs-CZ" altLang="cs-CZ" sz="2400" dirty="0">
              <a:latin typeface="Cambria" panose="02040503050406030204" pitchFamily="18" charset="0"/>
            </a:endParaRPr>
          </a:p>
          <a:p>
            <a:r>
              <a:rPr lang="cs-CZ" altLang="cs-CZ" sz="2400" dirty="0">
                <a:latin typeface="Cambria" panose="02040503050406030204" pitchFamily="18" charset="0"/>
              </a:rPr>
              <a:t>Napoleonské války skončily porážkou Napoleona I. v bitvě u Waterloo 18. června 1815 a druhou pařížskou mírovou smlouvou (Vídeňský kongres)</a:t>
            </a:r>
          </a:p>
          <a:p>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6848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s://upload.wikimedia.org/wikipedia/commons/thumb/0/05/Map_congress_of_vienna.jpg/450px-Map_congress_of_vien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8100"/>
            <a:ext cx="8713788"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884069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obsah 2"/>
          <p:cNvSpPr>
            <a:spLocks noGrp="1" noChangeArrowheads="1"/>
          </p:cNvSpPr>
          <p:nvPr>
            <p:ph idx="1"/>
          </p:nvPr>
        </p:nvSpPr>
        <p:spPr>
          <a:xfrm>
            <a:off x="849745" y="549275"/>
            <a:ext cx="10483273" cy="5576888"/>
          </a:xfrm>
        </p:spPr>
        <p:txBody>
          <a:bodyPr/>
          <a:lstStyle/>
          <a:p>
            <a:r>
              <a:rPr lang="cs-CZ" altLang="cs-CZ" sz="2400" b="1" u="sng" dirty="0">
                <a:latin typeface="Cambria" panose="02040503050406030204" pitchFamily="18" charset="0"/>
              </a:rPr>
              <a:t>Prusko-rakouská válka </a:t>
            </a:r>
            <a:r>
              <a:rPr lang="cs-CZ" altLang="cs-CZ" sz="2400" dirty="0">
                <a:latin typeface="Cambria" panose="02040503050406030204" pitchFamily="18" charset="0"/>
              </a:rPr>
              <a:t>(1866),</a:t>
            </a:r>
            <a:r>
              <a:rPr lang="cs-CZ" altLang="cs-CZ" dirty="0" smtClean="0">
                <a:latin typeface="Cambria" panose="02040503050406030204" pitchFamily="18" charset="0"/>
              </a:rPr>
              <a:t> </a:t>
            </a:r>
            <a:r>
              <a:rPr lang="cs-CZ" altLang="cs-CZ" sz="2400" dirty="0">
                <a:latin typeface="Cambria" panose="02040503050406030204" pitchFamily="18" charset="0"/>
              </a:rPr>
              <a:t>byla válka vedená v roce 1866 mezi Pruským královstvím, Italským královstvím a jejich spojenci na straně jedné a Rakouským císařstvím a jeho spojenci na straně druhé o převahu v Německém spolku </a:t>
            </a:r>
          </a:p>
          <a:p>
            <a:endParaRPr lang="cs-CZ" altLang="cs-CZ" sz="2400" dirty="0">
              <a:latin typeface="Cambria" panose="02040503050406030204" pitchFamily="18" charset="0"/>
            </a:endParaRPr>
          </a:p>
          <a:p>
            <a:r>
              <a:rPr lang="cs-CZ" altLang="cs-CZ" sz="2400" dirty="0">
                <a:latin typeface="Cambria" panose="02040503050406030204" pitchFamily="18" charset="0"/>
              </a:rPr>
              <a:t>Vítězství Pruska nad Rakouským císařstvím vedlo ke vzniku Rakouska-Uherska a pruské hegemonii v Severoněmeckém spolku, což byl krok vedoucí k sjednocení Německa a jeho maloněmecké řešení s vyloučením Rakouska </a:t>
            </a:r>
          </a:p>
          <a:p>
            <a:endParaRPr lang="cs-CZ" altLang="cs-CZ" sz="2400" dirty="0">
              <a:latin typeface="Cambria" panose="02040503050406030204" pitchFamily="18" charset="0"/>
            </a:endParaRPr>
          </a:p>
          <a:p>
            <a:r>
              <a:rPr lang="cs-CZ" altLang="cs-CZ" sz="2400" dirty="0">
                <a:latin typeface="Cambria" panose="02040503050406030204" pitchFamily="18" charset="0"/>
              </a:rPr>
              <a:t>Důsledkem války získala Itálie Benátky odstoupené Rakouskem</a:t>
            </a:r>
          </a:p>
          <a:p>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515758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upload.wikimedia.org/wikipedia/commons/thumb/e/e9/Deutscher_Bund.svg/880px-Deutscher_Bun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239" y="180109"/>
            <a:ext cx="6449694" cy="651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820790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92314" y="188913"/>
            <a:ext cx="8351837" cy="633412"/>
          </a:xfrm>
        </p:spPr>
        <p:txBody>
          <a:bodyPr/>
          <a:lstStyle/>
          <a:p>
            <a:r>
              <a:rPr lang="cs-CZ" altLang="cs-CZ" sz="2800">
                <a:latin typeface="Cambria" panose="02040503050406030204" pitchFamily="18" charset="0"/>
              </a:rPr>
              <a:t>GLOBÁLNÍ</a:t>
            </a:r>
            <a:r>
              <a:rPr lang="cs-CZ" altLang="cs-CZ" sz="2800"/>
              <a:t> </a:t>
            </a:r>
            <a:r>
              <a:rPr lang="cs-CZ" altLang="cs-CZ" sz="2800">
                <a:latin typeface="Cambria" panose="02040503050406030204" pitchFamily="18" charset="0"/>
              </a:rPr>
              <a:t>SVĚTOVÉ VÁLKY – 1. SVĚTOVÁ VÁLKA</a:t>
            </a:r>
          </a:p>
        </p:txBody>
      </p:sp>
      <p:sp>
        <p:nvSpPr>
          <p:cNvPr id="105475" name="Rectangle 3"/>
          <p:cNvSpPr>
            <a:spLocks noGrp="1" noChangeArrowheads="1"/>
          </p:cNvSpPr>
          <p:nvPr>
            <p:ph type="body" idx="1"/>
          </p:nvPr>
        </p:nvSpPr>
        <p:spPr>
          <a:xfrm>
            <a:off x="757382" y="981075"/>
            <a:ext cx="10677236" cy="5543550"/>
          </a:xfrm>
        </p:spPr>
        <p:txBody>
          <a:bodyPr/>
          <a:lstStyle/>
          <a:p>
            <a:pPr>
              <a:lnSpc>
                <a:spcPct val="90000"/>
              </a:lnSpc>
            </a:pPr>
            <a:r>
              <a:rPr lang="cs-CZ" altLang="cs-CZ" sz="2400" dirty="0">
                <a:latin typeface="Cambria" panose="02040503050406030204" pitchFamily="18" charset="0"/>
              </a:rPr>
              <a:t>První světová válka zasáhla </a:t>
            </a:r>
            <a:r>
              <a:rPr lang="cs-CZ" altLang="cs-CZ" sz="2400" b="1" dirty="0">
                <a:latin typeface="Cambria" panose="02040503050406030204" pitchFamily="18" charset="0"/>
              </a:rPr>
              <a:t>Evropu, Afriku a Asii a probíhala ve světových oceánech</a:t>
            </a:r>
            <a:r>
              <a:rPr lang="cs-CZ" altLang="cs-CZ" sz="2400" dirty="0">
                <a:latin typeface="Cambria" panose="02040503050406030204" pitchFamily="18" charset="0"/>
              </a:rPr>
              <a:t> </a:t>
            </a:r>
          </a:p>
          <a:p>
            <a:pPr>
              <a:lnSpc>
                <a:spcPct val="90000"/>
              </a:lnSpc>
            </a:pPr>
            <a:r>
              <a:rPr lang="cs-CZ" altLang="cs-CZ" sz="2400" dirty="0">
                <a:latin typeface="Cambria" panose="02040503050406030204" pitchFamily="18" charset="0"/>
              </a:rPr>
              <a:t>Bezprostřední </a:t>
            </a:r>
            <a:r>
              <a:rPr lang="cs-CZ" altLang="cs-CZ" sz="2400" b="1" dirty="0">
                <a:latin typeface="Cambria" panose="02040503050406030204" pitchFamily="18" charset="0"/>
              </a:rPr>
              <a:t>záminkou</a:t>
            </a:r>
            <a:r>
              <a:rPr lang="cs-CZ" altLang="cs-CZ" sz="2400" dirty="0">
                <a:latin typeface="Cambria" panose="02040503050406030204" pitchFamily="18" charset="0"/>
              </a:rPr>
              <a:t> k válce se stal </a:t>
            </a:r>
            <a:r>
              <a:rPr lang="cs-CZ" altLang="cs-CZ" sz="2400" b="1" dirty="0">
                <a:latin typeface="Cambria" panose="02040503050406030204" pitchFamily="18" charset="0"/>
              </a:rPr>
              <a:t>úspěšný atentát</a:t>
            </a:r>
            <a:r>
              <a:rPr lang="cs-CZ" altLang="cs-CZ" sz="2400" dirty="0">
                <a:latin typeface="Cambria" panose="02040503050406030204" pitchFamily="18" charset="0"/>
              </a:rPr>
              <a:t> na arcivévodu a následníka trůnu Františka Ferdinanda d'Este </a:t>
            </a:r>
          </a:p>
          <a:p>
            <a:pPr>
              <a:lnSpc>
                <a:spcPct val="90000"/>
              </a:lnSpc>
            </a:pPr>
            <a:r>
              <a:rPr lang="cs-CZ" altLang="cs-CZ" sz="2400" b="1" dirty="0">
                <a:latin typeface="Cambria" panose="02040503050406030204" pitchFamily="18" charset="0"/>
              </a:rPr>
              <a:t>Rakousko-Uhersko odvetou vyhlásilo válku Srbsku</a:t>
            </a:r>
            <a:r>
              <a:rPr lang="cs-CZ" altLang="cs-CZ" sz="2400" dirty="0">
                <a:latin typeface="Cambria" panose="02040503050406030204" pitchFamily="18" charset="0"/>
              </a:rPr>
              <a:t>, čímž vyvolalo řetězovou reakci vedoucí k světové válce </a:t>
            </a:r>
          </a:p>
          <a:p>
            <a:pPr>
              <a:lnSpc>
                <a:spcPct val="90000"/>
              </a:lnSpc>
            </a:pPr>
            <a:r>
              <a:rPr lang="cs-CZ" altLang="cs-CZ" sz="2400" dirty="0">
                <a:latin typeface="Cambria" panose="02040503050406030204" pitchFamily="18" charset="0"/>
              </a:rPr>
              <a:t>Během jednoho měsíce se Evropa ocitla ve válečném konfliktu</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Válka propukla mezi dvěma koalicemi: </a:t>
            </a:r>
            <a:r>
              <a:rPr lang="cs-CZ" altLang="cs-CZ" sz="2400" b="1" dirty="0">
                <a:latin typeface="Cambria" panose="02040503050406030204" pitchFamily="18" charset="0"/>
              </a:rPr>
              <a:t>mocnostmi Dohody a Ústředními (centrálními) mocnostmi</a:t>
            </a:r>
            <a:endParaRPr lang="cs-CZ" altLang="cs-CZ" sz="2400" dirty="0">
              <a:latin typeface="Cambria" panose="02040503050406030204" pitchFamily="18" charset="0"/>
            </a:endParaRP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Zúčastnilo se jí nakonec </a:t>
            </a:r>
            <a:r>
              <a:rPr lang="cs-CZ" altLang="cs-CZ" sz="2400" b="1" dirty="0">
                <a:latin typeface="Cambria" panose="02040503050406030204" pitchFamily="18" charset="0"/>
              </a:rPr>
              <a:t>30 zemí</a:t>
            </a:r>
            <a:r>
              <a:rPr lang="cs-CZ" altLang="cs-CZ" sz="2400" dirty="0">
                <a:latin typeface="Cambria" panose="02040503050406030204" pitchFamily="18" charset="0"/>
              </a:rPr>
              <a:t>, kde tehdy </a:t>
            </a:r>
            <a:r>
              <a:rPr lang="cs-CZ" altLang="cs-CZ" sz="2400" b="1" dirty="0">
                <a:latin typeface="Cambria" panose="02040503050406030204" pitchFamily="18" charset="0"/>
              </a:rPr>
              <a:t>žilo 1,5  miliardy lidí</a:t>
            </a:r>
            <a:r>
              <a:rPr lang="cs-CZ" altLang="cs-CZ" sz="2400" dirty="0">
                <a:latin typeface="Cambria" panose="02040503050406030204" pitchFamily="18" charset="0"/>
              </a:rPr>
              <a:t> (75 % lidstva)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760215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3">
            <a:extLst>
              <a:ext uri="{28A0092B-C50C-407E-A947-70E740481C1C}">
                <a14:useLocalDpi xmlns:a14="http://schemas.microsoft.com/office/drawing/2010/main" val="0"/>
              </a:ext>
            </a:extLst>
          </a:blip>
          <a:srcRect l="25690" t="18463" r="12590" b="9514"/>
          <a:stretch>
            <a:fillRect/>
          </a:stretch>
        </p:blipFill>
        <p:spPr bwMode="auto">
          <a:xfrm>
            <a:off x="1774826" y="260351"/>
            <a:ext cx="8569325"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10954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274639"/>
            <a:ext cx="8229600" cy="490537"/>
          </a:xfrm>
        </p:spPr>
        <p:txBody>
          <a:bodyPr/>
          <a:lstStyle/>
          <a:p>
            <a:pPr algn="ctr"/>
            <a:r>
              <a:rPr lang="cs-CZ" altLang="cs-CZ" sz="2800" dirty="0">
                <a:latin typeface="Cambria" panose="02040503050406030204" pitchFamily="18" charset="0"/>
              </a:rPr>
              <a:t>ZÁNIK HISTORICKÝCH KULTUR</a:t>
            </a:r>
          </a:p>
        </p:txBody>
      </p:sp>
      <p:sp>
        <p:nvSpPr>
          <p:cNvPr id="7171" name="Rectangle 3"/>
          <p:cNvSpPr>
            <a:spLocks noGrp="1" noChangeArrowheads="1"/>
          </p:cNvSpPr>
          <p:nvPr>
            <p:ph type="body" idx="1"/>
          </p:nvPr>
        </p:nvSpPr>
        <p:spPr>
          <a:xfrm>
            <a:off x="923636" y="836613"/>
            <a:ext cx="10547927" cy="5688012"/>
          </a:xfrm>
        </p:spPr>
        <p:txBody>
          <a:bodyPr/>
          <a:lstStyle/>
          <a:p>
            <a:pPr>
              <a:lnSpc>
                <a:spcPct val="90000"/>
              </a:lnSpc>
            </a:pPr>
            <a:r>
              <a:rPr lang="cs-CZ" altLang="cs-CZ" sz="2400" dirty="0">
                <a:latin typeface="Cambria" panose="02040503050406030204" pitchFamily="18" charset="0"/>
              </a:rPr>
              <a:t>Existoval zde </a:t>
            </a:r>
            <a:r>
              <a:rPr lang="cs-CZ" altLang="cs-CZ" sz="2400" b="1" dirty="0">
                <a:latin typeface="Cambria" panose="02040503050406030204" pitchFamily="18" charset="0"/>
              </a:rPr>
              <a:t>téměř dokonalý systém kanalizace a rozvodu vody</a:t>
            </a:r>
            <a:r>
              <a:rPr lang="cs-CZ" altLang="cs-CZ" sz="2400" dirty="0">
                <a:latin typeface="Cambria" panose="02040503050406030204" pitchFamily="18" charset="0"/>
              </a:rPr>
              <a:t>, sanitární zařízení připomínala dnešní dobu</a:t>
            </a:r>
          </a:p>
          <a:p>
            <a:pPr>
              <a:lnSpc>
                <a:spcPct val="90000"/>
              </a:lnSpc>
            </a:pPr>
            <a:r>
              <a:rPr lang="cs-CZ" altLang="cs-CZ" sz="2400" dirty="0">
                <a:latin typeface="Cambria" panose="02040503050406030204" pitchFamily="18" charset="0"/>
              </a:rPr>
              <a:t>Města byla vybudována výhradně z pálených cihel</a:t>
            </a:r>
          </a:p>
          <a:p>
            <a:pPr>
              <a:lnSpc>
                <a:spcPct val="90000"/>
              </a:lnSpc>
            </a:pPr>
            <a:r>
              <a:rPr lang="cs-CZ" altLang="cs-CZ" sz="2400" b="1" dirty="0">
                <a:latin typeface="Cambria" panose="02040503050406030204" pitchFamily="18" charset="0"/>
              </a:rPr>
              <a:t>Záhadou je zánik této civilizace</a:t>
            </a:r>
            <a:r>
              <a:rPr lang="cs-CZ" altLang="cs-CZ" sz="2400" dirty="0">
                <a:latin typeface="Cambria" panose="02040503050406030204" pitchFamily="18" charset="0"/>
              </a:rPr>
              <a:t>, tedy někdy v letech 1 900 až 1 700 př. n. l.</a:t>
            </a:r>
          </a:p>
          <a:p>
            <a:pPr>
              <a:lnSpc>
                <a:spcPct val="90000"/>
              </a:lnSpc>
            </a:pPr>
            <a:r>
              <a:rPr lang="cs-CZ" altLang="cs-CZ" sz="2400" dirty="0">
                <a:latin typeface="Cambria" panose="02040503050406030204" pitchFamily="18" charset="0"/>
              </a:rPr>
              <a:t>Nejpravděpodobnější je </a:t>
            </a:r>
            <a:r>
              <a:rPr lang="cs-CZ" altLang="cs-CZ" sz="2400" b="1" dirty="0">
                <a:latin typeface="Cambria" panose="02040503050406030204" pitchFamily="18" charset="0"/>
              </a:rPr>
              <a:t>kombinace několika faktorů</a:t>
            </a:r>
            <a:r>
              <a:rPr lang="cs-CZ" altLang="cs-CZ" sz="2400" dirty="0">
                <a:latin typeface="Cambria" panose="02040503050406030204" pitchFamily="18" charset="0"/>
              </a:rPr>
              <a:t>:</a:t>
            </a:r>
          </a:p>
          <a:p>
            <a:pPr>
              <a:lnSpc>
                <a:spcPct val="90000"/>
              </a:lnSpc>
              <a:buFontTx/>
              <a:buNone/>
            </a:pPr>
            <a:r>
              <a:rPr lang="cs-CZ" altLang="cs-CZ" sz="2400" dirty="0">
                <a:latin typeface="Cambria" panose="02040503050406030204" pitchFamily="18" charset="0"/>
              </a:rPr>
              <a:t>    - </a:t>
            </a:r>
            <a:r>
              <a:rPr lang="cs-CZ" altLang="cs-CZ" sz="2400" i="1" dirty="0">
                <a:latin typeface="Cambria" panose="02040503050406030204" pitchFamily="18" charset="0"/>
              </a:rPr>
              <a:t>klimatické změny </a:t>
            </a:r>
            <a:r>
              <a:rPr lang="cs-CZ" altLang="cs-CZ" sz="2400" dirty="0">
                <a:latin typeface="Cambria" panose="02040503050406030204" pitchFamily="18" charset="0"/>
              </a:rPr>
              <a:t>(období sucha i velké záplavy), zemětřesení</a:t>
            </a:r>
          </a:p>
          <a:p>
            <a:pPr>
              <a:lnSpc>
                <a:spcPct val="90000"/>
              </a:lnSpc>
              <a:buFontTx/>
              <a:buNone/>
            </a:pPr>
            <a:r>
              <a:rPr lang="cs-CZ" altLang="cs-CZ" sz="2400" dirty="0">
                <a:latin typeface="Cambria" panose="02040503050406030204" pitchFamily="18" charset="0"/>
              </a:rPr>
              <a:t>    - </a:t>
            </a:r>
            <a:r>
              <a:rPr lang="cs-CZ" altLang="cs-CZ" sz="2400" i="1" dirty="0">
                <a:latin typeface="Cambria" panose="02040503050406030204" pitchFamily="18" charset="0"/>
              </a:rPr>
              <a:t>invaze cizího etnika </a:t>
            </a:r>
            <a:r>
              <a:rPr lang="cs-CZ" altLang="cs-CZ" sz="2400" dirty="0">
                <a:latin typeface="Cambria" panose="02040503050406030204" pitchFamily="18" charset="0"/>
              </a:rPr>
              <a:t>(tzv. </a:t>
            </a:r>
            <a:r>
              <a:rPr lang="cs-CZ" altLang="cs-CZ" sz="2400" dirty="0" err="1">
                <a:latin typeface="Cambria" panose="02040503050406030204" pitchFamily="18" charset="0"/>
              </a:rPr>
              <a:t>Árjů</a:t>
            </a:r>
            <a:r>
              <a:rPr lang="cs-CZ" altLang="cs-CZ" sz="2400" dirty="0">
                <a:latin typeface="Cambria" panose="02040503050406030204" pitchFamily="18" charset="0"/>
              </a:rPr>
              <a:t>, ze severozápadu)</a:t>
            </a:r>
          </a:p>
          <a:p>
            <a:pPr>
              <a:lnSpc>
                <a:spcPct val="90000"/>
              </a:lnSpc>
              <a:buFontTx/>
              <a:buNone/>
            </a:pPr>
            <a:r>
              <a:rPr lang="cs-CZ" altLang="cs-CZ" sz="2400" dirty="0">
                <a:latin typeface="Cambria" panose="02040503050406030204" pitchFamily="18" charset="0"/>
              </a:rPr>
              <a:t>    - </a:t>
            </a:r>
            <a:r>
              <a:rPr lang="cs-CZ" altLang="cs-CZ" sz="2400" i="1" dirty="0">
                <a:latin typeface="Cambria" panose="02040503050406030204" pitchFamily="18" charset="0"/>
              </a:rPr>
              <a:t>mocenské sváry</a:t>
            </a:r>
            <a:r>
              <a:rPr lang="cs-CZ" altLang="cs-CZ" sz="2400" dirty="0">
                <a:latin typeface="Cambria" panose="02040503050406030204" pitchFamily="18" charset="0"/>
              </a:rPr>
              <a:t> - přelidněná města ztrácejí svůj sociální řád, vládnoucí skupina ztrácí vliv</a:t>
            </a:r>
          </a:p>
          <a:p>
            <a:pPr>
              <a:lnSpc>
                <a:spcPct val="90000"/>
              </a:lnSpc>
              <a:buFontTx/>
              <a:buNone/>
            </a:pPr>
            <a:r>
              <a:rPr lang="cs-CZ" altLang="cs-CZ" sz="2400" dirty="0">
                <a:latin typeface="Cambria" panose="02040503050406030204" pitchFamily="18" charset="0"/>
              </a:rPr>
              <a:t>    - </a:t>
            </a:r>
            <a:r>
              <a:rPr lang="cs-CZ" altLang="cs-CZ" sz="2400" i="1" dirty="0">
                <a:latin typeface="Cambria" panose="02040503050406030204" pitchFamily="18" charset="0"/>
              </a:rPr>
              <a:t>vykácené lesy a vyčerpané zásoby dříví </a:t>
            </a:r>
            <a:r>
              <a:rPr lang="cs-CZ" altLang="cs-CZ" sz="2400" dirty="0">
                <a:latin typeface="Cambria" panose="02040503050406030204" pitchFamily="18" charset="0"/>
              </a:rPr>
              <a:t>nezbytné k vypalování cihel</a:t>
            </a:r>
          </a:p>
          <a:p>
            <a:pPr>
              <a:lnSpc>
                <a:spcPct val="90000"/>
              </a:lnSpc>
              <a:buFontTx/>
              <a:buNone/>
            </a:pPr>
            <a:r>
              <a:rPr lang="cs-CZ" altLang="cs-CZ" sz="2400" dirty="0">
                <a:latin typeface="Cambria" panose="02040503050406030204" pitchFamily="18" charset="0"/>
              </a:rPr>
              <a:t>   …. </a:t>
            </a:r>
            <a:r>
              <a:rPr lang="cs-CZ" altLang="cs-CZ" sz="2400" b="1" dirty="0">
                <a:latin typeface="Cambria" panose="02040503050406030204" pitchFamily="18" charset="0"/>
              </a:rPr>
              <a:t>zánik 5</a:t>
            </a:r>
            <a:r>
              <a:rPr lang="cs-CZ" altLang="cs-CZ" sz="2400" b="1" dirty="0"/>
              <a:t>-</a:t>
            </a:r>
            <a:r>
              <a:rPr lang="cs-CZ" altLang="cs-CZ" sz="2400" b="1" dirty="0">
                <a:latin typeface="Cambria" panose="02040503050406030204" pitchFamily="18" charset="0"/>
              </a:rPr>
              <a:t>ti milionové civilizace</a:t>
            </a:r>
            <a:r>
              <a:rPr lang="cs-CZ" altLang="cs-CZ" sz="2400" dirty="0">
                <a:latin typeface="Cambria" panose="02040503050406030204" pitchFamily="18" charset="0"/>
              </a:rPr>
              <a:t> s přesunem části obyvatelstva do </a:t>
            </a:r>
            <a:r>
              <a:rPr lang="cs-CZ" altLang="cs-CZ" sz="2400" b="1" dirty="0">
                <a:latin typeface="Cambria" panose="02040503050406030204" pitchFamily="18" charset="0"/>
              </a:rPr>
              <a:t>povodí řeky Gangy</a:t>
            </a:r>
            <a:r>
              <a:rPr lang="cs-CZ" altLang="cs-CZ" sz="2400" dirty="0">
                <a:latin typeface="Cambria" panose="02040503050406030204" pitchFamily="18" charset="0"/>
              </a:rPr>
              <a:t> a vznik nových velkých měst kolem roku 1 200 př. n. l.</a:t>
            </a:r>
          </a:p>
          <a:p>
            <a:pPr>
              <a:lnSpc>
                <a:spcPct val="90000"/>
              </a:lnSpc>
              <a:buFontTx/>
              <a:buNone/>
            </a:pPr>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715990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p:cNvPicPr>
            <a:picLocks noChangeAspect="1" noChangeArrowheads="1"/>
          </p:cNvPicPr>
          <p:nvPr/>
        </p:nvPicPr>
        <p:blipFill>
          <a:blip r:embed="rId3">
            <a:extLst>
              <a:ext uri="{28A0092B-C50C-407E-A947-70E740481C1C}">
                <a14:useLocalDpi xmlns:a14="http://schemas.microsoft.com/office/drawing/2010/main" val="0"/>
              </a:ext>
            </a:extLst>
          </a:blip>
          <a:srcRect l="25879" t="17293" r="12506" b="9665"/>
          <a:stretch>
            <a:fillRect/>
          </a:stretch>
        </p:blipFill>
        <p:spPr bwMode="auto">
          <a:xfrm>
            <a:off x="1774826" y="206376"/>
            <a:ext cx="8569325"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349072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3">
            <a:extLst>
              <a:ext uri="{28A0092B-C50C-407E-A947-70E740481C1C}">
                <a14:useLocalDpi xmlns:a14="http://schemas.microsoft.com/office/drawing/2010/main" val="0"/>
              </a:ext>
            </a:extLst>
          </a:blip>
          <a:srcRect l="25905" t="19171" r="12492" b="7802"/>
          <a:stretch>
            <a:fillRect/>
          </a:stretch>
        </p:blipFill>
        <p:spPr bwMode="auto">
          <a:xfrm>
            <a:off x="1847851" y="260351"/>
            <a:ext cx="8640763"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8352266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První světová vál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260350"/>
            <a:ext cx="594042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5" descr="První světová válka byla zásadnější událostí než druhá světová vál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676" y="3500439"/>
            <a:ext cx="50387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04425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PANDEMIE ŠPANĚLSKÉ CHŘIPKY</a:t>
            </a:r>
          </a:p>
        </p:txBody>
      </p:sp>
      <p:sp>
        <p:nvSpPr>
          <p:cNvPr id="115715" name="Rectangle 3"/>
          <p:cNvSpPr>
            <a:spLocks noGrp="1" noChangeArrowheads="1"/>
          </p:cNvSpPr>
          <p:nvPr>
            <p:ph type="body" idx="1"/>
          </p:nvPr>
        </p:nvSpPr>
        <p:spPr>
          <a:xfrm>
            <a:off x="812800" y="1052514"/>
            <a:ext cx="10510982" cy="5545137"/>
          </a:xfrm>
        </p:spPr>
        <p:txBody>
          <a:bodyPr/>
          <a:lstStyle/>
          <a:p>
            <a:pPr>
              <a:lnSpc>
                <a:spcPct val="90000"/>
              </a:lnSpc>
            </a:pPr>
            <a:r>
              <a:rPr lang="cs-CZ" altLang="cs-CZ" sz="2400" b="1" dirty="0">
                <a:latin typeface="Cambria" panose="02040503050406030204" pitchFamily="18" charset="0"/>
              </a:rPr>
              <a:t>Tzv. „španělská chřipka“</a:t>
            </a:r>
            <a:r>
              <a:rPr lang="cs-CZ" altLang="cs-CZ" sz="2400" dirty="0">
                <a:latin typeface="Cambria" panose="02040503050406030204" pitchFamily="18" charset="0"/>
              </a:rPr>
              <a:t>, která si mezi roky </a:t>
            </a:r>
            <a:r>
              <a:rPr lang="cs-CZ" altLang="cs-CZ" sz="2400" b="1" dirty="0">
                <a:latin typeface="Cambria" panose="02040503050406030204" pitchFamily="18" charset="0"/>
              </a:rPr>
              <a:t>1918 až 1920 vyžádala až 50 miliónů obětí</a:t>
            </a:r>
            <a:r>
              <a:rPr lang="cs-CZ" altLang="cs-CZ" sz="2400" dirty="0">
                <a:latin typeface="Cambria" panose="02040503050406030204" pitchFamily="18" charset="0"/>
              </a:rPr>
              <a:t>, neměla původně se Španělskem nic společného</a:t>
            </a:r>
          </a:p>
          <a:p>
            <a:pPr>
              <a:lnSpc>
                <a:spcPct val="90000"/>
              </a:lnSpc>
            </a:pPr>
            <a:endParaRPr lang="cs-CZ" altLang="cs-CZ" sz="2400" b="1" dirty="0" smtClean="0">
              <a:latin typeface="Cambria" panose="02040503050406030204" pitchFamily="18" charset="0"/>
            </a:endParaRPr>
          </a:p>
          <a:p>
            <a:pPr>
              <a:lnSpc>
                <a:spcPct val="90000"/>
              </a:lnSpc>
            </a:pPr>
            <a:r>
              <a:rPr lang="cs-CZ" altLang="cs-CZ" sz="2400" b="1" dirty="0" smtClean="0">
                <a:latin typeface="Cambria" panose="02040503050406030204" pitchFamily="18" charset="0"/>
              </a:rPr>
              <a:t>Epidemie </a:t>
            </a:r>
            <a:r>
              <a:rPr lang="cs-CZ" altLang="cs-CZ" sz="2400" b="1" dirty="0">
                <a:latin typeface="Cambria" panose="02040503050406030204" pitchFamily="18" charset="0"/>
              </a:rPr>
              <a:t>začala</a:t>
            </a:r>
            <a:r>
              <a:rPr lang="cs-CZ" altLang="cs-CZ" sz="2400" dirty="0">
                <a:latin typeface="Cambria" panose="02040503050406030204" pitchFamily="18" charset="0"/>
              </a:rPr>
              <a:t> v roce 1918 v </a:t>
            </a:r>
            <a:r>
              <a:rPr lang="cs-CZ" altLang="cs-CZ" sz="2400" dirty="0" err="1">
                <a:latin typeface="Cambria" panose="02040503050406030204" pitchFamily="18" charset="0"/>
              </a:rPr>
              <a:t>Haskell</a:t>
            </a:r>
            <a:r>
              <a:rPr lang="cs-CZ" altLang="cs-CZ" sz="2400" dirty="0">
                <a:latin typeface="Cambria" panose="02040503050406030204" pitchFamily="18" charset="0"/>
              </a:rPr>
              <a:t> </a:t>
            </a:r>
            <a:r>
              <a:rPr lang="cs-CZ" altLang="cs-CZ" sz="2400" dirty="0" err="1" smtClean="0">
                <a:latin typeface="Cambria" panose="02040503050406030204" pitchFamily="18" charset="0"/>
              </a:rPr>
              <a:t>County</a:t>
            </a:r>
            <a:r>
              <a:rPr lang="cs-CZ" altLang="cs-CZ" sz="2400" dirty="0" smtClean="0">
                <a:latin typeface="Cambria" panose="02040503050406030204" pitchFamily="18" charset="0"/>
              </a:rPr>
              <a:t> </a:t>
            </a:r>
            <a:r>
              <a:rPr lang="cs-CZ" altLang="cs-CZ" sz="2400" dirty="0">
                <a:latin typeface="Cambria" panose="02040503050406030204" pitchFamily="18" charset="0"/>
              </a:rPr>
              <a:t>v </a:t>
            </a:r>
            <a:r>
              <a:rPr lang="cs-CZ" altLang="cs-CZ" sz="2400" b="1" dirty="0">
                <a:latin typeface="Cambria" panose="02040503050406030204" pitchFamily="18" charset="0"/>
              </a:rPr>
              <a:t>americkém státě Kansas</a:t>
            </a:r>
            <a:r>
              <a:rPr lang="cs-CZ" altLang="cs-CZ" sz="2400" dirty="0">
                <a:latin typeface="Cambria" panose="02040503050406030204" pitchFamily="18" charset="0"/>
              </a:rPr>
              <a:t>  a mladí američtí vojáci ji zavlekli do Evropy</a:t>
            </a:r>
          </a:p>
          <a:p>
            <a:pPr>
              <a:lnSpc>
                <a:spcPct val="90000"/>
              </a:lnSpc>
            </a:pPr>
            <a:endParaRPr lang="cs-CZ" altLang="cs-CZ" sz="2400" dirty="0" smtClean="0">
              <a:latin typeface="Cambria" panose="02040503050406030204" pitchFamily="18" charset="0"/>
            </a:endParaRPr>
          </a:p>
          <a:p>
            <a:pPr>
              <a:lnSpc>
                <a:spcPct val="90000"/>
              </a:lnSpc>
            </a:pPr>
            <a:r>
              <a:rPr lang="cs-CZ" altLang="cs-CZ" sz="2400" dirty="0" smtClean="0">
                <a:latin typeface="Cambria" panose="02040503050406030204" pitchFamily="18" charset="0"/>
              </a:rPr>
              <a:t>Své </a:t>
            </a:r>
            <a:r>
              <a:rPr lang="cs-CZ" altLang="cs-CZ" sz="2400" b="1" dirty="0">
                <a:latin typeface="Cambria" panose="02040503050406030204" pitchFamily="18" charset="0"/>
              </a:rPr>
              <a:t>„španělské označení“ dostala z politických důvodů</a:t>
            </a:r>
            <a:r>
              <a:rPr lang="cs-CZ" altLang="cs-CZ" sz="2400" dirty="0">
                <a:latin typeface="Cambria" panose="02040503050406030204" pitchFamily="18" charset="0"/>
              </a:rPr>
              <a:t> - kvůli cenzuře tisku a obavě z paniky v bojujících státech, jako USA, se tam o narůstající vlně chřipky prakticky neinformovalo</a:t>
            </a:r>
          </a:p>
          <a:p>
            <a:pPr>
              <a:lnSpc>
                <a:spcPct val="90000"/>
              </a:lnSpc>
            </a:pPr>
            <a:endParaRPr lang="cs-CZ" altLang="cs-CZ" sz="2400" dirty="0" smtClean="0">
              <a:latin typeface="Cambria" panose="02040503050406030204" pitchFamily="18" charset="0"/>
            </a:endParaRPr>
          </a:p>
          <a:p>
            <a:pPr>
              <a:lnSpc>
                <a:spcPct val="90000"/>
              </a:lnSpc>
            </a:pPr>
            <a:r>
              <a:rPr lang="cs-CZ" altLang="cs-CZ" sz="2400" dirty="0" smtClean="0">
                <a:latin typeface="Cambria" panose="02040503050406030204" pitchFamily="18" charset="0"/>
              </a:rPr>
              <a:t>Jinak </a:t>
            </a:r>
            <a:r>
              <a:rPr lang="cs-CZ" altLang="cs-CZ" sz="2400" dirty="0">
                <a:latin typeface="Cambria" panose="02040503050406030204" pitchFamily="18" charset="0"/>
              </a:rPr>
              <a:t>to bylo </a:t>
            </a:r>
            <a:r>
              <a:rPr lang="cs-CZ" altLang="cs-CZ" sz="2400" b="1" dirty="0">
                <a:latin typeface="Cambria" panose="02040503050406030204" pitchFamily="18" charset="0"/>
              </a:rPr>
              <a:t>ve Španělsku</a:t>
            </a:r>
            <a:r>
              <a:rPr lang="cs-CZ" altLang="cs-CZ" sz="2400" dirty="0">
                <a:latin typeface="Cambria" panose="02040503050406030204" pitchFamily="18" charset="0"/>
              </a:rPr>
              <a:t>, </a:t>
            </a:r>
            <a:r>
              <a:rPr lang="cs-CZ" altLang="cs-CZ" sz="2400" b="1" dirty="0">
                <a:latin typeface="Cambria" panose="02040503050406030204" pitchFamily="18" charset="0"/>
              </a:rPr>
              <a:t>které se na První světové válce nepodílelo</a:t>
            </a:r>
            <a:r>
              <a:rPr lang="cs-CZ" altLang="cs-CZ" sz="2400" dirty="0">
                <a:latin typeface="Cambria" panose="02040503050406030204" pitchFamily="18" charset="0"/>
              </a:rPr>
              <a:t> </a:t>
            </a:r>
          </a:p>
          <a:p>
            <a:pPr>
              <a:lnSpc>
                <a:spcPct val="90000"/>
              </a:lnSpc>
            </a:pPr>
            <a:endParaRPr lang="cs-CZ" altLang="cs-CZ" sz="2400" dirty="0" smtClean="0">
              <a:latin typeface="Cambria" panose="02040503050406030204" pitchFamily="18" charset="0"/>
            </a:endParaRPr>
          </a:p>
          <a:p>
            <a:pPr>
              <a:lnSpc>
                <a:spcPct val="90000"/>
              </a:lnSpc>
            </a:pPr>
            <a:r>
              <a:rPr lang="cs-CZ" altLang="cs-CZ" sz="2400" dirty="0" smtClean="0">
                <a:latin typeface="Cambria" panose="02040503050406030204" pitchFamily="18" charset="0"/>
              </a:rPr>
              <a:t>Když </a:t>
            </a:r>
            <a:r>
              <a:rPr lang="cs-CZ" altLang="cs-CZ" sz="2400" dirty="0">
                <a:latin typeface="Cambria" panose="02040503050406030204" pitchFamily="18" charset="0"/>
              </a:rPr>
              <a:t>v Madridu v květnu 1918 onemocněl už každý třetí obyvatel, španělský tisk bez cenzury informoval o epidemii a tím dala nákaze jméno podle své země, i když tato katastrofa začala v USA</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380916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992313" y="188914"/>
            <a:ext cx="8229600" cy="561975"/>
          </a:xfrm>
        </p:spPr>
        <p:txBody>
          <a:bodyPr/>
          <a:lstStyle/>
          <a:p>
            <a:pPr algn="ctr"/>
            <a:r>
              <a:rPr lang="cs-CZ" altLang="cs-CZ" sz="2800" dirty="0">
                <a:latin typeface="Cambria" panose="02040503050406030204" pitchFamily="18" charset="0"/>
              </a:rPr>
              <a:t>PANDEMIE ŠPANĚLSKÉ CHŘIPKY</a:t>
            </a:r>
          </a:p>
        </p:txBody>
      </p:sp>
      <p:sp>
        <p:nvSpPr>
          <p:cNvPr id="117763" name="Rectangle 3"/>
          <p:cNvSpPr>
            <a:spLocks noGrp="1" noChangeArrowheads="1"/>
          </p:cNvSpPr>
          <p:nvPr>
            <p:ph type="body" idx="1"/>
          </p:nvPr>
        </p:nvSpPr>
        <p:spPr>
          <a:xfrm>
            <a:off x="711201" y="572656"/>
            <a:ext cx="11249890" cy="5880534"/>
          </a:xfrm>
        </p:spPr>
        <p:txBody>
          <a:bodyPr/>
          <a:lstStyle/>
          <a:p>
            <a:r>
              <a:rPr lang="cs-CZ" altLang="cs-CZ" sz="2400" dirty="0">
                <a:latin typeface="Cambria" panose="02040503050406030204" pitchFamily="18" charset="0"/>
              </a:rPr>
              <a:t>Celosvětová </a:t>
            </a:r>
            <a:r>
              <a:rPr lang="cs-CZ" altLang="cs-CZ" sz="2400" b="1" dirty="0">
                <a:latin typeface="Cambria" panose="02040503050406030204" pitchFamily="18" charset="0"/>
              </a:rPr>
              <a:t>epidemie vypukla</a:t>
            </a:r>
            <a:r>
              <a:rPr lang="cs-CZ" altLang="cs-CZ" sz="2400" dirty="0">
                <a:latin typeface="Cambria" panose="02040503050406030204" pitchFamily="18" charset="0"/>
              </a:rPr>
              <a:t> v </a:t>
            </a:r>
            <a:r>
              <a:rPr lang="cs-CZ" altLang="cs-CZ" sz="2400" b="1" dirty="0">
                <a:latin typeface="Cambria" panose="02040503050406030204" pitchFamily="18" charset="0"/>
              </a:rPr>
              <a:t>únoru 1918 jak ve Španělsku tak i v New Yorku</a:t>
            </a:r>
            <a:r>
              <a:rPr lang="cs-CZ" altLang="cs-CZ" sz="2400" dirty="0">
                <a:latin typeface="Cambria" panose="02040503050406030204" pitchFamily="18" charset="0"/>
              </a:rPr>
              <a:t> </a:t>
            </a:r>
          </a:p>
          <a:p>
            <a:endParaRPr lang="cs-CZ" altLang="cs-CZ" sz="2400" dirty="0">
              <a:latin typeface="Cambria" panose="02040503050406030204" pitchFamily="18" charset="0"/>
            </a:endParaRPr>
          </a:p>
          <a:p>
            <a:r>
              <a:rPr lang="cs-CZ" altLang="cs-CZ" sz="2400" dirty="0">
                <a:latin typeface="Cambria" panose="02040503050406030204" pitchFamily="18" charset="0"/>
              </a:rPr>
              <a:t>V dubnu propukla ve Francii, v květnu v Madridu, v červnu v Německu a současně v Číně, Japonsku, Anglii a Norsku </a:t>
            </a:r>
          </a:p>
          <a:p>
            <a:endParaRPr lang="cs-CZ" altLang="cs-CZ" sz="2400" dirty="0">
              <a:latin typeface="Cambria" panose="02040503050406030204" pitchFamily="18" charset="0"/>
            </a:endParaRPr>
          </a:p>
          <a:p>
            <a:r>
              <a:rPr lang="cs-CZ" altLang="cs-CZ" sz="2400" dirty="0">
                <a:latin typeface="Cambria" panose="02040503050406030204" pitchFamily="18" charset="0"/>
              </a:rPr>
              <a:t>Druhá, podstatně závažnější vlna epidemie začala skoro současně v Bostonu, Indii, Karibiku, Střední a Centrální Americe, o měsíc později v Brazílii a později na Aljašce</a:t>
            </a:r>
          </a:p>
          <a:p>
            <a:endParaRPr lang="cs-CZ" altLang="cs-CZ" dirty="0" smtClean="0"/>
          </a:p>
          <a:p>
            <a:r>
              <a:rPr lang="cs-CZ" altLang="cs-CZ" b="1" dirty="0">
                <a:latin typeface="Cambria" panose="02040503050406030204" pitchFamily="18" charset="0"/>
              </a:rPr>
              <a:t>A jak vlastně španělská chřipka vznikla?</a:t>
            </a:r>
          </a:p>
          <a:p>
            <a:pPr>
              <a:buFontTx/>
              <a:buNone/>
            </a:pPr>
            <a:r>
              <a:rPr lang="cs-CZ" altLang="cs-CZ" dirty="0" smtClean="0"/>
              <a:t>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066608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PANDEMIE ŠPANĚLSKÉ CHŘIPKY</a:t>
            </a:r>
          </a:p>
        </p:txBody>
      </p:sp>
      <p:sp>
        <p:nvSpPr>
          <p:cNvPr id="119811" name="Rectangle 3"/>
          <p:cNvSpPr>
            <a:spLocks noGrp="1" noChangeArrowheads="1"/>
          </p:cNvSpPr>
          <p:nvPr>
            <p:ph type="body" idx="1"/>
          </p:nvPr>
        </p:nvSpPr>
        <p:spPr>
          <a:xfrm>
            <a:off x="637309" y="1052513"/>
            <a:ext cx="11175999" cy="5472112"/>
          </a:xfrm>
        </p:spPr>
        <p:txBody>
          <a:bodyPr/>
          <a:lstStyle/>
          <a:p>
            <a:r>
              <a:rPr lang="cs-CZ" altLang="cs-CZ" sz="2400" dirty="0">
                <a:latin typeface="Cambria" panose="02040503050406030204" pitchFamily="18" charset="0"/>
              </a:rPr>
              <a:t>První světová válka trvala „poměrně krátce“, </a:t>
            </a:r>
            <a:r>
              <a:rPr lang="cs-CZ" altLang="cs-CZ" sz="2400" b="1" dirty="0">
                <a:latin typeface="Cambria" panose="02040503050406030204" pitchFamily="18" charset="0"/>
              </a:rPr>
              <a:t>výrobci vakcín proto nedokázali prodat všechny své výrobky</a:t>
            </a:r>
            <a:r>
              <a:rPr lang="cs-CZ" altLang="cs-CZ" sz="2400" dirty="0">
                <a:latin typeface="Cambria" panose="02040503050406030204" pitchFamily="18" charset="0"/>
              </a:rPr>
              <a:t> </a:t>
            </a:r>
          </a:p>
          <a:p>
            <a:endParaRPr lang="cs-CZ" altLang="cs-CZ" sz="2400" dirty="0">
              <a:latin typeface="Cambria" panose="02040503050406030204" pitchFamily="18" charset="0"/>
            </a:endParaRPr>
          </a:p>
          <a:p>
            <a:r>
              <a:rPr lang="cs-CZ" altLang="cs-CZ" sz="2400" dirty="0">
                <a:latin typeface="Cambria" panose="02040503050406030204" pitchFamily="18" charset="0"/>
              </a:rPr>
              <a:t>Když se snažili </a:t>
            </a:r>
            <a:r>
              <a:rPr lang="cs-CZ" altLang="cs-CZ" sz="2400" b="1" dirty="0">
                <a:latin typeface="Cambria" panose="02040503050406030204" pitchFamily="18" charset="0"/>
              </a:rPr>
              <a:t>dosáhnout zisků</a:t>
            </a:r>
            <a:r>
              <a:rPr lang="cs-CZ" altLang="cs-CZ" sz="2400" dirty="0">
                <a:latin typeface="Cambria" panose="02040503050406030204" pitchFamily="18" charset="0"/>
              </a:rPr>
              <a:t>, rozhodli se </a:t>
            </a:r>
            <a:r>
              <a:rPr lang="cs-CZ" altLang="cs-CZ" sz="2400" b="1" dirty="0">
                <a:latin typeface="Cambria" panose="02040503050406030204" pitchFamily="18" charset="0"/>
              </a:rPr>
              <a:t>zbývající vakcíny nabídnout obyvatelstvu</a:t>
            </a:r>
            <a:r>
              <a:rPr lang="cs-CZ" altLang="cs-CZ" sz="2400" dirty="0">
                <a:latin typeface="Cambria" panose="02040503050406030204" pitchFamily="18" charset="0"/>
              </a:rPr>
              <a:t> …proto spustili </a:t>
            </a:r>
            <a:r>
              <a:rPr lang="cs-CZ" altLang="cs-CZ" sz="2400" b="1" dirty="0">
                <a:latin typeface="Cambria" panose="02040503050406030204" pitchFamily="18" charset="0"/>
              </a:rPr>
              <a:t>největší očkovací kampaň v historii USA </a:t>
            </a:r>
          </a:p>
          <a:p>
            <a:endParaRPr lang="cs-CZ" altLang="cs-CZ" sz="2400" b="1" dirty="0">
              <a:latin typeface="Cambria" panose="02040503050406030204" pitchFamily="18" charset="0"/>
            </a:endParaRPr>
          </a:p>
          <a:p>
            <a:r>
              <a:rPr lang="cs-CZ" altLang="cs-CZ" sz="2400" b="1" dirty="0">
                <a:latin typeface="Cambria" panose="02040503050406030204" pitchFamily="18" charset="0"/>
              </a:rPr>
              <a:t>Nebyly žádné epidemie, které by ji opodstatňovaly</a:t>
            </a:r>
            <a:r>
              <a:rPr lang="cs-CZ" altLang="cs-CZ" sz="2400" dirty="0">
                <a:latin typeface="Cambria" panose="02040503050406030204" pitchFamily="18" charset="0"/>
              </a:rPr>
              <a:t>, proto použili jiné argumenty </a:t>
            </a:r>
          </a:p>
          <a:p>
            <a:endParaRPr lang="cs-CZ" altLang="cs-CZ" sz="2400" dirty="0">
              <a:latin typeface="Cambria" panose="02040503050406030204" pitchFamily="18" charset="0"/>
            </a:endParaRPr>
          </a:p>
          <a:p>
            <a:r>
              <a:rPr lang="cs-CZ" altLang="cs-CZ" sz="2400" dirty="0">
                <a:latin typeface="Cambria" panose="02040503050406030204" pitchFamily="18" charset="0"/>
              </a:rPr>
              <a:t>Jejich </a:t>
            </a:r>
            <a:r>
              <a:rPr lang="cs-CZ" altLang="cs-CZ" sz="2400" b="1" dirty="0">
                <a:latin typeface="Cambria" panose="02040503050406030204" pitchFamily="18" charset="0"/>
              </a:rPr>
              <a:t>propaganda tvrdila</a:t>
            </a:r>
            <a:r>
              <a:rPr lang="cs-CZ" altLang="cs-CZ" sz="2400" dirty="0">
                <a:latin typeface="Cambria" panose="02040503050406030204" pitchFamily="18" charset="0"/>
              </a:rPr>
              <a:t>, že </a:t>
            </a:r>
            <a:r>
              <a:rPr lang="cs-CZ" altLang="cs-CZ" sz="2400" b="1" dirty="0">
                <a:latin typeface="Cambria" panose="02040503050406030204" pitchFamily="18" charset="0"/>
              </a:rPr>
              <a:t>vojáci se z cizích zemí vrátili </a:t>
            </a:r>
            <a:r>
              <a:rPr lang="cs-CZ" altLang="cs-CZ" sz="2400" dirty="0">
                <a:latin typeface="Cambria" panose="02040503050406030204" pitchFamily="18" charset="0"/>
              </a:rPr>
              <a:t>se</a:t>
            </a:r>
            <a:r>
              <a:rPr lang="cs-CZ" altLang="cs-CZ" sz="2400" b="1" dirty="0">
                <a:latin typeface="Cambria" panose="02040503050406030204" pitchFamily="18" charset="0"/>
              </a:rPr>
              <a:t> </a:t>
            </a:r>
            <a:r>
              <a:rPr lang="cs-CZ" altLang="cs-CZ" sz="2400" dirty="0">
                <a:latin typeface="Cambria" panose="02040503050406030204" pitchFamily="18" charset="0"/>
              </a:rPr>
              <a:t>všemi možnými</a:t>
            </a:r>
            <a:r>
              <a:rPr lang="cs-CZ" altLang="cs-CZ" sz="2400" b="1" dirty="0">
                <a:latin typeface="Cambria" panose="02040503050406030204" pitchFamily="18" charset="0"/>
              </a:rPr>
              <a:t> nemocemi</a:t>
            </a:r>
            <a:r>
              <a:rPr lang="cs-CZ" altLang="cs-CZ" sz="2400" dirty="0">
                <a:latin typeface="Cambria" panose="02040503050406030204" pitchFamily="18" charset="0"/>
              </a:rPr>
              <a:t> a proto </a:t>
            </a:r>
            <a:r>
              <a:rPr lang="cs-CZ" altLang="cs-CZ" sz="2400" b="1" dirty="0">
                <a:latin typeface="Cambria" panose="02040503050406030204" pitchFamily="18" charset="0"/>
              </a:rPr>
              <a:t>musí dostat všechny vakcíny, které jsou na trhu</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984928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992313" y="188913"/>
            <a:ext cx="8229600" cy="633412"/>
          </a:xfrm>
        </p:spPr>
        <p:txBody>
          <a:bodyPr/>
          <a:lstStyle/>
          <a:p>
            <a:pPr algn="ctr"/>
            <a:r>
              <a:rPr lang="cs-CZ" altLang="cs-CZ" sz="2800" dirty="0">
                <a:latin typeface="Cambria" panose="02040503050406030204" pitchFamily="18" charset="0"/>
              </a:rPr>
              <a:t>PANDEMIE ŠPANĚLSKÉ CHŘIPKY</a:t>
            </a:r>
          </a:p>
        </p:txBody>
      </p:sp>
      <p:sp>
        <p:nvSpPr>
          <p:cNvPr id="121859" name="Rectangle 3"/>
          <p:cNvSpPr>
            <a:spLocks noGrp="1" noChangeArrowheads="1"/>
          </p:cNvSpPr>
          <p:nvPr>
            <p:ph type="body" idx="1"/>
          </p:nvPr>
        </p:nvSpPr>
        <p:spPr>
          <a:xfrm>
            <a:off x="304799" y="627641"/>
            <a:ext cx="11536219" cy="5472112"/>
          </a:xfrm>
        </p:spPr>
        <p:txBody>
          <a:bodyPr/>
          <a:lstStyle/>
          <a:p>
            <a:r>
              <a:rPr lang="cs-CZ" altLang="cs-CZ" sz="2400" dirty="0">
                <a:latin typeface="Cambria" panose="02040503050406030204" pitchFamily="18" charset="0"/>
              </a:rPr>
              <a:t>Konglomerát nemocí, způsobený </a:t>
            </a:r>
            <a:r>
              <a:rPr lang="cs-CZ" altLang="cs-CZ" sz="2400" b="1" dirty="0">
                <a:latin typeface="Cambria" panose="02040503050406030204" pitchFamily="18" charset="0"/>
              </a:rPr>
              <a:t>pestrým koktejlem jedovatých vakcín</a:t>
            </a:r>
            <a:r>
              <a:rPr lang="cs-CZ" altLang="cs-CZ" sz="2400" dirty="0">
                <a:latin typeface="Cambria" panose="02040503050406030204" pitchFamily="18" charset="0"/>
              </a:rPr>
              <a:t>, vyrážel lékařům dech..</a:t>
            </a:r>
          </a:p>
          <a:p>
            <a:endParaRPr lang="cs-CZ" altLang="cs-CZ" sz="2400" dirty="0">
              <a:latin typeface="Cambria" panose="02040503050406030204" pitchFamily="18" charset="0"/>
            </a:endParaRPr>
          </a:p>
          <a:p>
            <a:r>
              <a:rPr lang="cs-CZ" altLang="cs-CZ" sz="2400" b="1" dirty="0">
                <a:latin typeface="Cambria" panose="02040503050406030204" pitchFamily="18" charset="0"/>
              </a:rPr>
              <a:t>Nová nemoc</a:t>
            </a:r>
            <a:r>
              <a:rPr lang="cs-CZ" altLang="cs-CZ" sz="2400" dirty="0">
                <a:latin typeface="Cambria" panose="02040503050406030204" pitchFamily="18" charset="0"/>
              </a:rPr>
              <a:t>, kterou vytvořili, </a:t>
            </a:r>
            <a:r>
              <a:rPr lang="cs-CZ" altLang="cs-CZ" sz="2400" b="1" dirty="0">
                <a:latin typeface="Cambria" panose="02040503050406030204" pitchFamily="18" charset="0"/>
              </a:rPr>
              <a:t>měla příznaky všech nemocí, které lidem aplikovali </a:t>
            </a:r>
          </a:p>
          <a:p>
            <a:endParaRPr lang="cs-CZ" altLang="cs-CZ" sz="2400" b="1" dirty="0">
              <a:latin typeface="Cambria" panose="02040503050406030204" pitchFamily="18" charset="0"/>
            </a:endParaRPr>
          </a:p>
          <a:p>
            <a:r>
              <a:rPr lang="cs-CZ" altLang="cs-CZ" sz="2400" dirty="0">
                <a:latin typeface="Cambria" panose="02040503050406030204" pitchFamily="18" charset="0"/>
              </a:rPr>
              <a:t>Když se lékaři pokoušeli např. příznaky tyfu potlačit silnější vakcínou, způsobili jinou formu tyfu, který nazvali paratyfus </a:t>
            </a:r>
          </a:p>
          <a:p>
            <a:endParaRPr lang="cs-CZ" altLang="cs-CZ" sz="2400" dirty="0">
              <a:latin typeface="Cambria" panose="02040503050406030204" pitchFamily="18" charset="0"/>
            </a:endParaRPr>
          </a:p>
          <a:p>
            <a:r>
              <a:rPr lang="cs-CZ" altLang="cs-CZ" sz="2400" dirty="0">
                <a:latin typeface="Cambria" panose="02040503050406030204" pitchFamily="18" charset="0"/>
              </a:rPr>
              <a:t>Když ale </a:t>
            </a:r>
            <a:r>
              <a:rPr lang="cs-CZ" altLang="cs-CZ" sz="2400" b="1" dirty="0">
                <a:latin typeface="Cambria" panose="02040503050406030204" pitchFamily="18" charset="0"/>
              </a:rPr>
              <a:t>namíchali silnější a nebezpečnější vakcínu</a:t>
            </a:r>
            <a:r>
              <a:rPr lang="cs-CZ" altLang="cs-CZ" sz="2400" dirty="0">
                <a:latin typeface="Cambria" panose="02040503050406030204" pitchFamily="18" charset="0"/>
              </a:rPr>
              <a:t>, aby potlačili následky předcházející, </a:t>
            </a:r>
            <a:r>
              <a:rPr lang="cs-CZ" altLang="cs-CZ" sz="2400" b="1" dirty="0">
                <a:latin typeface="Cambria" panose="02040503050406030204" pitchFamily="18" charset="0"/>
              </a:rPr>
              <a:t>vytvořili daleko horší nemoc, pro kterou nejdříve neměli název </a:t>
            </a:r>
          </a:p>
          <a:p>
            <a:endParaRPr lang="cs-CZ" altLang="cs-CZ" sz="2400" b="1"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1386998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981200" y="274639"/>
            <a:ext cx="8229600" cy="561975"/>
          </a:xfrm>
        </p:spPr>
        <p:txBody>
          <a:bodyPr/>
          <a:lstStyle/>
          <a:p>
            <a:pPr algn="ctr"/>
            <a:r>
              <a:rPr lang="cs-CZ" altLang="cs-CZ" sz="2800" dirty="0">
                <a:latin typeface="Cambria" panose="02040503050406030204" pitchFamily="18" charset="0"/>
              </a:rPr>
              <a:t>PANDEMIE ŠPANĚLSKÉ CHŘIPKY</a:t>
            </a:r>
          </a:p>
        </p:txBody>
      </p:sp>
      <p:sp>
        <p:nvSpPr>
          <p:cNvPr id="123907" name="Rectangle 3"/>
          <p:cNvSpPr>
            <a:spLocks noGrp="1" noChangeArrowheads="1"/>
          </p:cNvSpPr>
          <p:nvPr>
            <p:ph type="body" idx="1"/>
          </p:nvPr>
        </p:nvSpPr>
        <p:spPr>
          <a:xfrm>
            <a:off x="794327" y="1052513"/>
            <a:ext cx="10843491" cy="5472112"/>
          </a:xfrm>
        </p:spPr>
        <p:txBody>
          <a:bodyPr/>
          <a:lstStyle/>
          <a:p>
            <a:r>
              <a:rPr lang="cs-CZ" altLang="cs-CZ" sz="2400" b="1" dirty="0" smtClean="0">
                <a:latin typeface="Cambria" panose="02040503050406030204" pitchFamily="18" charset="0"/>
              </a:rPr>
              <a:t>Američtí </a:t>
            </a:r>
            <a:r>
              <a:rPr lang="cs-CZ" altLang="cs-CZ" sz="2400" b="1" dirty="0">
                <a:latin typeface="Cambria" panose="02040503050406030204" pitchFamily="18" charset="0"/>
              </a:rPr>
              <a:t>lékaři chtěli odvrátit vinu od sebe</a:t>
            </a:r>
            <a:r>
              <a:rPr lang="cs-CZ" altLang="cs-CZ" sz="2400" dirty="0">
                <a:latin typeface="Cambria" panose="02040503050406030204" pitchFamily="18" charset="0"/>
              </a:rPr>
              <a:t>, proto nemoc nazvali španělská chřipka</a:t>
            </a:r>
          </a:p>
          <a:p>
            <a:endParaRPr lang="cs-CZ" altLang="cs-CZ" sz="2400" dirty="0">
              <a:latin typeface="Cambria" panose="02040503050406030204" pitchFamily="18" charset="0"/>
            </a:endParaRPr>
          </a:p>
          <a:p>
            <a:r>
              <a:rPr lang="cs-CZ" altLang="cs-CZ" sz="2400" dirty="0">
                <a:latin typeface="Cambria" panose="02040503050406030204" pitchFamily="18" charset="0"/>
              </a:rPr>
              <a:t>Mnohonásobně shodující se </a:t>
            </a:r>
            <a:r>
              <a:rPr lang="cs-CZ" altLang="cs-CZ" sz="2400" b="1" dirty="0">
                <a:latin typeface="Cambria" panose="02040503050406030204" pitchFamily="18" charset="0"/>
              </a:rPr>
              <a:t>dobové zprávy a citáty svědčí spíše proti tomu</a:t>
            </a:r>
            <a:r>
              <a:rPr lang="cs-CZ" altLang="cs-CZ" sz="2400" dirty="0">
                <a:latin typeface="Cambria" panose="02040503050406030204" pitchFamily="18" charset="0"/>
              </a:rPr>
              <a:t>, že španělská chřipka </a:t>
            </a:r>
            <a:r>
              <a:rPr lang="cs-CZ" altLang="cs-CZ" sz="2400" b="1" dirty="0">
                <a:latin typeface="Cambria" panose="02040503050406030204" pitchFamily="18" charset="0"/>
              </a:rPr>
              <a:t>byla způsobena nějakým zmutovaným </a:t>
            </a:r>
            <a:r>
              <a:rPr lang="cs-CZ" altLang="cs-CZ" sz="2400" b="1" dirty="0" smtClean="0">
                <a:latin typeface="Cambria" panose="02040503050406030204" pitchFamily="18" charset="0"/>
              </a:rPr>
              <a:t>virem </a:t>
            </a:r>
            <a:r>
              <a:rPr lang="cs-CZ" altLang="cs-CZ" sz="2400" dirty="0" smtClean="0">
                <a:latin typeface="Cambria" panose="02040503050406030204" pitchFamily="18" charset="0"/>
              </a:rPr>
              <a:t>(přenos zvíře – člověk), </a:t>
            </a:r>
            <a:r>
              <a:rPr lang="cs-CZ" altLang="cs-CZ" sz="2400" dirty="0">
                <a:latin typeface="Cambria" panose="02040503050406030204" pitchFamily="18" charset="0"/>
              </a:rPr>
              <a:t>který se jakoby nadzvukovou rychlostí současně rozšířil na více kontinentů</a:t>
            </a:r>
          </a:p>
          <a:p>
            <a:endParaRPr lang="cs-CZ" altLang="cs-CZ" sz="2400" dirty="0">
              <a:latin typeface="Cambria" panose="02040503050406030204" pitchFamily="18" charset="0"/>
            </a:endParaRPr>
          </a:p>
          <a:p>
            <a:r>
              <a:rPr lang="cs-CZ" altLang="cs-CZ" sz="2400" b="1" dirty="0">
                <a:latin typeface="Cambria" panose="02040503050406030204" pitchFamily="18" charset="0"/>
              </a:rPr>
              <a:t>Resumé: španělská chřipka byla ve skutečnosti </a:t>
            </a:r>
            <a:r>
              <a:rPr lang="cs-CZ" altLang="cs-CZ" sz="2400" b="1" u="sng" dirty="0">
                <a:latin typeface="Cambria" panose="02040503050406030204" pitchFamily="18" charset="0"/>
              </a:rPr>
              <a:t>globální očkovací katastrofa</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810296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Obete španielskej chrípky v roku 1918 v núdzovej nemocnici Fort Riley, Kansas. FOTO: NATIONAL MUSEUM OF HEALTH AND ME, 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5143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5" descr="gripp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41439"/>
            <a:ext cx="4572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6" descr="spanelska-chripka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191000"/>
            <a:ext cx="571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8684361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992313" y="188914"/>
            <a:ext cx="8229600" cy="561975"/>
          </a:xfrm>
        </p:spPr>
        <p:txBody>
          <a:bodyPr/>
          <a:lstStyle/>
          <a:p>
            <a:pPr algn="ctr"/>
            <a:r>
              <a:rPr lang="cs-CZ" altLang="cs-CZ" sz="2800" dirty="0">
                <a:latin typeface="Cambria" panose="02040503050406030204" pitchFamily="18" charset="0"/>
              </a:rPr>
              <a:t>GLOBÁLNÍ SVĚTOVÉ VÁLKY – 2. SVĚTOVÁ VÁLKA</a:t>
            </a:r>
          </a:p>
        </p:txBody>
      </p:sp>
      <p:sp>
        <p:nvSpPr>
          <p:cNvPr id="128003" name="Rectangle 3"/>
          <p:cNvSpPr>
            <a:spLocks noGrp="1" noChangeArrowheads="1"/>
          </p:cNvSpPr>
          <p:nvPr>
            <p:ph type="body" idx="1"/>
          </p:nvPr>
        </p:nvSpPr>
        <p:spPr>
          <a:xfrm>
            <a:off x="508000" y="750889"/>
            <a:ext cx="11157527" cy="5472113"/>
          </a:xfrm>
        </p:spPr>
        <p:txBody>
          <a:bodyPr/>
          <a:lstStyle/>
          <a:p>
            <a:r>
              <a:rPr lang="cs-CZ" altLang="cs-CZ" sz="2400" b="1" dirty="0">
                <a:latin typeface="Cambria" panose="02040503050406030204" pitchFamily="18" charset="0"/>
              </a:rPr>
              <a:t>Druhá světová válka byla největším válečným konfliktem v dějinách lidstva</a:t>
            </a:r>
          </a:p>
          <a:p>
            <a:r>
              <a:rPr lang="cs-CZ" altLang="cs-CZ" sz="2400" dirty="0">
                <a:latin typeface="Cambria" panose="02040503050406030204" pitchFamily="18" charset="0"/>
              </a:rPr>
              <a:t>Svým rozsahem, nasazením a počtem obětí jednoznačně </a:t>
            </a:r>
            <a:r>
              <a:rPr lang="cs-CZ" altLang="cs-CZ" sz="2400" b="1" dirty="0">
                <a:latin typeface="Cambria" panose="02040503050406030204" pitchFamily="18" charset="0"/>
              </a:rPr>
              <a:t>převyšuje všechny předchozí válečné konflikty</a:t>
            </a:r>
          </a:p>
          <a:p>
            <a:endParaRPr lang="cs-CZ" altLang="cs-CZ" sz="2400" dirty="0">
              <a:latin typeface="Cambria" panose="02040503050406030204" pitchFamily="18" charset="0"/>
            </a:endParaRPr>
          </a:p>
          <a:p>
            <a:r>
              <a:rPr lang="cs-CZ" altLang="cs-CZ" sz="2400" b="1" dirty="0">
                <a:latin typeface="Cambria" panose="02040503050406030204" pitchFamily="18" charset="0"/>
              </a:rPr>
              <a:t>Zúčastnilo se jí 64 zemí</a:t>
            </a:r>
            <a:r>
              <a:rPr lang="cs-CZ" altLang="cs-CZ" sz="2400" dirty="0">
                <a:latin typeface="Cambria" panose="02040503050406030204" pitchFamily="18" charset="0"/>
              </a:rPr>
              <a:t>, kde tehdy žily zhruba </a:t>
            </a:r>
            <a:r>
              <a:rPr lang="cs-CZ" altLang="cs-CZ" sz="2400" b="1" dirty="0">
                <a:latin typeface="Cambria" panose="02040503050406030204" pitchFamily="18" charset="0"/>
              </a:rPr>
              <a:t>dvě miliardy lidí</a:t>
            </a:r>
            <a:r>
              <a:rPr lang="cs-CZ" altLang="cs-CZ" sz="2400" dirty="0">
                <a:latin typeface="Cambria" panose="02040503050406030204" pitchFamily="18" charset="0"/>
              </a:rPr>
              <a:t>, takže se dotkla asi </a:t>
            </a:r>
            <a:r>
              <a:rPr lang="cs-CZ" altLang="cs-CZ" sz="2400" b="1" dirty="0">
                <a:latin typeface="Cambria" panose="02040503050406030204" pitchFamily="18" charset="0"/>
              </a:rPr>
              <a:t>80 % lidstva</a:t>
            </a:r>
            <a:r>
              <a:rPr lang="cs-CZ" altLang="cs-CZ" sz="2400" dirty="0">
                <a:latin typeface="Cambria" panose="02040503050406030204" pitchFamily="18" charset="0"/>
              </a:rPr>
              <a:t> </a:t>
            </a:r>
          </a:p>
          <a:p>
            <a:endParaRPr lang="cs-CZ" altLang="cs-CZ" sz="2400" dirty="0">
              <a:latin typeface="Cambria" panose="02040503050406030204" pitchFamily="18" charset="0"/>
            </a:endParaRPr>
          </a:p>
          <a:p>
            <a:r>
              <a:rPr lang="cs-CZ" altLang="cs-CZ" sz="2400" dirty="0">
                <a:latin typeface="Cambria" panose="02040503050406030204" pitchFamily="18" charset="0"/>
              </a:rPr>
              <a:t>Na ploše 22 miliónů km</a:t>
            </a:r>
            <a:r>
              <a:rPr lang="cs-CZ" altLang="cs-CZ" sz="2400" baseline="30000" dirty="0">
                <a:latin typeface="Cambria" panose="02040503050406030204" pitchFamily="18" charset="0"/>
              </a:rPr>
              <a:t>2</a:t>
            </a:r>
            <a:r>
              <a:rPr lang="cs-CZ" altLang="cs-CZ" sz="2400" dirty="0">
                <a:latin typeface="Cambria" panose="02040503050406030204" pitchFamily="18" charset="0"/>
              </a:rPr>
              <a:t> bojovalo </a:t>
            </a:r>
            <a:r>
              <a:rPr lang="cs-CZ" altLang="cs-CZ" sz="2400" b="1" dirty="0">
                <a:latin typeface="Cambria" panose="02040503050406030204" pitchFamily="18" charset="0"/>
              </a:rPr>
              <a:t>110 milionů vojáků</a:t>
            </a:r>
          </a:p>
          <a:p>
            <a:endParaRPr lang="cs-CZ" altLang="cs-CZ" sz="2400" dirty="0">
              <a:latin typeface="Cambria" panose="02040503050406030204" pitchFamily="18" charset="0"/>
            </a:endParaRPr>
          </a:p>
          <a:p>
            <a:r>
              <a:rPr lang="cs-CZ" altLang="cs-CZ" sz="2400" b="1" dirty="0">
                <a:latin typeface="Cambria" panose="02040503050406030204" pitchFamily="18" charset="0"/>
              </a:rPr>
              <a:t>Válka stála 50 až 60 milionů lidských životů</a:t>
            </a:r>
            <a:r>
              <a:rPr lang="cs-CZ" altLang="cs-CZ" sz="2400" dirty="0">
                <a:latin typeface="Cambria" panose="02040503050406030204" pitchFamily="18" charset="0"/>
              </a:rPr>
              <a:t> – z nichž počet zabitých civilistů mírně převyšuje počet zabitých vojáků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233206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92313" y="333376"/>
            <a:ext cx="8229600" cy="561975"/>
          </a:xfrm>
        </p:spPr>
        <p:txBody>
          <a:bodyPr/>
          <a:lstStyle/>
          <a:p>
            <a:pPr algn="ctr"/>
            <a:r>
              <a:rPr lang="cs-CZ" altLang="cs-CZ" sz="2800" dirty="0">
                <a:latin typeface="Cambria" panose="02040503050406030204" pitchFamily="18" charset="0"/>
              </a:rPr>
              <a:t>ZÁNIK HISTORICKÝCH KULTUR</a:t>
            </a:r>
          </a:p>
        </p:txBody>
      </p:sp>
      <p:sp>
        <p:nvSpPr>
          <p:cNvPr id="9219" name="Rectangle 3"/>
          <p:cNvSpPr>
            <a:spLocks noGrp="1" noChangeArrowheads="1"/>
          </p:cNvSpPr>
          <p:nvPr>
            <p:ph type="body" idx="1"/>
          </p:nvPr>
        </p:nvSpPr>
        <p:spPr>
          <a:xfrm>
            <a:off x="729673" y="1052514"/>
            <a:ext cx="10788072" cy="5400675"/>
          </a:xfrm>
        </p:spPr>
        <p:txBody>
          <a:bodyPr/>
          <a:lstStyle/>
          <a:p>
            <a:pPr>
              <a:buFontTx/>
              <a:buNone/>
            </a:pPr>
            <a:r>
              <a:rPr lang="cs-CZ" altLang="cs-CZ" sz="2400" b="1" u="sng" dirty="0">
                <a:latin typeface="Cambria" panose="02040503050406030204" pitchFamily="18" charset="0"/>
              </a:rPr>
              <a:t>Mezopotámie (Sumerská a Akkadská říše)</a:t>
            </a:r>
          </a:p>
          <a:p>
            <a:pPr>
              <a:buFontTx/>
              <a:buChar char="-"/>
            </a:pPr>
            <a:r>
              <a:rPr lang="cs-CZ" altLang="cs-CZ" sz="2400" dirty="0">
                <a:latin typeface="Cambria" panose="02040503050406030204" pitchFamily="18" charset="0"/>
              </a:rPr>
              <a:t>Existovala zhruba v období 4000 – 2000 př. n. l.</a:t>
            </a:r>
          </a:p>
          <a:p>
            <a:pPr>
              <a:buFontTx/>
              <a:buChar char="-"/>
            </a:pPr>
            <a:r>
              <a:rPr lang="cs-CZ" altLang="cs-CZ" sz="2400" b="1" dirty="0">
                <a:latin typeface="Cambria" panose="02040503050406030204" pitchFamily="18" charset="0"/>
              </a:rPr>
              <a:t>Města/městské státy </a:t>
            </a:r>
            <a:r>
              <a:rPr lang="cs-CZ" altLang="cs-CZ" sz="2400" b="1" dirty="0" err="1">
                <a:latin typeface="Cambria" panose="02040503050406030204" pitchFamily="18" charset="0"/>
              </a:rPr>
              <a:t>Kiš</a:t>
            </a:r>
            <a:r>
              <a:rPr lang="cs-CZ" altLang="cs-CZ" sz="2400" b="1" dirty="0">
                <a:latin typeface="Cambria" panose="02040503050406030204" pitchFamily="18" charset="0"/>
              </a:rPr>
              <a:t>, </a:t>
            </a:r>
            <a:r>
              <a:rPr lang="cs-CZ" altLang="cs-CZ" sz="2400" b="1" dirty="0" err="1">
                <a:latin typeface="Cambria" panose="02040503050406030204" pitchFamily="18" charset="0"/>
              </a:rPr>
              <a:t>Uruk</a:t>
            </a:r>
            <a:r>
              <a:rPr lang="cs-CZ" altLang="cs-CZ" sz="2400" b="1" dirty="0">
                <a:latin typeface="Cambria" panose="02040503050406030204" pitchFamily="18" charset="0"/>
              </a:rPr>
              <a:t>, Babylon, později Bagdád (statisíce obyvatel)</a:t>
            </a:r>
          </a:p>
          <a:p>
            <a:pPr>
              <a:buFontTx/>
              <a:buChar char="-"/>
            </a:pPr>
            <a:r>
              <a:rPr lang="cs-CZ" altLang="cs-CZ" sz="2400" dirty="0">
                <a:latin typeface="Cambria" panose="02040503050406030204" pitchFamily="18" charset="0"/>
              </a:rPr>
              <a:t>Říše s </a:t>
            </a:r>
            <a:r>
              <a:rPr lang="cs-CZ" altLang="cs-CZ" sz="2400" b="1" dirty="0">
                <a:latin typeface="Cambria" panose="02040503050406030204" pitchFamily="18" charset="0"/>
              </a:rPr>
              <a:t>několika miliony obyvatel</a:t>
            </a:r>
          </a:p>
          <a:p>
            <a:pPr>
              <a:buFontTx/>
              <a:buChar char="-"/>
            </a:pPr>
            <a:r>
              <a:rPr lang="cs-CZ" altLang="cs-CZ" sz="2400" dirty="0">
                <a:latin typeface="Cambria" panose="02040503050406030204" pitchFamily="18" charset="0"/>
              </a:rPr>
              <a:t>Oblast mezi </a:t>
            </a:r>
            <a:r>
              <a:rPr lang="cs-CZ" altLang="cs-CZ" sz="2400" b="1" dirty="0">
                <a:latin typeface="Cambria" panose="02040503050406030204" pitchFamily="18" charset="0"/>
              </a:rPr>
              <a:t>řekami Eufratem a Tigridem </a:t>
            </a:r>
            <a:r>
              <a:rPr lang="cs-CZ" altLang="cs-CZ" sz="2400" dirty="0">
                <a:latin typeface="Cambria" panose="02040503050406030204" pitchFamily="18" charset="0"/>
              </a:rPr>
              <a:t>byla a je sice pouští, ale tisícileté nánosy bahna v jejich okolí zajišťovaly poměrně bohatou úrodu</a:t>
            </a:r>
          </a:p>
          <a:p>
            <a:pPr>
              <a:buFontTx/>
              <a:buChar char="-"/>
            </a:pPr>
            <a:r>
              <a:rPr lang="cs-CZ" altLang="cs-CZ" sz="2400" b="1" dirty="0">
                <a:latin typeface="Cambria" panose="02040503050406030204" pitchFamily="18" charset="0"/>
              </a:rPr>
              <a:t>Postupný úpadek s přibývající mocí panovníků a jejich vírou ve vlastní božství, nájezdy kočovných kmenů, klimatické změny směřující opět ve prospěch pouští a sucha</a:t>
            </a:r>
            <a:r>
              <a:rPr lang="cs-CZ" altLang="cs-CZ" sz="2400" dirty="0">
                <a:latin typeface="Cambria" panose="02040503050406030204" pitchFamily="18" charset="0"/>
              </a:rPr>
              <a:t>..</a:t>
            </a:r>
          </a:p>
          <a:p>
            <a:pPr>
              <a:buFontTx/>
              <a:buChar char="-"/>
            </a:pPr>
            <a:endParaRPr lang="cs-CZ" altLang="cs-CZ" sz="2400" dirty="0">
              <a:latin typeface="Cambria" panose="02040503050406030204" pitchFamily="18" charset="0"/>
            </a:endParaRPr>
          </a:p>
          <a:p>
            <a:endParaRPr lang="cs-CZ" altLang="cs-CZ" sz="2400" b="1" u="sng"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555705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981200" y="274638"/>
            <a:ext cx="8229600" cy="850900"/>
          </a:xfrm>
        </p:spPr>
        <p:txBody>
          <a:bodyPr/>
          <a:lstStyle/>
          <a:p>
            <a:pPr algn="ctr"/>
            <a:r>
              <a:rPr lang="cs-CZ" altLang="cs-CZ" sz="2800" dirty="0">
                <a:latin typeface="Cambria" panose="02040503050406030204" pitchFamily="18" charset="0"/>
              </a:rPr>
              <a:t>SVĚTOVÉ VÁLKY – 2. SVĚTOVÁ VÁLKA</a:t>
            </a:r>
          </a:p>
        </p:txBody>
      </p:sp>
      <p:sp>
        <p:nvSpPr>
          <p:cNvPr id="130051" name="Rectangle 3"/>
          <p:cNvSpPr>
            <a:spLocks noGrp="1" noChangeArrowheads="1"/>
          </p:cNvSpPr>
          <p:nvPr>
            <p:ph type="body" sz="half" idx="1"/>
          </p:nvPr>
        </p:nvSpPr>
        <p:spPr>
          <a:xfrm>
            <a:off x="1981200" y="1600200"/>
            <a:ext cx="4038600" cy="4781550"/>
          </a:xfrm>
        </p:spPr>
        <p:txBody>
          <a:bodyPr/>
          <a:lstStyle/>
          <a:p>
            <a:pPr>
              <a:lnSpc>
                <a:spcPct val="80000"/>
              </a:lnSpc>
              <a:buFontTx/>
              <a:buNone/>
            </a:pPr>
            <a:r>
              <a:rPr lang="cs-CZ" altLang="cs-CZ" sz="1800" b="1">
                <a:latin typeface="Cambria" panose="02040503050406030204" pitchFamily="18" charset="0"/>
              </a:rPr>
              <a:t>Válečné ztráty jednotlivých zemí:</a:t>
            </a:r>
          </a:p>
          <a:p>
            <a:pPr>
              <a:lnSpc>
                <a:spcPct val="80000"/>
              </a:lnSpc>
            </a:pPr>
            <a:endParaRPr lang="cs-CZ" altLang="cs-CZ" sz="1800" b="1">
              <a:latin typeface="Cambria" panose="02040503050406030204" pitchFamily="18" charset="0"/>
            </a:endParaRPr>
          </a:p>
          <a:p>
            <a:pPr>
              <a:lnSpc>
                <a:spcPct val="80000"/>
              </a:lnSpc>
            </a:pPr>
            <a:r>
              <a:rPr lang="cs-CZ" altLang="cs-CZ" sz="1800">
                <a:latin typeface="Cambria" panose="02040503050406030204" pitchFamily="18" charset="0"/>
              </a:rPr>
              <a:t>Sovětský svaz 21 300 000</a:t>
            </a:r>
          </a:p>
          <a:p>
            <a:pPr>
              <a:lnSpc>
                <a:spcPct val="80000"/>
              </a:lnSpc>
            </a:pPr>
            <a:r>
              <a:rPr lang="cs-CZ" altLang="cs-CZ" sz="1800">
                <a:latin typeface="Cambria" panose="02040503050406030204" pitchFamily="18" charset="0"/>
              </a:rPr>
              <a:t>Čína 10 000 000</a:t>
            </a:r>
          </a:p>
          <a:p>
            <a:pPr>
              <a:lnSpc>
                <a:spcPct val="80000"/>
              </a:lnSpc>
            </a:pPr>
            <a:r>
              <a:rPr lang="cs-CZ" altLang="cs-CZ" sz="1800">
                <a:latin typeface="Cambria" panose="02040503050406030204" pitchFamily="18" charset="0"/>
              </a:rPr>
              <a:t>Německo 6 850 000</a:t>
            </a:r>
          </a:p>
          <a:p>
            <a:pPr>
              <a:lnSpc>
                <a:spcPct val="80000"/>
              </a:lnSpc>
            </a:pPr>
            <a:r>
              <a:rPr lang="cs-CZ" altLang="cs-CZ" sz="1800">
                <a:latin typeface="Cambria" panose="02040503050406030204" pitchFamily="18" charset="0"/>
              </a:rPr>
              <a:t>Polsko 6 123 000</a:t>
            </a:r>
          </a:p>
          <a:p>
            <a:pPr>
              <a:lnSpc>
                <a:spcPct val="80000"/>
              </a:lnSpc>
            </a:pPr>
            <a:r>
              <a:rPr lang="cs-CZ" altLang="cs-CZ" sz="1800">
                <a:latin typeface="Cambria" panose="02040503050406030204" pitchFamily="18" charset="0"/>
              </a:rPr>
              <a:t>Japonsko 2 600 000</a:t>
            </a:r>
          </a:p>
          <a:p>
            <a:pPr>
              <a:lnSpc>
                <a:spcPct val="80000"/>
              </a:lnSpc>
            </a:pPr>
            <a:r>
              <a:rPr lang="cs-CZ" altLang="cs-CZ" sz="1800">
                <a:latin typeface="Cambria" panose="02040503050406030204" pitchFamily="18" charset="0"/>
              </a:rPr>
              <a:t>Jugoslávie 1 706 000</a:t>
            </a:r>
          </a:p>
          <a:p>
            <a:pPr>
              <a:lnSpc>
                <a:spcPct val="80000"/>
              </a:lnSpc>
            </a:pPr>
            <a:r>
              <a:rPr lang="cs-CZ" altLang="cs-CZ" sz="1800">
                <a:latin typeface="Cambria" panose="02040503050406030204" pitchFamily="18" charset="0"/>
              </a:rPr>
              <a:t>Rumunsko 985 000</a:t>
            </a:r>
          </a:p>
          <a:p>
            <a:pPr>
              <a:lnSpc>
                <a:spcPct val="80000"/>
              </a:lnSpc>
            </a:pPr>
            <a:r>
              <a:rPr lang="cs-CZ" altLang="cs-CZ" sz="1800">
                <a:latin typeface="Cambria" panose="02040503050406030204" pitchFamily="18" charset="0"/>
              </a:rPr>
              <a:t>Francie 810 000</a:t>
            </a:r>
          </a:p>
          <a:p>
            <a:pPr>
              <a:lnSpc>
                <a:spcPct val="80000"/>
              </a:lnSpc>
            </a:pPr>
            <a:r>
              <a:rPr lang="cs-CZ" altLang="cs-CZ" sz="1800">
                <a:latin typeface="Cambria" panose="02040503050406030204" pitchFamily="18" charset="0"/>
              </a:rPr>
              <a:t>Maďarsko 750 000</a:t>
            </a:r>
          </a:p>
          <a:p>
            <a:pPr>
              <a:lnSpc>
                <a:spcPct val="80000"/>
              </a:lnSpc>
            </a:pPr>
            <a:r>
              <a:rPr lang="cs-CZ" altLang="cs-CZ" sz="1800">
                <a:latin typeface="Cambria" panose="02040503050406030204" pitchFamily="18" charset="0"/>
              </a:rPr>
              <a:t>Rakousko 525 000</a:t>
            </a:r>
          </a:p>
          <a:p>
            <a:pPr>
              <a:lnSpc>
                <a:spcPct val="80000"/>
              </a:lnSpc>
            </a:pPr>
            <a:r>
              <a:rPr lang="cs-CZ" altLang="cs-CZ" sz="1800">
                <a:latin typeface="Cambria" panose="02040503050406030204" pitchFamily="18" charset="0"/>
              </a:rPr>
              <a:t>Řecko 520 000</a:t>
            </a:r>
          </a:p>
          <a:p>
            <a:pPr>
              <a:lnSpc>
                <a:spcPct val="80000"/>
              </a:lnSpc>
            </a:pPr>
            <a:r>
              <a:rPr lang="cs-CZ" altLang="cs-CZ" sz="1800">
                <a:latin typeface="Cambria" panose="02040503050406030204" pitchFamily="18" charset="0"/>
              </a:rPr>
              <a:t>Itálie 410 000</a:t>
            </a:r>
          </a:p>
          <a:p>
            <a:pPr>
              <a:lnSpc>
                <a:spcPct val="80000"/>
              </a:lnSpc>
            </a:pPr>
            <a:r>
              <a:rPr lang="cs-CZ" altLang="cs-CZ" sz="1800">
                <a:latin typeface="Cambria" panose="02040503050406030204" pitchFamily="18" charset="0"/>
              </a:rPr>
              <a:t>USA 406 698</a:t>
            </a:r>
          </a:p>
          <a:p>
            <a:pPr>
              <a:lnSpc>
                <a:spcPct val="80000"/>
              </a:lnSpc>
            </a:pPr>
            <a:r>
              <a:rPr lang="cs-CZ" altLang="cs-CZ" sz="1800">
                <a:latin typeface="Cambria" panose="02040503050406030204" pitchFamily="18" charset="0"/>
              </a:rPr>
              <a:t>Československo 400 000</a:t>
            </a:r>
          </a:p>
          <a:p>
            <a:pPr>
              <a:lnSpc>
                <a:spcPct val="80000"/>
              </a:lnSpc>
            </a:pPr>
            <a:r>
              <a:rPr lang="cs-CZ" altLang="cs-CZ" sz="1800">
                <a:latin typeface="Cambria" panose="02040503050406030204" pitchFamily="18" charset="0"/>
              </a:rPr>
              <a:t>Velká Británie 388 000</a:t>
            </a:r>
          </a:p>
          <a:p>
            <a:pPr>
              <a:lnSpc>
                <a:spcPct val="80000"/>
              </a:lnSpc>
            </a:pPr>
            <a:endParaRPr lang="cs-CZ" altLang="cs-CZ" sz="1800">
              <a:latin typeface="Cambria" panose="02040503050406030204" pitchFamily="18" charset="0"/>
            </a:endParaRPr>
          </a:p>
        </p:txBody>
      </p:sp>
      <p:sp>
        <p:nvSpPr>
          <p:cNvPr id="130052" name="Rectangle 4"/>
          <p:cNvSpPr>
            <a:spLocks noGrp="1" noChangeArrowheads="1"/>
          </p:cNvSpPr>
          <p:nvPr>
            <p:ph type="body" sz="half" idx="2"/>
          </p:nvPr>
        </p:nvSpPr>
        <p:spPr/>
        <p:txBody>
          <a:bodyPr/>
          <a:lstStyle/>
          <a:p>
            <a:pPr>
              <a:lnSpc>
                <a:spcPct val="80000"/>
              </a:lnSpc>
              <a:buFontTx/>
              <a:buNone/>
            </a:pPr>
            <a:r>
              <a:rPr lang="cs-CZ" altLang="cs-CZ" sz="1800" b="1" dirty="0">
                <a:latin typeface="Cambria" panose="02040503050406030204" pitchFamily="18" charset="0"/>
              </a:rPr>
              <a:t>Oběti holocaustu:</a:t>
            </a:r>
          </a:p>
          <a:p>
            <a:pPr>
              <a:lnSpc>
                <a:spcPct val="80000"/>
              </a:lnSpc>
            </a:pPr>
            <a:endParaRPr lang="cs-CZ" altLang="cs-CZ" sz="1800" b="1" dirty="0">
              <a:latin typeface="Cambria" panose="02040503050406030204" pitchFamily="18" charset="0"/>
            </a:endParaRPr>
          </a:p>
          <a:p>
            <a:pPr>
              <a:lnSpc>
                <a:spcPct val="80000"/>
              </a:lnSpc>
            </a:pPr>
            <a:r>
              <a:rPr lang="cs-CZ" altLang="cs-CZ" sz="1800" dirty="0">
                <a:latin typeface="Cambria" panose="02040503050406030204" pitchFamily="18" charset="0"/>
              </a:rPr>
              <a:t>Polsko 2 900 000</a:t>
            </a:r>
          </a:p>
          <a:p>
            <a:pPr>
              <a:lnSpc>
                <a:spcPct val="80000"/>
              </a:lnSpc>
            </a:pPr>
            <a:r>
              <a:rPr lang="cs-CZ" altLang="cs-CZ" sz="1800" dirty="0">
                <a:latin typeface="Cambria" panose="02040503050406030204" pitchFamily="18" charset="0"/>
              </a:rPr>
              <a:t>Sovětský svaz 1 250 000</a:t>
            </a:r>
          </a:p>
          <a:p>
            <a:pPr>
              <a:lnSpc>
                <a:spcPct val="80000"/>
              </a:lnSpc>
            </a:pPr>
            <a:r>
              <a:rPr lang="cs-CZ" altLang="cs-CZ" sz="1800" dirty="0">
                <a:latin typeface="Cambria" panose="02040503050406030204" pitchFamily="18" charset="0"/>
              </a:rPr>
              <a:t>Maďarsko 300 000</a:t>
            </a:r>
          </a:p>
          <a:p>
            <a:pPr>
              <a:lnSpc>
                <a:spcPct val="80000"/>
              </a:lnSpc>
            </a:pPr>
            <a:r>
              <a:rPr lang="cs-CZ" altLang="cs-CZ" sz="1800" dirty="0">
                <a:latin typeface="Cambria" panose="02040503050406030204" pitchFamily="18" charset="0"/>
              </a:rPr>
              <a:t>Rumunsko 250 000</a:t>
            </a:r>
          </a:p>
          <a:p>
            <a:pPr>
              <a:lnSpc>
                <a:spcPct val="80000"/>
              </a:lnSpc>
            </a:pPr>
            <a:r>
              <a:rPr lang="cs-CZ" altLang="cs-CZ" sz="1800" dirty="0">
                <a:latin typeface="Cambria" panose="02040503050406030204" pitchFamily="18" charset="0"/>
              </a:rPr>
              <a:t>Československo 245 000</a:t>
            </a:r>
          </a:p>
          <a:p>
            <a:pPr>
              <a:lnSpc>
                <a:spcPct val="80000"/>
              </a:lnSpc>
            </a:pPr>
            <a:r>
              <a:rPr lang="cs-CZ" altLang="cs-CZ" sz="1800" dirty="0">
                <a:latin typeface="Cambria" panose="02040503050406030204" pitchFamily="18" charset="0"/>
              </a:rPr>
              <a:t>Německo 160 000</a:t>
            </a:r>
          </a:p>
          <a:p>
            <a:pPr>
              <a:lnSpc>
                <a:spcPct val="80000"/>
              </a:lnSpc>
            </a:pPr>
            <a:r>
              <a:rPr lang="cs-CZ" altLang="cs-CZ" sz="1800" dirty="0">
                <a:latin typeface="Cambria" panose="02040503050406030204" pitchFamily="18" charset="0"/>
              </a:rPr>
              <a:t>Holandsko 104 000</a:t>
            </a:r>
          </a:p>
          <a:p>
            <a:pPr>
              <a:lnSpc>
                <a:spcPct val="80000"/>
              </a:lnSpc>
            </a:pPr>
            <a:r>
              <a:rPr lang="cs-CZ" altLang="cs-CZ" sz="1800" dirty="0">
                <a:latin typeface="Cambria" panose="02040503050406030204" pitchFamily="18" charset="0"/>
              </a:rPr>
              <a:t>Francie 64 000</a:t>
            </a:r>
          </a:p>
          <a:p>
            <a:pPr>
              <a:lnSpc>
                <a:spcPct val="80000"/>
              </a:lnSpc>
            </a:pPr>
            <a:r>
              <a:rPr lang="cs-CZ" altLang="cs-CZ" sz="1800" dirty="0">
                <a:latin typeface="Cambria" panose="02040503050406030204" pitchFamily="18" charset="0"/>
              </a:rPr>
              <a:t>Rakousko 58 000</a:t>
            </a:r>
          </a:p>
          <a:p>
            <a:pPr>
              <a:lnSpc>
                <a:spcPct val="80000"/>
              </a:lnSpc>
            </a:pPr>
            <a:r>
              <a:rPr lang="cs-CZ" altLang="cs-CZ" sz="1800" dirty="0">
                <a:latin typeface="Cambria" panose="02040503050406030204" pitchFamily="18" charset="0"/>
              </a:rPr>
              <a:t>Řecko 58 000</a:t>
            </a:r>
          </a:p>
          <a:p>
            <a:pPr>
              <a:lnSpc>
                <a:spcPct val="80000"/>
              </a:lnSpc>
            </a:pPr>
            <a:r>
              <a:rPr lang="cs-CZ" altLang="cs-CZ" sz="1800" dirty="0">
                <a:latin typeface="Cambria" panose="02040503050406030204" pitchFamily="18" charset="0"/>
              </a:rPr>
              <a:t>Jugoslávie 54 000</a:t>
            </a:r>
          </a:p>
          <a:p>
            <a:pPr>
              <a:lnSpc>
                <a:spcPct val="80000"/>
              </a:lnSpc>
            </a:pPr>
            <a:r>
              <a:rPr lang="cs-CZ" altLang="cs-CZ" sz="1800" dirty="0">
                <a:latin typeface="Cambria" panose="02040503050406030204" pitchFamily="18" charset="0"/>
              </a:rPr>
              <a:t>Belgie 25 000</a:t>
            </a:r>
          </a:p>
          <a:p>
            <a:pPr>
              <a:lnSpc>
                <a:spcPct val="80000"/>
              </a:lnSpc>
            </a:pPr>
            <a:r>
              <a:rPr lang="cs-CZ" altLang="cs-CZ" sz="1800" dirty="0">
                <a:latin typeface="Cambria" panose="02040503050406030204" pitchFamily="18" charset="0"/>
              </a:rPr>
              <a:t>Itálie 8 500</a:t>
            </a:r>
          </a:p>
          <a:p>
            <a:pPr>
              <a:lnSpc>
                <a:spcPct val="80000"/>
              </a:lnSpc>
            </a:pPr>
            <a:endParaRPr lang="cs-CZ" altLang="cs-CZ" sz="1800" dirty="0">
              <a:latin typeface="Cambria" panose="02040503050406030204" pitchFamily="18" charset="0"/>
            </a:endParaRPr>
          </a:p>
        </p:txBody>
      </p:sp>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2659425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992313" y="188913"/>
            <a:ext cx="8229600" cy="576262"/>
          </a:xfrm>
        </p:spPr>
        <p:txBody>
          <a:bodyPr/>
          <a:lstStyle/>
          <a:p>
            <a:pPr algn="ctr"/>
            <a:r>
              <a:rPr lang="cs-CZ" altLang="cs-CZ" sz="2800" dirty="0">
                <a:latin typeface="Cambria" panose="02040503050406030204" pitchFamily="18" charset="0"/>
              </a:rPr>
              <a:t>SVĚTOVÉ VÁLKY – 2. SVĚTOVÁ VÁLKA</a:t>
            </a:r>
          </a:p>
        </p:txBody>
      </p:sp>
      <p:sp>
        <p:nvSpPr>
          <p:cNvPr id="132099" name="Rectangle 3"/>
          <p:cNvSpPr>
            <a:spLocks noGrp="1" noChangeArrowheads="1"/>
          </p:cNvSpPr>
          <p:nvPr>
            <p:ph type="body" idx="1"/>
          </p:nvPr>
        </p:nvSpPr>
        <p:spPr>
          <a:xfrm>
            <a:off x="757382" y="1052514"/>
            <a:ext cx="10778835" cy="5616575"/>
          </a:xfrm>
        </p:spPr>
        <p:txBody>
          <a:bodyPr/>
          <a:lstStyle/>
          <a:p>
            <a:pPr>
              <a:lnSpc>
                <a:spcPct val="90000"/>
              </a:lnSpc>
            </a:pPr>
            <a:r>
              <a:rPr lang="cs-CZ" altLang="cs-CZ" sz="2400" b="1" dirty="0">
                <a:latin typeface="Cambria" panose="02040503050406030204" pitchFamily="18" charset="0"/>
              </a:rPr>
              <a:t>Celkové</a:t>
            </a:r>
            <a:r>
              <a:rPr lang="cs-CZ" altLang="cs-CZ" sz="2400" dirty="0">
                <a:latin typeface="Cambria" panose="02040503050406030204" pitchFamily="18" charset="0"/>
              </a:rPr>
              <a:t> </a:t>
            </a:r>
            <a:r>
              <a:rPr lang="cs-CZ" altLang="cs-CZ" sz="2400" b="1" dirty="0">
                <a:latin typeface="Cambria" panose="02040503050406030204" pitchFamily="18" charset="0"/>
              </a:rPr>
              <a:t>škody</a:t>
            </a:r>
            <a:r>
              <a:rPr lang="cs-CZ" altLang="cs-CZ" sz="2400" dirty="0">
                <a:latin typeface="Cambria" panose="02040503050406030204" pitchFamily="18" charset="0"/>
              </a:rPr>
              <a:t> jsou odhadovány na </a:t>
            </a:r>
            <a:r>
              <a:rPr lang="cs-CZ" altLang="cs-CZ" sz="2400" b="1" dirty="0">
                <a:latin typeface="Cambria" panose="02040503050406030204" pitchFamily="18" charset="0"/>
              </a:rPr>
              <a:t>čtyři biliony USD </a:t>
            </a:r>
            <a:r>
              <a:rPr lang="cs-CZ" altLang="cs-CZ" sz="2400" dirty="0">
                <a:latin typeface="Cambria" panose="02040503050406030204" pitchFamily="18" charset="0"/>
              </a:rPr>
              <a:t>– přímé válečné náklady byly stanoveny na 900 miliard USD</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Ještě více než v první světové válce sehrála důležitou roli </a:t>
            </a:r>
            <a:r>
              <a:rPr lang="cs-CZ" altLang="cs-CZ" sz="2400" b="1" dirty="0">
                <a:latin typeface="Cambria" panose="02040503050406030204" pitchFamily="18" charset="0"/>
              </a:rPr>
              <a:t>věda a technika</a:t>
            </a:r>
            <a:r>
              <a:rPr lang="cs-CZ" altLang="cs-CZ" sz="2400" dirty="0">
                <a:latin typeface="Cambria" panose="02040503050406030204" pitchFamily="18" charset="0"/>
              </a:rPr>
              <a:t>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Vědecký výzkum měl velkou roli a </a:t>
            </a:r>
            <a:r>
              <a:rPr lang="cs-CZ" altLang="cs-CZ" sz="2400" b="1" dirty="0">
                <a:latin typeface="Cambria" panose="02040503050406030204" pitchFamily="18" charset="0"/>
              </a:rPr>
              <a:t>nejnovější vědecké a technické objevy byly ihned uplatňovány v praxi</a:t>
            </a:r>
            <a:r>
              <a:rPr lang="cs-CZ" altLang="cs-CZ" sz="2400" dirty="0">
                <a:latin typeface="Cambria" panose="02040503050406030204" pitchFamily="18" charset="0"/>
              </a:rPr>
              <a:t> – například radar, raketová technika, atomová bomba </a:t>
            </a:r>
          </a:p>
          <a:p>
            <a:pPr>
              <a:lnSpc>
                <a:spcPct val="90000"/>
              </a:lnSpc>
            </a:pPr>
            <a:endParaRPr lang="cs-CZ" altLang="cs-CZ" sz="2400" dirty="0">
              <a:latin typeface="Cambria" panose="02040503050406030204" pitchFamily="18" charset="0"/>
            </a:endParaRPr>
          </a:p>
          <a:p>
            <a:pPr>
              <a:lnSpc>
                <a:spcPct val="90000"/>
              </a:lnSpc>
            </a:pPr>
            <a:r>
              <a:rPr lang="cs-CZ" altLang="cs-CZ" sz="2400" dirty="0">
                <a:latin typeface="Cambria" panose="02040503050406030204" pitchFamily="18" charset="0"/>
              </a:rPr>
              <a:t>Pro komunikaci se klíčovou stala </a:t>
            </a:r>
            <a:r>
              <a:rPr lang="cs-CZ" altLang="cs-CZ" sz="2400" b="1" dirty="0">
                <a:latin typeface="Cambria" panose="02040503050406030204" pitchFamily="18" charset="0"/>
              </a:rPr>
              <a:t>kryptografie</a:t>
            </a:r>
            <a:r>
              <a:rPr lang="cs-CZ" altLang="cs-CZ" sz="2400" dirty="0">
                <a:latin typeface="Cambria" panose="02040503050406030204" pitchFamily="18" charset="0"/>
              </a:rPr>
              <a:t> – hledání co možná </a:t>
            </a:r>
            <a:r>
              <a:rPr lang="cs-CZ" altLang="cs-CZ" sz="2400" b="1" dirty="0">
                <a:latin typeface="Cambria" panose="02040503050406030204" pitchFamily="18" charset="0"/>
              </a:rPr>
              <a:t>nejbezpečnějšího způsobu přenosu zpráv</a:t>
            </a:r>
            <a:r>
              <a:rPr lang="cs-CZ" altLang="cs-CZ" sz="2400" dirty="0">
                <a:latin typeface="Cambria" panose="02040503050406030204" pitchFamily="18" charset="0"/>
              </a:rPr>
              <a:t> za pomoci šifrovacích technik (Enigma..)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7355191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992313" y="188914"/>
            <a:ext cx="8229600" cy="561975"/>
          </a:xfrm>
        </p:spPr>
        <p:txBody>
          <a:bodyPr/>
          <a:lstStyle/>
          <a:p>
            <a:pPr algn="ctr"/>
            <a:r>
              <a:rPr lang="cs-CZ" altLang="cs-CZ" sz="2800" dirty="0">
                <a:latin typeface="Cambria" panose="02040503050406030204" pitchFamily="18" charset="0"/>
              </a:rPr>
              <a:t>SVĚTOVÉ VÁLKY – 2. SVĚTOVÁ VÁLKA</a:t>
            </a:r>
          </a:p>
        </p:txBody>
      </p:sp>
      <p:sp>
        <p:nvSpPr>
          <p:cNvPr id="134147" name="Rectangle 3"/>
          <p:cNvSpPr>
            <a:spLocks noGrp="1" noChangeArrowheads="1"/>
          </p:cNvSpPr>
          <p:nvPr>
            <p:ph type="body" idx="1"/>
          </p:nvPr>
        </p:nvSpPr>
        <p:spPr>
          <a:xfrm>
            <a:off x="794327" y="836614"/>
            <a:ext cx="10797309" cy="5832475"/>
          </a:xfrm>
        </p:spPr>
        <p:txBody>
          <a:bodyPr/>
          <a:lstStyle/>
          <a:p>
            <a:pPr>
              <a:lnSpc>
                <a:spcPct val="80000"/>
              </a:lnSpc>
            </a:pPr>
            <a:r>
              <a:rPr lang="cs-CZ" altLang="cs-CZ" sz="2400" dirty="0">
                <a:latin typeface="Cambria" panose="02040503050406030204" pitchFamily="18" charset="0"/>
              </a:rPr>
              <a:t>Na konečném vítězství měla roli nejen </a:t>
            </a:r>
            <a:r>
              <a:rPr lang="cs-CZ" altLang="cs-CZ" sz="2400" b="1" dirty="0">
                <a:latin typeface="Cambria" panose="02040503050406030204" pitchFamily="18" charset="0"/>
              </a:rPr>
              <a:t>aktuální vojenská převaha</a:t>
            </a:r>
            <a:r>
              <a:rPr lang="cs-CZ" altLang="cs-CZ" sz="2400" dirty="0">
                <a:latin typeface="Cambria" panose="02040503050406030204" pitchFamily="18" charset="0"/>
              </a:rPr>
              <a:t>, ale také hospodářství a </a:t>
            </a:r>
            <a:r>
              <a:rPr lang="cs-CZ" altLang="cs-CZ" sz="2400" b="1" dirty="0">
                <a:latin typeface="Cambria" panose="02040503050406030204" pitchFamily="18" charset="0"/>
              </a:rPr>
              <a:t>ekonomická síla</a:t>
            </a:r>
            <a:r>
              <a:rPr lang="cs-CZ" altLang="cs-CZ" sz="2400" dirty="0">
                <a:latin typeface="Cambria" panose="02040503050406030204" pitchFamily="18" charset="0"/>
              </a:rPr>
              <a:t> válčících stran </a:t>
            </a:r>
          </a:p>
          <a:p>
            <a:pPr>
              <a:lnSpc>
                <a:spcPct val="80000"/>
              </a:lnSpc>
            </a:pPr>
            <a:r>
              <a:rPr lang="cs-CZ" altLang="cs-CZ" sz="2400" dirty="0">
                <a:latin typeface="Cambria" panose="02040503050406030204" pitchFamily="18" charset="0"/>
              </a:rPr>
              <a:t>Pro Spojence nepříliš dobrou situaci na počátku války, kdy Německo vyrábělo více zbraní, významným způsobem zvrátil až </a:t>
            </a:r>
            <a:r>
              <a:rPr lang="cs-CZ" altLang="cs-CZ" sz="2400" b="1" dirty="0">
                <a:latin typeface="Cambria" panose="02040503050406030204" pitchFamily="18" charset="0"/>
              </a:rPr>
              <a:t>plný nástup Spojených států amerických</a:t>
            </a:r>
            <a:r>
              <a:rPr lang="cs-CZ" altLang="cs-CZ" sz="2400" dirty="0">
                <a:latin typeface="Cambria" panose="02040503050406030204" pitchFamily="18" charset="0"/>
              </a:rPr>
              <a:t>, kdy </a:t>
            </a:r>
            <a:r>
              <a:rPr lang="cs-CZ" altLang="cs-CZ" sz="2400" b="1" dirty="0">
                <a:latin typeface="Cambria" panose="02040503050406030204" pitchFamily="18" charset="0"/>
              </a:rPr>
              <a:t>Spojenci vyráběli trojnásobek válečných potřeb než síly Osy</a:t>
            </a:r>
          </a:p>
          <a:p>
            <a:pPr>
              <a:lnSpc>
                <a:spcPct val="80000"/>
              </a:lnSpc>
            </a:pPr>
            <a:endParaRPr lang="cs-CZ" altLang="cs-CZ" sz="2400" b="1" dirty="0">
              <a:latin typeface="Cambria" panose="02040503050406030204" pitchFamily="18" charset="0"/>
            </a:endParaRPr>
          </a:p>
          <a:p>
            <a:pPr>
              <a:lnSpc>
                <a:spcPct val="80000"/>
              </a:lnSpc>
            </a:pPr>
            <a:r>
              <a:rPr lang="cs-CZ" altLang="cs-CZ" sz="2400" b="1" dirty="0">
                <a:latin typeface="Cambria" panose="02040503050406030204" pitchFamily="18" charset="0"/>
              </a:rPr>
              <a:t>Vítězství „demokracie“ dávalo západním státům naději, že se situace zlepší i v Sovětském svazu</a:t>
            </a: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Tak se bohužel nestalo, naopak Stalin svoje represe po skončení války ještě vyostřil </a:t>
            </a:r>
          </a:p>
          <a:p>
            <a:pPr>
              <a:lnSpc>
                <a:spcPct val="80000"/>
              </a:lnSpc>
            </a:pPr>
            <a:r>
              <a:rPr lang="cs-CZ" altLang="cs-CZ" sz="2400" dirty="0">
                <a:latin typeface="Cambria" panose="02040503050406030204" pitchFamily="18" charset="0"/>
              </a:rPr>
              <a:t>Navíc se </a:t>
            </a:r>
            <a:r>
              <a:rPr lang="cs-CZ" altLang="cs-CZ" sz="2400" b="1" dirty="0">
                <a:latin typeface="Cambria" panose="02040503050406030204" pitchFamily="18" charset="0"/>
              </a:rPr>
              <a:t>vliv Sovětského svazu a komunistického režimu ještě rozšířil</a:t>
            </a:r>
            <a:r>
              <a:rPr lang="cs-CZ" altLang="cs-CZ" sz="2400" dirty="0">
                <a:latin typeface="Cambria" panose="02040503050406030204" pitchFamily="18" charset="0"/>
              </a:rPr>
              <a:t> – jednalo se o území, které bylo osvobozeno Rudou armádou - jedinými výjimkami byly Rakousko, Finsko a částečně Jugoslávie</a:t>
            </a:r>
          </a:p>
          <a:p>
            <a:pPr>
              <a:lnSpc>
                <a:spcPct val="80000"/>
              </a:lnSpc>
            </a:pPr>
            <a:endParaRPr lang="cs-CZ" altLang="cs-CZ" sz="2400" dirty="0">
              <a:latin typeface="Cambria" panose="02040503050406030204" pitchFamily="18" charset="0"/>
            </a:endParaRPr>
          </a:p>
          <a:p>
            <a:pPr>
              <a:lnSpc>
                <a:spcPct val="80000"/>
              </a:lnSpc>
            </a:pPr>
            <a:r>
              <a:rPr lang="cs-CZ" altLang="cs-CZ" sz="2400" dirty="0">
                <a:latin typeface="Cambria" panose="02040503050406030204" pitchFamily="18" charset="0"/>
              </a:rPr>
              <a:t>… a v říjnu 1945 bylo ratifikováno vytvoření OSN..</a:t>
            </a:r>
          </a:p>
          <a:p>
            <a:pPr>
              <a:lnSpc>
                <a:spcPct val="80000"/>
              </a:lnSpc>
            </a:pPr>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354704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dpis 1"/>
          <p:cNvSpPr>
            <a:spLocks noGrp="1" noChangeArrowheads="1"/>
          </p:cNvSpPr>
          <p:nvPr>
            <p:ph type="title"/>
          </p:nvPr>
        </p:nvSpPr>
        <p:spPr>
          <a:xfrm>
            <a:off x="1919288" y="188914"/>
            <a:ext cx="8229600" cy="561975"/>
          </a:xfrm>
        </p:spPr>
        <p:txBody>
          <a:bodyPr/>
          <a:lstStyle/>
          <a:p>
            <a:pPr algn="ctr"/>
            <a:r>
              <a:rPr lang="cs-CZ" altLang="cs-CZ" sz="2800" dirty="0">
                <a:latin typeface="Cambria" panose="02040503050406030204" pitchFamily="18" charset="0"/>
              </a:rPr>
              <a:t>SOUČASNÉ SVĚTOVÉ EPIDEMIE A NEMOCI - AIDS</a:t>
            </a:r>
            <a:endParaRPr lang="cs-CZ" altLang="cs-CZ" sz="2800" dirty="0"/>
          </a:p>
        </p:txBody>
      </p:sp>
      <p:sp>
        <p:nvSpPr>
          <p:cNvPr id="136195" name="Zástupný symbol pro obsah 2"/>
          <p:cNvSpPr>
            <a:spLocks noGrp="1" noChangeArrowheads="1"/>
          </p:cNvSpPr>
          <p:nvPr>
            <p:ph idx="1"/>
          </p:nvPr>
        </p:nvSpPr>
        <p:spPr>
          <a:xfrm>
            <a:off x="358342" y="698214"/>
            <a:ext cx="11351491" cy="5688012"/>
          </a:xfrm>
        </p:spPr>
        <p:txBody>
          <a:bodyPr/>
          <a:lstStyle/>
          <a:p>
            <a:r>
              <a:rPr lang="cs-CZ" altLang="cs-CZ" sz="2400" b="1" dirty="0">
                <a:latin typeface="Cambria" panose="02040503050406030204" pitchFamily="18" charset="0"/>
              </a:rPr>
              <a:t>V osmdesátých letech</a:t>
            </a:r>
            <a:r>
              <a:rPr lang="cs-CZ" altLang="cs-CZ" sz="2400" dirty="0">
                <a:latin typeface="Cambria" panose="02040503050406030204" pitchFamily="18" charset="0"/>
              </a:rPr>
              <a:t> (1981) se v americkém odborném časopise objevuje nenápadná </a:t>
            </a:r>
            <a:r>
              <a:rPr lang="cs-CZ" altLang="cs-CZ" sz="2400" b="1" dirty="0">
                <a:latin typeface="Cambria" panose="02040503050406030204" pitchFamily="18" charset="0"/>
              </a:rPr>
              <a:t>zpráva o výskytu pěti případů vzácného zánětu plic</a:t>
            </a:r>
            <a:r>
              <a:rPr lang="cs-CZ" altLang="cs-CZ" sz="2400" dirty="0">
                <a:latin typeface="Cambria" panose="02040503050406030204" pitchFamily="18" charset="0"/>
              </a:rPr>
              <a:t> v Los Angeles a </a:t>
            </a:r>
            <a:r>
              <a:rPr lang="cs-CZ" altLang="cs-CZ" sz="2400" b="1" dirty="0">
                <a:latin typeface="Cambria" panose="02040503050406030204" pitchFamily="18" charset="0"/>
              </a:rPr>
              <a:t>čtyř případů vzácného pojivového zánětu</a:t>
            </a:r>
            <a:r>
              <a:rPr lang="cs-CZ" altLang="cs-CZ" sz="2400" dirty="0">
                <a:latin typeface="Cambria" panose="02040503050406030204" pitchFamily="18" charset="0"/>
              </a:rPr>
              <a:t> (</a:t>
            </a:r>
            <a:r>
              <a:rPr lang="cs-CZ" altLang="cs-CZ" sz="2400" dirty="0" err="1">
                <a:latin typeface="Cambria" panose="02040503050406030204" pitchFamily="18" charset="0"/>
              </a:rPr>
              <a:t>Kaposiho</a:t>
            </a:r>
            <a:r>
              <a:rPr lang="cs-CZ" altLang="cs-CZ" sz="2400" dirty="0">
                <a:latin typeface="Cambria" panose="02040503050406030204" pitchFamily="18" charset="0"/>
              </a:rPr>
              <a:t> sarkomu) v New Yorku - vesměs u mladých homosexuálů</a:t>
            </a:r>
          </a:p>
          <a:p>
            <a:endParaRPr lang="cs-CZ" altLang="cs-CZ" sz="2400" dirty="0">
              <a:latin typeface="Cambria" panose="02040503050406030204" pitchFamily="18" charset="0"/>
            </a:endParaRPr>
          </a:p>
          <a:p>
            <a:r>
              <a:rPr lang="cs-CZ" altLang="cs-CZ" sz="2400" dirty="0">
                <a:latin typeface="Cambria" panose="02040503050406030204" pitchFamily="18" charset="0"/>
              </a:rPr>
              <a:t>Nikdo netušil, že </a:t>
            </a:r>
            <a:r>
              <a:rPr lang="cs-CZ" altLang="cs-CZ" sz="2400" b="1" dirty="0">
                <a:latin typeface="Cambria" panose="02040503050406030204" pitchFamily="18" charset="0"/>
              </a:rPr>
              <a:t>lidstvo stojí na prahu objevení nového viru</a:t>
            </a:r>
            <a:r>
              <a:rPr lang="cs-CZ" altLang="cs-CZ" sz="2400" dirty="0">
                <a:latin typeface="Cambria" panose="02040503050406030204" pitchFamily="18" charset="0"/>
              </a:rPr>
              <a:t>, který bude mít </a:t>
            </a:r>
            <a:r>
              <a:rPr lang="cs-CZ" altLang="cs-CZ" sz="2400" b="1" dirty="0">
                <a:latin typeface="Cambria" panose="02040503050406030204" pitchFamily="18" charset="0"/>
              </a:rPr>
              <a:t>vliv na celé lidstvo</a:t>
            </a:r>
            <a:r>
              <a:rPr lang="cs-CZ" altLang="cs-CZ" sz="2400" dirty="0">
                <a:latin typeface="Cambria" panose="02040503050406030204" pitchFamily="18" charset="0"/>
              </a:rPr>
              <a:t>… </a:t>
            </a:r>
          </a:p>
          <a:p>
            <a:r>
              <a:rPr lang="cs-CZ" altLang="cs-CZ" sz="2400" dirty="0">
                <a:latin typeface="Cambria" panose="02040503050406030204" pitchFamily="18" charset="0"/>
              </a:rPr>
              <a:t>…, alarmující bylo, že takovýchto </a:t>
            </a:r>
            <a:r>
              <a:rPr lang="cs-CZ" altLang="cs-CZ" sz="2400" b="1" dirty="0">
                <a:latin typeface="Cambria" panose="02040503050406030204" pitchFamily="18" charset="0"/>
              </a:rPr>
              <a:t>pacientů začalo velice rychle přibývat.</a:t>
            </a:r>
          </a:p>
          <a:p>
            <a:endParaRPr lang="cs-CZ" altLang="cs-CZ" sz="2400" dirty="0">
              <a:latin typeface="Cambria" panose="02040503050406030204" pitchFamily="18" charset="0"/>
            </a:endParaRPr>
          </a:p>
          <a:p>
            <a:r>
              <a:rPr lang="cs-CZ" altLang="cs-CZ" sz="2400" dirty="0">
                <a:latin typeface="Cambria" panose="02040503050406030204" pitchFamily="18" charset="0"/>
              </a:rPr>
              <a:t>Počáteční období bylo poznamenáno </a:t>
            </a:r>
            <a:r>
              <a:rPr lang="cs-CZ" altLang="cs-CZ" sz="2400" b="1" dirty="0">
                <a:latin typeface="Cambria" panose="02040503050406030204" pitchFamily="18" charset="0"/>
              </a:rPr>
              <a:t>neznalostí původce, cest šíření nemoci, možnosti ochrany</a:t>
            </a:r>
            <a:r>
              <a:rPr lang="cs-CZ" altLang="cs-CZ" sz="2400" dirty="0">
                <a:latin typeface="Cambria" panose="02040503050406030204" pitchFamily="18" charset="0"/>
              </a:rPr>
              <a:t> atd.</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28109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sah 2"/>
          <p:cNvSpPr>
            <a:spLocks noGrp="1" noChangeArrowheads="1"/>
          </p:cNvSpPr>
          <p:nvPr>
            <p:ph idx="1"/>
          </p:nvPr>
        </p:nvSpPr>
        <p:spPr>
          <a:xfrm>
            <a:off x="591127" y="637309"/>
            <a:ext cx="11111345" cy="5815879"/>
          </a:xfrm>
        </p:spPr>
        <p:txBody>
          <a:bodyPr/>
          <a:lstStyle/>
          <a:p>
            <a:r>
              <a:rPr lang="cs-CZ" altLang="cs-CZ" sz="2400" b="1" dirty="0">
                <a:latin typeface="Cambria" panose="02040503050406030204" pitchFamily="18" charset="0"/>
              </a:rPr>
              <a:t>Z počátku</a:t>
            </a:r>
            <a:r>
              <a:rPr lang="cs-CZ" altLang="cs-CZ" sz="2400" dirty="0">
                <a:latin typeface="Cambria" panose="02040503050406030204" pitchFamily="18" charset="0"/>
              </a:rPr>
              <a:t>, díky tomu, že se tato </a:t>
            </a:r>
            <a:r>
              <a:rPr lang="cs-CZ" altLang="cs-CZ" sz="2400" b="1" dirty="0">
                <a:latin typeface="Cambria" panose="02040503050406030204" pitchFamily="18" charset="0"/>
              </a:rPr>
              <a:t>nemoc vyskytovala převážně u homosexuálů</a:t>
            </a:r>
            <a:r>
              <a:rPr lang="cs-CZ" altLang="cs-CZ" sz="2400" dirty="0">
                <a:latin typeface="Cambria" panose="02040503050406030204" pitchFamily="18" charset="0"/>
              </a:rPr>
              <a:t> (u počátečních případů - zkratka </a:t>
            </a:r>
            <a:r>
              <a:rPr lang="cs-CZ" altLang="cs-CZ" sz="2400" b="1" dirty="0">
                <a:latin typeface="Cambria" panose="02040503050406030204" pitchFamily="18" charset="0"/>
              </a:rPr>
              <a:t>GRIDS</a:t>
            </a:r>
            <a:r>
              <a:rPr lang="cs-CZ" altLang="cs-CZ" sz="2400" dirty="0">
                <a:latin typeface="Cambria" panose="02040503050406030204" pitchFamily="18" charset="0"/>
              </a:rPr>
              <a:t> - </a:t>
            </a:r>
            <a:r>
              <a:rPr lang="cs-CZ" altLang="cs-CZ" sz="2400" i="1" dirty="0">
                <a:latin typeface="Cambria" panose="02040503050406030204" pitchFamily="18" charset="0"/>
              </a:rPr>
              <a:t>gay </a:t>
            </a:r>
            <a:r>
              <a:rPr lang="cs-CZ" altLang="cs-CZ" sz="2400" i="1" dirty="0" err="1">
                <a:latin typeface="Cambria" panose="02040503050406030204" pitchFamily="18" charset="0"/>
              </a:rPr>
              <a:t>related</a:t>
            </a:r>
            <a:r>
              <a:rPr lang="cs-CZ" altLang="cs-CZ" sz="2400" i="1" dirty="0">
                <a:latin typeface="Cambria" panose="02040503050406030204" pitchFamily="18" charset="0"/>
              </a:rPr>
              <a:t> </a:t>
            </a:r>
            <a:r>
              <a:rPr lang="cs-CZ" altLang="cs-CZ" sz="2400" i="1" dirty="0" err="1">
                <a:latin typeface="Cambria" panose="02040503050406030204" pitchFamily="18" charset="0"/>
              </a:rPr>
              <a:t>immunodeficiency</a:t>
            </a:r>
            <a:r>
              <a:rPr lang="cs-CZ" altLang="cs-CZ" sz="2400" i="1" dirty="0">
                <a:latin typeface="Cambria" panose="02040503050406030204" pitchFamily="18" charset="0"/>
              </a:rPr>
              <a:t> syndrom</a:t>
            </a:r>
            <a:r>
              <a:rPr lang="cs-CZ" altLang="cs-CZ" sz="2400" dirty="0">
                <a:latin typeface="Cambria" panose="02040503050406030204" pitchFamily="18" charset="0"/>
              </a:rPr>
              <a:t>), byla tato nemoc nazvána jako: "nemoc homosexuálů"</a:t>
            </a:r>
          </a:p>
          <a:p>
            <a:endParaRPr lang="cs-CZ" altLang="cs-CZ" sz="2400" dirty="0">
              <a:latin typeface="Cambria" panose="02040503050406030204" pitchFamily="18" charset="0"/>
            </a:endParaRPr>
          </a:p>
          <a:p>
            <a:r>
              <a:rPr lang="cs-CZ" altLang="cs-CZ" sz="2400" dirty="0">
                <a:latin typeface="Cambria" panose="02040503050406030204" pitchFamily="18" charset="0"/>
              </a:rPr>
              <a:t>Později se příznaky nemoci objevovaly nejen u homosexuálů, ale </a:t>
            </a:r>
            <a:r>
              <a:rPr lang="cs-CZ" altLang="cs-CZ" sz="2400" b="1" dirty="0">
                <a:latin typeface="Cambria" panose="02040503050406030204" pitchFamily="18" charset="0"/>
              </a:rPr>
              <a:t>také u hemofiliků, </a:t>
            </a:r>
            <a:r>
              <a:rPr lang="cs-CZ" altLang="cs-CZ" sz="2400" b="1" dirty="0" err="1">
                <a:latin typeface="Cambria" panose="02040503050406030204" pitchFamily="18" charset="0"/>
              </a:rPr>
              <a:t>heronoimanů</a:t>
            </a:r>
            <a:r>
              <a:rPr lang="cs-CZ" altLang="cs-CZ" sz="2400" b="1" dirty="0">
                <a:latin typeface="Cambria" panose="02040503050406030204" pitchFamily="18" charset="0"/>
              </a:rPr>
              <a:t> </a:t>
            </a:r>
            <a:r>
              <a:rPr lang="cs-CZ" altLang="cs-CZ" sz="2400" dirty="0">
                <a:latin typeface="Cambria" panose="02040503050406030204" pitchFamily="18" charset="0"/>
              </a:rPr>
              <a:t>(tak označovali v USA narkomany užívající heroin), a protože </a:t>
            </a:r>
            <a:r>
              <a:rPr lang="cs-CZ" altLang="cs-CZ" sz="2400" b="1" dirty="0">
                <a:latin typeface="Cambria" panose="02040503050406030204" pitchFamily="18" charset="0"/>
              </a:rPr>
              <a:t>většina nemocných pocházela z Haiti</a:t>
            </a:r>
            <a:r>
              <a:rPr lang="cs-CZ" altLang="cs-CZ" sz="2400" dirty="0">
                <a:latin typeface="Cambria" panose="02040503050406030204" pitchFamily="18" charset="0"/>
              </a:rPr>
              <a:t>, označovali odborníci krátkou dobu toto onemocnění jako </a:t>
            </a:r>
            <a:r>
              <a:rPr lang="cs-CZ" altLang="cs-CZ" sz="2400" b="1" dirty="0">
                <a:latin typeface="Cambria" panose="02040503050406030204" pitchFamily="18" charset="0"/>
              </a:rPr>
              <a:t>nemoc 4H</a:t>
            </a:r>
          </a:p>
          <a:p>
            <a:endParaRPr lang="cs-CZ" altLang="cs-CZ" sz="2400" b="1" dirty="0">
              <a:latin typeface="Cambria" panose="02040503050406030204" pitchFamily="18" charset="0"/>
            </a:endParaRPr>
          </a:p>
          <a:p>
            <a:r>
              <a:rPr lang="cs-CZ" altLang="cs-CZ" sz="2400" b="1" dirty="0">
                <a:latin typeface="Cambria" panose="02040503050406030204" pitchFamily="18" charset="0"/>
              </a:rPr>
              <a:t>Koncem roku 1981</a:t>
            </a:r>
            <a:r>
              <a:rPr lang="cs-CZ" altLang="cs-CZ" sz="2400" dirty="0">
                <a:latin typeface="Cambria" panose="02040503050406030204" pitchFamily="18" charset="0"/>
              </a:rPr>
              <a:t> se objevují první epidemiologické údaje ukazující, že </a:t>
            </a:r>
            <a:r>
              <a:rPr lang="cs-CZ" altLang="cs-CZ" sz="2400" b="1" u="sng" dirty="0">
                <a:latin typeface="Cambria" panose="02040503050406030204" pitchFamily="18" charset="0"/>
              </a:rPr>
              <a:t>AIDS je infekční onemocnění přenosné při sexuálním styku a krví</a:t>
            </a:r>
          </a:p>
        </p:txBody>
      </p:sp>
      <p:sp>
        <p:nvSpPr>
          <p:cNvPr id="137219" name="Nadpis 1"/>
          <p:cNvSpPr>
            <a:spLocks noGrp="1" noChangeArrowheads="1"/>
          </p:cNvSpPr>
          <p:nvPr>
            <p:ph type="title"/>
          </p:nvPr>
        </p:nvSpPr>
        <p:spPr>
          <a:xfrm>
            <a:off x="1992313" y="188913"/>
            <a:ext cx="8229600" cy="633412"/>
          </a:xfrm>
        </p:spPr>
        <p:txBody>
          <a:bodyPr/>
          <a:lstStyle/>
          <a:p>
            <a:r>
              <a:rPr lang="cs-CZ" altLang="cs-CZ" sz="2800">
                <a:latin typeface="Cambria" panose="02040503050406030204" pitchFamily="18" charset="0"/>
              </a:rPr>
              <a:t>SOUČASNÉ SVĚTOVÉ EPIDEMIE A NEMOCI - AIDS</a:t>
            </a:r>
            <a:endParaRPr lang="cs-CZ" altLang="cs-CZ" sz="280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8579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Nadpis 1"/>
          <p:cNvSpPr>
            <a:spLocks noGrp="1" noChangeArrowheads="1"/>
          </p:cNvSpPr>
          <p:nvPr>
            <p:ph type="title"/>
          </p:nvPr>
        </p:nvSpPr>
        <p:spPr>
          <a:xfrm>
            <a:off x="1981200" y="274639"/>
            <a:ext cx="8229600" cy="561975"/>
          </a:xfrm>
        </p:spPr>
        <p:txBody>
          <a:bodyPr/>
          <a:lstStyle/>
          <a:p>
            <a:r>
              <a:rPr lang="cs-CZ" altLang="cs-CZ" sz="2800">
                <a:latin typeface="Cambria" panose="02040503050406030204" pitchFamily="18" charset="0"/>
              </a:rPr>
              <a:t>SOUČASNÉ SVĚTOVÉ EPIDEMIE A NEMOCI - AIDS</a:t>
            </a:r>
            <a:endParaRPr lang="cs-CZ" altLang="cs-CZ" sz="2800"/>
          </a:p>
        </p:txBody>
      </p:sp>
      <p:sp>
        <p:nvSpPr>
          <p:cNvPr id="138243" name="Zástupný symbol pro obsah 2"/>
          <p:cNvSpPr>
            <a:spLocks noGrp="1" noChangeArrowheads="1"/>
          </p:cNvSpPr>
          <p:nvPr>
            <p:ph idx="1"/>
          </p:nvPr>
        </p:nvSpPr>
        <p:spPr>
          <a:xfrm>
            <a:off x="572655" y="981076"/>
            <a:ext cx="11157527" cy="5472113"/>
          </a:xfrm>
        </p:spPr>
        <p:txBody>
          <a:bodyPr/>
          <a:lstStyle/>
          <a:p>
            <a:r>
              <a:rPr lang="cs-CZ" altLang="cs-CZ" sz="2400" b="1" dirty="0">
                <a:latin typeface="Cambria" panose="02040503050406030204" pitchFamily="18" charset="0"/>
              </a:rPr>
              <a:t>V roce 1982</a:t>
            </a:r>
            <a:r>
              <a:rPr lang="cs-CZ" altLang="cs-CZ" sz="2400" dirty="0">
                <a:latin typeface="Cambria" panose="02040503050406030204" pitchFamily="18" charset="0"/>
              </a:rPr>
              <a:t> ji shodně odborníci nazvali jako </a:t>
            </a:r>
            <a:r>
              <a:rPr lang="cs-CZ" altLang="cs-CZ" sz="2400" b="1" dirty="0">
                <a:latin typeface="Cambria" panose="02040503050406030204" pitchFamily="18" charset="0"/>
              </a:rPr>
              <a:t>syndrom získaného selhání imunity, známé pod zkratkou AIDS </a:t>
            </a:r>
            <a:r>
              <a:rPr lang="cs-CZ" altLang="cs-CZ" sz="2400" dirty="0">
                <a:latin typeface="Cambria" panose="02040503050406030204" pitchFamily="18" charset="0"/>
              </a:rPr>
              <a:t>(</a:t>
            </a:r>
            <a:r>
              <a:rPr lang="cs-CZ" altLang="cs-CZ" sz="2400" i="1" dirty="0" err="1">
                <a:latin typeface="Cambria" panose="02040503050406030204" pitchFamily="18" charset="0"/>
              </a:rPr>
              <a:t>Acquired</a:t>
            </a:r>
            <a:r>
              <a:rPr lang="cs-CZ" altLang="cs-CZ" sz="2400" i="1" dirty="0">
                <a:latin typeface="Cambria" panose="02040503050406030204" pitchFamily="18" charset="0"/>
              </a:rPr>
              <a:t> </a:t>
            </a:r>
            <a:r>
              <a:rPr lang="cs-CZ" altLang="cs-CZ" sz="2400" i="1" dirty="0" err="1">
                <a:latin typeface="Cambria" panose="02040503050406030204" pitchFamily="18" charset="0"/>
              </a:rPr>
              <a:t>Immunodeficiency</a:t>
            </a:r>
            <a:r>
              <a:rPr lang="cs-CZ" altLang="cs-CZ" sz="2400" i="1" dirty="0">
                <a:latin typeface="Cambria" panose="02040503050406030204" pitchFamily="18" charset="0"/>
              </a:rPr>
              <a:t> Syndrom</a:t>
            </a:r>
            <a:r>
              <a:rPr lang="cs-CZ" altLang="cs-CZ" sz="2400" dirty="0">
                <a:latin typeface="Cambria" panose="02040503050406030204" pitchFamily="18" charset="0"/>
              </a:rPr>
              <a:t>)</a:t>
            </a:r>
          </a:p>
          <a:p>
            <a:endParaRPr lang="cs-CZ" altLang="cs-CZ" sz="2400" b="1" dirty="0">
              <a:latin typeface="Cambria" panose="02040503050406030204" pitchFamily="18" charset="0"/>
            </a:endParaRPr>
          </a:p>
          <a:p>
            <a:r>
              <a:rPr lang="cs-CZ" altLang="cs-CZ" sz="2400" b="1" dirty="0">
                <a:latin typeface="Cambria" panose="02040503050406030204" pitchFamily="18" charset="0"/>
              </a:rPr>
              <a:t>Teprve v roce 1983</a:t>
            </a:r>
            <a:r>
              <a:rPr lang="cs-CZ" altLang="cs-CZ" sz="2400" dirty="0">
                <a:latin typeface="Cambria" panose="02040503050406030204" pitchFamily="18" charset="0"/>
              </a:rPr>
              <a:t> byl francouzským vědcem prof. </a:t>
            </a:r>
            <a:r>
              <a:rPr lang="cs-CZ" altLang="cs-CZ" sz="2400" dirty="0" err="1">
                <a:latin typeface="Cambria" panose="02040503050406030204" pitchFamily="18" charset="0"/>
              </a:rPr>
              <a:t>Montagnierem</a:t>
            </a:r>
            <a:r>
              <a:rPr lang="cs-CZ" altLang="cs-CZ" sz="2400" dirty="0">
                <a:latin typeface="Cambria" panose="02040503050406030204" pitchFamily="18" charset="0"/>
              </a:rPr>
              <a:t> a jeho spolupracovníky objeven </a:t>
            </a:r>
            <a:r>
              <a:rPr lang="cs-CZ" altLang="cs-CZ" sz="2400" b="1" dirty="0">
                <a:latin typeface="Cambria" panose="02040503050406030204" pitchFamily="18" charset="0"/>
              </a:rPr>
              <a:t>virus</a:t>
            </a:r>
            <a:r>
              <a:rPr lang="cs-CZ" altLang="cs-CZ" sz="2400" dirty="0">
                <a:latin typeface="Cambria" panose="02040503050406030204" pitchFamily="18" charset="0"/>
              </a:rPr>
              <a:t> později označován jako </a:t>
            </a:r>
            <a:r>
              <a:rPr lang="cs-CZ" altLang="cs-CZ" sz="2400" b="1" dirty="0">
                <a:latin typeface="Cambria" panose="02040503050406030204" pitchFamily="18" charset="0"/>
              </a:rPr>
              <a:t>HIV</a:t>
            </a:r>
            <a:r>
              <a:rPr lang="cs-CZ" altLang="cs-CZ" sz="2400" dirty="0">
                <a:latin typeface="Cambria" panose="02040503050406030204" pitchFamily="18" charset="0"/>
              </a:rPr>
              <a:t> (</a:t>
            </a:r>
            <a:r>
              <a:rPr lang="cs-CZ" altLang="cs-CZ" sz="2400" i="1" dirty="0" err="1">
                <a:latin typeface="Cambria" panose="02040503050406030204" pitchFamily="18" charset="0"/>
              </a:rPr>
              <a:t>Human</a:t>
            </a:r>
            <a:r>
              <a:rPr lang="cs-CZ" altLang="cs-CZ" sz="2400" i="1" dirty="0">
                <a:latin typeface="Cambria" panose="02040503050406030204" pitchFamily="18" charset="0"/>
              </a:rPr>
              <a:t> </a:t>
            </a:r>
            <a:r>
              <a:rPr lang="cs-CZ" altLang="cs-CZ" sz="2400" i="1" dirty="0" err="1">
                <a:latin typeface="Cambria" panose="02040503050406030204" pitchFamily="18" charset="0"/>
              </a:rPr>
              <a:t>Immunodeficiency</a:t>
            </a:r>
            <a:r>
              <a:rPr lang="cs-CZ" altLang="cs-CZ" sz="2400" i="1" dirty="0">
                <a:latin typeface="Cambria" panose="02040503050406030204" pitchFamily="18" charset="0"/>
              </a:rPr>
              <a:t> Virus</a:t>
            </a:r>
            <a:r>
              <a:rPr lang="cs-CZ" altLang="cs-CZ" sz="2400" dirty="0">
                <a:latin typeface="Cambria" panose="02040503050406030204" pitchFamily="18" charset="0"/>
              </a:rPr>
              <a:t>) - </a:t>
            </a:r>
            <a:r>
              <a:rPr lang="cs-CZ" altLang="cs-CZ" sz="2400" b="1" dirty="0">
                <a:latin typeface="Cambria" panose="02040503050406030204" pitchFamily="18" charset="0"/>
              </a:rPr>
              <a:t>lidský virus selhání imunity</a:t>
            </a:r>
          </a:p>
          <a:p>
            <a:endParaRPr lang="cs-CZ" altLang="cs-CZ" sz="2400" b="1" dirty="0">
              <a:latin typeface="Cambria" panose="02040503050406030204" pitchFamily="18" charset="0"/>
            </a:endParaRPr>
          </a:p>
          <a:p>
            <a:r>
              <a:rPr lang="cs-CZ" altLang="cs-CZ" sz="2400" b="1" dirty="0">
                <a:latin typeface="Cambria" panose="02040503050406030204" pitchFamily="18" charset="0"/>
              </a:rPr>
              <a:t>Koncem roku 1986</a:t>
            </a:r>
            <a:r>
              <a:rPr lang="cs-CZ" altLang="cs-CZ" sz="2400" dirty="0">
                <a:latin typeface="Cambria" panose="02040503050406030204" pitchFamily="18" charset="0"/>
              </a:rPr>
              <a:t> první klinické výsledky ukazují na prodloužení přežití u pacientů s AIDS, kterým byl podán první </a:t>
            </a:r>
            <a:r>
              <a:rPr lang="cs-CZ" altLang="cs-CZ" sz="2400" dirty="0" err="1">
                <a:latin typeface="Cambria" panose="02040503050406030204" pitchFamily="18" charset="0"/>
              </a:rPr>
              <a:t>antiretrovirový</a:t>
            </a:r>
            <a:r>
              <a:rPr lang="cs-CZ" altLang="cs-CZ" sz="2400" dirty="0">
                <a:latin typeface="Cambria" panose="02040503050406030204" pitchFamily="18" charset="0"/>
              </a:rPr>
              <a:t> preparát AZT (</a:t>
            </a:r>
            <a:r>
              <a:rPr lang="cs-CZ" altLang="cs-CZ" sz="2400" dirty="0" err="1">
                <a:latin typeface="Cambria" panose="02040503050406030204" pitchFamily="18" charset="0"/>
              </a:rPr>
              <a:t>azidothymidin</a:t>
            </a:r>
            <a:r>
              <a:rPr lang="cs-CZ" altLang="cs-CZ" sz="2400" dirty="0">
                <a:latin typeface="Cambria" panose="02040503050406030204" pitchFamily="18" charset="0"/>
              </a:rPr>
              <a:t>)</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1053067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sah 2"/>
          <p:cNvSpPr>
            <a:spLocks noGrp="1" noChangeArrowheads="1"/>
          </p:cNvSpPr>
          <p:nvPr>
            <p:ph idx="1"/>
          </p:nvPr>
        </p:nvSpPr>
        <p:spPr>
          <a:xfrm>
            <a:off x="475672" y="647917"/>
            <a:ext cx="11240655" cy="5543550"/>
          </a:xfrm>
        </p:spPr>
        <p:txBody>
          <a:bodyPr/>
          <a:lstStyle/>
          <a:p>
            <a:r>
              <a:rPr lang="cs-CZ" altLang="cs-CZ" sz="2400" b="1" dirty="0">
                <a:latin typeface="Cambria" panose="02040503050406030204" pitchFamily="18" charset="0"/>
              </a:rPr>
              <a:t>Pandemie nemoci AIDS</a:t>
            </a:r>
            <a:r>
              <a:rPr lang="cs-CZ" altLang="cs-CZ" sz="2400" dirty="0">
                <a:latin typeface="Cambria" panose="02040503050406030204" pitchFamily="18" charset="0"/>
              </a:rPr>
              <a:t>, kterou se už na celém světě nakazilo přes 75 milionů lidí, </a:t>
            </a:r>
            <a:r>
              <a:rPr lang="cs-CZ" altLang="cs-CZ" sz="2400" b="1" dirty="0">
                <a:latin typeface="Cambria" panose="02040503050406030204" pitchFamily="18" charset="0"/>
              </a:rPr>
              <a:t>začala nejspíše již po roce 1920 v konžské metropoli Kinshase</a:t>
            </a:r>
            <a:r>
              <a:rPr lang="cs-CZ" altLang="cs-CZ" sz="2400" dirty="0">
                <a:latin typeface="Cambria" panose="02040503050406030204" pitchFamily="18" charset="0"/>
              </a:rPr>
              <a:t> (tehdy Léopoldville)</a:t>
            </a:r>
          </a:p>
          <a:p>
            <a:r>
              <a:rPr lang="cs-CZ" altLang="cs-CZ" sz="2400" dirty="0">
                <a:latin typeface="Cambria" panose="02040503050406030204" pitchFamily="18" charset="0"/>
              </a:rPr>
              <a:t>…, k tomuto závěru dospěli vědci, kteří zkoumali genetický původ viru HIV, jež nemoc způsobuje</a:t>
            </a:r>
          </a:p>
          <a:p>
            <a:endParaRPr lang="cs-CZ" altLang="cs-CZ" sz="2400" dirty="0">
              <a:latin typeface="Cambria" panose="02040503050406030204" pitchFamily="18" charset="0"/>
            </a:endParaRPr>
          </a:p>
          <a:p>
            <a:r>
              <a:rPr lang="cs-CZ" altLang="cs-CZ" sz="2400" dirty="0">
                <a:latin typeface="Cambria" panose="02040503050406030204" pitchFamily="18" charset="0"/>
              </a:rPr>
              <a:t>K rychlému rozšíření choroby podle nich přispěly historické okolnosti: zejména </a:t>
            </a:r>
            <a:r>
              <a:rPr lang="cs-CZ" altLang="cs-CZ" sz="2400" b="1" dirty="0">
                <a:latin typeface="Cambria" panose="02040503050406030204" pitchFamily="18" charset="0"/>
              </a:rPr>
              <a:t>rychlý růst populace</a:t>
            </a:r>
            <a:r>
              <a:rPr lang="cs-CZ" altLang="cs-CZ" sz="2400" dirty="0">
                <a:latin typeface="Cambria" panose="02040503050406030204" pitchFamily="18" charset="0"/>
              </a:rPr>
              <a:t> a </a:t>
            </a:r>
            <a:r>
              <a:rPr lang="cs-CZ" altLang="cs-CZ" sz="2400" b="1" dirty="0">
                <a:latin typeface="Cambria" panose="02040503050406030204" pitchFamily="18" charset="0"/>
              </a:rPr>
              <a:t>megalomanský projekt</a:t>
            </a:r>
            <a:r>
              <a:rPr lang="cs-CZ" altLang="cs-CZ" sz="2400" dirty="0">
                <a:latin typeface="Cambria" panose="02040503050406030204" pitchFamily="18" charset="0"/>
              </a:rPr>
              <a:t> tehdejší belgické koloniální správy na stavbu železniční sítě</a:t>
            </a:r>
          </a:p>
          <a:p>
            <a:r>
              <a:rPr lang="cs-CZ" altLang="cs-CZ" sz="2400" dirty="0" smtClean="0">
                <a:latin typeface="Cambria" panose="02040503050406030204" pitchFamily="18" charset="0"/>
              </a:rPr>
              <a:t>Tam </a:t>
            </a:r>
            <a:r>
              <a:rPr lang="cs-CZ" altLang="cs-CZ" sz="2400" dirty="0">
                <a:latin typeface="Cambria" panose="02040503050406030204" pitchFamily="18" charset="0"/>
              </a:rPr>
              <a:t>se v té době </a:t>
            </a:r>
            <a:r>
              <a:rPr lang="cs-CZ" altLang="cs-CZ" sz="2400" b="1" dirty="0">
                <a:latin typeface="Cambria" panose="02040503050406030204" pitchFamily="18" charset="0"/>
              </a:rPr>
              <a:t>kvůli stavbě stahovaly miliony dělníků a převaha mužů</a:t>
            </a:r>
            <a:r>
              <a:rPr lang="cs-CZ" altLang="cs-CZ" sz="2400" dirty="0">
                <a:latin typeface="Cambria" panose="02040503050406030204" pitchFamily="18" charset="0"/>
              </a:rPr>
              <a:t> znamenala i rozkvět obchodu se sexem </a:t>
            </a:r>
          </a:p>
          <a:p>
            <a:endParaRPr lang="cs-CZ" altLang="cs-CZ" dirty="0" smtClean="0"/>
          </a:p>
        </p:txBody>
      </p:sp>
      <p:sp>
        <p:nvSpPr>
          <p:cNvPr id="139267" name="Nadpis 1"/>
          <p:cNvSpPr>
            <a:spLocks noGrp="1" noChangeArrowheads="1"/>
          </p:cNvSpPr>
          <p:nvPr>
            <p:ph type="title"/>
          </p:nvPr>
        </p:nvSpPr>
        <p:spPr>
          <a:xfrm>
            <a:off x="1981200" y="135227"/>
            <a:ext cx="8229600" cy="633412"/>
          </a:xfrm>
        </p:spPr>
        <p:txBody>
          <a:bodyPr/>
          <a:lstStyle/>
          <a:p>
            <a:r>
              <a:rPr lang="cs-CZ" altLang="cs-CZ" sz="2800" dirty="0">
                <a:latin typeface="Cambria" panose="02040503050406030204" pitchFamily="18" charset="0"/>
              </a:rPr>
              <a:t>SOUČASNÉ SVĚTOVÉ EPIDEMIE A NEMOCI - AIDS</a:t>
            </a:r>
            <a:endParaRPr lang="cs-CZ" altLang="cs-CZ" sz="28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4094997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sah 2"/>
          <p:cNvSpPr>
            <a:spLocks noGrp="1" noChangeArrowheads="1"/>
          </p:cNvSpPr>
          <p:nvPr>
            <p:ph idx="1"/>
          </p:nvPr>
        </p:nvSpPr>
        <p:spPr>
          <a:xfrm>
            <a:off x="314036" y="765175"/>
            <a:ext cx="11582400" cy="5759450"/>
          </a:xfrm>
        </p:spPr>
        <p:txBody>
          <a:bodyPr/>
          <a:lstStyle/>
          <a:p>
            <a:r>
              <a:rPr lang="cs-CZ" altLang="cs-CZ" sz="2400" dirty="0">
                <a:latin typeface="Cambria" panose="02040503050406030204" pitchFamily="18" charset="0"/>
              </a:rPr>
              <a:t>Čerstvě nakažení se pak díky snadno dostupné dopravě vraceli do svých domovských vesnic, kde šířili nemoc dál </a:t>
            </a:r>
          </a:p>
          <a:p>
            <a:r>
              <a:rPr lang="cs-CZ" altLang="cs-CZ" sz="2400" dirty="0" smtClean="0">
                <a:latin typeface="Cambria" panose="02040503050406030204" pitchFamily="18" charset="0"/>
              </a:rPr>
              <a:t>V </a:t>
            </a:r>
            <a:r>
              <a:rPr lang="cs-CZ" altLang="cs-CZ" sz="2400" dirty="0">
                <a:latin typeface="Cambria" panose="02040503050406030204" pitchFamily="18" charset="0"/>
              </a:rPr>
              <a:t>dalších desetiletích tak pandemie postupně zasáhla další oblasti Konga a pak i další africké země..</a:t>
            </a:r>
          </a:p>
          <a:p>
            <a:r>
              <a:rPr lang="cs-CZ" altLang="cs-CZ" dirty="0" smtClean="0">
                <a:latin typeface="Cambria" panose="02040503050406030204" pitchFamily="18" charset="0"/>
              </a:rPr>
              <a:t>Virem </a:t>
            </a:r>
            <a:r>
              <a:rPr lang="cs-CZ" altLang="cs-CZ" dirty="0">
                <a:latin typeface="Cambria" panose="02040503050406030204" pitchFamily="18" charset="0"/>
              </a:rPr>
              <a:t>HIV se dosud nakazilo </a:t>
            </a:r>
            <a:r>
              <a:rPr lang="cs-CZ" altLang="cs-CZ" b="1" u="sng" dirty="0">
                <a:latin typeface="Cambria" panose="02040503050406030204" pitchFamily="18" charset="0"/>
              </a:rPr>
              <a:t>75 milionů lidí</a:t>
            </a:r>
            <a:r>
              <a:rPr lang="cs-CZ" altLang="cs-CZ" dirty="0">
                <a:latin typeface="Cambria" panose="02040503050406030204" pitchFamily="18" charset="0"/>
              </a:rPr>
              <a:t>, </a:t>
            </a:r>
            <a:r>
              <a:rPr lang="cs-CZ" altLang="cs-CZ" b="1" u="sng" dirty="0">
                <a:latin typeface="Cambria" panose="02040503050406030204" pitchFamily="18" charset="0"/>
              </a:rPr>
              <a:t>nejméně 25 milionů jich nakonec nemoci podlehlo</a:t>
            </a:r>
            <a:r>
              <a:rPr lang="cs-CZ" altLang="cs-CZ" dirty="0">
                <a:latin typeface="Cambria" panose="02040503050406030204" pitchFamily="18" charset="0"/>
              </a:rPr>
              <a:t>. </a:t>
            </a:r>
          </a:p>
          <a:p>
            <a:r>
              <a:rPr lang="cs-CZ" altLang="cs-CZ" b="1" u="sng" dirty="0">
                <a:latin typeface="Cambria" panose="02040503050406030204" pitchFamily="18" charset="0"/>
              </a:rPr>
              <a:t>V současnosti je nakažených 35 milionů</a:t>
            </a:r>
            <a:r>
              <a:rPr lang="cs-CZ" altLang="cs-CZ" dirty="0">
                <a:latin typeface="Cambria" panose="02040503050406030204" pitchFamily="18" charset="0"/>
              </a:rPr>
              <a:t>, velká většina z nich žije </a:t>
            </a:r>
            <a:r>
              <a:rPr lang="cs-CZ" altLang="cs-CZ" b="1" dirty="0">
                <a:latin typeface="Cambria" panose="02040503050406030204" pitchFamily="18" charset="0"/>
              </a:rPr>
              <a:t>v chudých a rozvojových zemích a nejhůře postiženou oblastí je subsaharská Afrika </a:t>
            </a:r>
          </a:p>
        </p:txBody>
      </p:sp>
      <p:sp>
        <p:nvSpPr>
          <p:cNvPr id="140291" name="Nadpis 1"/>
          <p:cNvSpPr>
            <a:spLocks noGrp="1" noChangeArrowheads="1"/>
          </p:cNvSpPr>
          <p:nvPr>
            <p:ph type="title"/>
          </p:nvPr>
        </p:nvSpPr>
        <p:spPr>
          <a:xfrm>
            <a:off x="1992313" y="188914"/>
            <a:ext cx="8229600" cy="503237"/>
          </a:xfrm>
        </p:spPr>
        <p:txBody>
          <a:bodyPr/>
          <a:lstStyle/>
          <a:p>
            <a:r>
              <a:rPr lang="cs-CZ" altLang="cs-CZ" sz="2800">
                <a:latin typeface="Cambria" panose="02040503050406030204" pitchFamily="18" charset="0"/>
              </a:rPr>
              <a:t>SOUČASNÉ SVĚTOVÉ EPIDEMIE A NEMOCI - AIDS</a:t>
            </a:r>
            <a:endParaRPr lang="cs-CZ" altLang="cs-CZ" sz="280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605229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Nadpis 1"/>
          <p:cNvSpPr>
            <a:spLocks noGrp="1" noChangeArrowheads="1"/>
          </p:cNvSpPr>
          <p:nvPr>
            <p:ph type="title"/>
          </p:nvPr>
        </p:nvSpPr>
        <p:spPr>
          <a:xfrm>
            <a:off x="1631951" y="274638"/>
            <a:ext cx="8856663" cy="633412"/>
          </a:xfrm>
        </p:spPr>
        <p:txBody>
          <a:bodyPr/>
          <a:lstStyle/>
          <a:p>
            <a:r>
              <a:rPr lang="cs-CZ" altLang="cs-CZ" sz="2800">
                <a:latin typeface="Cambria" panose="02040503050406030204" pitchFamily="18" charset="0"/>
              </a:rPr>
              <a:t>SOUČASNÉ SVĚTOVÉ EPIDEMIE A NEMOCI – MALÁRIE</a:t>
            </a:r>
            <a:endParaRPr lang="cs-CZ" altLang="cs-CZ" sz="2800"/>
          </a:p>
        </p:txBody>
      </p:sp>
      <p:sp>
        <p:nvSpPr>
          <p:cNvPr id="141315" name="Zástupný symbol pro obsah 2"/>
          <p:cNvSpPr>
            <a:spLocks noGrp="1" noChangeArrowheads="1"/>
          </p:cNvSpPr>
          <p:nvPr>
            <p:ph idx="1"/>
          </p:nvPr>
        </p:nvSpPr>
        <p:spPr>
          <a:xfrm>
            <a:off x="628074" y="738909"/>
            <a:ext cx="10825018" cy="5469010"/>
          </a:xfrm>
        </p:spPr>
        <p:txBody>
          <a:bodyPr/>
          <a:lstStyle/>
          <a:p>
            <a:r>
              <a:rPr lang="cs-CZ" altLang="cs-CZ" sz="2400" dirty="0">
                <a:latin typeface="Cambria" panose="02040503050406030204" pitchFamily="18" charset="0"/>
              </a:rPr>
              <a:t>Největším současným strašákem však není AIDS, </a:t>
            </a:r>
            <a:r>
              <a:rPr lang="cs-CZ" altLang="cs-CZ" sz="2400" dirty="0" err="1">
                <a:latin typeface="Cambria" panose="02040503050406030204" pitchFamily="18" charset="0"/>
              </a:rPr>
              <a:t>Ebola</a:t>
            </a:r>
            <a:r>
              <a:rPr lang="cs-CZ" altLang="cs-CZ" sz="2400" dirty="0">
                <a:latin typeface="Cambria" panose="02040503050406030204" pitchFamily="18" charset="0"/>
              </a:rPr>
              <a:t>, Zika apod.</a:t>
            </a:r>
          </a:p>
          <a:p>
            <a:endParaRPr lang="cs-CZ" altLang="cs-CZ" sz="2400" dirty="0">
              <a:latin typeface="Cambria" panose="02040503050406030204" pitchFamily="18" charset="0"/>
            </a:endParaRPr>
          </a:p>
          <a:p>
            <a:r>
              <a:rPr lang="cs-CZ" altLang="cs-CZ" sz="2400" dirty="0">
                <a:latin typeface="Cambria" panose="02040503050406030204" pitchFamily="18" charset="0"/>
              </a:rPr>
              <a:t>Na </a:t>
            </a:r>
            <a:r>
              <a:rPr lang="cs-CZ" altLang="cs-CZ" sz="2400" b="1" u="sng" dirty="0">
                <a:latin typeface="Cambria" panose="02040503050406030204" pitchFamily="18" charset="0"/>
              </a:rPr>
              <a:t>MALÁRII</a:t>
            </a:r>
            <a:r>
              <a:rPr lang="cs-CZ" altLang="cs-CZ" sz="2400" dirty="0">
                <a:latin typeface="Cambria" panose="02040503050406030204" pitchFamily="18" charset="0"/>
              </a:rPr>
              <a:t> (parazitická infekce přenášená z člověka na člověka kousnutím infikované samičky komára rodu </a:t>
            </a:r>
            <a:r>
              <a:rPr lang="cs-CZ" altLang="cs-CZ" sz="2400" dirty="0" err="1">
                <a:latin typeface="Cambria" panose="02040503050406030204" pitchFamily="18" charset="0"/>
              </a:rPr>
              <a:t>Anopheles</a:t>
            </a:r>
            <a:r>
              <a:rPr lang="cs-CZ" altLang="cs-CZ" sz="2400" dirty="0">
                <a:latin typeface="Cambria" panose="02040503050406030204" pitchFamily="18" charset="0"/>
              </a:rPr>
              <a:t>) </a:t>
            </a:r>
            <a:r>
              <a:rPr lang="cs-CZ" altLang="cs-CZ" sz="2400" b="1" dirty="0">
                <a:latin typeface="Cambria" panose="02040503050406030204" pitchFamily="18" charset="0"/>
              </a:rPr>
              <a:t>každý rok zemře okolo </a:t>
            </a:r>
            <a:r>
              <a:rPr lang="cs-CZ" altLang="cs-CZ" sz="2400" b="1" u="sng" dirty="0">
                <a:latin typeface="Cambria" panose="02040503050406030204" pitchFamily="18" charset="0"/>
              </a:rPr>
              <a:t>600 tisíc lidí </a:t>
            </a:r>
            <a:r>
              <a:rPr lang="cs-CZ" altLang="cs-CZ" sz="2400" b="1" dirty="0">
                <a:latin typeface="Cambria" panose="02040503050406030204" pitchFamily="18" charset="0"/>
              </a:rPr>
              <a:t>a dalších 200 milionů se jí nakazí </a:t>
            </a:r>
          </a:p>
          <a:p>
            <a:endParaRPr lang="cs-CZ" altLang="cs-CZ" sz="2400" dirty="0">
              <a:latin typeface="Cambria" panose="02040503050406030204" pitchFamily="18" charset="0"/>
            </a:endParaRPr>
          </a:p>
          <a:p>
            <a:r>
              <a:rPr lang="cs-CZ" altLang="cs-CZ" sz="2400" dirty="0">
                <a:latin typeface="Cambria" panose="02040503050406030204" pitchFamily="18" charset="0"/>
              </a:rPr>
              <a:t>K 90 % úmrtí na malárii dochází v subsaharské Africe a </a:t>
            </a:r>
            <a:r>
              <a:rPr lang="cs-CZ" altLang="cs-CZ" sz="2400" b="1" dirty="0">
                <a:latin typeface="Cambria" panose="02040503050406030204" pitchFamily="18" charset="0"/>
              </a:rPr>
              <a:t>téměř 4/5 obětí tvoří děti mladší 5 let</a:t>
            </a:r>
          </a:p>
          <a:p>
            <a:endParaRPr lang="cs-CZ" altLang="cs-CZ" sz="2400" dirty="0">
              <a:latin typeface="Cambria" panose="02040503050406030204" pitchFamily="18" charset="0"/>
            </a:endParaRPr>
          </a:p>
          <a:p>
            <a:r>
              <a:rPr lang="cs-CZ" altLang="cs-CZ" sz="2400" dirty="0">
                <a:latin typeface="Cambria" panose="02040503050406030204" pitchFamily="18" charset="0"/>
              </a:rPr>
              <a:t>Ačkoli od roku 2000 úmrtnost poklesla o 25 %, je nemoc světově stále </a:t>
            </a:r>
            <a:r>
              <a:rPr lang="cs-CZ" altLang="cs-CZ" sz="2400" b="1" dirty="0">
                <a:latin typeface="Cambria" panose="02040503050406030204" pitchFamily="18" charset="0"/>
              </a:rPr>
              <a:t>hlavní příčinou úmrtí dětí mladších 5 let</a:t>
            </a:r>
            <a:endParaRPr lang="cs-CZ" alt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5377274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hoka.webz.cz/img/malari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3376"/>
            <a:ext cx="5486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http://img.mf.cz/321/494/www-ethiopianreview.c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3933825"/>
            <a:ext cx="30480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982954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eb85167bfa_73255876_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250826"/>
            <a:ext cx="8713787"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80359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dpis 1"/>
          <p:cNvSpPr>
            <a:spLocks noGrp="1" noChangeArrowheads="1"/>
          </p:cNvSpPr>
          <p:nvPr>
            <p:ph type="title"/>
          </p:nvPr>
        </p:nvSpPr>
        <p:spPr>
          <a:xfrm>
            <a:off x="1052945" y="115888"/>
            <a:ext cx="10492510" cy="995362"/>
          </a:xfrm>
        </p:spPr>
        <p:txBody>
          <a:bodyPr/>
          <a:lstStyle/>
          <a:p>
            <a:pPr algn="ctr"/>
            <a:r>
              <a:rPr lang="cs-CZ" altLang="cs-CZ" sz="2800" dirty="0">
                <a:latin typeface="Cambria" panose="02040503050406030204" pitchFamily="18" charset="0"/>
              </a:rPr>
              <a:t>NEJNIČIVĚJŠÍ PŘÍRODNÍ KATASTROFY V DĚJINÁCH LIDSTVA</a:t>
            </a:r>
          </a:p>
        </p:txBody>
      </p:sp>
      <p:sp>
        <p:nvSpPr>
          <p:cNvPr id="3" name="Zástupný symbol pro obsah 2">
            <a:extLst>
              <a:ext uri="{FF2B5EF4-FFF2-40B4-BE49-F238E27FC236}">
                <a16:creationId xmlns:a16="http://schemas.microsoft.com/office/drawing/2014/main" id="{462C9636-23A6-4F0A-8B5C-DFD575BD1DB0}"/>
              </a:ext>
            </a:extLst>
          </p:cNvPr>
          <p:cNvSpPr>
            <a:spLocks noGrp="1"/>
          </p:cNvSpPr>
          <p:nvPr>
            <p:ph idx="1"/>
          </p:nvPr>
        </p:nvSpPr>
        <p:spPr>
          <a:xfrm>
            <a:off x="648421" y="765320"/>
            <a:ext cx="11072523" cy="5732462"/>
          </a:xfrm>
        </p:spPr>
        <p:txBody>
          <a:bodyPr/>
          <a:lstStyle/>
          <a:p>
            <a:pPr marL="457200" indent="-457200">
              <a:buFontTx/>
              <a:buAutoNum type="arabicPeriod"/>
              <a:defRPr/>
            </a:pPr>
            <a:r>
              <a:rPr lang="cs-CZ" sz="2400" b="1" u="sng" dirty="0">
                <a:latin typeface="Cambria" panose="02040503050406030204" pitchFamily="18" charset="0"/>
              </a:rPr>
              <a:t>Záplavy na Žluté řece</a:t>
            </a:r>
            <a:br>
              <a:rPr lang="cs-CZ" sz="2400" b="1" u="sng" dirty="0">
                <a:latin typeface="Cambria" panose="02040503050406030204" pitchFamily="18" charset="0"/>
              </a:rPr>
            </a:br>
            <a:r>
              <a:rPr lang="cs-CZ" sz="2400" dirty="0">
                <a:latin typeface="Cambria" panose="02040503050406030204" pitchFamily="18" charset="0"/>
              </a:rPr>
              <a:t>- Rok: </a:t>
            </a:r>
            <a:r>
              <a:rPr lang="cs-CZ" sz="2400" b="1" dirty="0">
                <a:latin typeface="Cambria" panose="02040503050406030204" pitchFamily="18" charset="0"/>
              </a:rPr>
              <a:t>1887, 1931, 1938</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Čína</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2,7 milionu, přes 3 miliony, až 900 tisíc</a:t>
            </a:r>
          </a:p>
          <a:p>
            <a:pPr>
              <a:defRPr/>
            </a:pPr>
            <a:r>
              <a:rPr lang="cs-CZ" sz="2400" dirty="0" smtClean="0">
                <a:latin typeface="Cambria" panose="02040503050406030204" pitchFamily="18" charset="0"/>
              </a:rPr>
              <a:t>Na </a:t>
            </a:r>
            <a:r>
              <a:rPr lang="cs-CZ" sz="2400" dirty="0">
                <a:latin typeface="Cambria" panose="02040503050406030204" pitchFamily="18" charset="0"/>
              </a:rPr>
              <a:t>konci 19. století se vlivem silných přívalových srážek ze Žluté řeky stalo několik mocných toků, které se rozlily po hustě obydlené zemi </a:t>
            </a:r>
          </a:p>
          <a:p>
            <a:pPr>
              <a:defRPr/>
            </a:pPr>
            <a:r>
              <a:rPr lang="cs-CZ" sz="2400" dirty="0">
                <a:latin typeface="Cambria" panose="02040503050406030204" pitchFamily="18" charset="0"/>
              </a:rPr>
              <a:t>V roce 1887 </a:t>
            </a:r>
            <a:r>
              <a:rPr lang="cs-CZ" sz="2400" b="1" dirty="0">
                <a:latin typeface="Cambria" panose="02040503050406030204" pitchFamily="18" charset="0"/>
              </a:rPr>
              <a:t>několik metrů vysoké přívalové vlny smetly z povrchu Země 600 vesnic a měst</a:t>
            </a:r>
            <a:r>
              <a:rPr lang="cs-CZ" sz="2400" dirty="0">
                <a:latin typeface="Cambria" panose="02040503050406030204" pitchFamily="18" charset="0"/>
              </a:rPr>
              <a:t>. Voda později zaplavila dalších 1500 obcí; podle dobových záznamů se celkový počet obětí odhaduje na 2,7 milionů </a:t>
            </a:r>
          </a:p>
          <a:p>
            <a:pPr>
              <a:defRPr/>
            </a:pPr>
            <a:r>
              <a:rPr lang="cs-CZ" sz="2400" dirty="0">
                <a:latin typeface="Cambria" panose="02040503050406030204" pitchFamily="18" charset="0"/>
              </a:rPr>
              <a:t>Podobná katastrofa se na Žluté řece odehrála i v roce 1931 (přes 3 mil. obětí) a v roce 1938 s 900 tis. oběťmi.</a:t>
            </a:r>
          </a:p>
          <a:p>
            <a:pPr marL="0" indent="0">
              <a:buNone/>
              <a:defRPr/>
            </a:pPr>
            <a:r>
              <a:rPr lang="cs-CZ" sz="2400" b="1" dirty="0"/>
              <a:t/>
            </a:r>
            <a:br>
              <a:rPr lang="cs-CZ" sz="2400" b="1" dirty="0"/>
            </a:br>
            <a:endParaRPr lang="cs-CZ" sz="2400"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9736943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21stoleti.cz/wp-content/images/11979198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6" y="84139"/>
            <a:ext cx="470376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4" descr="http://zoom.iprima.cz/sites/default/files/image_crops/image_620/d/376701_nejhorsi-povodne-v-dejinach_image_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3159126"/>
            <a:ext cx="59055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29010291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Nadpis 1"/>
          <p:cNvSpPr>
            <a:spLocks noGrp="1" noChangeArrowheads="1"/>
          </p:cNvSpPr>
          <p:nvPr>
            <p:ph type="title"/>
          </p:nvPr>
        </p:nvSpPr>
        <p:spPr>
          <a:xfrm>
            <a:off x="424872" y="115888"/>
            <a:ext cx="10963563" cy="586076"/>
          </a:xfrm>
        </p:spPr>
        <p:txBody>
          <a:bodyPr/>
          <a:lstStyle/>
          <a:p>
            <a:pPr algn="ctr"/>
            <a:r>
              <a:rPr lang="cs-CZ" altLang="cs-CZ" sz="2800" dirty="0">
                <a:latin typeface="Cambria" panose="02040503050406030204" pitchFamily="18" charset="0"/>
              </a:rPr>
              <a:t>NEJNIČIVĚJŠÍ PŘÍRODNÍ KATASTROFY V DĚJINÁCH LIDSTVA</a:t>
            </a:r>
            <a:endParaRPr lang="cs-CZ" altLang="cs-CZ" sz="2800" dirty="0"/>
          </a:p>
        </p:txBody>
      </p:sp>
      <p:sp>
        <p:nvSpPr>
          <p:cNvPr id="3" name="Zástupný symbol pro obsah 2">
            <a:extLst>
              <a:ext uri="{FF2B5EF4-FFF2-40B4-BE49-F238E27FC236}">
                <a16:creationId xmlns:a16="http://schemas.microsoft.com/office/drawing/2014/main" id="{72D0C9EA-D37A-4CBD-8C22-9EFCF3CDD805}"/>
              </a:ext>
            </a:extLst>
          </p:cNvPr>
          <p:cNvSpPr>
            <a:spLocks noGrp="1"/>
          </p:cNvSpPr>
          <p:nvPr>
            <p:ph idx="1"/>
          </p:nvPr>
        </p:nvSpPr>
        <p:spPr>
          <a:xfrm>
            <a:off x="554181" y="599065"/>
            <a:ext cx="11259128" cy="5732462"/>
          </a:xfrm>
        </p:spPr>
        <p:txBody>
          <a:bodyPr/>
          <a:lstStyle/>
          <a:p>
            <a:pPr marL="0" indent="0">
              <a:buNone/>
              <a:defRPr/>
            </a:pPr>
            <a:r>
              <a:rPr lang="cs-CZ" sz="2400" b="1" dirty="0">
                <a:latin typeface="Cambria" panose="02040503050406030204" pitchFamily="18" charset="0"/>
              </a:rPr>
              <a:t>2. </a:t>
            </a:r>
            <a:r>
              <a:rPr lang="cs-CZ" sz="2400" b="1" u="sng" dirty="0">
                <a:latin typeface="Cambria" panose="02040503050406030204" pitchFamily="18" charset="0"/>
              </a:rPr>
              <a:t>Zemětřesení v </a:t>
            </a:r>
            <a:r>
              <a:rPr lang="cs-CZ" sz="2400" b="1" u="sng" dirty="0" err="1">
                <a:latin typeface="Cambria" panose="02040503050406030204" pitchFamily="18" charset="0"/>
              </a:rPr>
              <a:t>Šan</a:t>
            </a:r>
            <a:r>
              <a:rPr lang="cs-CZ" sz="2400" b="1" u="sng" dirty="0">
                <a:latin typeface="Cambria" panose="02040503050406030204" pitchFamily="18" charset="0"/>
              </a:rPr>
              <a:t>-si</a:t>
            </a:r>
            <a:br>
              <a:rPr lang="cs-CZ" sz="2400" b="1" u="sng" dirty="0">
                <a:latin typeface="Cambria" panose="02040503050406030204" pitchFamily="18" charset="0"/>
              </a:rPr>
            </a:br>
            <a:r>
              <a:rPr lang="cs-CZ" sz="2400" dirty="0">
                <a:latin typeface="Cambria" panose="02040503050406030204" pitchFamily="18" charset="0"/>
              </a:rPr>
              <a:t>      - Rok: </a:t>
            </a:r>
            <a:r>
              <a:rPr lang="cs-CZ" sz="2400" b="1" dirty="0">
                <a:latin typeface="Cambria" panose="02040503050406030204" pitchFamily="18" charset="0"/>
              </a:rPr>
              <a:t>1556</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Čína</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830 tisíc</a:t>
            </a:r>
          </a:p>
          <a:p>
            <a:pPr>
              <a:defRPr/>
            </a:pPr>
            <a:r>
              <a:rPr lang="cs-CZ" sz="2400" b="1" dirty="0" smtClean="0">
                <a:latin typeface="Cambria" panose="02040503050406030204" pitchFamily="18" charset="0"/>
              </a:rPr>
              <a:t>Nejničivější </a:t>
            </a:r>
            <a:r>
              <a:rPr lang="cs-CZ" sz="2400" b="1" dirty="0">
                <a:latin typeface="Cambria" panose="02040503050406030204" pitchFamily="18" charset="0"/>
              </a:rPr>
              <a:t>zaznamenané zemětřesení v historii lidstva </a:t>
            </a:r>
            <a:r>
              <a:rPr lang="cs-CZ" sz="2400" dirty="0">
                <a:latin typeface="Cambria" panose="02040503050406030204" pitchFamily="18" charset="0"/>
              </a:rPr>
              <a:t>v roce 1556 zasáhlo kolem stovky kantonů v deseti čínských provinciích; 850 km široká oblast byla totálně zničena a v některých kantonech katastrofu přežilo jen 40 % obyvatel </a:t>
            </a:r>
          </a:p>
          <a:p>
            <a:pPr>
              <a:defRPr/>
            </a:pPr>
            <a:r>
              <a:rPr lang="cs-CZ" sz="2400" dirty="0">
                <a:latin typeface="Cambria" panose="02040503050406030204" pitchFamily="18" charset="0"/>
              </a:rPr>
              <a:t>Příčinou obrovských ztrát na životech byla i skutečnost, že v té době mnoho lidí žilo v umělých jeskyních vyhloubených ve sprašových (poměrně měkkých) skálách. </a:t>
            </a:r>
          </a:p>
          <a:p>
            <a:pPr>
              <a:defRPr/>
            </a:pPr>
            <a:r>
              <a:rPr lang="cs-CZ" sz="2400" dirty="0">
                <a:latin typeface="Cambria" panose="02040503050406030204" pitchFamily="18" charset="0"/>
              </a:rPr>
              <a:t>Při zemětřesení se jich naprostá většina následkem sesuvů půdy zhroutila (odhaduje se 8 st. Richterovy stupnice)</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40068834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dpis 1"/>
          <p:cNvSpPr>
            <a:spLocks noGrp="1" noChangeArrowheads="1"/>
          </p:cNvSpPr>
          <p:nvPr>
            <p:ph type="title"/>
          </p:nvPr>
        </p:nvSpPr>
        <p:spPr>
          <a:xfrm>
            <a:off x="785090" y="115888"/>
            <a:ext cx="10741891" cy="558367"/>
          </a:xfrm>
        </p:spPr>
        <p:txBody>
          <a:bodyPr/>
          <a:lstStyle/>
          <a:p>
            <a:r>
              <a:rPr lang="cs-CZ" altLang="cs-CZ" sz="2800" dirty="0">
                <a:latin typeface="Cambria" panose="02040503050406030204" pitchFamily="18" charset="0"/>
              </a:rPr>
              <a:t>NEJNIČIVĚJŠÍ PŘÍRODNÍ KATASTROFY V DĚJINÁCH LIDSTVA</a:t>
            </a:r>
            <a:endParaRPr lang="cs-CZ" altLang="cs-CZ" sz="2800" dirty="0"/>
          </a:p>
        </p:txBody>
      </p:sp>
      <p:sp>
        <p:nvSpPr>
          <p:cNvPr id="3" name="Zástupný symbol pro obsah 2">
            <a:extLst>
              <a:ext uri="{FF2B5EF4-FFF2-40B4-BE49-F238E27FC236}">
                <a16:creationId xmlns:a16="http://schemas.microsoft.com/office/drawing/2014/main" id="{7406BF5B-5622-4229-B775-0368DC288640}"/>
              </a:ext>
            </a:extLst>
          </p:cNvPr>
          <p:cNvSpPr>
            <a:spLocks noGrp="1"/>
          </p:cNvSpPr>
          <p:nvPr>
            <p:ph idx="1"/>
          </p:nvPr>
        </p:nvSpPr>
        <p:spPr>
          <a:xfrm>
            <a:off x="785090" y="858983"/>
            <a:ext cx="11065165" cy="5665644"/>
          </a:xfrm>
        </p:spPr>
        <p:txBody>
          <a:bodyPr/>
          <a:lstStyle/>
          <a:p>
            <a:pPr marL="0" indent="0">
              <a:buNone/>
              <a:defRPr/>
            </a:pPr>
            <a:r>
              <a:rPr lang="cs-CZ" sz="2400" b="1" dirty="0">
                <a:latin typeface="Cambria" panose="02040503050406030204" pitchFamily="18" charset="0"/>
              </a:rPr>
              <a:t>3. </a:t>
            </a:r>
            <a:r>
              <a:rPr lang="cs-CZ" sz="2400" b="1" u="sng" dirty="0">
                <a:latin typeface="Cambria" panose="02040503050406030204" pitchFamily="18" charset="0"/>
              </a:rPr>
              <a:t>Zemětřesení v Tang-</a:t>
            </a:r>
            <a:r>
              <a:rPr lang="cs-CZ" sz="2400" b="1" u="sng" dirty="0" err="1">
                <a:latin typeface="Cambria" panose="02040503050406030204" pitchFamily="18" charset="0"/>
              </a:rPr>
              <a:t>šan</a:t>
            </a:r>
            <a:r>
              <a:rPr lang="cs-CZ" sz="2400" b="1" u="sng" dirty="0">
                <a:latin typeface="Cambria" panose="02040503050406030204" pitchFamily="18" charset="0"/>
              </a:rPr>
              <a:t/>
            </a:r>
            <a:br>
              <a:rPr lang="cs-CZ" sz="2400" b="1" u="sng" dirty="0">
                <a:latin typeface="Cambria" panose="02040503050406030204" pitchFamily="18" charset="0"/>
              </a:rPr>
            </a:br>
            <a:r>
              <a:rPr lang="cs-CZ" sz="2400" b="1" dirty="0">
                <a:latin typeface="Cambria" panose="02040503050406030204" pitchFamily="18" charset="0"/>
              </a:rPr>
              <a:t>      </a:t>
            </a:r>
            <a:r>
              <a:rPr lang="cs-CZ" sz="2400" dirty="0">
                <a:latin typeface="Cambria" panose="02040503050406030204" pitchFamily="18" charset="0"/>
              </a:rPr>
              <a:t>- Rok: </a:t>
            </a:r>
            <a:r>
              <a:rPr lang="cs-CZ" sz="2400" b="1" dirty="0">
                <a:latin typeface="Cambria" panose="02040503050406030204" pitchFamily="18" charset="0"/>
              </a:rPr>
              <a:t>1976</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Čína</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700 tisíc</a:t>
            </a:r>
          </a:p>
          <a:p>
            <a:pPr>
              <a:defRPr/>
            </a:pPr>
            <a:r>
              <a:rPr lang="cs-CZ" sz="2400" dirty="0" smtClean="0">
                <a:latin typeface="Cambria" panose="02040503050406030204" pitchFamily="18" charset="0"/>
              </a:rPr>
              <a:t>Zemětřesení </a:t>
            </a:r>
            <a:r>
              <a:rPr lang="cs-CZ" sz="2400" dirty="0">
                <a:latin typeface="Cambria" panose="02040503050406030204" pitchFamily="18" charset="0"/>
              </a:rPr>
              <a:t>(7,8 st. Richterovy stupnice) zasáhlo průmyslovou a zalidněnou oblast širokou kolem 8 km, ve které bylo vážně poškozeno kolem 80 % všech budov </a:t>
            </a:r>
          </a:p>
          <a:p>
            <a:pPr>
              <a:defRPr/>
            </a:pPr>
            <a:r>
              <a:rPr lang="cs-CZ" sz="2400" dirty="0">
                <a:latin typeface="Cambria" panose="02040503050406030204" pitchFamily="18" charset="0"/>
              </a:rPr>
              <a:t>Neštěstí údajně předcházel výskyt podivných světel a hladina vody ve studních se výrazně zvýšila, na některých místech dokonce začal ze studní unikat plyn </a:t>
            </a:r>
          </a:p>
          <a:p>
            <a:pPr>
              <a:defRPr/>
            </a:pPr>
            <a:r>
              <a:rPr lang="cs-CZ" sz="2400" dirty="0">
                <a:latin typeface="Cambria" panose="02040503050406030204" pitchFamily="18" charset="0"/>
              </a:rPr>
              <a:t>Bylo pozorováno i podivné chování zvířat (hejna hus se pokoušela navzájem „sežrat“ v důsledku nevysvětlitelného stresu..)</a:t>
            </a:r>
          </a:p>
          <a:p>
            <a:pPr>
              <a:defRPr/>
            </a:pPr>
            <a:endParaRPr lang="cs-CZ"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463251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Z&amp;rcaron;ícený most p&amp;rcaron;i zem&amp;ecaron;t&amp;rcaron;esení v Tang šan 19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1113"/>
            <a:ext cx="4762500" cy="373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4" descr="Pokroucené &amp;zcaron;elezni&amp;ccaron;ní koleje p&amp;rcaron;i zem&amp;ecaron;t&amp;rcaron;esení v Tang šan 19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3600450"/>
            <a:ext cx="4781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19654160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dpis 1"/>
          <p:cNvSpPr>
            <a:spLocks noGrp="1" noChangeArrowheads="1"/>
          </p:cNvSpPr>
          <p:nvPr>
            <p:ph type="title"/>
          </p:nvPr>
        </p:nvSpPr>
        <p:spPr>
          <a:xfrm>
            <a:off x="480291" y="115888"/>
            <a:ext cx="10935854" cy="558367"/>
          </a:xfrm>
        </p:spPr>
        <p:txBody>
          <a:bodyPr/>
          <a:lstStyle/>
          <a:p>
            <a:pPr algn="ctr"/>
            <a:r>
              <a:rPr lang="cs-CZ" altLang="cs-CZ" sz="2800" dirty="0">
                <a:latin typeface="Cambria" panose="02040503050406030204" pitchFamily="18" charset="0"/>
              </a:rPr>
              <a:t>NEJNIČIVĚJŠÍ PŘÍRODNÍ KATASTROFY V DĚJINÁCH LIDSTVA</a:t>
            </a:r>
            <a:endParaRPr lang="cs-CZ" altLang="cs-CZ" sz="2800" dirty="0"/>
          </a:p>
        </p:txBody>
      </p:sp>
      <p:sp>
        <p:nvSpPr>
          <p:cNvPr id="3" name="Zástupný symbol pro obsah 2">
            <a:extLst>
              <a:ext uri="{FF2B5EF4-FFF2-40B4-BE49-F238E27FC236}">
                <a16:creationId xmlns:a16="http://schemas.microsoft.com/office/drawing/2014/main" id="{F237DF0E-5C69-465F-91D7-EC646A2879AF}"/>
              </a:ext>
            </a:extLst>
          </p:cNvPr>
          <p:cNvSpPr>
            <a:spLocks noGrp="1"/>
          </p:cNvSpPr>
          <p:nvPr>
            <p:ph idx="1"/>
          </p:nvPr>
        </p:nvSpPr>
        <p:spPr>
          <a:xfrm>
            <a:off x="803563" y="674255"/>
            <a:ext cx="10898910" cy="5994833"/>
          </a:xfrm>
        </p:spPr>
        <p:txBody>
          <a:bodyPr/>
          <a:lstStyle/>
          <a:p>
            <a:pPr marL="0" indent="0">
              <a:buNone/>
              <a:defRPr/>
            </a:pPr>
            <a:r>
              <a:rPr lang="cs-CZ" sz="2400" b="1" dirty="0">
                <a:latin typeface="Cambria" panose="02040503050406030204" pitchFamily="18" charset="0"/>
              </a:rPr>
              <a:t>4. </a:t>
            </a:r>
            <a:r>
              <a:rPr lang="cs-CZ" sz="2400" b="1" u="sng" dirty="0">
                <a:latin typeface="Cambria" panose="02040503050406030204" pitchFamily="18" charset="0"/>
              </a:rPr>
              <a:t>Tajfun </a:t>
            </a:r>
            <a:r>
              <a:rPr lang="cs-CZ" sz="2400" b="1" u="sng" dirty="0" err="1">
                <a:latin typeface="Cambria" panose="02040503050406030204" pitchFamily="18" charset="0"/>
              </a:rPr>
              <a:t>Bhola</a:t>
            </a:r>
            <a:r>
              <a:rPr lang="cs-CZ" sz="2400" b="1" u="sng" dirty="0">
                <a:latin typeface="Cambria" panose="02040503050406030204" pitchFamily="18" charset="0"/>
              </a:rPr>
              <a:t/>
            </a:r>
            <a:br>
              <a:rPr lang="cs-CZ" sz="2400" b="1" u="sng" dirty="0">
                <a:latin typeface="Cambria" panose="02040503050406030204" pitchFamily="18" charset="0"/>
              </a:rPr>
            </a:br>
            <a:r>
              <a:rPr lang="cs-CZ" sz="2400" dirty="0">
                <a:latin typeface="Cambria" panose="02040503050406030204" pitchFamily="18" charset="0"/>
              </a:rPr>
              <a:t>      - Rok: </a:t>
            </a:r>
            <a:r>
              <a:rPr lang="cs-CZ" sz="2400" b="1" dirty="0">
                <a:latin typeface="Cambria" panose="02040503050406030204" pitchFamily="18" charset="0"/>
              </a:rPr>
              <a:t>1970</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východní Pákistán (dnešní Bangladéš)</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300-500 tisíc</a:t>
            </a:r>
          </a:p>
          <a:p>
            <a:pPr>
              <a:defRPr/>
            </a:pPr>
            <a:r>
              <a:rPr lang="cs-CZ" sz="2400" b="1" dirty="0" smtClean="0">
                <a:latin typeface="Cambria" panose="02040503050406030204" pitchFamily="18" charset="0"/>
              </a:rPr>
              <a:t>Nejničivější </a:t>
            </a:r>
            <a:r>
              <a:rPr lang="cs-CZ" sz="2400" b="1" dirty="0">
                <a:latin typeface="Cambria" panose="02040503050406030204" pitchFamily="18" charset="0"/>
              </a:rPr>
              <a:t>zaznamenaný tajfun v historii lidstva  </a:t>
            </a:r>
          </a:p>
          <a:p>
            <a:pPr>
              <a:defRPr/>
            </a:pPr>
            <a:r>
              <a:rPr lang="cs-CZ" sz="2400" dirty="0">
                <a:latin typeface="Cambria" panose="02040503050406030204" pitchFamily="18" charset="0"/>
              </a:rPr>
              <a:t>Hlavní příčinou vysokého počtu obětí byla zvednutá vodní hladina, která potopila většinu ostrovů v deltě řeky Gangy</a:t>
            </a:r>
          </a:p>
          <a:p>
            <a:pPr>
              <a:defRPr/>
            </a:pPr>
            <a:r>
              <a:rPr lang="cs-CZ" sz="2400" dirty="0">
                <a:latin typeface="Cambria" panose="02040503050406030204" pitchFamily="18" charset="0"/>
              </a:rPr>
              <a:t>V okamžiku největší síly dosahovala </a:t>
            </a:r>
            <a:r>
              <a:rPr lang="cs-CZ" sz="2400" b="1" dirty="0">
                <a:latin typeface="Cambria" panose="02040503050406030204" pitchFamily="18" charset="0"/>
              </a:rPr>
              <a:t>rychlost větru 205 kilometrů za hodinu </a:t>
            </a:r>
          </a:p>
          <a:p>
            <a:pPr>
              <a:defRPr/>
            </a:pPr>
            <a:r>
              <a:rPr lang="cs-CZ" sz="2400" dirty="0">
                <a:latin typeface="Cambria" panose="02040503050406030204" pitchFamily="18" charset="0"/>
              </a:rPr>
              <a:t>Laxní přístup západní části země k řešení následků katastrofy vyostřil napětí mezi západem a východem a značnou měrou urychlil počátek osvobozenecké války - ta skončila </a:t>
            </a:r>
            <a:r>
              <a:rPr lang="cs-CZ" sz="2400" b="1" dirty="0">
                <a:latin typeface="Cambria" panose="02040503050406030204" pitchFamily="18" charset="0"/>
              </a:rPr>
              <a:t>rozdělením země na dnešní Pákistán a Bangladéš</a:t>
            </a:r>
          </a:p>
          <a:p>
            <a:pPr>
              <a:defRPr/>
            </a:pPr>
            <a:endParaRPr lang="cs-CZ" sz="2400" b="1" dirty="0">
              <a:latin typeface="Cambria" panose="02040503050406030204" pitchFamily="18" charset="0"/>
            </a:endParaRPr>
          </a:p>
          <a:p>
            <a:pPr>
              <a:defRPr/>
            </a:pPr>
            <a:endParaRPr lang="cs-CZ"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9508618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hurricanescience.org/images/hss/1970_bhola_radarimage_no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115888"/>
            <a:ext cx="40624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4" descr="http://i.cbc.ca/1.2185015.1382509445%21/httpImage/image.jpg_gen/derivatives/original_300/f-cp-galveston19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241301"/>
            <a:ext cx="34559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6" descr="http://isthiswhatyouarelookingfor.com/wp-content/uploads/2015/04/Cyklon-Bhol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3284539"/>
            <a:ext cx="4656138"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8" descr="http://content.randomenthusiasm.com/62PjY6qqe.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00" y="2965451"/>
            <a:ext cx="4254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38312106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Nadpis 1"/>
          <p:cNvSpPr>
            <a:spLocks noGrp="1" noChangeArrowheads="1"/>
          </p:cNvSpPr>
          <p:nvPr>
            <p:ph type="title"/>
          </p:nvPr>
        </p:nvSpPr>
        <p:spPr>
          <a:xfrm>
            <a:off x="1052944" y="188913"/>
            <a:ext cx="10280073" cy="540760"/>
          </a:xfrm>
        </p:spPr>
        <p:txBody>
          <a:bodyPr/>
          <a:lstStyle/>
          <a:p>
            <a:pPr algn="ctr"/>
            <a:r>
              <a:rPr lang="cs-CZ" altLang="cs-CZ" sz="2800" dirty="0">
                <a:latin typeface="Cambria" panose="02040503050406030204" pitchFamily="18" charset="0"/>
              </a:rPr>
              <a:t>NEJNIČIVĚJŠÍ PŘÍRODNÍ KATASTROFY V DĚJINÁCH LIDSTVA</a:t>
            </a:r>
            <a:endParaRPr lang="cs-CZ" altLang="cs-CZ" sz="2800" dirty="0"/>
          </a:p>
        </p:txBody>
      </p:sp>
      <p:sp>
        <p:nvSpPr>
          <p:cNvPr id="3" name="Zástupný symbol pro obsah 2">
            <a:extLst>
              <a:ext uri="{FF2B5EF4-FFF2-40B4-BE49-F238E27FC236}">
                <a16:creationId xmlns:a16="http://schemas.microsoft.com/office/drawing/2014/main" id="{351E8E5E-BACD-424D-AC0C-97D2FFFD4F9A}"/>
              </a:ext>
            </a:extLst>
          </p:cNvPr>
          <p:cNvSpPr>
            <a:spLocks noGrp="1"/>
          </p:cNvSpPr>
          <p:nvPr>
            <p:ph idx="1"/>
          </p:nvPr>
        </p:nvSpPr>
        <p:spPr>
          <a:xfrm>
            <a:off x="498764" y="729674"/>
            <a:ext cx="11434618" cy="5939416"/>
          </a:xfrm>
        </p:spPr>
        <p:txBody>
          <a:bodyPr/>
          <a:lstStyle/>
          <a:p>
            <a:pPr marL="0" indent="0">
              <a:buNone/>
              <a:defRPr/>
            </a:pPr>
            <a:r>
              <a:rPr lang="cs-CZ" sz="2400" b="1" dirty="0">
                <a:latin typeface="Cambria" panose="02040503050406030204" pitchFamily="18" charset="0"/>
              </a:rPr>
              <a:t>5. </a:t>
            </a:r>
            <a:r>
              <a:rPr lang="cs-CZ" sz="2400" b="1" u="sng" dirty="0">
                <a:latin typeface="Cambria" panose="02040503050406030204" pitchFamily="18" charset="0"/>
              </a:rPr>
              <a:t>Tajfun nebo zemětřesení v Kalkatě</a:t>
            </a:r>
            <a:br>
              <a:rPr lang="cs-CZ" sz="2400" b="1" u="sng" dirty="0">
                <a:latin typeface="Cambria" panose="02040503050406030204" pitchFamily="18" charset="0"/>
              </a:rPr>
            </a:br>
            <a:r>
              <a:rPr lang="cs-CZ" sz="2400" dirty="0">
                <a:latin typeface="Cambria" panose="02040503050406030204" pitchFamily="18" charset="0"/>
              </a:rPr>
              <a:t>      - Rok: </a:t>
            </a:r>
            <a:r>
              <a:rPr lang="cs-CZ" sz="2400" b="1" dirty="0">
                <a:latin typeface="Cambria" panose="02040503050406030204" pitchFamily="18" charset="0"/>
              </a:rPr>
              <a:t>1737</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Indie</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300-500 tisíc</a:t>
            </a:r>
          </a:p>
          <a:p>
            <a:pPr>
              <a:defRPr/>
            </a:pPr>
            <a:r>
              <a:rPr lang="cs-CZ" sz="2400" dirty="0" smtClean="0">
                <a:latin typeface="Cambria" panose="02040503050406030204" pitchFamily="18" charset="0"/>
              </a:rPr>
              <a:t>Vzhledem </a:t>
            </a:r>
            <a:r>
              <a:rPr lang="cs-CZ" sz="2400" dirty="0">
                <a:latin typeface="Cambria" panose="02040503050406030204" pitchFamily="18" charset="0"/>
              </a:rPr>
              <a:t>k malému množství dochovaných informací byla katastrofa v Kalkatě dlouho přičítána zemětřesení; v současnosti se však odborníci domnívají, že se jednalo o tajfun </a:t>
            </a:r>
          </a:p>
          <a:p>
            <a:pPr>
              <a:defRPr/>
            </a:pPr>
            <a:r>
              <a:rPr lang="cs-CZ" sz="2400" dirty="0">
                <a:latin typeface="Cambria" panose="02040503050406030204" pitchFamily="18" charset="0"/>
              </a:rPr>
              <a:t>Bouře a povodeň zničila téměř všechny budovy s doškovými střechami a zabila 3000 lidí.., dále přílivová vlna vyvolaná silným zemětřesením v přístavu potopila 20 000 lodí a vyžádala si 300 000 obětí.. </a:t>
            </a:r>
          </a:p>
          <a:p>
            <a:pPr>
              <a:defRPr/>
            </a:pPr>
            <a:r>
              <a:rPr lang="cs-CZ" sz="2400" dirty="0">
                <a:latin typeface="Cambria" panose="02040503050406030204" pitchFamily="18" charset="0"/>
              </a:rPr>
              <a:t>Je však vcelku zvláštní, že v té době měla mít Kalkata pouze kolem 20 000 obyvatel…</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8037210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dpis 1"/>
          <p:cNvSpPr>
            <a:spLocks noGrp="1" noChangeArrowheads="1"/>
          </p:cNvSpPr>
          <p:nvPr>
            <p:ph type="title"/>
          </p:nvPr>
        </p:nvSpPr>
        <p:spPr>
          <a:xfrm>
            <a:off x="785091" y="115888"/>
            <a:ext cx="10353964" cy="549130"/>
          </a:xfrm>
        </p:spPr>
        <p:txBody>
          <a:bodyPr/>
          <a:lstStyle/>
          <a:p>
            <a:pPr algn="ctr"/>
            <a:r>
              <a:rPr lang="cs-CZ" altLang="cs-CZ" sz="2800" dirty="0">
                <a:latin typeface="Cambria" panose="02040503050406030204" pitchFamily="18" charset="0"/>
              </a:rPr>
              <a:t>NEJNIČIVĚJŠÍ PŘÍRODNÍ KATASTROFY V DĚJINÁCH LIDSTVA</a:t>
            </a:r>
            <a:endParaRPr lang="cs-CZ" altLang="cs-CZ" sz="2800" dirty="0"/>
          </a:p>
        </p:txBody>
      </p:sp>
      <p:sp>
        <p:nvSpPr>
          <p:cNvPr id="3" name="Zástupný symbol pro obsah 2">
            <a:extLst>
              <a:ext uri="{FF2B5EF4-FFF2-40B4-BE49-F238E27FC236}">
                <a16:creationId xmlns:a16="http://schemas.microsoft.com/office/drawing/2014/main" id="{B1AFD619-9B69-4AB5-ACB2-3DE815F9AD25}"/>
              </a:ext>
            </a:extLst>
          </p:cNvPr>
          <p:cNvSpPr>
            <a:spLocks noGrp="1"/>
          </p:cNvSpPr>
          <p:nvPr>
            <p:ph idx="1"/>
          </p:nvPr>
        </p:nvSpPr>
        <p:spPr>
          <a:xfrm>
            <a:off x="461818" y="665018"/>
            <a:ext cx="11434618" cy="5472112"/>
          </a:xfrm>
        </p:spPr>
        <p:txBody>
          <a:bodyPr/>
          <a:lstStyle/>
          <a:p>
            <a:pPr marL="0" indent="0">
              <a:buNone/>
              <a:defRPr/>
            </a:pPr>
            <a:r>
              <a:rPr lang="cs-CZ" sz="2400" b="1" dirty="0">
                <a:latin typeface="Cambria" panose="02040503050406030204" pitchFamily="18" charset="0"/>
              </a:rPr>
              <a:t>6. </a:t>
            </a:r>
            <a:r>
              <a:rPr lang="cs-CZ" sz="2400" b="1" u="sng" dirty="0">
                <a:latin typeface="Cambria" panose="02040503050406030204" pitchFamily="18" charset="0"/>
              </a:rPr>
              <a:t>Tsunami v Indickém oceánu</a:t>
            </a:r>
            <a:br>
              <a:rPr lang="cs-CZ" sz="2400" b="1" u="sng" dirty="0">
                <a:latin typeface="Cambria" panose="02040503050406030204" pitchFamily="18" charset="0"/>
              </a:rPr>
            </a:br>
            <a:r>
              <a:rPr lang="cs-CZ" sz="2400" dirty="0">
                <a:latin typeface="Cambria" panose="02040503050406030204" pitchFamily="18" charset="0"/>
              </a:rPr>
              <a:t>      - Rok: </a:t>
            </a:r>
            <a:r>
              <a:rPr lang="cs-CZ" sz="2400" b="1" dirty="0">
                <a:latin typeface="Cambria" panose="02040503050406030204" pitchFamily="18" charset="0"/>
              </a:rPr>
              <a:t>2004</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Indie, Indonésie </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až 270 tisíc</a:t>
            </a:r>
          </a:p>
          <a:p>
            <a:pPr>
              <a:defRPr/>
            </a:pPr>
            <a:r>
              <a:rPr lang="cs-CZ" sz="2400" dirty="0" smtClean="0">
                <a:latin typeface="Cambria" panose="02040503050406030204" pitchFamily="18" charset="0"/>
              </a:rPr>
              <a:t>26</a:t>
            </a:r>
            <a:r>
              <a:rPr lang="cs-CZ" sz="2400" dirty="0">
                <a:latin typeface="Cambria" panose="02040503050406030204" pitchFamily="18" charset="0"/>
              </a:rPr>
              <a:t>. prosince 2004 došlo k velmi silnému podmořskému zemětřesení s epicentrem několik desítek kilometrů od západního pobřeží Sumatry (</a:t>
            </a:r>
            <a:r>
              <a:rPr lang="cs-CZ" sz="2400" b="1" dirty="0">
                <a:latin typeface="Cambria" panose="02040503050406030204" pitchFamily="18" charset="0"/>
              </a:rPr>
              <a:t>9,3 stupně Richterovy škály</a:t>
            </a:r>
            <a:r>
              <a:rPr lang="cs-CZ" sz="2400" dirty="0">
                <a:latin typeface="Cambria" panose="02040503050406030204" pitchFamily="18" charset="0"/>
              </a:rPr>
              <a:t>,  jednalo se o </a:t>
            </a:r>
            <a:r>
              <a:rPr lang="cs-CZ" sz="2400" b="1" dirty="0">
                <a:latin typeface="Cambria" panose="02040503050406030204" pitchFamily="18" charset="0"/>
              </a:rPr>
              <a:t>druhé nejsilnější zemětřesení</a:t>
            </a:r>
            <a:r>
              <a:rPr lang="cs-CZ" sz="2400" dirty="0">
                <a:latin typeface="Cambria" panose="02040503050406030204" pitchFamily="18" charset="0"/>
              </a:rPr>
              <a:t>, jaké kdy seismografy zaznamenaly)</a:t>
            </a:r>
          </a:p>
          <a:p>
            <a:pPr>
              <a:defRPr/>
            </a:pPr>
            <a:r>
              <a:rPr lang="cs-CZ" sz="2400" dirty="0">
                <a:latin typeface="Cambria" panose="02040503050406030204" pitchFamily="18" charset="0"/>
              </a:rPr>
              <a:t>Pohyby mořského dna vyvolaly </a:t>
            </a:r>
            <a:r>
              <a:rPr lang="cs-CZ" sz="2400" b="1" dirty="0">
                <a:latin typeface="Cambria" panose="02040503050406030204" pitchFamily="18" charset="0"/>
              </a:rPr>
              <a:t>tsunami</a:t>
            </a:r>
            <a:r>
              <a:rPr lang="cs-CZ" sz="2400" dirty="0">
                <a:latin typeface="Cambria" panose="02040503050406030204" pitchFamily="18" charset="0"/>
              </a:rPr>
              <a:t>, jež místy dosahovaly až </a:t>
            </a:r>
            <a:r>
              <a:rPr lang="cs-CZ" sz="2400" b="1" dirty="0">
                <a:latin typeface="Cambria" panose="02040503050406030204" pitchFamily="18" charset="0"/>
              </a:rPr>
              <a:t>30 m výšky </a:t>
            </a:r>
            <a:r>
              <a:rPr lang="cs-CZ" sz="2400" dirty="0">
                <a:latin typeface="Cambria" panose="02040503050406030204" pitchFamily="18" charset="0"/>
              </a:rPr>
              <a:t>a které později </a:t>
            </a:r>
            <a:r>
              <a:rPr lang="cs-CZ" sz="2400" b="1" dirty="0">
                <a:latin typeface="Cambria" panose="02040503050406030204" pitchFamily="18" charset="0"/>
              </a:rPr>
              <a:t>zasáhly většinu pevniny obklopující Indický oceán</a:t>
            </a:r>
          </a:p>
          <a:p>
            <a:pPr>
              <a:defRPr/>
            </a:pPr>
            <a:r>
              <a:rPr lang="cs-CZ" sz="2400" dirty="0">
                <a:latin typeface="Cambria" panose="02040503050406030204" pitchFamily="18" charset="0"/>
              </a:rPr>
              <a:t>Zemětřesení vyvolalo slabé dozvuky dokonce až na Aljašce…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9643919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4" descr="http://img.aktualne.centrum.cz/35/98/359878m-japonsko-po-zemetreseni-a-tsuna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089" y="333376"/>
            <a:ext cx="44164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6" descr="http://im.novinky.cz/433/204337-top_foto1-xs90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989" y="3716339"/>
            <a:ext cx="4905375"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8" descr="http://21stoleti.cz/wp-content/images/12257935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3630613"/>
            <a:ext cx="4481512"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10" descr="http://media.novinky.cz/610/196108-original1-8p6q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7025" y="333376"/>
            <a:ext cx="4648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altLang="cs-CZ" smtClean="0"/>
              <a:t>Blok 3</a:t>
            </a:r>
            <a:endParaRPr lang="cs-CZ" altLang="cs-CZ"/>
          </a:p>
        </p:txBody>
      </p:sp>
    </p:spTree>
    <p:extLst>
      <p:ext uri="{BB962C8B-B14F-4D97-AF65-F5344CB8AC3E}">
        <p14:creationId xmlns:p14="http://schemas.microsoft.com/office/powerpoint/2010/main" val="712553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9"/>
            <a:ext cx="8229600" cy="490537"/>
          </a:xfrm>
        </p:spPr>
        <p:txBody>
          <a:bodyPr/>
          <a:lstStyle/>
          <a:p>
            <a:pPr algn="ctr"/>
            <a:r>
              <a:rPr lang="cs-CZ" altLang="cs-CZ" sz="2800" dirty="0">
                <a:latin typeface="Cambria" panose="02040503050406030204" pitchFamily="18" charset="0"/>
              </a:rPr>
              <a:t>ZÁNIK HISTORICKÝCH KULTUR</a:t>
            </a:r>
          </a:p>
        </p:txBody>
      </p:sp>
      <p:sp>
        <p:nvSpPr>
          <p:cNvPr id="13315" name="Rectangle 3"/>
          <p:cNvSpPr>
            <a:spLocks noGrp="1" noChangeArrowheads="1"/>
          </p:cNvSpPr>
          <p:nvPr>
            <p:ph type="body" idx="1"/>
          </p:nvPr>
        </p:nvSpPr>
        <p:spPr>
          <a:xfrm>
            <a:off x="452583" y="981076"/>
            <a:ext cx="11055926" cy="5472113"/>
          </a:xfrm>
        </p:spPr>
        <p:txBody>
          <a:bodyPr/>
          <a:lstStyle/>
          <a:p>
            <a:pPr>
              <a:buFontTx/>
              <a:buNone/>
            </a:pPr>
            <a:r>
              <a:rPr lang="cs-CZ" altLang="cs-CZ" sz="2400" b="1" u="sng" dirty="0">
                <a:latin typeface="Cambria" panose="02040503050406030204" pitchFamily="18" charset="0"/>
              </a:rPr>
              <a:t>Starověký Egypt</a:t>
            </a:r>
          </a:p>
          <a:p>
            <a:r>
              <a:rPr lang="cs-CZ" altLang="cs-CZ" sz="2400" dirty="0">
                <a:latin typeface="Cambria" panose="02040503050406030204" pitchFamily="18" charset="0"/>
              </a:rPr>
              <a:t>Existoval v období 3100 – 30 př. n. l., kdy se stává římskou provincií</a:t>
            </a:r>
          </a:p>
          <a:p>
            <a:r>
              <a:rPr lang="cs-CZ" altLang="cs-CZ" sz="2400" b="1" dirty="0">
                <a:latin typeface="Cambria" panose="02040503050406030204" pitchFamily="18" charset="0"/>
              </a:rPr>
              <a:t>Členil se na Horní a Dolní Egypt podle toku řeky Nil</a:t>
            </a:r>
            <a:r>
              <a:rPr lang="cs-CZ" altLang="cs-CZ" sz="2400" dirty="0">
                <a:latin typeface="Cambria" panose="02040503050406030204" pitchFamily="18" charset="0"/>
              </a:rPr>
              <a:t>, v roce 3100 sjednotil jednotlivé městské státy faraon </a:t>
            </a:r>
            <a:r>
              <a:rPr lang="cs-CZ" altLang="cs-CZ" sz="2400" dirty="0" err="1">
                <a:latin typeface="Cambria" panose="02040503050406030204" pitchFamily="18" charset="0"/>
              </a:rPr>
              <a:t>Meni</a:t>
            </a:r>
            <a:r>
              <a:rPr lang="cs-CZ" altLang="cs-CZ" sz="2400" dirty="0">
                <a:latin typeface="Cambria" panose="02040503050406030204" pitchFamily="18" charset="0"/>
              </a:rPr>
              <a:t> v jednu říši</a:t>
            </a:r>
          </a:p>
          <a:p>
            <a:r>
              <a:rPr lang="cs-CZ" altLang="cs-CZ" sz="2400" b="1" dirty="0">
                <a:latin typeface="Cambria" panose="02040503050406030204" pitchFamily="18" charset="0"/>
              </a:rPr>
              <a:t>Největší rozmach </a:t>
            </a:r>
            <a:r>
              <a:rPr lang="cs-CZ" altLang="cs-CZ" sz="2400" dirty="0">
                <a:latin typeface="Cambria" panose="02040503050406030204" pitchFamily="18" charset="0"/>
              </a:rPr>
              <a:t>nastává v období tzv. </a:t>
            </a:r>
            <a:r>
              <a:rPr lang="cs-CZ" altLang="cs-CZ" sz="2400" b="1" dirty="0">
                <a:latin typeface="Cambria" panose="02040503050406030204" pitchFamily="18" charset="0"/>
              </a:rPr>
              <a:t>Nové říše (1550 – 1070 př. n. l.)</a:t>
            </a:r>
          </a:p>
          <a:p>
            <a:r>
              <a:rPr lang="cs-CZ" altLang="cs-CZ" sz="2400" dirty="0">
                <a:latin typeface="Cambria" panose="02040503050406030204" pitchFamily="18" charset="0"/>
              </a:rPr>
              <a:t>V té době je založeno </a:t>
            </a:r>
            <a:r>
              <a:rPr lang="cs-CZ" altLang="cs-CZ" sz="2400" b="1" dirty="0">
                <a:latin typeface="Cambria" panose="02040503050406030204" pitchFamily="18" charset="0"/>
              </a:rPr>
              <a:t>Údolí králů</a:t>
            </a:r>
            <a:r>
              <a:rPr lang="cs-CZ" altLang="cs-CZ" sz="2400" dirty="0">
                <a:latin typeface="Cambria" panose="02040503050406030204" pitchFamily="18" charset="0"/>
              </a:rPr>
              <a:t>, kam jsou pohřbíváni do svých hrobek faraoni</a:t>
            </a:r>
          </a:p>
          <a:p>
            <a:r>
              <a:rPr lang="cs-CZ" altLang="cs-CZ" sz="2400" dirty="0">
                <a:latin typeface="Cambria" panose="02040503050406030204" pitchFamily="18" charset="0"/>
              </a:rPr>
              <a:t>Jsou postaveny </a:t>
            </a:r>
            <a:r>
              <a:rPr lang="cs-CZ" altLang="cs-CZ" sz="2400" b="1" dirty="0">
                <a:latin typeface="Cambria" panose="02040503050406030204" pitchFamily="18" charset="0"/>
              </a:rPr>
              <a:t>chrámové komplexy Luxor a </a:t>
            </a:r>
            <a:r>
              <a:rPr lang="cs-CZ" altLang="cs-CZ" sz="2400" b="1" dirty="0" err="1">
                <a:latin typeface="Cambria" panose="02040503050406030204" pitchFamily="18" charset="0"/>
              </a:rPr>
              <a:t>Karnak</a:t>
            </a:r>
            <a:endParaRPr lang="cs-CZ" altLang="cs-CZ" sz="2400" b="1" dirty="0">
              <a:latin typeface="Cambria" panose="02040503050406030204" pitchFamily="18" charset="0"/>
            </a:endParaRPr>
          </a:p>
          <a:p>
            <a:r>
              <a:rPr lang="cs-CZ" altLang="cs-CZ" sz="2400" dirty="0">
                <a:latin typeface="Cambria" panose="02040503050406030204" pitchFamily="18" charset="0"/>
              </a:rPr>
              <a:t>Je to období vlády </a:t>
            </a:r>
            <a:r>
              <a:rPr lang="cs-CZ" altLang="cs-CZ" sz="2400" b="1" dirty="0">
                <a:latin typeface="Cambria" panose="02040503050406030204" pitchFamily="18" charset="0"/>
              </a:rPr>
              <a:t>královny </a:t>
            </a:r>
            <a:r>
              <a:rPr lang="cs-CZ" altLang="cs-CZ" sz="2400" b="1" dirty="0" err="1">
                <a:latin typeface="Cambria" panose="02040503050406030204" pitchFamily="18" charset="0"/>
              </a:rPr>
              <a:t>Nefertiti</a:t>
            </a:r>
            <a:r>
              <a:rPr lang="cs-CZ" altLang="cs-CZ" sz="2400" dirty="0">
                <a:latin typeface="Cambria" panose="02040503050406030204" pitchFamily="18" charset="0"/>
              </a:rPr>
              <a:t>, </a:t>
            </a:r>
            <a:r>
              <a:rPr lang="cs-CZ" altLang="cs-CZ" sz="2400" b="1" dirty="0">
                <a:latin typeface="Cambria" panose="02040503050406030204" pitchFamily="18" charset="0"/>
              </a:rPr>
              <a:t>faraona Tutanchamona</a:t>
            </a:r>
            <a:r>
              <a:rPr lang="cs-CZ" altLang="cs-CZ" sz="2400" dirty="0">
                <a:latin typeface="Cambria" panose="02040503050406030204" pitchFamily="18" charset="0"/>
              </a:rPr>
              <a:t>, který vrací statut hlavního město Thébám</a:t>
            </a:r>
          </a:p>
          <a:p>
            <a:endParaRPr lang="cs-CZ" altLang="cs-CZ" sz="2400" b="1" u="sng" dirty="0">
              <a:latin typeface="Cambria" panose="02040503050406030204" pitchFamily="18"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8324187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Nadpis 1"/>
          <p:cNvSpPr>
            <a:spLocks noGrp="1" noChangeArrowheads="1"/>
          </p:cNvSpPr>
          <p:nvPr>
            <p:ph type="title"/>
          </p:nvPr>
        </p:nvSpPr>
        <p:spPr>
          <a:xfrm>
            <a:off x="997527" y="115889"/>
            <a:ext cx="10141528" cy="549129"/>
          </a:xfrm>
        </p:spPr>
        <p:txBody>
          <a:bodyPr/>
          <a:lstStyle/>
          <a:p>
            <a:r>
              <a:rPr lang="cs-CZ" altLang="cs-CZ" sz="2800" dirty="0">
                <a:latin typeface="Cambria" panose="02040503050406030204" pitchFamily="18" charset="0"/>
              </a:rPr>
              <a:t>NEJNIČIVĚJŠÍ PŘÍRODNÍ KATASTROFY V DĚJINÁCH LIDSTVA</a:t>
            </a:r>
            <a:endParaRPr lang="cs-CZ" altLang="cs-CZ" sz="2800" dirty="0"/>
          </a:p>
        </p:txBody>
      </p:sp>
      <p:sp>
        <p:nvSpPr>
          <p:cNvPr id="3" name="Zástupný symbol pro obsah 2">
            <a:extLst>
              <a:ext uri="{FF2B5EF4-FFF2-40B4-BE49-F238E27FC236}">
                <a16:creationId xmlns:a16="http://schemas.microsoft.com/office/drawing/2014/main" id="{0E422BD2-0379-4305-81D1-491B9E6E810D}"/>
              </a:ext>
            </a:extLst>
          </p:cNvPr>
          <p:cNvSpPr>
            <a:spLocks noGrp="1"/>
          </p:cNvSpPr>
          <p:nvPr>
            <p:ph idx="1"/>
          </p:nvPr>
        </p:nvSpPr>
        <p:spPr>
          <a:xfrm>
            <a:off x="997527" y="665018"/>
            <a:ext cx="10520218" cy="5932632"/>
          </a:xfrm>
        </p:spPr>
        <p:txBody>
          <a:bodyPr/>
          <a:lstStyle/>
          <a:p>
            <a:pPr marL="0" indent="0">
              <a:buNone/>
              <a:defRPr/>
            </a:pPr>
            <a:r>
              <a:rPr lang="cs-CZ" sz="2400" b="1" dirty="0">
                <a:latin typeface="Cambria" panose="02040503050406030204" pitchFamily="18" charset="0"/>
              </a:rPr>
              <a:t>7. </a:t>
            </a:r>
            <a:r>
              <a:rPr lang="cs-CZ" sz="2400" b="1" u="sng" dirty="0">
                <a:latin typeface="Cambria" panose="02040503050406030204" pitchFamily="18" charset="0"/>
              </a:rPr>
              <a:t>Zemětřesení v </a:t>
            </a:r>
            <a:r>
              <a:rPr lang="cs-CZ" sz="2400" b="1" u="sng" dirty="0" err="1">
                <a:latin typeface="Cambria" panose="02040503050406030204" pitchFamily="18" charset="0"/>
              </a:rPr>
              <a:t>Allepu</a:t>
            </a:r>
            <a:r>
              <a:rPr lang="cs-CZ" sz="2400" b="1" u="sng" dirty="0">
                <a:latin typeface="Cambria" panose="02040503050406030204" pitchFamily="18" charset="0"/>
              </a:rPr>
              <a:t/>
            </a:r>
            <a:br>
              <a:rPr lang="cs-CZ" sz="2400" b="1" u="sng" dirty="0">
                <a:latin typeface="Cambria" panose="02040503050406030204" pitchFamily="18" charset="0"/>
              </a:rPr>
            </a:br>
            <a:r>
              <a:rPr lang="cs-CZ" sz="2400" dirty="0">
                <a:latin typeface="Cambria" panose="02040503050406030204" pitchFamily="18" charset="0"/>
              </a:rPr>
              <a:t>      - Rok: </a:t>
            </a:r>
            <a:r>
              <a:rPr lang="cs-CZ" sz="2400" b="1" dirty="0">
                <a:latin typeface="Cambria" panose="02040503050406030204" pitchFamily="18" charset="0"/>
              </a:rPr>
              <a:t>1138</a:t>
            </a:r>
          </a:p>
          <a:p>
            <a:pPr marL="0" indent="0">
              <a:buNone/>
              <a:defRPr/>
            </a:pPr>
            <a:r>
              <a:rPr lang="cs-CZ" sz="2400" dirty="0">
                <a:latin typeface="Cambria" panose="02040503050406030204" pitchFamily="18" charset="0"/>
              </a:rPr>
              <a:t>      - Země: </a:t>
            </a:r>
            <a:r>
              <a:rPr lang="cs-CZ" sz="2400" b="1" dirty="0">
                <a:latin typeface="Cambria" panose="02040503050406030204" pitchFamily="18" charset="0"/>
              </a:rPr>
              <a:t>Sýrie</a:t>
            </a:r>
          </a:p>
          <a:p>
            <a:pPr marL="0" indent="0">
              <a:buNone/>
              <a:defRPr/>
            </a:pPr>
            <a:r>
              <a:rPr lang="cs-CZ" sz="2400" dirty="0">
                <a:latin typeface="Cambria" panose="02040503050406030204" pitchFamily="18" charset="0"/>
              </a:rPr>
              <a:t>      - Počet obětí: </a:t>
            </a:r>
            <a:r>
              <a:rPr lang="cs-CZ" sz="2400" b="1" dirty="0">
                <a:latin typeface="Cambria" panose="02040503050406030204" pitchFamily="18" charset="0"/>
              </a:rPr>
              <a:t>230 tisíc</a:t>
            </a:r>
          </a:p>
          <a:p>
            <a:pPr>
              <a:defRPr/>
            </a:pPr>
            <a:endParaRPr lang="cs-CZ" sz="2400" dirty="0"/>
          </a:p>
          <a:p>
            <a:pPr>
              <a:defRPr/>
            </a:pPr>
            <a:r>
              <a:rPr lang="cs-CZ" sz="2400" dirty="0" err="1">
                <a:latin typeface="Cambria" panose="02040503050406030204" pitchFamily="18" charset="0"/>
              </a:rPr>
              <a:t>Allepo</a:t>
            </a:r>
            <a:r>
              <a:rPr lang="cs-CZ" sz="2400" dirty="0">
                <a:latin typeface="Cambria" panose="02040503050406030204" pitchFamily="18" charset="0"/>
              </a:rPr>
              <a:t> je druhé nejstarší město Sýrie (po Damašku) a jedno z nejstarších měst na světě</a:t>
            </a:r>
          </a:p>
          <a:p>
            <a:pPr>
              <a:defRPr/>
            </a:pPr>
            <a:r>
              <a:rPr lang="cs-CZ" sz="2400" dirty="0" err="1">
                <a:latin typeface="Cambria" panose="02040503050406030204" pitchFamily="18" charset="0"/>
              </a:rPr>
              <a:t>Allepo</a:t>
            </a:r>
            <a:r>
              <a:rPr lang="cs-CZ" sz="2400" dirty="0">
                <a:latin typeface="Cambria" panose="02040503050406030204" pitchFamily="18" charset="0"/>
              </a:rPr>
              <a:t> bylo až na několik budov zcela zničeno a muselo být vybudováno znovu od základů </a:t>
            </a:r>
          </a:p>
          <a:p>
            <a:pPr>
              <a:defRPr/>
            </a:pPr>
            <a:r>
              <a:rPr lang="cs-CZ" sz="2400" dirty="0">
                <a:latin typeface="Cambria" panose="02040503050406030204" pitchFamily="18" charset="0"/>
              </a:rPr>
              <a:t>Zemětřesení postihlo řadu dalších měst, otřesy byly údajně cítit i v Damašku</a:t>
            </a:r>
          </a:p>
          <a:p>
            <a:pPr>
              <a:defRPr/>
            </a:pPr>
            <a:endParaRPr lang="cs-CZ" sz="2400" dirty="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139704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3" name="Nadpis 2"/>
          <p:cNvSpPr>
            <a:spLocks noGrp="1"/>
          </p:cNvSpPr>
          <p:nvPr>
            <p:ph type="title"/>
          </p:nvPr>
        </p:nvSpPr>
        <p:spPr/>
        <p:txBody>
          <a:bodyPr/>
          <a:lstStyle/>
          <a:p>
            <a:pPr algn="ctr"/>
            <a:r>
              <a:rPr lang="cs-CZ" dirty="0"/>
              <a:t>Populační vývoj obyvatelstva světa, rozmístění obyvatelstva</a:t>
            </a:r>
            <a:br>
              <a:rPr lang="cs-CZ" dirty="0"/>
            </a:br>
            <a:endParaRPr lang="cs-CZ" dirty="0"/>
          </a:p>
        </p:txBody>
      </p:sp>
    </p:spTree>
    <p:extLst>
      <p:ext uri="{BB962C8B-B14F-4D97-AF65-F5344CB8AC3E}">
        <p14:creationId xmlns:p14="http://schemas.microsoft.com/office/powerpoint/2010/main" val="129426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Blok 3</a:t>
            </a:r>
            <a:endParaRPr lang="cs-CZ" dirty="0"/>
          </a:p>
        </p:txBody>
      </p:sp>
      <p:sp>
        <p:nvSpPr>
          <p:cNvPr id="3" name="Nadpis 2"/>
          <p:cNvSpPr>
            <a:spLocks noGrp="1"/>
          </p:cNvSpPr>
          <p:nvPr>
            <p:ph type="title"/>
          </p:nvPr>
        </p:nvSpPr>
        <p:spPr>
          <a:xfrm>
            <a:off x="720000" y="424436"/>
            <a:ext cx="10753200" cy="451576"/>
          </a:xfrm>
        </p:spPr>
        <p:txBody>
          <a:bodyPr/>
          <a:lstStyle/>
          <a:p>
            <a:pPr algn="ctr"/>
            <a:r>
              <a:rPr lang="cs-CZ" dirty="0" smtClean="0"/>
              <a:t>Populační vývoj světa</a:t>
            </a:r>
            <a:endParaRPr lang="cs-CZ" dirty="0"/>
          </a:p>
        </p:txBody>
      </p:sp>
      <p:sp>
        <p:nvSpPr>
          <p:cNvPr id="4" name="Zástupný symbol pro obsah 3"/>
          <p:cNvSpPr>
            <a:spLocks noGrp="1"/>
          </p:cNvSpPr>
          <p:nvPr>
            <p:ph idx="1"/>
          </p:nvPr>
        </p:nvSpPr>
        <p:spPr>
          <a:xfrm>
            <a:off x="720000" y="1071418"/>
            <a:ext cx="10753200" cy="4760582"/>
          </a:xfrm>
        </p:spPr>
        <p:txBody>
          <a:bodyPr/>
          <a:lstStyle/>
          <a:p>
            <a:pPr>
              <a:lnSpc>
                <a:spcPct val="100000"/>
              </a:lnSpc>
            </a:pPr>
            <a:r>
              <a:rPr lang="cs-CZ" b="1" dirty="0"/>
              <a:t>Velikost populace je v globálním měřítku výsledkem bilance porodnosti a úmrtnosti. V regionálním měřítku </a:t>
            </a:r>
            <a:r>
              <a:rPr lang="cs-CZ" dirty="0"/>
              <a:t>se k těmto dvěma základním demografickým procesům </a:t>
            </a:r>
            <a:r>
              <a:rPr lang="cs-CZ" b="1" dirty="0"/>
              <a:t>přidává i migrace</a:t>
            </a:r>
            <a:r>
              <a:rPr lang="cs-CZ" dirty="0"/>
              <a:t>. </a:t>
            </a:r>
          </a:p>
          <a:p>
            <a:pPr>
              <a:lnSpc>
                <a:spcPct val="100000"/>
              </a:lnSpc>
            </a:pPr>
            <a:r>
              <a:rPr lang="cs-CZ" dirty="0"/>
              <a:t>Rekonstrukce počtu obyvatel od nejstarších dob jeho vývoje je velmi složitá. </a:t>
            </a:r>
          </a:p>
          <a:p>
            <a:pPr>
              <a:lnSpc>
                <a:spcPct val="100000"/>
              </a:lnSpc>
            </a:pPr>
            <a:endParaRPr lang="cs-CZ" dirty="0"/>
          </a:p>
          <a:p>
            <a:pPr>
              <a:lnSpc>
                <a:spcPct val="100000"/>
              </a:lnSpc>
            </a:pPr>
            <a:r>
              <a:rPr lang="cs-CZ" dirty="0"/>
              <a:t>Komplikovanost procesu spočívá především v </a:t>
            </a:r>
            <a:r>
              <a:rPr lang="cs-CZ" b="1" dirty="0"/>
              <a:t>nedostatku spolehlivých informací o:</a:t>
            </a:r>
          </a:p>
          <a:p>
            <a:pPr lvl="0">
              <a:lnSpc>
                <a:spcPct val="100000"/>
              </a:lnSpc>
            </a:pPr>
            <a:r>
              <a:rPr lang="cs-CZ" i="1" dirty="0"/>
              <a:t>početnosti a rozmístění populací</a:t>
            </a:r>
            <a:r>
              <a:rPr lang="cs-CZ" dirty="0"/>
              <a:t>,</a:t>
            </a:r>
          </a:p>
          <a:p>
            <a:pPr lvl="0">
              <a:lnSpc>
                <a:spcPct val="100000"/>
              </a:lnSpc>
            </a:pPr>
            <a:r>
              <a:rPr lang="cs-CZ" i="1" dirty="0"/>
              <a:t>podmínkách a způsobech života populací </a:t>
            </a:r>
            <a:r>
              <a:rPr lang="cs-CZ" dirty="0"/>
              <a:t>(s určením početnosti populace úzce souvisí např. způsob obstarávání potravy, úroveň výrobních procesů apod.)</a:t>
            </a:r>
          </a:p>
          <a:p>
            <a:endParaRPr lang="cs-CZ" dirty="0"/>
          </a:p>
        </p:txBody>
      </p:sp>
    </p:spTree>
    <p:extLst>
      <p:ext uri="{BB962C8B-B14F-4D97-AF65-F5344CB8AC3E}">
        <p14:creationId xmlns:p14="http://schemas.microsoft.com/office/powerpoint/2010/main" val="2367487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711200" y="404814"/>
            <a:ext cx="10908145" cy="6192837"/>
          </a:xfrm>
        </p:spPr>
        <p:txBody>
          <a:bodyPr/>
          <a:lstStyle/>
          <a:p>
            <a:pPr eaLnBrk="1" hangingPunct="1">
              <a:lnSpc>
                <a:spcPct val="80000"/>
              </a:lnSpc>
              <a:buFontTx/>
              <a:buNone/>
            </a:pPr>
            <a:endParaRPr lang="cs-CZ" altLang="cs-CZ" sz="2400" b="1" u="sng" dirty="0">
              <a:latin typeface="Verdana" panose="020B0604030504040204" pitchFamily="34" charset="0"/>
            </a:endParaRPr>
          </a:p>
          <a:p>
            <a:pPr eaLnBrk="1" hangingPunct="1">
              <a:lnSpc>
                <a:spcPct val="100000"/>
              </a:lnSpc>
              <a:buFontTx/>
              <a:buNone/>
            </a:pPr>
            <a:r>
              <a:rPr lang="cs-CZ" altLang="cs-CZ" sz="2400" b="1" dirty="0" smtClean="0">
                <a:latin typeface="Verdana" panose="020B0604030504040204" pitchFamily="34" charset="0"/>
              </a:rPr>
              <a:t>Rekonstrukce </a:t>
            </a:r>
            <a:r>
              <a:rPr lang="cs-CZ" altLang="cs-CZ" sz="2400" b="1" dirty="0">
                <a:latin typeface="Verdana" panose="020B0604030504040204" pitchFamily="34" charset="0"/>
              </a:rPr>
              <a:t>počtu obyvatel</a:t>
            </a:r>
            <a:r>
              <a:rPr lang="cs-CZ" altLang="cs-CZ" sz="2400" dirty="0">
                <a:latin typeface="Verdana" panose="020B0604030504040204" pitchFamily="34" charset="0"/>
              </a:rPr>
              <a:t> od nejstarších dob jeho vývoje je velmi složitá. Složitost spočívá především v </a:t>
            </a:r>
            <a:r>
              <a:rPr lang="cs-CZ" altLang="cs-CZ" sz="2400" b="1" i="1" dirty="0">
                <a:latin typeface="Verdana" panose="020B0604030504040204" pitchFamily="34" charset="0"/>
              </a:rPr>
              <a:t>nedostatku spolehlivých informací</a:t>
            </a:r>
            <a:r>
              <a:rPr lang="cs-CZ" altLang="cs-CZ" sz="2400" dirty="0" smtClean="0">
                <a:latin typeface="Verdana" panose="020B0604030504040204" pitchFamily="34" charset="0"/>
              </a:rPr>
              <a:t>:</a:t>
            </a:r>
          </a:p>
          <a:p>
            <a:pPr eaLnBrk="1" hangingPunct="1">
              <a:lnSpc>
                <a:spcPct val="100000"/>
              </a:lnSpc>
              <a:buFontTx/>
              <a:buNone/>
            </a:pPr>
            <a:endParaRPr lang="cs-CZ" altLang="cs-CZ" sz="2400" i="1" dirty="0">
              <a:latin typeface="Verdana" panose="020B0604030504040204" pitchFamily="34" charset="0"/>
            </a:endParaRPr>
          </a:p>
          <a:p>
            <a:pPr eaLnBrk="1" hangingPunct="1">
              <a:lnSpc>
                <a:spcPct val="100000"/>
              </a:lnSpc>
            </a:pPr>
            <a:r>
              <a:rPr lang="cs-CZ" altLang="cs-CZ" sz="2400" i="1" dirty="0">
                <a:latin typeface="Verdana" panose="020B0604030504040204" pitchFamily="34" charset="0"/>
              </a:rPr>
              <a:t>o početnosti a rozmístění populací</a:t>
            </a:r>
            <a:r>
              <a:rPr lang="cs-CZ" altLang="cs-CZ" sz="2400" dirty="0">
                <a:latin typeface="Verdana" panose="020B0604030504040204" pitchFamily="34" charset="0"/>
              </a:rPr>
              <a:t>,</a:t>
            </a:r>
            <a:endParaRPr lang="cs-CZ" altLang="cs-CZ" sz="2400" i="1" dirty="0">
              <a:latin typeface="Verdana" panose="020B0604030504040204" pitchFamily="34" charset="0"/>
            </a:endParaRPr>
          </a:p>
          <a:p>
            <a:pPr eaLnBrk="1" hangingPunct="1">
              <a:lnSpc>
                <a:spcPct val="100000"/>
              </a:lnSpc>
            </a:pPr>
            <a:r>
              <a:rPr lang="cs-CZ" altLang="cs-CZ" sz="2400" i="1" dirty="0">
                <a:latin typeface="Verdana" panose="020B0604030504040204" pitchFamily="34" charset="0"/>
              </a:rPr>
              <a:t>o podmínkách a způsobech jejich života</a:t>
            </a:r>
            <a:r>
              <a:rPr lang="cs-CZ" altLang="cs-CZ" sz="2400" dirty="0">
                <a:latin typeface="Verdana" panose="020B0604030504040204" pitchFamily="34" charset="0"/>
              </a:rPr>
              <a:t> – s určením početnosti populace úzce souvisí např. způsob obstarávání potravy, úroveň výrobních procesů apod.</a:t>
            </a:r>
          </a:p>
          <a:p>
            <a:pPr eaLnBrk="1" hangingPunct="1">
              <a:lnSpc>
                <a:spcPct val="100000"/>
              </a:lnSpc>
            </a:pPr>
            <a:endParaRPr lang="cs-CZ" altLang="cs-CZ" sz="2400" i="1" dirty="0">
              <a:latin typeface="Verdana" panose="020B0604030504040204" pitchFamily="34" charset="0"/>
            </a:endParaRPr>
          </a:p>
          <a:p>
            <a:pPr eaLnBrk="1" hangingPunct="1">
              <a:lnSpc>
                <a:spcPct val="100000"/>
              </a:lnSpc>
            </a:pPr>
            <a:r>
              <a:rPr lang="cs-CZ" altLang="cs-CZ" sz="2400" b="1" i="1" dirty="0">
                <a:latin typeface="Verdana" panose="020B0604030504040204" pitchFamily="34" charset="0"/>
              </a:rPr>
              <a:t>Archeologické nálezy</a:t>
            </a:r>
            <a:r>
              <a:rPr lang="cs-CZ" altLang="cs-CZ" sz="2400" dirty="0">
                <a:latin typeface="Verdana" panose="020B0604030504040204" pitchFamily="34" charset="0"/>
              </a:rPr>
              <a:t> </a:t>
            </a:r>
            <a:r>
              <a:rPr lang="cs-CZ" altLang="cs-CZ" sz="2400" i="1" dirty="0">
                <a:latin typeface="Verdana" panose="020B0604030504040204" pitchFamily="34" charset="0"/>
              </a:rPr>
              <a:t>jsou</a:t>
            </a:r>
            <a:r>
              <a:rPr lang="cs-CZ" altLang="cs-CZ" sz="2400" dirty="0">
                <a:latin typeface="Verdana" panose="020B0604030504040204" pitchFamily="34" charset="0"/>
              </a:rPr>
              <a:t> vzhledem k časovému rozpětí vývoje a rozsahu vývojových prostorů </a:t>
            </a:r>
            <a:r>
              <a:rPr lang="cs-CZ" altLang="cs-CZ" sz="2400" b="1" i="1" dirty="0">
                <a:latin typeface="Verdana" panose="020B0604030504040204" pitchFamily="34" charset="0"/>
              </a:rPr>
              <a:t>málo početné</a:t>
            </a:r>
            <a:endParaRPr lang="cs-CZ" altLang="cs-CZ" sz="2400" dirty="0">
              <a:latin typeface="Verdana" panose="020B0604030504040204" pitchFamily="34" charset="0"/>
            </a:endParaRPr>
          </a:p>
          <a:p>
            <a:pPr eaLnBrk="1" hangingPunct="1">
              <a:lnSpc>
                <a:spcPct val="100000"/>
              </a:lnSpc>
            </a:pPr>
            <a:r>
              <a:rPr lang="cs-CZ" altLang="cs-CZ" sz="2400" dirty="0">
                <a:latin typeface="Verdana" panose="020B0604030504040204" pitchFamily="34" charset="0"/>
              </a:rPr>
              <a:t>Rekonstrukci komplikuje také </a:t>
            </a:r>
            <a:r>
              <a:rPr lang="cs-CZ" altLang="cs-CZ" sz="2400" b="1" i="1" dirty="0">
                <a:latin typeface="Verdana" panose="020B0604030504040204" pitchFamily="34" charset="0"/>
              </a:rPr>
              <a:t>proměnlivost geografických podmínek</a:t>
            </a:r>
            <a:r>
              <a:rPr lang="cs-CZ" altLang="cs-CZ" sz="2400" b="1" dirty="0">
                <a:latin typeface="Verdana" panose="020B0604030504040204" pitchFamily="34" charset="0"/>
              </a:rPr>
              <a:t> (hlavně klimatických),</a:t>
            </a:r>
            <a:r>
              <a:rPr lang="cs-CZ" altLang="cs-CZ" sz="2400" dirty="0">
                <a:latin typeface="Verdana" panose="020B0604030504040204" pitchFamily="34" charset="0"/>
              </a:rPr>
              <a:t> jež byly v počátečních obdobích vývoje lidských populací významným faktorem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5890356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701965" y="476251"/>
            <a:ext cx="10695708" cy="6048375"/>
          </a:xfrm>
        </p:spPr>
        <p:txBody>
          <a:bodyPr/>
          <a:lstStyle/>
          <a:p>
            <a:pPr eaLnBrk="1" hangingPunct="1">
              <a:lnSpc>
                <a:spcPct val="80000"/>
              </a:lnSpc>
            </a:pPr>
            <a:endParaRPr lang="cs-CZ" altLang="cs-CZ" sz="2400" dirty="0" smtClean="0">
              <a:latin typeface="Verdana" panose="020B0604030504040204" pitchFamily="34" charset="0"/>
            </a:endParaRPr>
          </a:p>
          <a:p>
            <a:pPr eaLnBrk="1" hangingPunct="1">
              <a:lnSpc>
                <a:spcPct val="80000"/>
              </a:lnSpc>
            </a:pPr>
            <a:r>
              <a:rPr lang="cs-CZ" altLang="cs-CZ" sz="2400" dirty="0" smtClean="0">
                <a:latin typeface="Verdana" panose="020B0604030504040204" pitchFamily="34" charset="0"/>
              </a:rPr>
              <a:t>V </a:t>
            </a:r>
            <a:r>
              <a:rPr lang="cs-CZ" altLang="cs-CZ" sz="2400" dirty="0">
                <a:latin typeface="Verdana" panose="020B0604030504040204" pitchFamily="34" charset="0"/>
              </a:rPr>
              <a:t>dosavadním vývoji lidstva žilo na Zemi podle různých odhadů </a:t>
            </a:r>
            <a:r>
              <a:rPr lang="cs-CZ" altLang="cs-CZ" sz="2400" b="1" dirty="0">
                <a:latin typeface="Verdana" panose="020B0604030504040204" pitchFamily="34" charset="0"/>
              </a:rPr>
              <a:t>60 až 100 miliard lidí</a:t>
            </a:r>
            <a:r>
              <a:rPr lang="cs-CZ" altLang="cs-CZ" sz="2400" dirty="0">
                <a:latin typeface="Verdana" panose="020B0604030504040204" pitchFamily="34" charset="0"/>
              </a:rPr>
              <a:t> (za humánní fázi vývoje přitom považujeme období </a:t>
            </a:r>
            <a:r>
              <a:rPr lang="cs-CZ" altLang="cs-CZ" sz="2400" b="1" dirty="0">
                <a:latin typeface="Verdana" panose="020B0604030504040204" pitchFamily="34" charset="0"/>
              </a:rPr>
              <a:t>posledního 1 milionu let</a:t>
            </a:r>
            <a:r>
              <a:rPr lang="cs-CZ" altLang="cs-CZ" sz="2400" dirty="0" smtClean="0">
                <a:latin typeface="Verdana" panose="020B0604030504040204" pitchFamily="34" charset="0"/>
              </a:rPr>
              <a:t>)</a:t>
            </a:r>
          </a:p>
          <a:p>
            <a:pPr marL="72000" indent="0" eaLnBrk="1" hangingPunct="1">
              <a:lnSpc>
                <a:spcPct val="80000"/>
              </a:lnSpc>
              <a:buNone/>
            </a:pPr>
            <a:r>
              <a:rPr lang="cs-CZ" altLang="cs-CZ" sz="2400" dirty="0" smtClean="0">
                <a:latin typeface="Verdana" panose="020B0604030504040204" pitchFamily="34" charset="0"/>
              </a:rPr>
              <a:t> </a:t>
            </a:r>
            <a:endParaRPr lang="cs-CZ" altLang="cs-CZ" sz="2400"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Současné obyvatelstvo tak tvoří pouze 7-10 % všech lidí, kteří kdy obývali </a:t>
            </a:r>
            <a:r>
              <a:rPr lang="cs-CZ" altLang="cs-CZ" sz="2400" dirty="0" smtClean="0">
                <a:latin typeface="Verdana" panose="020B0604030504040204" pitchFamily="34" charset="0"/>
              </a:rPr>
              <a:t>Zemi</a:t>
            </a:r>
          </a:p>
          <a:p>
            <a:pPr marL="72000" indent="0" eaLnBrk="1" hangingPunct="1">
              <a:lnSpc>
                <a:spcPct val="80000"/>
              </a:lnSpc>
              <a:buNone/>
            </a:pPr>
            <a:r>
              <a:rPr lang="cs-CZ" altLang="cs-CZ" sz="2400" dirty="0" smtClean="0">
                <a:latin typeface="Verdana" panose="020B0604030504040204" pitchFamily="34" charset="0"/>
              </a:rPr>
              <a:t> </a:t>
            </a:r>
            <a:endParaRPr lang="cs-CZ" altLang="cs-CZ" sz="2400" dirty="0">
              <a:latin typeface="Verdana" panose="020B0604030504040204" pitchFamily="34" charset="0"/>
            </a:endParaRPr>
          </a:p>
          <a:p>
            <a:pPr eaLnBrk="1" hangingPunct="1">
              <a:lnSpc>
                <a:spcPct val="80000"/>
              </a:lnSpc>
            </a:pPr>
            <a:r>
              <a:rPr lang="cs-CZ" altLang="cs-CZ" sz="2400" b="1" dirty="0">
                <a:latin typeface="Verdana" panose="020B0604030504040204" pitchFamily="34" charset="0"/>
              </a:rPr>
              <a:t>Rozložení obyvatelstva v jednotlivých obdobích vývoje však bylo krajně asymetrické</a:t>
            </a:r>
            <a:endParaRPr lang="cs-CZ" altLang="cs-CZ" sz="2400" dirty="0">
              <a:latin typeface="Verdana" panose="020B0604030504040204" pitchFamily="34" charset="0"/>
            </a:endParaRPr>
          </a:p>
          <a:p>
            <a:pPr eaLnBrk="1" hangingPunct="1">
              <a:lnSpc>
                <a:spcPct val="80000"/>
              </a:lnSpc>
            </a:pPr>
            <a:endParaRPr lang="cs-CZ" altLang="cs-CZ" dirty="0" smtClean="0"/>
          </a:p>
          <a:p>
            <a:pPr eaLnBrk="1" hangingPunct="1">
              <a:lnSpc>
                <a:spcPct val="80000"/>
              </a:lnSpc>
            </a:pPr>
            <a:endParaRPr lang="cs-CZ" altLang="cs-CZ" dirty="0"/>
          </a:p>
          <a:p>
            <a:pPr eaLnBrk="1" hangingPunct="1">
              <a:lnSpc>
                <a:spcPct val="80000"/>
              </a:lnSpc>
              <a:buFontTx/>
              <a:buNone/>
            </a:pPr>
            <a:r>
              <a:rPr lang="cs-CZ" altLang="cs-CZ" sz="2400" b="1" dirty="0">
                <a:latin typeface="Verdana" panose="020B0604030504040204" pitchFamily="34" charset="0"/>
              </a:rPr>
              <a:t>Nerovnoměrnost vývoje</a:t>
            </a:r>
            <a:r>
              <a:rPr lang="cs-CZ" altLang="cs-CZ" sz="2400" dirty="0">
                <a:latin typeface="Verdana" panose="020B0604030504040204" pitchFamily="34" charset="0"/>
              </a:rPr>
              <a:t> ovlivňovaly:</a:t>
            </a:r>
          </a:p>
          <a:p>
            <a:pPr eaLnBrk="1" hangingPunct="1">
              <a:lnSpc>
                <a:spcPct val="80000"/>
              </a:lnSpc>
            </a:pPr>
            <a:endParaRPr lang="cs-CZ" altLang="cs-CZ" sz="2400" dirty="0" smtClean="0">
              <a:latin typeface="Verdana" panose="020B0604030504040204" pitchFamily="34" charset="0"/>
            </a:endParaRPr>
          </a:p>
          <a:p>
            <a:pPr eaLnBrk="1" hangingPunct="1">
              <a:lnSpc>
                <a:spcPct val="80000"/>
              </a:lnSpc>
            </a:pPr>
            <a:r>
              <a:rPr lang="cs-CZ" altLang="cs-CZ" sz="2400" dirty="0" smtClean="0">
                <a:latin typeface="Verdana" panose="020B0604030504040204" pitchFamily="34" charset="0"/>
              </a:rPr>
              <a:t>soustavně </a:t>
            </a:r>
            <a:r>
              <a:rPr lang="cs-CZ" altLang="cs-CZ" sz="2400" dirty="0">
                <a:latin typeface="Verdana" panose="020B0604030504040204" pitchFamily="34" charset="0"/>
              </a:rPr>
              <a:t>se opakující </a:t>
            </a:r>
            <a:r>
              <a:rPr lang="cs-CZ" altLang="cs-CZ" sz="2400" b="1" dirty="0">
                <a:latin typeface="Verdana" panose="020B0604030504040204" pitchFamily="34" charset="0"/>
              </a:rPr>
              <a:t>katastrofické události</a:t>
            </a:r>
            <a:r>
              <a:rPr lang="cs-CZ" altLang="cs-CZ" sz="2400" dirty="0">
                <a:latin typeface="Verdana" panose="020B0604030504040204" pitchFamily="34" charset="0"/>
              </a:rPr>
              <a:t> (zemětřesení, záplavy, epidemie, hladomory apod.) a </a:t>
            </a:r>
            <a:r>
              <a:rPr lang="cs-CZ" altLang="cs-CZ" sz="2400" b="1" dirty="0">
                <a:latin typeface="Verdana" panose="020B0604030504040204" pitchFamily="34" charset="0"/>
              </a:rPr>
              <a:t>války</a:t>
            </a:r>
            <a:r>
              <a:rPr lang="cs-CZ" altLang="cs-CZ" sz="2400" dirty="0">
                <a:latin typeface="Verdana" panose="020B0604030504040204" pitchFamily="34" charset="0"/>
              </a:rPr>
              <a:t>, které brzdily kvantitativní růst populací</a:t>
            </a:r>
          </a:p>
          <a:p>
            <a:pPr eaLnBrk="1" hangingPunct="1">
              <a:lnSpc>
                <a:spcPct val="80000"/>
              </a:lnSpc>
            </a:pPr>
            <a:r>
              <a:rPr lang="cs-CZ" altLang="cs-CZ" sz="2400" dirty="0">
                <a:latin typeface="Verdana" panose="020B0604030504040204" pitchFamily="34" charset="0"/>
              </a:rPr>
              <a:t>stále </a:t>
            </a:r>
            <a:r>
              <a:rPr lang="cs-CZ" altLang="cs-CZ" sz="2400" b="1" dirty="0">
                <a:latin typeface="Verdana" panose="020B0604030504040204" pitchFamily="34" charset="0"/>
              </a:rPr>
              <a:t>rostoucí vliv člověka na svůj vlastní vývoj</a:t>
            </a:r>
            <a:r>
              <a:rPr lang="cs-CZ" altLang="cs-CZ" sz="2400" dirty="0">
                <a:latin typeface="Verdana" panose="020B0604030504040204" pitchFamily="34" charset="0"/>
              </a:rPr>
              <a:t> </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34474083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886692" y="333375"/>
            <a:ext cx="10538690" cy="5975350"/>
          </a:xfrm>
        </p:spPr>
        <p:txBody>
          <a:bodyPr/>
          <a:lstStyle/>
          <a:p>
            <a:pPr eaLnBrk="1" hangingPunct="1">
              <a:lnSpc>
                <a:spcPct val="80000"/>
              </a:lnSpc>
            </a:pPr>
            <a:endParaRPr lang="cs-CZ" altLang="cs-CZ" sz="2400" b="1" dirty="0">
              <a:latin typeface="Verdana" panose="020B0604030504040204" pitchFamily="34" charset="0"/>
            </a:endParaRPr>
          </a:p>
          <a:p>
            <a:pPr eaLnBrk="1" hangingPunct="1">
              <a:lnSpc>
                <a:spcPct val="80000"/>
              </a:lnSpc>
            </a:pPr>
            <a:r>
              <a:rPr lang="cs-CZ" altLang="cs-CZ" sz="2400" b="1" dirty="0">
                <a:latin typeface="Verdana" panose="020B0604030504040204" pitchFamily="34" charset="0"/>
              </a:rPr>
              <a:t>Nejstarší odhady počtu obyvatel se týkají období poslední doby ledové (</a:t>
            </a:r>
            <a:r>
              <a:rPr lang="cs-CZ" altLang="cs-CZ" sz="2400" b="1" dirty="0" err="1">
                <a:latin typeface="Verdana" panose="020B0604030504040204" pitchFamily="34" charset="0"/>
              </a:rPr>
              <a:t>würm</a:t>
            </a:r>
            <a:r>
              <a:rPr lang="cs-CZ" altLang="cs-CZ" sz="2400" dirty="0">
                <a:latin typeface="Verdana" panose="020B0604030504040204" pitchFamily="34" charset="0"/>
              </a:rPr>
              <a:t>, konec nastal 10 000 let př.n.l.)</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V druhé polovině poslední doby ledové žilo na Zemi </a:t>
            </a:r>
            <a:r>
              <a:rPr lang="cs-CZ" altLang="cs-CZ" sz="2400" b="1" dirty="0">
                <a:latin typeface="Verdana" panose="020B0604030504040204" pitchFamily="34" charset="0"/>
              </a:rPr>
              <a:t>několik desítek tisíc obyvatel</a:t>
            </a:r>
            <a:r>
              <a:rPr lang="cs-CZ" altLang="cs-CZ" sz="2400" dirty="0">
                <a:latin typeface="Verdana" panose="020B0604030504040204" pitchFamily="34" charset="0"/>
              </a:rPr>
              <a:t> </a:t>
            </a:r>
          </a:p>
          <a:p>
            <a:pPr eaLnBrk="1" hangingPunct="1">
              <a:lnSpc>
                <a:spcPct val="80000"/>
              </a:lnSpc>
            </a:pPr>
            <a:endParaRPr lang="cs-CZ" altLang="cs-CZ" sz="2400" dirty="0">
              <a:latin typeface="Verdana" panose="020B0604030504040204" pitchFamily="34" charset="0"/>
            </a:endParaRPr>
          </a:p>
          <a:p>
            <a:pPr eaLnBrk="1" hangingPunct="1">
              <a:lnSpc>
                <a:spcPct val="80000"/>
              </a:lnSpc>
            </a:pPr>
            <a:r>
              <a:rPr lang="cs-CZ" altLang="cs-CZ" sz="2400" dirty="0">
                <a:latin typeface="Verdana" panose="020B0604030504040204" pitchFamily="34" charset="0"/>
              </a:rPr>
              <a:t>Před </a:t>
            </a:r>
            <a:r>
              <a:rPr lang="cs-CZ" altLang="cs-CZ" sz="2400" b="1" dirty="0">
                <a:latin typeface="Verdana" panose="020B0604030504040204" pitchFamily="34" charset="0"/>
              </a:rPr>
              <a:t>20 tisíci lety </a:t>
            </a:r>
            <a:r>
              <a:rPr lang="cs-CZ" altLang="cs-CZ" sz="2400" dirty="0">
                <a:latin typeface="Verdana" panose="020B0604030504040204" pitchFamily="34" charset="0"/>
              </a:rPr>
              <a:t>se počet obyvatel odhaduje na </a:t>
            </a:r>
            <a:r>
              <a:rPr lang="cs-CZ" altLang="cs-CZ" sz="2400" b="1" dirty="0">
                <a:latin typeface="Verdana" panose="020B0604030504040204" pitchFamily="34" charset="0"/>
              </a:rPr>
              <a:t>několik set tisíc</a:t>
            </a:r>
            <a:r>
              <a:rPr lang="cs-CZ" altLang="cs-CZ" sz="2400" dirty="0">
                <a:latin typeface="Verdana" panose="020B0604030504040204" pitchFamily="34" charset="0"/>
              </a:rPr>
              <a:t> </a:t>
            </a:r>
          </a:p>
          <a:p>
            <a:pPr eaLnBrk="1" hangingPunct="1">
              <a:lnSpc>
                <a:spcPct val="80000"/>
              </a:lnSpc>
            </a:pPr>
            <a:endParaRPr lang="cs-CZ" altLang="cs-CZ" sz="2400" dirty="0">
              <a:latin typeface="Verdana" panose="020B0604030504040204" pitchFamily="34" charset="0"/>
            </a:endParaRPr>
          </a:p>
        </p:txBody>
      </p:sp>
      <p:pic>
        <p:nvPicPr>
          <p:cNvPr id="9219"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443" y="3069050"/>
            <a:ext cx="637495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5347115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mik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0351"/>
            <a:ext cx="388937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7" descr="pa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3357564"/>
            <a:ext cx="6084887"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8"/>
          <p:cNvSpPr txBox="1">
            <a:spLocks noChangeArrowheads="1"/>
          </p:cNvSpPr>
          <p:nvPr/>
        </p:nvSpPr>
        <p:spPr bwMode="auto">
          <a:xfrm>
            <a:off x="1524001" y="5084763"/>
            <a:ext cx="29139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i="1" dirty="0">
                <a:solidFill>
                  <a:srgbClr val="FF0000"/>
                </a:solidFill>
              </a:rPr>
              <a:t>Homo Sapiens vs. </a:t>
            </a:r>
          </a:p>
          <a:p>
            <a:pPr eaLnBrk="1" hangingPunct="1">
              <a:spcBef>
                <a:spcPct val="0"/>
              </a:spcBef>
              <a:buFontTx/>
              <a:buNone/>
            </a:pPr>
            <a:r>
              <a:rPr lang="cs-CZ" altLang="cs-CZ" sz="1800" b="1" i="1" dirty="0">
                <a:solidFill>
                  <a:srgbClr val="FF0000"/>
                </a:solidFill>
              </a:rPr>
              <a:t>člověk </a:t>
            </a:r>
            <a:r>
              <a:rPr lang="cs-CZ" altLang="cs-CZ" sz="1800" b="1" i="1" dirty="0" smtClean="0">
                <a:solidFill>
                  <a:srgbClr val="FF0000"/>
                </a:solidFill>
              </a:rPr>
              <a:t>neandrtálský…</a:t>
            </a:r>
            <a:endParaRPr lang="cs-CZ" altLang="cs-CZ" sz="1800" b="1" i="1" dirty="0">
              <a:solidFill>
                <a:srgbClr val="FF0000"/>
              </a:solidFill>
            </a:endParaRPr>
          </a:p>
        </p:txBody>
      </p:sp>
      <p:pic>
        <p:nvPicPr>
          <p:cNvPr id="11269" name="Picture 8" descr="Carte_Neandertali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188913"/>
            <a:ext cx="519271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pPr>
              <a:defRPr/>
            </a:pPr>
            <a:r>
              <a:rPr lang="cs-CZ" smtClean="0"/>
              <a:t>Blok 3</a:t>
            </a:r>
            <a:endParaRPr lang="cs-CZ"/>
          </a:p>
        </p:txBody>
      </p:sp>
    </p:spTree>
    <p:extLst>
      <p:ext uri="{BB962C8B-B14F-4D97-AF65-F5344CB8AC3E}">
        <p14:creationId xmlns:p14="http://schemas.microsoft.com/office/powerpoint/2010/main" val="8051247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06400" y="600364"/>
            <a:ext cx="11000509" cy="5837381"/>
          </a:xfrm>
        </p:spPr>
        <p:txBody>
          <a:bodyPr/>
          <a:lstStyle/>
          <a:p>
            <a:pPr eaLnBrk="1" hangingPunct="1">
              <a:buFontTx/>
              <a:buNone/>
            </a:pPr>
            <a:r>
              <a:rPr lang="cs-CZ" altLang="cs-CZ" sz="2000" b="1" u="sng" dirty="0">
                <a:latin typeface="Verdana" panose="020B0604030504040204" pitchFamily="34" charset="0"/>
                <a:ea typeface="Verdana" panose="020B0604030504040204" pitchFamily="34" charset="0"/>
              </a:rPr>
              <a:t>Tyto odhady se opírají o teorie:</a:t>
            </a:r>
            <a:endParaRPr lang="cs-CZ" altLang="cs-CZ" sz="2000" b="1" i="1" u="sng" dirty="0">
              <a:latin typeface="Verdana" panose="020B0604030504040204" pitchFamily="34" charset="0"/>
              <a:ea typeface="Verdana" panose="020B0604030504040204" pitchFamily="34" charset="0"/>
            </a:endParaRPr>
          </a:p>
          <a:p>
            <a:pPr lvl="2" eaLnBrk="1" hangingPunct="1"/>
            <a:endParaRPr lang="cs-CZ" altLang="cs-CZ" sz="2000" b="1" dirty="0" smtClean="0">
              <a:latin typeface="Verdana" panose="020B0604030504040204" pitchFamily="34" charset="0"/>
              <a:ea typeface="Verdana" panose="020B0604030504040204" pitchFamily="34" charset="0"/>
            </a:endParaRPr>
          </a:p>
          <a:p>
            <a:pPr lvl="2" eaLnBrk="1" hangingPunct="1">
              <a:lnSpc>
                <a:spcPct val="100000"/>
              </a:lnSpc>
            </a:pPr>
            <a:r>
              <a:rPr lang="cs-CZ" altLang="cs-CZ" sz="2000" b="1" u="sng" dirty="0" smtClean="0">
                <a:latin typeface="Verdana" panose="020B0604030504040204" pitchFamily="34" charset="0"/>
                <a:ea typeface="Verdana" panose="020B0604030504040204" pitchFamily="34" charset="0"/>
              </a:rPr>
              <a:t>- maximálního počtu obyvatel</a:t>
            </a:r>
            <a:r>
              <a:rPr lang="cs-CZ" altLang="cs-CZ" sz="2000" dirty="0" smtClean="0">
                <a:latin typeface="Verdana" panose="020B0604030504040204" pitchFamily="34" charset="0"/>
                <a:ea typeface="Verdana" panose="020B0604030504040204" pitchFamily="34" charset="0"/>
              </a:rPr>
              <a:t> – při jeho odhadu se předpokládá </a:t>
            </a:r>
            <a:r>
              <a:rPr lang="cs-CZ" altLang="cs-CZ" sz="2000" b="1" dirty="0" smtClean="0">
                <a:latin typeface="Verdana" panose="020B0604030504040204" pitchFamily="34" charset="0"/>
                <a:ea typeface="Verdana" panose="020B0604030504040204" pitchFamily="34" charset="0"/>
              </a:rPr>
              <a:t>maximální zalidnění prostoru</a:t>
            </a:r>
            <a:r>
              <a:rPr lang="cs-CZ" altLang="cs-CZ" sz="2000" dirty="0" smtClean="0">
                <a:latin typeface="Verdana" panose="020B0604030504040204" pitchFamily="34" charset="0"/>
                <a:ea typeface="Verdana" panose="020B0604030504040204" pitchFamily="34" charset="0"/>
              </a:rPr>
              <a:t>, a to z aspektu </a:t>
            </a:r>
            <a:r>
              <a:rPr lang="cs-CZ" altLang="cs-CZ" sz="2000" b="1" dirty="0" smtClean="0">
                <a:latin typeface="Verdana" panose="020B0604030504040204" pitchFamily="34" charset="0"/>
                <a:ea typeface="Verdana" panose="020B0604030504040204" pitchFamily="34" charset="0"/>
              </a:rPr>
              <a:t>přírodního potenciálu</a:t>
            </a:r>
            <a:r>
              <a:rPr lang="cs-CZ" altLang="cs-CZ" sz="2000" dirty="0" smtClean="0">
                <a:latin typeface="Verdana" panose="020B0604030504040204" pitchFamily="34" charset="0"/>
                <a:ea typeface="Verdana" panose="020B0604030504040204" pitchFamily="34" charset="0"/>
              </a:rPr>
              <a:t>, tj. </a:t>
            </a:r>
            <a:r>
              <a:rPr lang="cs-CZ" altLang="cs-CZ" sz="2000" b="1" dirty="0" smtClean="0">
                <a:latin typeface="Verdana" panose="020B0604030504040204" pitchFamily="34" charset="0"/>
                <a:ea typeface="Verdana" panose="020B0604030504040204" pitchFamily="34" charset="0"/>
              </a:rPr>
              <a:t>schopnosti uživit obyvatelstvo při určitém způsobu hospodaření</a:t>
            </a:r>
            <a:r>
              <a:rPr lang="cs-CZ" altLang="cs-CZ" sz="2000" dirty="0" smtClean="0">
                <a:latin typeface="Verdana" panose="020B0604030504040204" pitchFamily="34" charset="0"/>
                <a:ea typeface="Verdana" panose="020B0604030504040204" pitchFamily="34" charset="0"/>
              </a:rPr>
              <a:t> </a:t>
            </a:r>
          </a:p>
          <a:p>
            <a:pPr lvl="2" eaLnBrk="1" hangingPunct="1">
              <a:lnSpc>
                <a:spcPct val="100000"/>
              </a:lnSpc>
            </a:pPr>
            <a:endParaRPr lang="cs-CZ" altLang="cs-CZ" sz="2000" dirty="0" smtClean="0">
              <a:latin typeface="Verdana" panose="020B0604030504040204" pitchFamily="34" charset="0"/>
              <a:ea typeface="Verdana" panose="020B0604030504040204" pitchFamily="34" charset="0"/>
            </a:endParaRPr>
          </a:p>
          <a:p>
            <a:pPr lvl="2">
              <a:lnSpc>
                <a:spcPct val="100000"/>
              </a:lnSpc>
            </a:pPr>
            <a:r>
              <a:rPr lang="cs-CZ" altLang="cs-CZ" sz="2000" dirty="0" smtClean="0">
                <a:latin typeface="Verdana" panose="020B0604030504040204" pitchFamily="34" charset="0"/>
                <a:ea typeface="Verdana" panose="020B0604030504040204" pitchFamily="34" charset="0"/>
              </a:rPr>
              <a:t>…zanedbává se přitom rozhodovací schopnost člověka osídlit také prostory, které pro život </a:t>
            </a:r>
            <a:r>
              <a:rPr lang="cs-CZ" altLang="cs-CZ" sz="2000" b="1" dirty="0" smtClean="0">
                <a:latin typeface="Verdana" panose="020B0604030504040204" pitchFamily="34" charset="0"/>
                <a:ea typeface="Verdana" panose="020B0604030504040204" pitchFamily="34" charset="0"/>
              </a:rPr>
              <a:t>poskytují nejpříznivější podmínky </a:t>
            </a:r>
            <a:r>
              <a:rPr lang="cs-CZ" altLang="cs-CZ" sz="2000" dirty="0" smtClean="0">
                <a:latin typeface="Verdana" panose="020B0604030504040204" pitchFamily="34" charset="0"/>
                <a:ea typeface="Verdana" panose="020B0604030504040204" pitchFamily="34" charset="0"/>
              </a:rPr>
              <a:t>(</a:t>
            </a:r>
            <a:r>
              <a:rPr lang="cs-CZ" sz="2000" dirty="0" smtClean="0">
                <a:latin typeface="Verdana" panose="020B0604030504040204" pitchFamily="34" charset="0"/>
                <a:ea typeface="Verdana" panose="020B0604030504040204" pitchFamily="34" charset="0"/>
              </a:rPr>
              <a:t>častý </a:t>
            </a:r>
            <a:r>
              <a:rPr lang="cs-CZ" sz="2000" dirty="0">
                <a:latin typeface="Verdana" panose="020B0604030504040204" pitchFamily="34" charset="0"/>
                <a:ea typeface="Verdana" panose="020B0604030504040204" pitchFamily="34" charset="0"/>
              </a:rPr>
              <a:t>výskyt starých civilizací v pouštních oblastech, deštných pralesech apod.)</a:t>
            </a:r>
            <a:endParaRPr lang="cs-CZ" altLang="cs-CZ" sz="2000" b="1" dirty="0" smtClean="0">
              <a:latin typeface="Verdana" panose="020B0604030504040204" pitchFamily="34" charset="0"/>
              <a:ea typeface="Verdana" panose="020B0604030504040204" pitchFamily="34" charset="0"/>
            </a:endParaRPr>
          </a:p>
          <a:p>
            <a:pPr lvl="2" eaLnBrk="1" hangingPunct="1">
              <a:lnSpc>
                <a:spcPct val="100000"/>
              </a:lnSpc>
            </a:pPr>
            <a:endParaRPr lang="cs-CZ" altLang="cs-CZ" sz="2000" b="1" i="1" dirty="0">
              <a:latin typeface="Verdana" panose="020B0604030504040204" pitchFamily="34" charset="0"/>
              <a:ea typeface="Verdana" panose="020B0604030504040204" pitchFamily="34" charset="0"/>
            </a:endParaRPr>
          </a:p>
          <a:p>
            <a:pPr lvl="2">
              <a:lnSpc>
                <a:spcPct val="100000"/>
              </a:lnSpc>
            </a:pPr>
            <a:r>
              <a:rPr lang="cs-CZ" altLang="cs-CZ" sz="2000" b="1" u="sng" dirty="0" smtClean="0">
                <a:latin typeface="Verdana" panose="020B0604030504040204" pitchFamily="34" charset="0"/>
                <a:ea typeface="Verdana" panose="020B0604030504040204" pitchFamily="34" charset="0"/>
              </a:rPr>
              <a:t>- minimálního </a:t>
            </a:r>
            <a:r>
              <a:rPr lang="cs-CZ" altLang="cs-CZ" sz="2000" b="1" u="sng" dirty="0">
                <a:latin typeface="Verdana" panose="020B0604030504040204" pitchFamily="34" charset="0"/>
                <a:ea typeface="Verdana" panose="020B0604030504040204" pitchFamily="34" charset="0"/>
              </a:rPr>
              <a:t>počtu obyvatel</a:t>
            </a:r>
            <a:r>
              <a:rPr lang="cs-CZ" altLang="cs-CZ" sz="2000" dirty="0">
                <a:latin typeface="Verdana" panose="020B0604030504040204" pitchFamily="34" charset="0"/>
                <a:ea typeface="Verdana" panose="020B0604030504040204" pitchFamily="34" charset="0"/>
              </a:rPr>
              <a:t> – tato teorie respektuje </a:t>
            </a:r>
            <a:r>
              <a:rPr lang="cs-CZ" altLang="cs-CZ" sz="2000" b="1" dirty="0">
                <a:latin typeface="Verdana" panose="020B0604030504040204" pitchFamily="34" charset="0"/>
                <a:ea typeface="Verdana" panose="020B0604030504040204" pitchFamily="34" charset="0"/>
              </a:rPr>
              <a:t>biologicko-genetické požadavky</a:t>
            </a:r>
            <a:r>
              <a:rPr lang="cs-CZ" altLang="cs-CZ" sz="2000" dirty="0">
                <a:latin typeface="Verdana" panose="020B0604030504040204" pitchFamily="34" charset="0"/>
                <a:ea typeface="Verdana" panose="020B0604030504040204" pitchFamily="34" charset="0"/>
              </a:rPr>
              <a:t>, neboť </a:t>
            </a:r>
            <a:r>
              <a:rPr lang="cs-CZ" altLang="cs-CZ" sz="2000" b="1" dirty="0">
                <a:latin typeface="Verdana" panose="020B0604030504040204" pitchFamily="34" charset="0"/>
                <a:ea typeface="Verdana" panose="020B0604030504040204" pitchFamily="34" charset="0"/>
              </a:rPr>
              <a:t>izolovaná populace pro svou zdravou reprodukci musí čítat minimálně 300–500 jedinců</a:t>
            </a:r>
            <a:r>
              <a:rPr lang="cs-CZ" altLang="cs-CZ" sz="2000" dirty="0">
                <a:latin typeface="Verdana" panose="020B0604030504040204" pitchFamily="34" charset="0"/>
                <a:ea typeface="Verdana" panose="020B0604030504040204" pitchFamily="34" charset="0"/>
              </a:rPr>
              <a:t> </a:t>
            </a:r>
          </a:p>
          <a:p>
            <a:pPr lvl="2">
              <a:lnSpc>
                <a:spcPct val="100000"/>
              </a:lnSpc>
            </a:pPr>
            <a:endParaRPr lang="cs-CZ" altLang="cs-CZ" sz="2000" dirty="0">
              <a:latin typeface="Verdana" panose="020B0604030504040204" pitchFamily="34" charset="0"/>
              <a:ea typeface="Verdana" panose="020B0604030504040204" pitchFamily="34" charset="0"/>
            </a:endParaRPr>
          </a:p>
          <a:p>
            <a:pPr lvl="2">
              <a:lnSpc>
                <a:spcPct val="100000"/>
              </a:lnSpc>
            </a:pPr>
            <a:r>
              <a:rPr lang="cs-CZ" altLang="cs-CZ" sz="2000" dirty="0">
                <a:latin typeface="Verdana" panose="020B0604030504040204" pitchFamily="34" charset="0"/>
                <a:ea typeface="Verdana" panose="020B0604030504040204" pitchFamily="34" charset="0"/>
              </a:rPr>
              <a:t>Při nižší početnosti se může zvyšovat nemocnost, úmrtnost a </a:t>
            </a:r>
            <a:r>
              <a:rPr lang="cs-CZ" altLang="cs-CZ" sz="2000" b="1" dirty="0">
                <a:latin typeface="Verdana" panose="020B0604030504040204" pitchFamily="34" charset="0"/>
                <a:ea typeface="Verdana" panose="020B0604030504040204" pitchFamily="34" charset="0"/>
              </a:rPr>
              <a:t>populace může postupně vymřít</a:t>
            </a:r>
          </a:p>
          <a:p>
            <a:pPr lvl="2" eaLnBrk="1" hangingPunct="1"/>
            <a:endParaRPr lang="cs-CZ" altLang="cs-CZ" b="1" i="1" dirty="0" smtClean="0">
              <a:latin typeface="Verdana" panose="020B0604030504040204" pitchFamily="34" charset="0"/>
            </a:endParaRPr>
          </a:p>
          <a:p>
            <a:pPr lvl="2" eaLnBrk="1" hangingPunct="1"/>
            <a:endParaRPr lang="cs-CZ" altLang="cs-CZ" b="1" dirty="0" smtClean="0">
              <a:latin typeface="Verdana" panose="020B0604030504040204" pitchFamily="34" charset="0"/>
            </a:endParaRPr>
          </a:p>
          <a:p>
            <a:pPr eaLnBrk="1" hangingPunct="1"/>
            <a:endParaRPr lang="cs-CZ" altLang="cs-CZ" dirty="0" smtClean="0"/>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5760242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145309" y="404814"/>
            <a:ext cx="9966036" cy="5976937"/>
          </a:xfrm>
        </p:spPr>
        <p:txBody>
          <a:bodyPr/>
          <a:lstStyle/>
          <a:p>
            <a:pPr eaLnBrk="1" hangingPunct="1">
              <a:lnSpc>
                <a:spcPct val="90000"/>
              </a:lnSpc>
            </a:pPr>
            <a:endParaRPr lang="cs-CZ" altLang="cs-CZ"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Na konci poslední doby ledové se obyvatelstvo </a:t>
            </a:r>
            <a:r>
              <a:rPr lang="cs-CZ" altLang="cs-CZ" sz="2400" b="1" dirty="0">
                <a:latin typeface="Verdana" panose="020B0604030504040204" pitchFamily="34" charset="0"/>
              </a:rPr>
              <a:t>živilo převážně lovem</a:t>
            </a:r>
            <a:r>
              <a:rPr lang="cs-CZ" altLang="cs-CZ" sz="2400" dirty="0">
                <a:latin typeface="Verdana" panose="020B0604030504040204" pitchFamily="34" charset="0"/>
              </a:rPr>
              <a:t> a objevovaly se i </a:t>
            </a:r>
            <a:r>
              <a:rPr lang="cs-CZ" altLang="cs-CZ" sz="2400" b="1" dirty="0">
                <a:latin typeface="Verdana" panose="020B0604030504040204" pitchFamily="34" charset="0"/>
              </a:rPr>
              <a:t>primitivní formy zemědělství</a:t>
            </a:r>
            <a:r>
              <a:rPr lang="cs-CZ" altLang="cs-CZ" sz="2400" b="1" u="sng" dirty="0">
                <a:latin typeface="Verdana" panose="020B0604030504040204" pitchFamily="34" charset="0"/>
              </a:rPr>
              <a:t> </a:t>
            </a:r>
            <a:r>
              <a:rPr lang="cs-CZ" altLang="cs-CZ" sz="2400" b="1" i="1" dirty="0">
                <a:solidFill>
                  <a:srgbClr val="FF0000"/>
                </a:solidFill>
                <a:latin typeface="Verdana" panose="020B0604030504040204" pitchFamily="34" charset="0"/>
              </a:rPr>
              <a:t>(neolitická revoluce – co to je?)</a:t>
            </a:r>
          </a:p>
          <a:p>
            <a:pPr eaLnBrk="1" hangingPunct="1">
              <a:lnSpc>
                <a:spcPct val="90000"/>
              </a:lnSpc>
            </a:pPr>
            <a:endParaRPr lang="cs-CZ" altLang="cs-CZ" sz="2400" b="1" dirty="0">
              <a:latin typeface="Verdana" panose="020B0604030504040204" pitchFamily="34" charset="0"/>
            </a:endParaRPr>
          </a:p>
          <a:p>
            <a:pPr eaLnBrk="1" hangingPunct="1">
              <a:lnSpc>
                <a:spcPct val="90000"/>
              </a:lnSpc>
            </a:pPr>
            <a:endParaRPr lang="cs-CZ" altLang="cs-CZ" sz="2400" dirty="0" smtClean="0">
              <a:latin typeface="Verdana" panose="020B0604030504040204" pitchFamily="34" charset="0"/>
            </a:endParaRPr>
          </a:p>
          <a:p>
            <a:pPr eaLnBrk="1" hangingPunct="1">
              <a:lnSpc>
                <a:spcPct val="90000"/>
              </a:lnSpc>
            </a:pPr>
            <a:r>
              <a:rPr lang="cs-CZ" altLang="cs-CZ" sz="2400" dirty="0" smtClean="0">
                <a:latin typeface="Verdana" panose="020B0604030504040204" pitchFamily="34" charset="0"/>
              </a:rPr>
              <a:t>Při </a:t>
            </a:r>
            <a:r>
              <a:rPr lang="cs-CZ" altLang="cs-CZ" sz="2400" dirty="0">
                <a:latin typeface="Verdana" panose="020B0604030504040204" pitchFamily="34" charset="0"/>
              </a:rPr>
              <a:t>takovém způsobu hospodaření mohla </a:t>
            </a:r>
            <a:r>
              <a:rPr lang="cs-CZ" altLang="cs-CZ" sz="2400" b="1" dirty="0">
                <a:latin typeface="Verdana" panose="020B0604030504040204" pitchFamily="34" charset="0"/>
              </a:rPr>
              <a:t>hustota zalidnění dosahovat 0,5–1 obyv./km</a:t>
            </a:r>
            <a:r>
              <a:rPr lang="cs-CZ" altLang="cs-CZ" sz="2400" b="1" baseline="30000" dirty="0">
                <a:latin typeface="Verdana" panose="020B0604030504040204" pitchFamily="34" charset="0"/>
              </a:rPr>
              <a:t>2</a:t>
            </a:r>
          </a:p>
          <a:p>
            <a:pPr eaLnBrk="1" hangingPunct="1">
              <a:lnSpc>
                <a:spcPct val="90000"/>
              </a:lnSpc>
            </a:pPr>
            <a:endParaRPr lang="cs-CZ" altLang="cs-CZ" sz="2400" b="1" dirty="0">
              <a:latin typeface="Verdana" panose="020B0604030504040204" pitchFamily="34" charset="0"/>
            </a:endParaRPr>
          </a:p>
          <a:p>
            <a:pPr eaLnBrk="1" hangingPunct="1">
              <a:lnSpc>
                <a:spcPct val="90000"/>
              </a:lnSpc>
            </a:pPr>
            <a:endParaRPr lang="cs-CZ" altLang="cs-CZ" sz="2400" dirty="0" smtClean="0">
              <a:latin typeface="Verdana" panose="020B0604030504040204" pitchFamily="34" charset="0"/>
            </a:endParaRPr>
          </a:p>
          <a:p>
            <a:pPr eaLnBrk="1" hangingPunct="1">
              <a:lnSpc>
                <a:spcPct val="90000"/>
              </a:lnSpc>
            </a:pPr>
            <a:r>
              <a:rPr lang="cs-CZ" altLang="cs-CZ" sz="2400" dirty="0" smtClean="0">
                <a:latin typeface="Verdana" panose="020B0604030504040204" pitchFamily="34" charset="0"/>
              </a:rPr>
              <a:t>Z</a:t>
            </a:r>
            <a:r>
              <a:rPr lang="cs-CZ" altLang="cs-CZ" sz="2400" dirty="0">
                <a:latin typeface="Verdana" panose="020B0604030504040204" pitchFamily="34" charset="0"/>
              </a:rPr>
              <a:t> celkové rozlohy </a:t>
            </a:r>
            <a:r>
              <a:rPr lang="cs-CZ" altLang="cs-CZ" sz="2400" b="1" dirty="0">
                <a:latin typeface="Verdana" panose="020B0604030504040204" pitchFamily="34" charset="0"/>
              </a:rPr>
              <a:t>souše</a:t>
            </a:r>
            <a:r>
              <a:rPr lang="cs-CZ" altLang="cs-CZ" sz="2400" dirty="0">
                <a:latin typeface="Verdana" panose="020B0604030504040204" pitchFamily="34" charset="0"/>
              </a:rPr>
              <a:t> bylo </a:t>
            </a:r>
            <a:r>
              <a:rPr lang="cs-CZ" altLang="cs-CZ" sz="2400" b="1" dirty="0">
                <a:latin typeface="Verdana" panose="020B0604030504040204" pitchFamily="34" charset="0"/>
              </a:rPr>
              <a:t>pro život populací vhodných 1-5 %,</a:t>
            </a:r>
            <a:r>
              <a:rPr lang="cs-CZ" altLang="cs-CZ" sz="2400" dirty="0">
                <a:latin typeface="Verdana" panose="020B0604030504040204" pitchFamily="34" charset="0"/>
              </a:rPr>
              <a:t> podle odhadů mohlo na Zemi v té době žít </a:t>
            </a:r>
            <a:r>
              <a:rPr lang="cs-CZ" altLang="cs-CZ" sz="2400" b="1" dirty="0">
                <a:latin typeface="Verdana" panose="020B0604030504040204" pitchFamily="34" charset="0"/>
              </a:rPr>
              <a:t>0,6 až 6,8 milionů obyvatel</a:t>
            </a: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23517775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812800" y="476251"/>
            <a:ext cx="10603345" cy="6010275"/>
          </a:xfrm>
        </p:spPr>
        <p:txBody>
          <a:bodyPr/>
          <a:lstStyle/>
          <a:p>
            <a:pPr eaLnBrk="1" hangingPunct="1">
              <a:lnSpc>
                <a:spcPct val="90000"/>
              </a:lnSpc>
            </a:pPr>
            <a:r>
              <a:rPr lang="cs-CZ" altLang="cs-CZ" sz="2400" dirty="0">
                <a:latin typeface="Verdana" panose="020B0604030504040204" pitchFamily="34" charset="0"/>
              </a:rPr>
              <a:t>Významné změny v rozsahu světové populace souvisí s vývojem v období </a:t>
            </a:r>
            <a:r>
              <a:rPr lang="cs-CZ" altLang="cs-CZ" sz="2400" b="1" u="sng" dirty="0">
                <a:latin typeface="Verdana" panose="020B0604030504040204" pitchFamily="34" charset="0"/>
              </a:rPr>
              <a:t>NEOLITU</a:t>
            </a:r>
            <a:r>
              <a:rPr lang="cs-CZ" altLang="cs-CZ" sz="2400" dirty="0">
                <a:latin typeface="Verdana" panose="020B0604030504040204" pitchFamily="34" charset="0"/>
              </a:rPr>
              <a:t>. V té době se začíná </a:t>
            </a:r>
            <a:r>
              <a:rPr lang="cs-CZ" altLang="cs-CZ" sz="2400" b="1" dirty="0">
                <a:latin typeface="Verdana" panose="020B0604030504040204" pitchFamily="34" charset="0"/>
              </a:rPr>
              <a:t>rozvíjet zemědělství</a:t>
            </a:r>
            <a:r>
              <a:rPr lang="cs-CZ" altLang="cs-CZ" sz="2400" dirty="0">
                <a:latin typeface="Verdana" panose="020B0604030504040204" pitchFamily="34" charset="0"/>
              </a:rPr>
              <a:t>, k jehož hlavním formám patří </a:t>
            </a:r>
            <a:r>
              <a:rPr lang="cs-CZ" altLang="cs-CZ" sz="2400" b="1" i="1" u="sng" dirty="0">
                <a:latin typeface="Verdana" panose="020B0604030504040204" pitchFamily="34" charset="0"/>
              </a:rPr>
              <a:t>obdělávání půdy</a:t>
            </a:r>
            <a:r>
              <a:rPr lang="cs-CZ" altLang="cs-CZ" sz="2400" u="sng" dirty="0">
                <a:latin typeface="Verdana" panose="020B0604030504040204" pitchFamily="34" charset="0"/>
              </a:rPr>
              <a:t> </a:t>
            </a:r>
            <a:r>
              <a:rPr lang="cs-CZ" altLang="cs-CZ" sz="2400" dirty="0">
                <a:latin typeface="Verdana" panose="020B0604030504040204" pitchFamily="34" charset="0"/>
              </a:rPr>
              <a:t>(rostlinná výroba) a </a:t>
            </a:r>
            <a:r>
              <a:rPr lang="cs-CZ" altLang="cs-CZ" sz="2400" b="1" i="1" u="sng" dirty="0">
                <a:latin typeface="Verdana" panose="020B0604030504040204" pitchFamily="34" charset="0"/>
              </a:rPr>
              <a:t>chov zvířat</a:t>
            </a:r>
            <a:r>
              <a:rPr lang="cs-CZ" altLang="cs-CZ" sz="2400" u="sng" dirty="0">
                <a:latin typeface="Verdana" panose="020B0604030504040204" pitchFamily="34" charset="0"/>
              </a:rPr>
              <a:t> </a:t>
            </a:r>
          </a:p>
          <a:p>
            <a:pPr eaLnBrk="1" hangingPunct="1">
              <a:lnSpc>
                <a:spcPct val="90000"/>
              </a:lnSpc>
            </a:pPr>
            <a:endParaRPr lang="cs-CZ" altLang="cs-CZ" sz="2400" dirty="0" smtClean="0">
              <a:latin typeface="Verdana" panose="020B0604030504040204" pitchFamily="34" charset="0"/>
            </a:endParaRPr>
          </a:p>
          <a:p>
            <a:pPr eaLnBrk="1" hangingPunct="1">
              <a:lnSpc>
                <a:spcPct val="90000"/>
              </a:lnSpc>
            </a:pPr>
            <a:r>
              <a:rPr lang="cs-CZ" altLang="cs-CZ" sz="2400" dirty="0" smtClean="0">
                <a:latin typeface="Verdana" panose="020B0604030504040204" pitchFamily="34" charset="0"/>
              </a:rPr>
              <a:t>Tato </a:t>
            </a:r>
            <a:r>
              <a:rPr lang="cs-CZ" altLang="cs-CZ" sz="2400" dirty="0">
                <a:latin typeface="Verdana" panose="020B0604030504040204" pitchFamily="34" charset="0"/>
              </a:rPr>
              <a:t>tzv. </a:t>
            </a:r>
            <a:r>
              <a:rPr lang="cs-CZ" altLang="cs-CZ" sz="2400" b="1" u="sng" dirty="0">
                <a:latin typeface="Verdana" panose="020B0604030504040204" pitchFamily="34" charset="0"/>
              </a:rPr>
              <a:t>NEOLITICKÁ REVOLUCE</a:t>
            </a:r>
            <a:r>
              <a:rPr lang="cs-CZ" altLang="cs-CZ" sz="2400" dirty="0">
                <a:latin typeface="Verdana" panose="020B0604030504040204" pitchFamily="34" charset="0"/>
              </a:rPr>
              <a:t>, jež se váže na období </a:t>
            </a:r>
            <a:r>
              <a:rPr lang="cs-CZ" altLang="cs-CZ" sz="2400" b="1" u="sng" dirty="0">
                <a:latin typeface="Verdana" panose="020B0604030504040204" pitchFamily="34" charset="0"/>
              </a:rPr>
              <a:t>10 000 – 3 000 let př.n.l.</a:t>
            </a:r>
            <a:r>
              <a:rPr lang="cs-CZ" altLang="cs-CZ" sz="2400" u="sng" dirty="0">
                <a:latin typeface="Verdana" panose="020B0604030504040204" pitchFamily="34" charset="0"/>
              </a:rPr>
              <a:t> </a:t>
            </a:r>
            <a:r>
              <a:rPr lang="cs-CZ" altLang="cs-CZ" sz="2400" b="1" u="sng" dirty="0">
                <a:latin typeface="Verdana" panose="020B0604030504040204" pitchFamily="34" charset="0"/>
              </a:rPr>
              <a:t>přináší v důsledku usedlého způsobu života</a:t>
            </a:r>
            <a:r>
              <a:rPr lang="cs-CZ" altLang="cs-CZ" sz="2400" u="sng" dirty="0">
                <a:latin typeface="Verdana" panose="020B0604030504040204" pitchFamily="34" charset="0"/>
              </a:rPr>
              <a:t> </a:t>
            </a:r>
            <a:r>
              <a:rPr lang="cs-CZ" altLang="cs-CZ" sz="2400" dirty="0">
                <a:latin typeface="Verdana" panose="020B0604030504040204" pitchFamily="34" charset="0"/>
              </a:rPr>
              <a:t>(nové výrobní podmínky a vyšší produktivita práce) </a:t>
            </a:r>
            <a:r>
              <a:rPr lang="cs-CZ" altLang="cs-CZ" sz="2400" b="1" u="sng" dirty="0">
                <a:latin typeface="Verdana" panose="020B0604030504040204" pitchFamily="34" charset="0"/>
              </a:rPr>
              <a:t>výrazný početní růst obyvatelstva</a:t>
            </a:r>
            <a:r>
              <a:rPr lang="cs-CZ" altLang="cs-CZ" sz="2400" u="sng" dirty="0">
                <a:latin typeface="Verdana" panose="020B0604030504040204" pitchFamily="34" charset="0"/>
              </a:rPr>
              <a:t> </a:t>
            </a:r>
            <a:r>
              <a:rPr lang="cs-CZ" altLang="cs-CZ" sz="2400" dirty="0">
                <a:latin typeface="Verdana" panose="020B0604030504040204" pitchFamily="34" charset="0"/>
              </a:rPr>
              <a:t>(mohla se zvýšit koncentrace obyvatelstva, což vedlo k rozvoji i prvních městských sídel) </a:t>
            </a:r>
          </a:p>
          <a:p>
            <a:pPr eaLnBrk="1" hangingPunct="1">
              <a:lnSpc>
                <a:spcPct val="90000"/>
              </a:lnSpc>
            </a:pPr>
            <a:endParaRPr lang="cs-CZ" altLang="cs-CZ" sz="2400" b="1" i="1" dirty="0">
              <a:latin typeface="Verdana" panose="020B0604030504040204" pitchFamily="34" charset="0"/>
            </a:endParaRPr>
          </a:p>
          <a:p>
            <a:pPr eaLnBrk="1" hangingPunct="1">
              <a:lnSpc>
                <a:spcPct val="90000"/>
              </a:lnSpc>
            </a:pPr>
            <a:r>
              <a:rPr lang="cs-CZ" altLang="cs-CZ" sz="2400" dirty="0">
                <a:latin typeface="Verdana" panose="020B0604030504040204" pitchFamily="34" charset="0"/>
              </a:rPr>
              <a:t>V období 7000 až 4500 let př.n.l. se </a:t>
            </a:r>
            <a:r>
              <a:rPr lang="cs-CZ" altLang="cs-CZ" sz="2400" b="1" u="sng" dirty="0">
                <a:latin typeface="Verdana" panose="020B0604030504040204" pitchFamily="34" charset="0"/>
              </a:rPr>
              <a:t>počet obyvatel</a:t>
            </a:r>
            <a:r>
              <a:rPr lang="cs-CZ" altLang="cs-CZ" sz="2400" u="sng" dirty="0">
                <a:latin typeface="Verdana" panose="020B0604030504040204" pitchFamily="34" charset="0"/>
              </a:rPr>
              <a:t> dle odhadů</a:t>
            </a:r>
            <a:r>
              <a:rPr lang="cs-CZ" altLang="cs-CZ" sz="2400" b="1" i="1" u="sng" dirty="0">
                <a:latin typeface="Verdana" panose="020B0604030504040204" pitchFamily="34" charset="0"/>
              </a:rPr>
              <a:t> </a:t>
            </a:r>
            <a:r>
              <a:rPr lang="cs-CZ" altLang="cs-CZ" sz="2400" b="1" u="sng" dirty="0">
                <a:latin typeface="Verdana" panose="020B0604030504040204" pitchFamily="34" charset="0"/>
              </a:rPr>
              <a:t>zdvojnásobil z 10 na 20 milionů</a:t>
            </a:r>
            <a:endParaRPr lang="cs-CZ" altLang="cs-CZ" sz="2400" u="sng" dirty="0">
              <a:latin typeface="Verdana" panose="020B0604030504040204" pitchFamily="34" charset="0"/>
            </a:endParaRPr>
          </a:p>
        </p:txBody>
      </p:sp>
      <p:sp>
        <p:nvSpPr>
          <p:cNvPr id="2" name="Zástupný symbol pro zápatí 1"/>
          <p:cNvSpPr>
            <a:spLocks noGrp="1"/>
          </p:cNvSpPr>
          <p:nvPr>
            <p:ph type="ftr" sz="quarter" idx="10"/>
          </p:nvPr>
        </p:nvSpPr>
        <p:spPr/>
        <p:txBody>
          <a:bodyPr/>
          <a:lstStyle/>
          <a:p>
            <a:r>
              <a:rPr lang="cs-CZ" smtClean="0"/>
              <a:t>Blok 3</a:t>
            </a:r>
            <a:endParaRPr lang="cs-CZ" dirty="0"/>
          </a:p>
        </p:txBody>
      </p:sp>
    </p:spTree>
    <p:extLst>
      <p:ext uri="{BB962C8B-B14F-4D97-AF65-F5344CB8AC3E}">
        <p14:creationId xmlns:p14="http://schemas.microsoft.com/office/powerpoint/2010/main" val="1609592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ECON-CZ.potx" id="{AE58135E-4D61-4028-838C-EC4BFDF857E0}" vid="{3EB0DBB9-0B57-400A-AD77-0800E0296781}"/>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šablona-nový vizuál</Template>
  <TotalTime>1372</TotalTime>
  <Words>15369</Words>
  <Application>Microsoft Office PowerPoint</Application>
  <PresentationFormat>Širokoúhlá obrazovka</PresentationFormat>
  <Paragraphs>2195</Paragraphs>
  <Slides>367</Slides>
  <Notes>192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367</vt:i4>
      </vt:variant>
    </vt:vector>
  </HeadingPairs>
  <TitlesOfParts>
    <vt:vector size="375" baseType="lpstr">
      <vt:lpstr>Arial</vt:lpstr>
      <vt:lpstr>Cambria</vt:lpstr>
      <vt:lpstr>Symbol</vt:lpstr>
      <vt:lpstr>Tahoma</vt:lpstr>
      <vt:lpstr>Times New Roman</vt:lpstr>
      <vt:lpstr>Verdana</vt:lpstr>
      <vt:lpstr>Wingdings</vt:lpstr>
      <vt:lpstr>Prezentace_MU_CZ</vt:lpstr>
      <vt:lpstr>Blok 3</vt:lpstr>
      <vt:lpstr>Prezentace aplikace PowerPoint</vt:lpstr>
      <vt:lpstr>Prezentace aplikace PowerPoint</vt:lpstr>
      <vt:lpstr>Prezentace aplikace PowerPoint</vt:lpstr>
      <vt:lpstr>ZÁNIK HISTORICKÝCH KULTUR</vt:lpstr>
      <vt:lpstr>ZÁNIK HISTORICKÝCH KULTUR</vt:lpstr>
      <vt:lpstr>ZÁNIK HISTORICKÝCH KULTUR</vt:lpstr>
      <vt:lpstr>Prezentace aplikace PowerPoint</vt:lpstr>
      <vt:lpstr>ZÁNIK HISTORICKÝCH KULTUR</vt:lpstr>
      <vt:lpstr>ZÁNIK HISTORICKÝCH KULTUR</vt:lpstr>
      <vt:lpstr>ZÁNIK HISTORICKÝCH KULTUR</vt:lpstr>
      <vt:lpstr>ZÁNIK HISTORICKÝCH KULTUR</vt:lpstr>
      <vt:lpstr>Prezentace aplikace PowerPoint</vt:lpstr>
      <vt:lpstr>ZÁNIK HISTORICKÝCH KULTUR</vt:lpstr>
      <vt:lpstr>Prezentace aplikace PowerPoint</vt:lpstr>
      <vt:lpstr>Prezentace aplikace PowerPoint</vt:lpstr>
      <vt:lpstr>Prezentace aplikace PowerPoint</vt:lpstr>
      <vt:lpstr>Prezentace aplikace PowerPoint</vt:lpstr>
      <vt:lpstr>MALÁ DOBA LEDOVÁ (zhruba 1300 – 1850)</vt:lpstr>
      <vt:lpstr>Prezentace aplikace PowerPoint</vt:lpstr>
      <vt:lpstr>MALÁ DOBA LEDOVÁ (zhruba 1300 – 1850)</vt:lpstr>
      <vt:lpstr>MALÁ DOBA LEDOVÁ (zhruba 1300 – 1850)</vt:lpstr>
      <vt:lpstr>Prezentace aplikace PowerPoint</vt:lpstr>
      <vt:lpstr>MALÁ DOBA LEDOVÁ (zhruba 1300 – 1850)</vt:lpstr>
      <vt:lpstr>MALÁ DOBA LEDOVÁ (zhruba 1300 – 1850)</vt:lpstr>
      <vt:lpstr>MALÁ DOBA LEDOVÁ (zhruba 1300 – 1850)</vt:lpstr>
      <vt:lpstr>MALÁ DOBA LEDOVÁ (zhruba 1300 – 1850)</vt:lpstr>
      <vt:lpstr>MALÁ DOBA LEDOVÁ (zhruba 1300 – 1850)</vt:lpstr>
      <vt:lpstr>Prezentace aplikace PowerPoint</vt:lpstr>
      <vt:lpstr>MALÁ DOBA LEDOVÁ (zhruba 1300 – 1850)</vt:lpstr>
      <vt:lpstr>MALÁ DOBA LEDOVÁ (zhruba 1300 – 1850)</vt:lpstr>
      <vt:lpstr>MALÁ DOBA LEDOVÁ (zhruba 1300 – 1850)</vt:lpstr>
      <vt:lpstr>MALÁ DOBA LEDOVÁ (zhruba 1300 – 1850)</vt:lpstr>
      <vt:lpstr>NEJVĚTŠÍ MOROVÉ EPIDEMIE</vt:lpstr>
      <vt:lpstr>NEJVĚTŠÍ MOROVÉ EPIDEMIE</vt:lpstr>
      <vt:lpstr>Prezentace aplikace PowerPoint</vt:lpstr>
      <vt:lpstr>NEJVĚTŠÍ MOROVÉ EPIDEMIE</vt:lpstr>
      <vt:lpstr>NEJVĚTŠÍ MOROVÉ EPIDEMIE</vt:lpstr>
      <vt:lpstr>NEJVĚTŠÍ MOROVÉ EPIDEMIE</vt:lpstr>
      <vt:lpstr>NEJVĚTŠÍ MOROVÉ EPIDEMIE</vt:lpstr>
      <vt:lpstr>NEJVĚTŠÍ MOROVÉ EPIDEMIE</vt:lpstr>
      <vt:lpstr>NEJVĚTŠÍ MOROVÉ EPIDEMIE</vt:lpstr>
      <vt:lpstr>NEJVĚTŠÍ MOROVÉ EPIDEMIE</vt:lpstr>
      <vt:lpstr>NEJVĚTŠÍ MOROVÉ EPIDEMIE</vt:lpstr>
      <vt:lpstr>Prezentace aplikace PowerPoint</vt:lpstr>
      <vt:lpstr>NEJVĚTŠÍ MOROVÉ EPIDEMIE</vt:lpstr>
      <vt:lpstr>NEJVĚTŠÍ MOROVÉ EPIDEMIE</vt:lpstr>
      <vt:lpstr>Prezentace aplikace PowerPoint</vt:lpstr>
      <vt:lpstr>NEJVĚTŠÍ MOROVÉ EPIDEMIE</vt:lpstr>
      <vt:lpstr>NEJVĚTŠÍ MOROVÉ EPIDEMIE</vt:lpstr>
      <vt:lpstr>EPIDEMIE S PŘÍCHODEM EVROPANŮ DO AMERIKY (15. STOLETÍ)</vt:lpstr>
      <vt:lpstr>EPIDEMIE S PŘÍCHODEM EVROPANŮ DO AMERIKY (15. STOLETÍ)</vt:lpstr>
      <vt:lpstr>GLOBÁLNÍ SVĚTOVÉ VÁLKY – 1. SVĚTOVÁ VÁLKA</vt:lpstr>
      <vt:lpstr>Prezentace aplikace PowerPoint</vt:lpstr>
      <vt:lpstr>Prezentace aplikace PowerPoint</vt:lpstr>
      <vt:lpstr>Prezentace aplikace PowerPoint</vt:lpstr>
      <vt:lpstr>Prezentace aplikace PowerPoint</vt:lpstr>
      <vt:lpstr>GLOBÁLNÍ SVĚTOVÉ VÁLKY – 1. SVĚTOVÁ VÁLKA</vt:lpstr>
      <vt:lpstr>Prezentace aplikace PowerPoint</vt:lpstr>
      <vt:lpstr>Prezentace aplikace PowerPoint</vt:lpstr>
      <vt:lpstr>Prezentace aplikace PowerPoint</vt:lpstr>
      <vt:lpstr>Prezentace aplikace PowerPoint</vt:lpstr>
      <vt:lpstr>PANDEMIE ŠPANĚLSKÉ CHŘIPKY</vt:lpstr>
      <vt:lpstr>PANDEMIE ŠPANĚLSKÉ CHŘIPKY</vt:lpstr>
      <vt:lpstr>PANDEMIE ŠPANĚLSKÉ CHŘIPKY</vt:lpstr>
      <vt:lpstr>PANDEMIE ŠPANĚLSKÉ CHŘIPKY</vt:lpstr>
      <vt:lpstr>PANDEMIE ŠPANĚLSKÉ CHŘIPKY</vt:lpstr>
      <vt:lpstr>Prezentace aplikace PowerPoint</vt:lpstr>
      <vt:lpstr>GLOBÁLNÍ SVĚTOVÉ VÁLKY – 2. SVĚTOVÁ VÁLKA</vt:lpstr>
      <vt:lpstr>SVĚTOVÉ VÁLKY – 2. SVĚTOVÁ VÁLKA</vt:lpstr>
      <vt:lpstr>SVĚTOVÉ VÁLKY – 2. SVĚTOVÁ VÁLKA</vt:lpstr>
      <vt:lpstr>SVĚTOVÉ VÁLKY – 2. SVĚTOVÁ VÁLKA</vt:lpstr>
      <vt:lpstr>SOUČASNÉ SVĚTOVÉ EPIDEMIE A NEMOCI - AIDS</vt:lpstr>
      <vt:lpstr>SOUČASNÉ SVĚTOVÉ EPIDEMIE A NEMOCI - AIDS</vt:lpstr>
      <vt:lpstr>SOUČASNÉ SVĚTOVÉ EPIDEMIE A NEMOCI - AIDS</vt:lpstr>
      <vt:lpstr>SOUČASNÉ SVĚTOVÉ EPIDEMIE A NEMOCI - AIDS</vt:lpstr>
      <vt:lpstr>SOUČASNÉ SVĚTOVÉ EPIDEMIE A NEMOCI - AIDS</vt:lpstr>
      <vt:lpstr>SOUČASNÉ SVĚTOVÉ EPIDEMIE A NEMOCI – MALÁRIE</vt:lpstr>
      <vt:lpstr>Prezentace aplikace PowerPoint</vt:lpstr>
      <vt:lpstr>NEJNIČIVĚJŠÍ PŘÍRODNÍ KATASTROFY V DĚJINÁCH LIDSTVA</vt:lpstr>
      <vt:lpstr>Prezentace aplikace PowerPoint</vt:lpstr>
      <vt:lpstr>NEJNIČIVĚJŠÍ PŘÍRODNÍ KATASTROFY V DĚJINÁCH LIDSTVA</vt:lpstr>
      <vt:lpstr>NEJNIČIVĚJŠÍ PŘÍRODNÍ KATASTROFY V DĚJINÁCH LIDSTVA</vt:lpstr>
      <vt:lpstr>Prezentace aplikace PowerPoint</vt:lpstr>
      <vt:lpstr>NEJNIČIVĚJŠÍ PŘÍRODNÍ KATASTROFY V DĚJINÁCH LIDSTVA</vt:lpstr>
      <vt:lpstr>Prezentace aplikace PowerPoint</vt:lpstr>
      <vt:lpstr>NEJNIČIVĚJŠÍ PŘÍRODNÍ KATASTROFY V DĚJINÁCH LIDSTVA</vt:lpstr>
      <vt:lpstr>NEJNIČIVĚJŠÍ PŘÍRODNÍ KATASTROFY V DĚJINÁCH LIDSTVA</vt:lpstr>
      <vt:lpstr>Prezentace aplikace PowerPoint</vt:lpstr>
      <vt:lpstr>NEJNIČIVĚJŠÍ PŘÍRODNÍ KATASTROFY V DĚJINÁCH LIDSTVA</vt:lpstr>
      <vt:lpstr>Populační vývoj obyvatelstva světa, rozmístění obyvatelstva </vt:lpstr>
      <vt:lpstr>Populační vývoj světa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Plán starověkého Babylonu a Babylonská věž</vt:lpstr>
      <vt:lpstr>3D model starověkého Říma a současné centrum Říma</vt:lpstr>
      <vt:lpstr>Vývoj obyvatel Říma v tisících</vt:lpstr>
      <vt:lpstr>Prezentace aplikace PowerPoint</vt:lpstr>
      <vt:lpstr>Prezentace aplikace PowerPoint</vt:lpstr>
      <vt:lpstr>Prezentace aplikace PowerPoint</vt:lpstr>
      <vt:lpstr>Stěhování národů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Vývoj počtu obyvatelstva světa</vt:lpstr>
      <vt:lpstr>Vývoj počtu obyvatel podle kontinentů  v letech 1000-2018</vt:lpstr>
      <vt:lpstr>Prezentace aplikace PowerPoint</vt:lpstr>
      <vt:lpstr>Prezentace aplikace PowerPoint</vt:lpstr>
      <vt:lpstr>Prezentace aplikace PowerPoint</vt:lpstr>
      <vt:lpstr>Prezentace aplikace PowerPoint</vt:lpstr>
      <vt:lpstr>Prezentace aplikace PowerPoint</vt:lpstr>
      <vt:lpstr>Milníky ve vývoji populace světa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Nejlidnatější země světa (2018, 2050)</vt:lpstr>
      <vt:lpstr>JAK RYCHLE ROSTE AKTUÁLNĚ POPULACE ČÍNY A INDIE ZA ROK? </vt:lpstr>
      <vt:lpstr>Prezentace aplikace PowerPoint</vt:lpstr>
      <vt:lpstr>Prezentace aplikace PowerPoint</vt:lpstr>
      <vt:lpstr>Prezentace aplikace PowerPoint</vt:lpstr>
      <vt:lpstr>Prezentace aplikace PowerPoint</vt:lpstr>
      <vt:lpstr>Prezentace aplikace PowerPoint</vt:lpstr>
      <vt:lpstr>Největší aglomerace světa (2014) </vt:lpstr>
      <vt:lpstr>Největší aglomerace světa</vt:lpstr>
      <vt:lpstr>Prezentace aplikace PowerPoint</vt:lpstr>
      <vt:lpstr>Rozmístění obyvatelstva, hustota zalidnění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Migrační politika a evropská migrační krize 2015-2018</vt:lpstr>
      <vt:lpstr>Migrační politika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Evropská migrační krize</vt:lpstr>
      <vt:lpstr>Prezentace aplikace PowerPoint</vt:lpstr>
      <vt:lpstr>Prezentace aplikace PowerPoint</vt:lpstr>
      <vt:lpstr>ROZMÍSTĚNÍ ŽADATELŮ O AZYL</vt:lpstr>
      <vt:lpstr>Prezentace aplikace PowerPoint</vt:lpstr>
      <vt:lpstr>Prezentace aplikace PowerPoint</vt:lpstr>
      <vt:lpstr>Prezentace aplikace PowerPoint</vt:lpstr>
      <vt:lpstr>Prezentace aplikace PowerPoint</vt:lpstr>
      <vt:lpstr>GEOGRAFICKÉ FAKTORY</vt:lpstr>
      <vt:lpstr>Prezentace aplikace PowerPoint</vt:lpstr>
      <vt:lpstr>Prezentace aplikace PowerPoint</vt:lpstr>
      <vt:lpstr>Prezentace aplikace PowerPoint</vt:lpstr>
      <vt:lpstr>Prezentace aplikace PowerPoint</vt:lpstr>
      <vt:lpstr>KULTURNÍ FAKTORY</vt:lpstr>
      <vt:lpstr>Prezentace aplikace PowerPoint</vt:lpstr>
      <vt:lpstr>Prezentace aplikace PowerPoint</vt:lpstr>
      <vt:lpstr>EKONOMICKÉ FAKTORY</vt:lpstr>
      <vt:lpstr>Prezentace aplikace PowerPoint</vt:lpstr>
      <vt:lpstr>Prezentace aplikace PowerPoint</vt:lpstr>
      <vt:lpstr>POLITICKÉ FAKTORY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Konec evropské migrační krize a její řešení?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Populační politika a společenské a ekonomické dopady demografického stárnutí</vt:lpstr>
      <vt:lpstr>Populační politika a prodlužování života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Sociální systém ČR</vt:lpstr>
      <vt:lpstr>Prezentace aplikace PowerPoint</vt:lpstr>
      <vt:lpstr>Prezentace aplikace PowerPoint</vt:lpstr>
      <vt:lpstr>Prezentace aplikace PowerPoint</vt:lpstr>
      <vt:lpstr>Důchodový systém ČR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Systém zdravotní péče ČR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Stříbrná ekonomika (Silver Economy)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Trh práce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Prognózy a projekce obyvatelstva, čas v demografii </vt:lpstr>
      <vt:lpstr>Prezentace aplikace PowerPoint</vt:lpstr>
      <vt:lpstr>Prezentace aplikace PowerPoint</vt:lpstr>
      <vt:lpstr>POPULAČNÍ ODHADY, PROJEKCE A PROGNÓZY</vt:lpstr>
      <vt:lpstr>Prezentace aplikace PowerPoint</vt:lpstr>
      <vt:lpstr>Prezentace aplikace PowerPoint</vt:lpstr>
      <vt:lpstr>Prezentace aplikace PowerPoint</vt:lpstr>
      <vt:lpstr>Prezentace aplikace PowerPoint</vt:lpstr>
      <vt:lpstr>Prezentace aplikace PowerPoint</vt:lpstr>
      <vt:lpstr>DRUHY POPULAČNÍCH PROJEKCÍ</vt:lpstr>
      <vt:lpstr>Prezentace aplikace PowerPoint</vt:lpstr>
      <vt:lpstr>Prezentace aplikace PowerPoint</vt:lpstr>
      <vt:lpstr>Prezentace aplikace PowerPoint</vt:lpstr>
      <vt:lpstr>Prezentace aplikace PowerPoint</vt:lpstr>
      <vt:lpstr>Prezentace aplikace PowerPoint</vt:lpstr>
      <vt:lpstr>Populační projekce ve světě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Nejlidnatější země světa (2017, 2050)</vt:lpstr>
      <vt:lpstr>Populační prognóza Eurostatu 2018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Historie populačních projekcí na území ČR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Projekce ČR 2018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ČAS V DEMOGRAFII, DEMOGRAFICKÁ SÍŤ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Josef Kunc</dc:creator>
  <cp:lastModifiedBy>Kunc_admin</cp:lastModifiedBy>
  <cp:revision>55</cp:revision>
  <cp:lastPrinted>1601-01-01T00:00:00Z</cp:lastPrinted>
  <dcterms:created xsi:type="dcterms:W3CDTF">2019-09-26T15:38:03Z</dcterms:created>
  <dcterms:modified xsi:type="dcterms:W3CDTF">2020-05-07T14:45:28Z</dcterms:modified>
</cp:coreProperties>
</file>