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Šauer" initials="MŠ" lastIdx="1" clrIdx="0">
    <p:extLst>
      <p:ext uri="{19B8F6BF-5375-455C-9EA6-DF929625EA0E}">
        <p15:presenceInfo xmlns:p15="http://schemas.microsoft.com/office/powerpoint/2012/main" userId="82d40ec93b9c73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7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8" y="718713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1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1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0" y="718713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5" y="6050486"/>
            <a:ext cx="883411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6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7" y="2019300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65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9" y="2434290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848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2" y="1134533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8" y="2019300"/>
            <a:ext cx="517154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8"/>
            <a:ext cx="5165709" cy="321043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2" y="2019300"/>
            <a:ext cx="517060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4" y="2938734"/>
            <a:ext cx="5170817" cy="31911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9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0" y="2019300"/>
            <a:ext cx="10788649" cy="410686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2593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1" y="414001"/>
            <a:ext cx="1520783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9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3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9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2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5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1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3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69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2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49"/>
            <a:ext cx="5200987" cy="5139851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1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1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6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49"/>
            <a:ext cx="10753200" cy="5139851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1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81B65C19-9C87-419D-9236-BDA26B8D637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1466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7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6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13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32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5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akultury.cz/" TargetMode="External"/><Relationship Id="rId2" Type="http://schemas.openxmlformats.org/officeDocument/2006/relationships/hyperlink" Target="https://www.npu.cz/seznam-pamatek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econ/jaro2020/BKR_GECR/um/kartogafie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cnmuni-my.sharepoint.com/:x:/g/personal/11092_muni_cz/EeVho88r86dBu-PPjHnueysB_AFws-lBmMZPeLQDTwgVmQ?e=GxdjH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eoportal.cuzk.cz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POT: Nabídka cestovního ruchu vybraného okresu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Kartografické metody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75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dirty="0" smtClean="0"/>
              <a:t>II. Zobrazení kulturně-historických </a:t>
            </a:r>
            <a:r>
              <a:rPr lang="cs-CZ" dirty="0"/>
              <a:t>předpokladů</a:t>
            </a:r>
          </a:p>
          <a:p>
            <a:r>
              <a:rPr lang="cs-CZ" dirty="0" smtClean="0"/>
              <a:t>Co </a:t>
            </a:r>
            <a:r>
              <a:rPr lang="cs-CZ" dirty="0"/>
              <a:t>vše lze znázornit či popsat – viz mapové listy a texty v Atlase</a:t>
            </a:r>
          </a:p>
          <a:p>
            <a:r>
              <a:rPr lang="cs-CZ" dirty="0"/>
              <a:t>V celkovém souhrnu lze hovořit zejména o: </a:t>
            </a:r>
          </a:p>
          <a:p>
            <a:pPr lvl="1"/>
            <a:r>
              <a:rPr lang="cs-CZ" dirty="0" smtClean="0"/>
              <a:t>MPR </a:t>
            </a:r>
            <a:r>
              <a:rPr lang="cs-CZ" dirty="0"/>
              <a:t>a MPZ, venkovské PR (z Atlasu) – jednoduše lze vyhledat např. na Wikipedii</a:t>
            </a:r>
          </a:p>
          <a:p>
            <a:pPr lvl="1"/>
            <a:r>
              <a:rPr lang="cs-CZ" dirty="0" smtClean="0"/>
              <a:t>významnější </a:t>
            </a:r>
            <a:r>
              <a:rPr lang="cs-CZ" dirty="0"/>
              <a:t>hrady a zámky (z Atlasu)</a:t>
            </a:r>
          </a:p>
          <a:p>
            <a:pPr lvl="1"/>
            <a:r>
              <a:rPr lang="cs-CZ" dirty="0" smtClean="0"/>
              <a:t>ZOO</a:t>
            </a:r>
            <a:endParaRPr lang="cs-CZ" dirty="0"/>
          </a:p>
          <a:p>
            <a:pPr lvl="1"/>
            <a:r>
              <a:rPr lang="cs-CZ" dirty="0" smtClean="0"/>
              <a:t>Chrámy</a:t>
            </a:r>
            <a:r>
              <a:rPr lang="cs-CZ" dirty="0"/>
              <a:t>, kláštery a jiné církevní atraktivity</a:t>
            </a:r>
          </a:p>
          <a:p>
            <a:pPr lvl="1"/>
            <a:r>
              <a:rPr lang="cs-CZ" dirty="0" smtClean="0"/>
              <a:t>významné </a:t>
            </a:r>
            <a:r>
              <a:rPr lang="cs-CZ" dirty="0"/>
              <a:t>společenské a sportovní akce</a:t>
            </a:r>
          </a:p>
          <a:p>
            <a:pPr lvl="1"/>
            <a:r>
              <a:rPr lang="cs-CZ" dirty="0" smtClean="0"/>
              <a:t>významné </a:t>
            </a:r>
            <a:r>
              <a:rPr lang="cs-CZ" dirty="0"/>
              <a:t>technické památky</a:t>
            </a:r>
          </a:p>
          <a:p>
            <a:pPr lvl="1"/>
            <a:r>
              <a:rPr lang="cs-CZ" dirty="0" smtClean="0"/>
              <a:t>nejvýznamnější </a:t>
            </a:r>
            <a:r>
              <a:rPr lang="cs-CZ" dirty="0"/>
              <a:t>turistické cíle (návštěvnost za vstupné)</a:t>
            </a:r>
          </a:p>
          <a:p>
            <a:pPr lvl="1"/>
            <a:r>
              <a:rPr lang="cs-CZ" dirty="0" smtClean="0"/>
              <a:t>další </a:t>
            </a:r>
            <a:r>
              <a:rPr lang="cs-CZ" dirty="0"/>
              <a:t>Vaše kreativní návrhy</a:t>
            </a:r>
          </a:p>
          <a:p>
            <a:pPr marL="71998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17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dirty="0" smtClean="0"/>
              <a:t>II. Zobrazení kulturně-historických </a:t>
            </a:r>
            <a:r>
              <a:rPr lang="cs-CZ" dirty="0"/>
              <a:t>předpokladů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Podrobnější informace o kulturně-historickém potenciálu lze nalézt na stránkách Národního památkového ústavu (dostupné </a:t>
            </a:r>
            <a:r>
              <a:rPr lang="cs-CZ" sz="2400" dirty="0" smtClean="0"/>
              <a:t>na </a:t>
            </a:r>
            <a:r>
              <a:rPr lang="cs-CZ" sz="2400" b="1" u="sng" dirty="0" smtClean="0">
                <a:hlinkClick r:id="rId2"/>
              </a:rPr>
              <a:t>www.npu.cz/seznam-</a:t>
            </a:r>
            <a:r>
              <a:rPr lang="cs-CZ" sz="2400" b="1" u="sng" dirty="0" err="1" smtClean="0">
                <a:hlinkClick r:id="rId2"/>
              </a:rPr>
              <a:t>pamatek</a:t>
            </a:r>
            <a:r>
              <a:rPr lang="cs-CZ" sz="2400" dirty="0"/>
              <a:t>). Zajímavé informace týkající se statistik kultury ČR nabízí Národní informační a poradenské středisko pro kulturu (dostupné na </a:t>
            </a:r>
            <a:r>
              <a:rPr lang="cs-CZ" sz="2400" b="1" u="sng" dirty="0">
                <a:hlinkClick r:id="rId3"/>
              </a:rPr>
              <a:t>https://statistikakultury.cz/</a:t>
            </a:r>
            <a:r>
              <a:rPr lang="cs-CZ" sz="2400" b="1" dirty="0"/>
              <a:t>)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V posledních letech sleduje také </a:t>
            </a:r>
            <a:r>
              <a:rPr lang="cs-CZ" sz="2400" dirty="0" err="1"/>
              <a:t>CzechTourism</a:t>
            </a:r>
            <a:r>
              <a:rPr lang="cs-CZ" sz="2400" dirty="0"/>
              <a:t> návštěvnost nevýznamnějších turistických cílů v ČR, přičemž nejaktuálnější údaje jsou k dispozici za rok 2017 (</a:t>
            </a:r>
            <a:r>
              <a:rPr lang="cs-CZ" sz="2400" dirty="0" err="1"/>
              <a:t>CzechTourism</a:t>
            </a:r>
            <a:r>
              <a:rPr lang="cs-CZ" sz="2400" dirty="0"/>
              <a:t>, 2019: </a:t>
            </a:r>
            <a:r>
              <a:rPr lang="cs-CZ" sz="2400" b="1" dirty="0"/>
              <a:t>Návštěvnost turistických cílů 2018).</a:t>
            </a:r>
            <a:endParaRPr lang="cs-CZ" sz="2400" dirty="0"/>
          </a:p>
          <a:p>
            <a:pPr marL="71998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21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lnSpc>
                <a:spcPct val="100000"/>
              </a:lnSpc>
              <a:buNone/>
            </a:pPr>
            <a:r>
              <a:rPr lang="cs-CZ" dirty="0" smtClean="0"/>
              <a:t>III. Zobrazení realizačních předpokladů cestovního ruchu (sekundární nabídky)</a:t>
            </a:r>
          </a:p>
          <a:p>
            <a:pPr marL="71998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Návrh významnějších středisek cestovního </a:t>
            </a:r>
            <a:r>
              <a:rPr lang="cs-CZ" sz="2400" dirty="0" smtClean="0"/>
              <a:t>ruchu na základě </a:t>
            </a:r>
            <a:r>
              <a:rPr lang="cs-CZ" sz="2400" dirty="0"/>
              <a:t>– kapacity a </a:t>
            </a:r>
            <a:r>
              <a:rPr lang="cs-CZ" sz="2400" dirty="0" smtClean="0"/>
              <a:t>výkonů </a:t>
            </a:r>
            <a:r>
              <a:rPr lang="cs-CZ" sz="2400" dirty="0"/>
              <a:t>hromadných ubytovacích zařízení (počty lůžek, hostů a jejich přenocování)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Informace </a:t>
            </a:r>
            <a:r>
              <a:rPr lang="cs-CZ" sz="2400" dirty="0" smtClean="0"/>
              <a:t>kapacitách čerpat  z dat </a:t>
            </a:r>
            <a:r>
              <a:rPr lang="cs-CZ" sz="2400" dirty="0"/>
              <a:t>v učebních materiálech – data – </a:t>
            </a:r>
            <a:r>
              <a:rPr lang="cs-CZ" sz="2400" dirty="0" err="1"/>
              <a:t>geo.HUZ</a:t>
            </a:r>
            <a:r>
              <a:rPr lang="cs-CZ" sz="2400" dirty="0"/>
              <a:t> (o počtech lůžek v HUZ)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/>
              <a:t>Stránky ČSU – </a:t>
            </a:r>
            <a:r>
              <a:rPr lang="cs-CZ" sz="2400" dirty="0" err="1"/>
              <a:t>czso</a:t>
            </a:r>
            <a:r>
              <a:rPr lang="cs-CZ" sz="2400" dirty="0"/>
              <a:t>-cestovní ruch – vše o území –výběr profilu a </a:t>
            </a:r>
            <a:r>
              <a:rPr lang="cs-CZ" sz="2400" dirty="0" err="1"/>
              <a:t>území-vybrané</a:t>
            </a:r>
            <a:r>
              <a:rPr lang="cs-CZ" sz="2400" dirty="0"/>
              <a:t> údaje za </a:t>
            </a:r>
            <a:r>
              <a:rPr lang="cs-CZ" sz="2400" dirty="0" smtClean="0"/>
              <a:t>obec pro případné zpracování výkonů (tj. návštěvnosti či přenocování v obcích ČR)</a:t>
            </a:r>
            <a:endParaRPr lang="cs-CZ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Do kartogramu vyberu např. 5-6 obcí/středisek s největším počtem lůžek  </a:t>
            </a:r>
          </a:p>
          <a:p>
            <a:pPr marL="71998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kartogramu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</a:t>
            </a:r>
          </a:p>
          <a:p>
            <a:r>
              <a:rPr lang="cs-CZ" dirty="0" smtClean="0"/>
              <a:t>Legenda</a:t>
            </a:r>
          </a:p>
          <a:p>
            <a:r>
              <a:rPr lang="cs-CZ" dirty="0" smtClean="0"/>
              <a:t>Uvedení zdrojů</a:t>
            </a:r>
          </a:p>
          <a:p>
            <a:r>
              <a:rPr lang="cs-CZ" dirty="0" smtClean="0"/>
              <a:t>Měřítko (neuvádět, nevíte)</a:t>
            </a:r>
          </a:p>
          <a:p>
            <a:pPr marL="71998" indent="0">
              <a:buNone/>
            </a:pPr>
            <a:r>
              <a:rPr lang="cs-CZ" dirty="0" smtClean="0"/>
              <a:t>Bližší informace v: </a:t>
            </a:r>
            <a:r>
              <a:rPr lang="cs-CZ" dirty="0"/>
              <a:t> </a:t>
            </a:r>
            <a:r>
              <a:rPr lang="cs-CZ" dirty="0">
                <a:hlinkClick r:id="rId2"/>
              </a:rPr>
              <a:t>Zásady tvorby mapových výstupů (Doc. Voženílek)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33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cs-CZ" dirty="0" err="1" smtClean="0"/>
              <a:t>POTu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Vypracovat mapu vybraného okresu, která přehledně vyhodnotí potenciál cestovního ruchu.</a:t>
            </a:r>
          </a:p>
          <a:p>
            <a:r>
              <a:rPr lang="cs-CZ" dirty="0" smtClean="0"/>
              <a:t>Součástí výstupu bude cca </a:t>
            </a:r>
            <a:r>
              <a:rPr lang="cs-CZ" dirty="0" err="1"/>
              <a:t>třístrankového</a:t>
            </a:r>
            <a:r>
              <a:rPr lang="cs-CZ" dirty="0"/>
              <a:t> </a:t>
            </a:r>
            <a:r>
              <a:rPr lang="cs-CZ" dirty="0" smtClean="0"/>
              <a:t>elaborát </a:t>
            </a:r>
            <a:r>
              <a:rPr lang="cs-CZ" dirty="0"/>
              <a:t>– stručný </a:t>
            </a:r>
            <a:r>
              <a:rPr lang="cs-CZ" dirty="0" smtClean="0"/>
              <a:t>popis metodiky tvorby mapového výstupu a charakteristika nabídky cestovního ruchu v okrese (co z mapy vyplývá, jak ji máme číst).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93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 začnete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Okres si volíte dle vlastních preferencí (doporučujeme mimo Vaše bydliště a nezpracovávat městské okresy – Brno, Praha apod.)</a:t>
            </a:r>
          </a:p>
          <a:p>
            <a:r>
              <a:rPr lang="cs-CZ" dirty="0" smtClean="0"/>
              <a:t>Vaši volbu zapíšete do sdílené tabulky </a:t>
            </a:r>
            <a:r>
              <a:rPr lang="cs-CZ" dirty="0" smtClean="0">
                <a:hlinkClick r:id="rId2"/>
              </a:rPr>
              <a:t>zde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Termín odevzdání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je </a:t>
            </a:r>
            <a:r>
              <a:rPr lang="cs-CZ" dirty="0" smtClean="0">
                <a:solidFill>
                  <a:schemeClr val="tx2"/>
                </a:solidFill>
              </a:rPr>
              <a:t>20. května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Vaše výstupy budou hodnoceny a zveřejněny v poznámkovém bloku předmětu. Max. můžete získat 40 bodů.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02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978764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000" dirty="0" smtClean="0"/>
              <a:t>V </a:t>
            </a:r>
            <a:r>
              <a:rPr lang="cs-CZ" sz="2000" dirty="0" err="1" smtClean="0"/>
              <a:t>Isu</a:t>
            </a:r>
            <a:r>
              <a:rPr lang="cs-CZ" sz="2000" dirty="0" smtClean="0"/>
              <a:t> jsou ve složce „mapy“ k dispozici mapové podklady ve dvou provedeních: slepá mapa pouze se znázorněním katastrů obcí a dále mapa s popisky.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000" dirty="0" smtClean="0"/>
              <a:t>Obě mapy si stáhnete a vytisknete (min. formát A4). Mapu zpracováváte ručně, tedy zakreslujete jednotlivé prvky nabídky pastelkami různých barev. Kdo má zkušenosti s </a:t>
            </a:r>
            <a:r>
              <a:rPr lang="cs-CZ" sz="2000" dirty="0" err="1" smtClean="0"/>
              <a:t>ArcGIS</a:t>
            </a:r>
            <a:r>
              <a:rPr lang="cs-CZ" sz="2000" dirty="0" smtClean="0"/>
              <a:t> nechť mě kontaktuje.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000" dirty="0" smtClean="0"/>
              <a:t>Mapa s popiskami slouží jako pracovní, která Vám umožní orientaci v prostoru. Pracovně si zde zakreslujete jednotlivé vrstvy a zkoušíte podobu značek, jejich velikost a další atributy mapy.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000" dirty="0" smtClean="0"/>
              <a:t>Takových pracovních map vznikne více, tak abyste získali představu o prostorovém rozmístění jednotlivých prvků nabídky a jejich průnicích.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cs-CZ" sz="2000" dirty="0" smtClean="0"/>
              <a:t>Druhá podkladová mapa Vám bude sloužit pro finální výkres, kde vše pospojujete dohromady.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08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sz="3200" dirty="0" smtClean="0"/>
              <a:t>Kartografické znázornění turistické nabídky:</a:t>
            </a:r>
          </a:p>
          <a:p>
            <a:pPr>
              <a:defRPr/>
            </a:pPr>
            <a:r>
              <a:rPr lang="cs-CZ" dirty="0"/>
              <a:t>Body</a:t>
            </a:r>
          </a:p>
          <a:p>
            <a:pPr>
              <a:defRPr/>
            </a:pPr>
            <a:r>
              <a:rPr lang="cs-CZ" dirty="0"/>
              <a:t>Linie</a:t>
            </a:r>
          </a:p>
          <a:p>
            <a:pPr>
              <a:defRPr/>
            </a:pPr>
            <a:r>
              <a:rPr lang="cs-CZ" dirty="0"/>
              <a:t>Polygony</a:t>
            </a:r>
          </a:p>
          <a:p>
            <a:pPr marL="71998" indent="0">
              <a:buNone/>
            </a:pPr>
            <a:endParaRPr lang="cs-CZ" dirty="0"/>
          </a:p>
        </p:txBody>
      </p:sp>
      <p:pic>
        <p:nvPicPr>
          <p:cNvPr id="4" name="Výklad 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dirty="0" smtClean="0"/>
              <a:t>I. Zobrazení přírodních předpokladů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Jednoduchým ukazatelem atraktivity krajiny je hodnocení funkčně-prostorové  struktury využití ploch (angl. Land use). To lze vyjádřit ukazatelem</a:t>
            </a:r>
            <a:r>
              <a:rPr lang="cs-CZ" sz="2400" u="sng" dirty="0"/>
              <a:t> </a:t>
            </a:r>
            <a:r>
              <a:rPr lang="cs-CZ" sz="2400" b="1" dirty="0"/>
              <a:t>Potenciální rekreační plochy. </a:t>
            </a:r>
            <a:r>
              <a:rPr lang="cs-CZ" sz="2400" dirty="0"/>
              <a:t>Konstrukce tohoto prvku</a:t>
            </a:r>
            <a:r>
              <a:rPr lang="cs-CZ" sz="2400" b="1" dirty="0"/>
              <a:t> </a:t>
            </a:r>
            <a:r>
              <a:rPr lang="cs-CZ" sz="2400" dirty="0"/>
              <a:t>za jednotlivé obce je znázorněna v přiloženém Atlase cestovního ruchu CR – data za procentní zastoupení PRP z rozlohy obce jsou ve studijních materiálech (data PRP). Stupnici rozložení PRP použijte z Atlasu, resp. z přiložené ukázky a zakreslete do přiloženého kartogramu v pastelových barvách.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Jinou ukázku poskytují další mapy z Atlasu – např. Typy rekreační krajiny z Atlasu (také viz obrázek níže)</a:t>
            </a:r>
          </a:p>
          <a:p>
            <a:pPr marL="71998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0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034" y="1718127"/>
            <a:ext cx="10753200" cy="4139999"/>
          </a:xfrm>
        </p:spPr>
        <p:txBody>
          <a:bodyPr/>
          <a:lstStyle/>
          <a:p>
            <a:pPr marL="71998" indent="0">
              <a:buNone/>
            </a:pPr>
            <a:r>
              <a:rPr lang="cs-CZ" dirty="0" smtClean="0"/>
              <a:t>I. Zobrazení přírodních předpokladů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Důležitými prvky přírodní atraktivity krajiny jsou také NP a CHKO (lze použít informací z Wikipedie), podobně další velkoplošné chráněné útvary - pískovcová skalní města a útvary (Atlas CR), resp. maloplošné chráněné útvary – např. jeskyně, NPP, NPR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cs-CZ" sz="2400" dirty="0"/>
              <a:t>Významným rekreačním prvkem jsou také vybrané úseky vodních toků, rekreační vodní nádrže, rybníky a jezera – dobrým nástrojem pro jejich hledání a znázornění je portál </a:t>
            </a:r>
            <a:r>
              <a:rPr lang="cs-CZ" sz="2400" b="1" dirty="0"/>
              <a:t>mapy.cz, </a:t>
            </a:r>
            <a:r>
              <a:rPr lang="cs-CZ" sz="2400" dirty="0"/>
              <a:t>resp. informace o významných střediscích zimních </a:t>
            </a:r>
            <a:r>
              <a:rPr lang="cs-CZ" sz="2400" dirty="0" smtClean="0"/>
              <a:t>sportů.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400" dirty="0" smtClean="0"/>
              <a:t>Nejaktuálnější </a:t>
            </a:r>
            <a:r>
              <a:rPr lang="cs-CZ" sz="2400" dirty="0"/>
              <a:t>a podrobné informace o vybraných prvcích přírodního potenciálu lze vyhledat také na </a:t>
            </a:r>
            <a:r>
              <a:rPr lang="cs-CZ" sz="2400" dirty="0" err="1"/>
              <a:t>na</a:t>
            </a:r>
            <a:r>
              <a:rPr lang="cs-CZ" sz="2400" dirty="0"/>
              <a:t> </a:t>
            </a:r>
            <a:r>
              <a:rPr lang="cs-CZ" sz="2400" dirty="0" err="1"/>
              <a:t>geoportálu</a:t>
            </a:r>
            <a:r>
              <a:rPr lang="cs-CZ" sz="2400" dirty="0"/>
              <a:t> Českého úřadu zeměměřického a katastrálního (dostupné na </a:t>
            </a:r>
            <a:r>
              <a:rPr lang="cs-CZ" sz="2400" b="1" u="sng" dirty="0">
                <a:hlinkClick r:id="rId2"/>
              </a:rPr>
              <a:t>https://geoportal.cuzk.cz/</a:t>
            </a:r>
            <a:r>
              <a:rPr lang="cs-CZ" sz="2400" dirty="0"/>
              <a:t>).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endParaRPr lang="cs-CZ" sz="2400" dirty="0"/>
          </a:p>
          <a:p>
            <a:pPr marL="7199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91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62"/>
            <a:ext cx="10099964" cy="686746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8645236" y="800100"/>
            <a:ext cx="1444337" cy="176645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7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-32295"/>
            <a:ext cx="9827368" cy="685604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461554" y="4654255"/>
            <a:ext cx="3048000" cy="16981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ový bublinový popisek 6"/>
          <p:cNvSpPr/>
          <p:nvPr/>
        </p:nvSpPr>
        <p:spPr bwMode="auto">
          <a:xfrm>
            <a:off x="400594" y="3523184"/>
            <a:ext cx="2409890" cy="892952"/>
          </a:xfrm>
          <a:prstGeom prst="wedge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Typy rekreační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krajiny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149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 K" id="{7DA578F0-1512-4AD6-BB93-7B812B55B55E}" vid="{B23A00DC-FC74-4FEE-B57F-D5AF6160ED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MU</Template>
  <TotalTime>69</TotalTime>
  <Words>693</Words>
  <Application>Microsoft Office PowerPoint</Application>
  <PresentationFormat>Širokoúhlá obrazovka</PresentationFormat>
  <Paragraphs>60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POT: Nabídka cestovního ruchu vybraného okresu</vt:lpstr>
      <vt:lpstr>Cíl POTu</vt:lpstr>
      <vt:lpstr>Než začnete</vt:lpstr>
      <vt:lpstr>Postup zpracování</vt:lpstr>
      <vt:lpstr>Postup zpracování</vt:lpstr>
      <vt:lpstr>Zpracování mapy</vt:lpstr>
      <vt:lpstr>Zpracování mapy</vt:lpstr>
      <vt:lpstr>Prezentace aplikace PowerPoint</vt:lpstr>
      <vt:lpstr>Prezentace aplikace PowerPoint</vt:lpstr>
      <vt:lpstr>Zpracování mapy</vt:lpstr>
      <vt:lpstr>Zpracování mapy</vt:lpstr>
      <vt:lpstr>Zpracování mapy</vt:lpstr>
      <vt:lpstr>Náležitosti kartogramu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POT: Nabídka cestovního ruchu vybraného okresu</dc:title>
  <dc:creator>Martin Šauer</dc:creator>
  <cp:lastModifiedBy>Martin Šauer</cp:lastModifiedBy>
  <cp:revision>8</cp:revision>
  <dcterms:created xsi:type="dcterms:W3CDTF">2020-03-30T14:01:52Z</dcterms:created>
  <dcterms:modified xsi:type="dcterms:W3CDTF">2020-03-30T15:11:09Z</dcterms:modified>
</cp:coreProperties>
</file>