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1"/>
  </p:notesMasterIdLst>
  <p:sldIdLst>
    <p:sldId id="256" r:id="rId2"/>
    <p:sldId id="257" r:id="rId3"/>
    <p:sldId id="258" r:id="rId4"/>
    <p:sldId id="259" r:id="rId5"/>
    <p:sldId id="260" r:id="rId6"/>
    <p:sldId id="265" r:id="rId7"/>
    <p:sldId id="263" r:id="rId8"/>
    <p:sldId id="326" r:id="rId9"/>
    <p:sldId id="261" r:id="rId10"/>
    <p:sldId id="262" r:id="rId11"/>
    <p:sldId id="264" r:id="rId12"/>
    <p:sldId id="266" r:id="rId13"/>
    <p:sldId id="267" r:id="rId14"/>
    <p:sldId id="272" r:id="rId15"/>
    <p:sldId id="268" r:id="rId16"/>
    <p:sldId id="269" r:id="rId17"/>
    <p:sldId id="270" r:id="rId18"/>
    <p:sldId id="271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327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9" r:id="rId74"/>
    <p:sldId id="328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63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A1B0C5-43C4-4B90-A86D-DAA6C8A89451}" type="datetimeFigureOut">
              <a:rPr lang="cs-CZ" smtClean="0"/>
              <a:t>24.04.2019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74112-DD5E-4B6F-A39D-B8CC2A4B2A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7158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Sedmihradsko, neboli </a:t>
            </a:r>
            <a:r>
              <a:rPr lang="cs-CZ" dirty="0" err="1" smtClean="0"/>
              <a:t>transilvánie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74112-DD5E-4B6F-A39D-B8CC2A4B2ACF}" type="slidenum">
              <a:rPr lang="cs-CZ" smtClean="0"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0061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D4AA8-9BA6-4303-83A9-0BBFF7750DD5}" type="datetimeFigureOut">
              <a:rPr lang="cs-CZ" smtClean="0"/>
              <a:t>24.04.2019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7206E-F74F-4963-A1C4-4DD3DA2E3D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2256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D4AA8-9BA6-4303-83A9-0BBFF7750DD5}" type="datetimeFigureOut">
              <a:rPr lang="cs-CZ" smtClean="0"/>
              <a:t>24.04.2019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7206E-F74F-4963-A1C4-4DD3DA2E3D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1162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D4AA8-9BA6-4303-83A9-0BBFF7750DD5}" type="datetimeFigureOut">
              <a:rPr lang="cs-CZ" smtClean="0"/>
              <a:t>24.04.2019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7206E-F74F-4963-A1C4-4DD3DA2E3D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8797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D4AA8-9BA6-4303-83A9-0BBFF7750DD5}" type="datetimeFigureOut">
              <a:rPr lang="cs-CZ" smtClean="0"/>
              <a:t>24.04.2019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7206E-F74F-4963-A1C4-4DD3DA2E3D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5976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D4AA8-9BA6-4303-83A9-0BBFF7750DD5}" type="datetimeFigureOut">
              <a:rPr lang="cs-CZ" smtClean="0"/>
              <a:t>24.04.2019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7206E-F74F-4963-A1C4-4DD3DA2E3D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4893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D4AA8-9BA6-4303-83A9-0BBFF7750DD5}" type="datetimeFigureOut">
              <a:rPr lang="cs-CZ" smtClean="0"/>
              <a:t>24.04.2019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7206E-F74F-4963-A1C4-4DD3DA2E3D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674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D4AA8-9BA6-4303-83A9-0BBFF7750DD5}" type="datetimeFigureOut">
              <a:rPr lang="cs-CZ" smtClean="0"/>
              <a:t>24.04.2019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7206E-F74F-4963-A1C4-4DD3DA2E3D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4988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D4AA8-9BA6-4303-83A9-0BBFF7750DD5}" type="datetimeFigureOut">
              <a:rPr lang="cs-CZ" smtClean="0"/>
              <a:t>24.04.2019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7206E-F74F-4963-A1C4-4DD3DA2E3D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7012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D4AA8-9BA6-4303-83A9-0BBFF7750DD5}" type="datetimeFigureOut">
              <a:rPr lang="cs-CZ" smtClean="0"/>
              <a:t>24.04.2019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7206E-F74F-4963-A1C4-4DD3DA2E3D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0472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D4AA8-9BA6-4303-83A9-0BBFF7750DD5}" type="datetimeFigureOut">
              <a:rPr lang="cs-CZ" smtClean="0"/>
              <a:t>24.04.2019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7206E-F74F-4963-A1C4-4DD3DA2E3D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7499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D4AA8-9BA6-4303-83A9-0BBFF7750DD5}" type="datetimeFigureOut">
              <a:rPr lang="cs-CZ" smtClean="0"/>
              <a:t>24.04.2019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7206E-F74F-4963-A1C4-4DD3DA2E3D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190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D4AA8-9BA6-4303-83A9-0BBFF7750DD5}" type="datetimeFigureOut">
              <a:rPr lang="cs-CZ" smtClean="0"/>
              <a:t>24.04.2019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07206E-F74F-4963-A1C4-4DD3DA2E3D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4071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https://cs.wikipedia.org/wiki/N%C3%A1rodn%C3%AD_park" TargetMode="External"/><Relationship Id="rId7" Type="http://schemas.openxmlformats.org/officeDocument/2006/relationships/hyperlink" Target="https://cs.wikipedia.org/wiki/Slatini%C5%A1t%C4%9B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s.wikipedia.org/wiki/Vrchovi%C5%A1t%C4%9B" TargetMode="External"/><Relationship Id="rId5" Type="http://schemas.openxmlformats.org/officeDocument/2006/relationships/hyperlink" Target="https://cs.wikipedia.org/wiki/Mok%C5%99ad" TargetMode="External"/><Relationship Id="rId4" Type="http://schemas.openxmlformats.org/officeDocument/2006/relationships/hyperlink" Target="https://cs.wikipedia.org/wiki/Loty%C5%A1sko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Regionální geografie východní Evropy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smtClean="0"/>
              <a:t>Martin Šauer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890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5517233"/>
            <a:ext cx="8229600" cy="608931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Vilnius</a:t>
            </a:r>
            <a:endParaRPr lang="cs-CZ" dirty="0"/>
          </a:p>
        </p:txBody>
      </p:sp>
      <p:pic>
        <p:nvPicPr>
          <p:cNvPr id="5122" name="Picture 2" descr="Vilni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260648"/>
            <a:ext cx="7620000" cy="507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763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75520" y="5373216"/>
            <a:ext cx="2952328" cy="1287016"/>
          </a:xfrm>
        </p:spPr>
        <p:txBody>
          <a:bodyPr>
            <a:normAutofit/>
          </a:bodyPr>
          <a:lstStyle/>
          <a:p>
            <a:r>
              <a:rPr lang="cs-CZ" sz="2400" dirty="0"/>
              <a:t>Hora Křížů</a:t>
            </a:r>
            <a:endParaRPr lang="cs-CZ" sz="2400" dirty="0"/>
          </a:p>
        </p:txBody>
      </p:sp>
      <p:pic>
        <p:nvPicPr>
          <p:cNvPr id="7170" name="Picture 2" descr="Hill of Cross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864" y="149736"/>
            <a:ext cx="4452696" cy="668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729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Trakai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218" name="Picture 2" descr="http://www.marco-polo.cz/dbimg/gallery/0/full/2135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1772817"/>
            <a:ext cx="702945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5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Lotyšsko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Lotyšsko je malý stát, který má mnoho společných znaků s oběma sousedními republikami, Estonskem na severu a Litvou na jihu. </a:t>
            </a:r>
            <a:endParaRPr lang="cs-CZ" dirty="0" smtClean="0"/>
          </a:p>
          <a:p>
            <a:r>
              <a:rPr lang="cs-CZ" dirty="0"/>
              <a:t>Největším městem Lotyšska je hlavní město Riga (860 tis. obyvatel).</a:t>
            </a:r>
          </a:p>
          <a:p>
            <a:r>
              <a:rPr lang="cs-CZ" dirty="0" smtClean="0"/>
              <a:t>1,5 mil. zahraničních návštěvníků</a:t>
            </a:r>
          </a:p>
          <a:p>
            <a:r>
              <a:rPr lang="cs-CZ" dirty="0" smtClean="0"/>
              <a:t>600 let pod německým vlivem, blíže k </a:t>
            </a:r>
            <a:r>
              <a:rPr lang="cs-CZ" dirty="0" smtClean="0"/>
              <a:t>Estonsku</a:t>
            </a:r>
          </a:p>
          <a:p>
            <a:r>
              <a:rPr lang="cs-CZ" dirty="0" smtClean="0"/>
              <a:t>Členem eurozóny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496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4" name="Picture 2" descr="http://www.voltek.cz/poklady/lotyssko/mapy/lotyssko_map02_fyzi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206" y="716835"/>
            <a:ext cx="9120794" cy="549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77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94122"/>
          </a:xfrm>
        </p:spPr>
        <p:txBody>
          <a:bodyPr/>
          <a:lstStyle/>
          <a:p>
            <a:r>
              <a:rPr lang="cs-CZ" dirty="0" smtClean="0"/>
              <a:t>Riga (UNESCO)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 descr="http://www.smarttravel.ee/wp-content/uploads/2013/08/Riga-Old-Tow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1340768"/>
            <a:ext cx="810090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i1.trekearth.com/photos/30752/rig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852" y="1241938"/>
            <a:ext cx="8170605" cy="560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5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NP </a:t>
            </a:r>
            <a:r>
              <a:rPr lang="cs-CZ" dirty="0" err="1" smtClean="0"/>
              <a:t>Gauja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72126" y="1340769"/>
            <a:ext cx="3592970" cy="5517231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nejnavštěvovanější přírodní destinací v Lotyšsku. </a:t>
            </a:r>
            <a:endParaRPr lang="cs-CZ" dirty="0" smtClean="0"/>
          </a:p>
          <a:p>
            <a:r>
              <a:rPr lang="cs-CZ" dirty="0" smtClean="0"/>
              <a:t>Rozkládá </a:t>
            </a:r>
            <a:r>
              <a:rPr lang="cs-CZ" dirty="0"/>
              <a:t>se </a:t>
            </a:r>
            <a:r>
              <a:rPr lang="cs-CZ" dirty="0" smtClean="0"/>
              <a:t>mezi </a:t>
            </a:r>
            <a:r>
              <a:rPr lang="cs-CZ" dirty="0"/>
              <a:t>městy </a:t>
            </a:r>
            <a:r>
              <a:rPr lang="cs-CZ" dirty="0" err="1"/>
              <a:t>Sigulda</a:t>
            </a:r>
            <a:r>
              <a:rPr lang="cs-CZ" dirty="0"/>
              <a:t> a </a:t>
            </a:r>
            <a:r>
              <a:rPr lang="cs-CZ" dirty="0" err="1" smtClean="0"/>
              <a:t>Valmiera</a:t>
            </a:r>
            <a:r>
              <a:rPr lang="cs-CZ" dirty="0" smtClean="0"/>
              <a:t>.</a:t>
            </a:r>
          </a:p>
          <a:p>
            <a:r>
              <a:rPr lang="cs-CZ" dirty="0" smtClean="0"/>
              <a:t>Nejzajímavější </a:t>
            </a:r>
            <a:r>
              <a:rPr lang="cs-CZ" dirty="0"/>
              <a:t>částí parku jsou malebné a zalesněné meandry řeky </a:t>
            </a:r>
            <a:r>
              <a:rPr lang="cs-CZ" dirty="0" err="1"/>
              <a:t>Gauji</a:t>
            </a:r>
            <a:r>
              <a:rPr lang="cs-CZ" dirty="0"/>
              <a:t>, která je nejdelší řekou celé země. </a:t>
            </a:r>
            <a:endParaRPr lang="cs-CZ" dirty="0" smtClean="0"/>
          </a:p>
          <a:p>
            <a:r>
              <a:rPr lang="cs-CZ" dirty="0" smtClean="0"/>
              <a:t>Údolí </a:t>
            </a:r>
            <a:r>
              <a:rPr lang="cs-CZ" dirty="0"/>
              <a:t>řeky </a:t>
            </a:r>
            <a:r>
              <a:rPr lang="cs-CZ" dirty="0" err="1"/>
              <a:t>Gauja</a:t>
            </a:r>
            <a:r>
              <a:rPr lang="cs-CZ" dirty="0"/>
              <a:t> je na lotyšské poměry nezvykle hluboko zaříznuté. Výškové rozdíly dosahují až 85 </a:t>
            </a:r>
            <a:r>
              <a:rPr lang="cs-CZ" dirty="0" smtClean="0"/>
              <a:t>metrů.</a:t>
            </a:r>
          </a:p>
          <a:p>
            <a:r>
              <a:rPr lang="cs-CZ" dirty="0" err="1" smtClean="0"/>
              <a:t>Siguldu</a:t>
            </a:r>
            <a:r>
              <a:rPr lang="cs-CZ" dirty="0" smtClean="0"/>
              <a:t> </a:t>
            </a:r>
            <a:r>
              <a:rPr lang="cs-CZ" dirty="0"/>
              <a:t>spojuje s protějším břehem řeky přes 1 km dlouhá lanovka, visící 40 metrů nad hladinou </a:t>
            </a:r>
            <a:r>
              <a:rPr lang="cs-CZ" dirty="0" err="1"/>
              <a:t>Gauji</a:t>
            </a:r>
            <a:r>
              <a:rPr lang="cs-CZ" dirty="0"/>
              <a:t>.</a:t>
            </a:r>
          </a:p>
        </p:txBody>
      </p:sp>
      <p:pic>
        <p:nvPicPr>
          <p:cNvPr id="11266" name="Picture 2" descr="http://www.gnp.lv/sites/default/files/Gauja_no_putna_lidojuma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108" y="1616588"/>
            <a:ext cx="5184576" cy="476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cdn2.getyourguide.com/img/tour_img-159370-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096" y="2339181"/>
            <a:ext cx="55626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Skupina 5"/>
          <p:cNvGrpSpPr/>
          <p:nvPr/>
        </p:nvGrpSpPr>
        <p:grpSpPr>
          <a:xfrm>
            <a:off x="1535797" y="685562"/>
            <a:ext cx="9120406" cy="5486876"/>
            <a:chOff x="11797" y="685562"/>
            <a:chExt cx="9120406" cy="5486876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97" y="685562"/>
              <a:ext cx="9120406" cy="5486876"/>
            </a:xfrm>
            <a:prstGeom prst="rect">
              <a:avLst/>
            </a:prstGeom>
          </p:spPr>
        </p:pic>
        <p:sp>
          <p:nvSpPr>
            <p:cNvPr id="5" name="Ovál 4"/>
            <p:cNvSpPr/>
            <p:nvPr/>
          </p:nvSpPr>
          <p:spPr>
            <a:xfrm>
              <a:off x="4499992" y="1484784"/>
              <a:ext cx="1584176" cy="165618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44831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Letovisko </a:t>
            </a:r>
            <a:r>
              <a:rPr lang="cs-CZ" dirty="0" err="1" smtClean="0"/>
              <a:t>Jūrmala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0" name="Picture 2" descr="http://www.meetriga.com/userfiles/images/galery/feel/notikumu-vietas/pilsetvide/jurmala/129430548148.jpg?w=10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1484785"/>
            <a:ext cx="7842538" cy="5223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www.abnet.lv/auto/img/kartes/jurmala_ma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898" y="1988841"/>
            <a:ext cx="9001672" cy="308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389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338" name="Picture 2" descr="http://upload.wikimedia.org/wikipedia/commons/7/7a/Liela_Kemeru_taka_5jul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260648"/>
            <a:ext cx="8583168" cy="643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871865" y="620688"/>
            <a:ext cx="21579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/>
              <a:t>Ķemeri</a:t>
            </a:r>
            <a:r>
              <a:rPr lang="cs-CZ" dirty="0"/>
              <a:t> </a:t>
            </a:r>
            <a:r>
              <a:rPr lang="cs-CZ" dirty="0" err="1"/>
              <a:t>National</a:t>
            </a:r>
            <a:r>
              <a:rPr lang="cs-CZ" dirty="0"/>
              <a:t> Park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6816080" y="1600200"/>
            <a:ext cx="3240360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je </a:t>
            </a:r>
            <a:r>
              <a:rPr lang="cs-CZ" dirty="0"/>
              <a:t>třetím největším </a:t>
            </a:r>
            <a:r>
              <a:rPr lang="cs-CZ" dirty="0">
                <a:hlinkClick r:id="rId3" tooltip="Národní park"/>
              </a:rPr>
              <a:t>národním parkem</a:t>
            </a:r>
            <a:r>
              <a:rPr lang="cs-CZ" dirty="0"/>
              <a:t> v </a:t>
            </a:r>
            <a:r>
              <a:rPr lang="cs-CZ" dirty="0">
                <a:hlinkClick r:id="rId4" tooltip="Lotyšsko"/>
              </a:rPr>
              <a:t>Lotyšsku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 Pro park jsou charakteristické především rozsáhlé plochy rozmanitých, jen málo pozměněných </a:t>
            </a:r>
            <a:r>
              <a:rPr lang="cs-CZ" dirty="0">
                <a:hlinkClick r:id="rId5" tooltip="Mokřad"/>
              </a:rPr>
              <a:t>mokřadů</a:t>
            </a:r>
            <a:r>
              <a:rPr lang="cs-CZ" dirty="0"/>
              <a:t> – </a:t>
            </a:r>
            <a:r>
              <a:rPr lang="cs-CZ" dirty="0">
                <a:hlinkClick r:id="rId6" tooltip="Vrchoviště"/>
              </a:rPr>
              <a:t>vrchovišť</a:t>
            </a:r>
            <a:r>
              <a:rPr lang="cs-CZ" dirty="0"/>
              <a:t> a </a:t>
            </a:r>
            <a:r>
              <a:rPr lang="cs-CZ" dirty="0">
                <a:hlinkClick r:id="rId7" tooltip="Slatiniště"/>
              </a:rPr>
              <a:t>slatinišť</a:t>
            </a:r>
            <a:r>
              <a:rPr lang="cs-CZ" dirty="0"/>
              <a:t> a lagunových jezer</a:t>
            </a:r>
            <a:r>
              <a:rPr lang="cs-CZ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Minerální vody a léčivé bahno, které zde vznikají, umožnily například velkoplošný rozvoj lázeňského průmyslu.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1524000" y="1211148"/>
            <a:ext cx="9120406" cy="5486876"/>
            <a:chOff x="0" y="1211148"/>
            <a:chExt cx="9120406" cy="5486876"/>
          </a:xfrm>
        </p:grpSpPr>
        <p:pic>
          <p:nvPicPr>
            <p:cNvPr id="7" name="Obrázek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1211148"/>
              <a:ext cx="9120406" cy="5486876"/>
            </a:xfrm>
            <a:prstGeom prst="rect">
              <a:avLst/>
            </a:prstGeom>
          </p:spPr>
        </p:pic>
        <p:sp>
          <p:nvSpPr>
            <p:cNvPr id="8" name="Ovál 7"/>
            <p:cNvSpPr/>
            <p:nvPr/>
          </p:nvSpPr>
          <p:spPr>
            <a:xfrm>
              <a:off x="2915816" y="3501009"/>
              <a:ext cx="576064" cy="64807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47538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Ventspils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5362" name="Picture 2" descr="http://www.latvia.travel/sites/default/files/styles/slide/public/tourism_sight/136-ventspils_ventspils_zila_karoga_pludmale_2.jpg?itok=XjInam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3" y="1991981"/>
            <a:ext cx="6353175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Skupina 3"/>
          <p:cNvGrpSpPr/>
          <p:nvPr/>
        </p:nvGrpSpPr>
        <p:grpSpPr>
          <a:xfrm>
            <a:off x="1531674" y="1283155"/>
            <a:ext cx="9120406" cy="5486876"/>
            <a:chOff x="7674" y="1283155"/>
            <a:chExt cx="9120406" cy="5486876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74" y="1283155"/>
              <a:ext cx="9120406" cy="5486876"/>
            </a:xfrm>
            <a:prstGeom prst="rect">
              <a:avLst/>
            </a:prstGeom>
          </p:spPr>
        </p:pic>
        <p:sp>
          <p:nvSpPr>
            <p:cNvPr id="7" name="Ovál 6"/>
            <p:cNvSpPr/>
            <p:nvPr/>
          </p:nvSpPr>
          <p:spPr>
            <a:xfrm>
              <a:off x="457200" y="2492896"/>
              <a:ext cx="1090464" cy="64807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92392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Litva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Necelé 2 mil. zahraničních návštěvníků ročně</a:t>
            </a:r>
          </a:p>
          <a:p>
            <a:r>
              <a:rPr lang="cs-CZ" dirty="0"/>
              <a:t>Největším zdrojovým trhem je pro Litvu Německo, následované Polskem, Běloruskem, Ruskem a Velkou Británií</a:t>
            </a:r>
            <a:r>
              <a:rPr lang="cs-CZ" dirty="0" smtClean="0"/>
              <a:t>.</a:t>
            </a:r>
          </a:p>
          <a:p>
            <a:r>
              <a:rPr lang="cs-CZ" dirty="0" smtClean="0"/>
              <a:t>Rozlohou i počtem obyvatel převyšuje ostatní pobaltské státy.</a:t>
            </a:r>
          </a:p>
          <a:p>
            <a:r>
              <a:rPr lang="cs-CZ" dirty="0" smtClean="0"/>
              <a:t>Hlavní město Vilnius (585 tis.)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5173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Estonsko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83432" y="1600200"/>
            <a:ext cx="10513168" cy="5141168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Estonsko je počtem obyvatel (1,4 milionu) i rozlohou (45 100 m</a:t>
            </a:r>
            <a:r>
              <a:rPr lang="cs-CZ" baseline="30000" dirty="0"/>
              <a:t>2</a:t>
            </a:r>
            <a:r>
              <a:rPr lang="cs-CZ" dirty="0"/>
              <a:t>) nejmenší z pobaltských republik. </a:t>
            </a:r>
            <a:endParaRPr lang="cs-CZ" dirty="0" smtClean="0"/>
          </a:p>
          <a:p>
            <a:r>
              <a:rPr lang="cs-CZ" dirty="0" smtClean="0"/>
              <a:t>Hlavním </a:t>
            </a:r>
            <a:r>
              <a:rPr lang="cs-CZ" dirty="0"/>
              <a:t>městem země je Tallinn s necelým půl miliónem obyvatel. </a:t>
            </a:r>
            <a:endParaRPr lang="cs-CZ" dirty="0" smtClean="0"/>
          </a:p>
          <a:p>
            <a:r>
              <a:rPr lang="cs-CZ" dirty="0"/>
              <a:t>Pobřeží Estonska je velmi členité s mnoha ostrovy, které zabírají cca 1/10 plochy země. </a:t>
            </a:r>
            <a:endParaRPr lang="cs-CZ" dirty="0" smtClean="0"/>
          </a:p>
          <a:p>
            <a:r>
              <a:rPr lang="cs-CZ" dirty="0"/>
              <a:t>Estonsko je nížinatá země a jeho průměrná nadmořská výška činí 50 </a:t>
            </a:r>
            <a:r>
              <a:rPr lang="cs-CZ" dirty="0" smtClean="0"/>
              <a:t>m</a:t>
            </a:r>
          </a:p>
          <a:p>
            <a:r>
              <a:rPr lang="cs-CZ" dirty="0"/>
              <a:t>Estonské území bylo v minulosti několikrát přerozdělováno a podmaňováno jinými národy (Kyjevská Rus, Dánsko, Švédsko, němečtí rytíři, Rusko, Německo, SSSR), což mělo značný vliv na jeho vývoj a také kulturu.</a:t>
            </a:r>
          </a:p>
        </p:txBody>
      </p:sp>
    </p:spTree>
    <p:extLst>
      <p:ext uri="{BB962C8B-B14F-4D97-AF65-F5344CB8AC3E}">
        <p14:creationId xmlns:p14="http://schemas.microsoft.com/office/powerpoint/2010/main" val="67880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6386" name="Picture 2" descr="http://www.nationsonline.org/maps/estonia-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188641"/>
            <a:ext cx="8686800" cy="644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34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03062" y="116632"/>
            <a:ext cx="8229600" cy="1143000"/>
          </a:xfrm>
        </p:spPr>
        <p:txBody>
          <a:bodyPr/>
          <a:lstStyle/>
          <a:p>
            <a:r>
              <a:rPr lang="cs-CZ" dirty="0" err="1" smtClean="0"/>
              <a:t>Tallin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7410" name="Picture 2" descr="Tallinn’s Medieval Old Tow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7" y="1484784"/>
            <a:ext cx="7838201" cy="52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Tallinn’s Medieval Old Tow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273" y="1052736"/>
            <a:ext cx="7838201" cy="573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50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národní park </a:t>
            </a:r>
            <a:r>
              <a:rPr lang="cs-CZ" sz="4000" u="sng" dirty="0" err="1"/>
              <a:t>Lahemaa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8434" name="Picture 2" descr="http://cdn2.getyourguide.com/img/tour_img-83920-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5" y="1806065"/>
            <a:ext cx="7359215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807969" y="1627168"/>
            <a:ext cx="4273215" cy="42473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jeden </a:t>
            </a:r>
            <a:r>
              <a:rPr lang="cs-CZ" dirty="0"/>
              <a:t>z největších a nejznámějších estonských národních parků. 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najdeme tu hluboké </a:t>
            </a:r>
            <a:r>
              <a:rPr lang="cs-CZ" dirty="0"/>
              <a:t>smíšené lesy i bažiny, jakoby </a:t>
            </a:r>
            <a:r>
              <a:rPr lang="cs-CZ" dirty="0"/>
              <a:t>zapomenuté rybářské</a:t>
            </a:r>
            <a:r>
              <a:rPr lang="cs-CZ" dirty="0"/>
              <a:t> vesničky i bývalá panská sídla místní </a:t>
            </a:r>
            <a:r>
              <a:rPr lang="cs-CZ" dirty="0"/>
              <a:t>aristokracie (malebná krajina)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Severní </a:t>
            </a:r>
            <a:r>
              <a:rPr lang="cs-CZ" dirty="0"/>
              <a:t>část parku leží u pobřeží Finského zálivu a tvoří ho čtyři poloostrovy. 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Pobřeží </a:t>
            </a:r>
            <a:r>
              <a:rPr lang="cs-CZ" dirty="0"/>
              <a:t>této oblasti pokrývá hořčicově žlutý písek a hustý rákosový porost. 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Lze </a:t>
            </a:r>
            <a:r>
              <a:rPr lang="cs-CZ" dirty="0"/>
              <a:t>tu spatřit srnky, losy, kuny i lišky, při větším štěstí i bobry, jeřáby, bílé a černé čápy. 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patří </a:t>
            </a:r>
            <a:r>
              <a:rPr lang="cs-CZ" dirty="0"/>
              <a:t>k oblíbeným lokalitám rybářů.</a:t>
            </a:r>
          </a:p>
        </p:txBody>
      </p:sp>
      <p:grpSp>
        <p:nvGrpSpPr>
          <p:cNvPr id="7" name="Skupina 6"/>
          <p:cNvGrpSpPr/>
          <p:nvPr/>
        </p:nvGrpSpPr>
        <p:grpSpPr>
          <a:xfrm>
            <a:off x="1752224" y="203937"/>
            <a:ext cx="8687553" cy="6450127"/>
            <a:chOff x="228223" y="203936"/>
            <a:chExt cx="8687553" cy="6450127"/>
          </a:xfrm>
        </p:grpSpPr>
        <p:pic>
          <p:nvPicPr>
            <p:cNvPr id="5" name="Obrázek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8223" y="203936"/>
              <a:ext cx="8687553" cy="6450127"/>
            </a:xfrm>
            <a:prstGeom prst="rect">
              <a:avLst/>
            </a:prstGeom>
          </p:spPr>
        </p:pic>
        <p:sp>
          <p:nvSpPr>
            <p:cNvPr id="6" name="Ovál 5"/>
            <p:cNvSpPr/>
            <p:nvPr/>
          </p:nvSpPr>
          <p:spPr>
            <a:xfrm>
              <a:off x="4139952" y="2132856"/>
              <a:ext cx="1080120" cy="57606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06380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9460" name="Picture 4" descr="http://www.pvk.ee/UserFiles/image/Parnu_rannareklaamid_2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192" y="3457306"/>
            <a:ext cx="4798840" cy="338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http://i287.photobucket.com/albums/ll146/anagahan/Estonia/Parnu/Parnu0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-99392"/>
            <a:ext cx="660197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04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err="1"/>
              <a:t>Vilsandi</a:t>
            </a:r>
            <a:r>
              <a:rPr lang="cs-CZ" b="1" dirty="0"/>
              <a:t> </a:t>
            </a:r>
            <a:r>
              <a:rPr lang="cs-CZ" b="1" dirty="0" err="1"/>
              <a:t>National</a:t>
            </a:r>
            <a:r>
              <a:rPr lang="cs-CZ" b="1" dirty="0"/>
              <a:t> Park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482" name="Picture 2" descr="You will find seals, waterfowl and orchids in Vilsandi National Park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40" y="1844824"/>
            <a:ext cx="6667500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34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grpSp>
        <p:nvGrpSpPr>
          <p:cNvPr id="9" name="Skupina 8"/>
          <p:cNvGrpSpPr/>
          <p:nvPr/>
        </p:nvGrpSpPr>
        <p:grpSpPr>
          <a:xfrm>
            <a:off x="1752224" y="203937"/>
            <a:ext cx="8687553" cy="6450127"/>
            <a:chOff x="228223" y="203936"/>
            <a:chExt cx="8687553" cy="6450127"/>
          </a:xfrm>
        </p:grpSpPr>
        <p:pic>
          <p:nvPicPr>
            <p:cNvPr id="5" name="Obrázek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8223" y="203936"/>
              <a:ext cx="8687553" cy="6450127"/>
            </a:xfrm>
            <a:prstGeom prst="rect">
              <a:avLst/>
            </a:prstGeom>
          </p:spPr>
        </p:pic>
        <p:sp>
          <p:nvSpPr>
            <p:cNvPr id="6" name="Ovál 5"/>
            <p:cNvSpPr/>
            <p:nvPr/>
          </p:nvSpPr>
          <p:spPr>
            <a:xfrm>
              <a:off x="448412" y="4221088"/>
              <a:ext cx="576064" cy="28803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vál 6"/>
            <p:cNvSpPr/>
            <p:nvPr/>
          </p:nvSpPr>
          <p:spPr>
            <a:xfrm>
              <a:off x="3563888" y="4213740"/>
              <a:ext cx="504056" cy="43204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41553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err="1"/>
              <a:t>Soomaa</a:t>
            </a:r>
            <a:r>
              <a:rPr lang="cs-CZ" sz="4000" dirty="0"/>
              <a:t> </a:t>
            </a:r>
            <a:r>
              <a:rPr lang="cs-CZ" sz="4000" dirty="0" err="1"/>
              <a:t>National</a:t>
            </a:r>
            <a:r>
              <a:rPr lang="cs-CZ" sz="4000" dirty="0"/>
              <a:t> </a:t>
            </a:r>
            <a:r>
              <a:rPr lang="cs-CZ" sz="4000" dirty="0"/>
              <a:t>Park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1506" name="Picture 2" descr="Soomaa National Park is unique thanks to its fifth season and untouched na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40" y="1556793"/>
            <a:ext cx="6667500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6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Bulharsko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7408" y="1600200"/>
            <a:ext cx="10729192" cy="4925144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Ve srovnání s Českou republikou je rozlohou o dvě pětiny větší republikou</a:t>
            </a:r>
            <a:r>
              <a:rPr lang="cs-CZ" dirty="0" smtClean="0"/>
              <a:t>.</a:t>
            </a:r>
          </a:p>
          <a:p>
            <a:r>
              <a:rPr lang="cs-CZ" dirty="0"/>
              <a:t>V současné době žije v Bulharsku 7,5 mil. obyvatel, hustota zalidnění je poměrně nízká kolem 72 obyv./</a:t>
            </a:r>
            <a:r>
              <a:rPr lang="cs-CZ" dirty="0" smtClean="0"/>
              <a:t>km</a:t>
            </a:r>
            <a:r>
              <a:rPr lang="cs-CZ" baseline="30000" dirty="0" smtClean="0"/>
              <a:t>2</a:t>
            </a:r>
          </a:p>
          <a:p>
            <a:r>
              <a:rPr lang="cs-CZ" dirty="0"/>
              <a:t>Rozhodujícím lokalizačním faktorem jsou </a:t>
            </a:r>
            <a:r>
              <a:rPr lang="cs-CZ" b="1" dirty="0"/>
              <a:t>přírodní podmínky</a:t>
            </a:r>
            <a:r>
              <a:rPr lang="cs-CZ" dirty="0"/>
              <a:t>. I přes relativně velkou geografickou odlehlost má Bulharsko dobrý potenciál pro </a:t>
            </a:r>
            <a:r>
              <a:rPr lang="cs-CZ" b="1" dirty="0"/>
              <a:t>přímořský cestovní ruch</a:t>
            </a:r>
            <a:r>
              <a:rPr lang="cs-CZ" dirty="0"/>
              <a:t>. </a:t>
            </a:r>
            <a:endParaRPr lang="cs-CZ" dirty="0" smtClean="0"/>
          </a:p>
          <a:p>
            <a:r>
              <a:rPr lang="cs-CZ" dirty="0"/>
              <a:t>Druhým významným prvkem přírodních předpokladů cestovního ruchu jsou </a:t>
            </a:r>
            <a:r>
              <a:rPr lang="cs-CZ" b="1" dirty="0"/>
              <a:t>horské oblasti</a:t>
            </a:r>
            <a:r>
              <a:rPr lang="cs-CZ" dirty="0"/>
              <a:t>. </a:t>
            </a:r>
            <a:endParaRPr lang="cs-CZ" dirty="0" smtClean="0"/>
          </a:p>
          <a:p>
            <a:r>
              <a:rPr lang="cs-CZ" dirty="0"/>
              <a:t>Kulturně-historické památky nedosahují úrovně přírodních předpokladů. Přesto v zemi nalezneme bohatou směsici památek ovlivněnou kulturními vlivy původních vládců (</a:t>
            </a:r>
            <a:r>
              <a:rPr lang="cs-CZ" b="1" dirty="0"/>
              <a:t>antická a thrácká, řecko-byzantská, osmanská kultura</a:t>
            </a:r>
            <a:r>
              <a:rPr lang="cs-CZ" dirty="0"/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392929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http://bulharsko.evropou.cz/fotky/velke/bulharsko-mapa-vel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322" y="283562"/>
            <a:ext cx="9189678" cy="593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65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http://www.voltek.cz/poklady/litva/mapy/litva_map02_fyzi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260649"/>
            <a:ext cx="7534258" cy="570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75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 descr="http://www.penzionlotos.cz/pic/mapaBulgar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08" y="476672"/>
            <a:ext cx="3810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59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http://www.orangesmile.com/common/img_final_large/golden-sands_sightsee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356" y="13384"/>
            <a:ext cx="9140915" cy="685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9134572" y="404664"/>
            <a:ext cx="1165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Zlaté Písky</a:t>
            </a:r>
            <a:endParaRPr lang="cs-CZ" dirty="0"/>
          </a:p>
        </p:txBody>
      </p:sp>
      <p:pic>
        <p:nvPicPr>
          <p:cNvPr id="3076" name="Picture 4" descr="http://www.alexandria.cz/images/photos/orig/4/7/2/7/_/4727_zlate-pisky-45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141" y="1894301"/>
            <a:ext cx="6096000" cy="340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34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3232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Sozopol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http://www.alexandria.cz/images/photos/orig/6/6/_/s/o/66_sozopol-2-jpgpr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465" y="1046402"/>
            <a:ext cx="8584154" cy="571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bulgaria-trips.info/Sozopol/Sozopol-museum-tow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117" y="2348881"/>
            <a:ext cx="4514850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59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Nesebar</a:t>
            </a:r>
            <a:endParaRPr lang="cs-CZ" dirty="0"/>
          </a:p>
        </p:txBody>
      </p:sp>
      <p:pic>
        <p:nvPicPr>
          <p:cNvPr id="5122" name="Picture 2" descr="http://i.imgur.com/Zh7bYq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41" y="1618275"/>
            <a:ext cx="6638925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capsurlemonde.org/cote-bulgare/bulgarie/nesebar-ville-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452" y="2551725"/>
            <a:ext cx="53213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322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http://upload.wikimedia.org/wikipedia/commons/e/e7/Pogled_kum_ezerata_ot_bil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9517687" y="181733"/>
            <a:ext cx="899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 err="1"/>
              <a:t>Rila</a:t>
            </a:r>
            <a:endParaRPr lang="cs-CZ" sz="3600" b="1" dirty="0"/>
          </a:p>
        </p:txBody>
      </p:sp>
    </p:spTree>
    <p:extLst>
      <p:ext uri="{BB962C8B-B14F-4D97-AF65-F5344CB8AC3E}">
        <p14:creationId xmlns:p14="http://schemas.microsoft.com/office/powerpoint/2010/main" val="114015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 descr="http://www.ckhoral.cz/tc.php?src=images/zajezdy/rila-pirin-1d/007-rila-pirin.jpg&amp;max=760x7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206" y="747136"/>
            <a:ext cx="9214795" cy="611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04112" y="747135"/>
            <a:ext cx="3106688" cy="670503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Musala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7844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194" name="Picture 2" descr="http://www.mundo.cz/sites/default/files/images/cestopis-petrisce-rila-pirin/rilsky-monasty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3" y="1052737"/>
            <a:ext cx="8695101" cy="525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325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18" name="Picture 2" descr="http://www.treking.cz/treky/pirin-a-melnik_panoram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274638"/>
            <a:ext cx="8797364" cy="658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98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 descr="http://trakia-tours.com/gallery/pir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926" y="274638"/>
            <a:ext cx="9037579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92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 descr="http://www.snow-forecast.com/pistemaps/Bansko_piste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4" y="1"/>
            <a:ext cx="5606058" cy="688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28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</p:txBody>
      </p:sp>
      <p:pic>
        <p:nvPicPr>
          <p:cNvPr id="2052" name="Picture 4" descr="http://st3.geg.cz/photo/305510_detai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494" y="620689"/>
            <a:ext cx="8217446" cy="5502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8832304" y="6309320"/>
            <a:ext cx="1271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Kurská kosa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3915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0" name="Picture 2" descr="http://hitoff.bg/img/1422896525-3650e301d99dc96b543775e8895112d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508" y="692697"/>
            <a:ext cx="9067348" cy="602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04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4" name="Picture 2" descr="http://s5.splcdn.net/images/hotels/38805/bansko-kempinski-hotel-grand-arena-347071_1000_5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9369"/>
            <a:ext cx="9154988" cy="5126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810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338" name="Picture 2" descr="http://wallpaperswiki.org/wp-content/uploads/2012/10/Melnik-Bulgar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047" y="0"/>
            <a:ext cx="9164984" cy="687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83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5362" name="Picture 2" descr="http://www.temporatravel.com/data/places_22_1370249631_3257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20689"/>
            <a:ext cx="7620000" cy="499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286001" y="6126163"/>
            <a:ext cx="1357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Kovachevica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12745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6386" name="Picture 2" descr="http://tripio.cz/media/images/6/2/file-4e491413485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854" y="1052736"/>
            <a:ext cx="9142146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295800" y="320899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u="sng" dirty="0"/>
              <a:t>Chrám </a:t>
            </a:r>
            <a:r>
              <a:rPr lang="cs-CZ" sz="2800" u="sng" dirty="0"/>
              <a:t>Alexandra Něvského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66012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2508" y="0"/>
            <a:ext cx="8229600" cy="922114"/>
          </a:xfrm>
        </p:spPr>
        <p:txBody>
          <a:bodyPr/>
          <a:lstStyle/>
          <a:p>
            <a:r>
              <a:rPr lang="cs-CZ" dirty="0" smtClean="0"/>
              <a:t>Rumunsko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9376" y="1124744"/>
            <a:ext cx="10801200" cy="5328592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celkový </a:t>
            </a:r>
            <a:r>
              <a:rPr lang="cs-CZ" dirty="0"/>
              <a:t>počet obyvatel Rumunska činí 21,6 </a:t>
            </a:r>
            <a:r>
              <a:rPr lang="cs-CZ" dirty="0" smtClean="0"/>
              <a:t>mil. </a:t>
            </a:r>
            <a:r>
              <a:rPr lang="cs-CZ" dirty="0"/>
              <a:t>obyvatel, </a:t>
            </a:r>
            <a:endParaRPr lang="cs-CZ" dirty="0" smtClean="0"/>
          </a:p>
          <a:p>
            <a:r>
              <a:rPr lang="cs-CZ" dirty="0" smtClean="0"/>
              <a:t>hustota </a:t>
            </a:r>
            <a:r>
              <a:rPr lang="cs-CZ" dirty="0"/>
              <a:t>zalidnění je nižší než v České </a:t>
            </a:r>
            <a:r>
              <a:rPr lang="cs-CZ" dirty="0" smtClean="0"/>
              <a:t>republice</a:t>
            </a:r>
          </a:p>
          <a:p>
            <a:r>
              <a:rPr lang="cs-CZ" dirty="0"/>
              <a:t>Rumunsko má v podstatě příznivé přírodní předpoklady pro rozvoj cestovního ruchu. Disponuje jak mořským pobřežím (Černé moře), tak rozlehlým pohořím (Karpaty). </a:t>
            </a:r>
            <a:endParaRPr lang="cs-CZ" dirty="0" smtClean="0"/>
          </a:p>
          <a:p>
            <a:r>
              <a:rPr lang="cs-CZ" dirty="0"/>
              <a:t>Přírodní bohatství země je chráněno v 8 národních (např. </a:t>
            </a:r>
            <a:r>
              <a:rPr lang="cs-CZ" dirty="0" err="1"/>
              <a:t>Retezat</a:t>
            </a:r>
            <a:r>
              <a:rPr lang="cs-CZ" dirty="0"/>
              <a:t>, </a:t>
            </a:r>
            <a:r>
              <a:rPr lang="cs-CZ" dirty="0" err="1"/>
              <a:t>Rodna</a:t>
            </a:r>
            <a:r>
              <a:rPr lang="cs-CZ" dirty="0"/>
              <a:t>, </a:t>
            </a:r>
            <a:r>
              <a:rPr lang="cs-CZ" dirty="0" err="1"/>
              <a:t>Maramureş</a:t>
            </a:r>
            <a:r>
              <a:rPr lang="cs-CZ" dirty="0"/>
              <a:t>, </a:t>
            </a:r>
            <a:r>
              <a:rPr lang="cs-CZ" dirty="0" err="1"/>
              <a:t>Calimani</a:t>
            </a:r>
            <a:r>
              <a:rPr lang="cs-CZ" dirty="0"/>
              <a:t>)  a 4 přírodních parcích (</a:t>
            </a:r>
            <a:r>
              <a:rPr lang="cs-CZ" dirty="0" err="1"/>
              <a:t>Apuseni</a:t>
            </a:r>
            <a:r>
              <a:rPr lang="cs-CZ" dirty="0"/>
              <a:t>, </a:t>
            </a:r>
            <a:r>
              <a:rPr lang="cs-CZ" dirty="0" err="1"/>
              <a:t>Ceahlau</a:t>
            </a:r>
            <a:r>
              <a:rPr lang="cs-CZ" dirty="0"/>
              <a:t>).</a:t>
            </a:r>
          </a:p>
          <a:p>
            <a:r>
              <a:rPr lang="cs-CZ" dirty="0"/>
              <a:t>Kulturně-historický potenciál země je povětšinou malý. Výjimkou jsou historická města, z nichž některá jsou na seznamu UNESCO. Jde například o historické centrum  města </a:t>
            </a:r>
            <a:r>
              <a:rPr lang="cs-CZ" dirty="0" err="1"/>
              <a:t>Sighişoara</a:t>
            </a:r>
            <a:r>
              <a:rPr lang="cs-CZ" dirty="0"/>
              <a:t>, středověké město Sibiu či Temešvár (vlivy západoevropské kultury) a Brašov. </a:t>
            </a:r>
          </a:p>
          <a:p>
            <a:pPr marL="0" indent="0">
              <a:buNone/>
            </a:pPr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7782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7410" name="Picture 2" descr="http://leccos.com/pics/pic/rumunsko-_mapa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74638"/>
            <a:ext cx="9144000" cy="634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833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8434" name="Picture 2" descr="http://www.summitbucharest.ro/gal/2/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1" y="105643"/>
            <a:ext cx="6931885" cy="519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calatorim.ro/wp-content/uploads/2014/09/Sighisoara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08" y="2564904"/>
            <a:ext cx="7616190" cy="415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://www.kalos.ro/stiriletale/wp-content/uploads/2011/05/sighisoar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688" y="78017"/>
            <a:ext cx="5084987" cy="677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9139453" y="492195"/>
            <a:ext cx="291824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err="1" smtClean="0"/>
              <a:t>Sighişoara</a:t>
            </a:r>
            <a:endParaRPr lang="cs-CZ" sz="4000" b="1" dirty="0" smtClean="0"/>
          </a:p>
          <a:p>
            <a:r>
              <a:rPr lang="cs-CZ" i="1" dirty="0" err="1"/>
              <a:t>Segešvár</a:t>
            </a:r>
            <a:endParaRPr lang="cs-CZ" sz="4000" b="1" dirty="0"/>
          </a:p>
        </p:txBody>
      </p:sp>
    </p:spTree>
    <p:extLst>
      <p:ext uri="{BB962C8B-B14F-4D97-AF65-F5344CB8AC3E}">
        <p14:creationId xmlns:p14="http://schemas.microsoft.com/office/powerpoint/2010/main" val="346731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9458" name="Picture 2" descr="http://romaniatourism.com/images/romeo-huidu/sibiu-romania-romeo-huidu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832" y="476673"/>
            <a:ext cx="9212273" cy="612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9410957" y="415642"/>
            <a:ext cx="12314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/>
              <a:t>Sibiu</a:t>
            </a:r>
            <a:endParaRPr lang="cs-CZ" sz="4000" b="1" dirty="0"/>
          </a:p>
        </p:txBody>
      </p:sp>
    </p:spTree>
    <p:extLst>
      <p:ext uri="{BB962C8B-B14F-4D97-AF65-F5344CB8AC3E}">
        <p14:creationId xmlns:p14="http://schemas.microsoft.com/office/powerpoint/2010/main" val="366532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482" name="Picture 2" descr="http://www.kismetdao.com/sites/default/files/blogs/brasov.jpg?slideshow=true&amp;slideshowAuto=true&amp;slideshowSpeed=4000&amp;speed=350&amp;transition=fa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244" y="136866"/>
            <a:ext cx="8961512" cy="672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014874" y="679186"/>
            <a:ext cx="14732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Brašov</a:t>
            </a:r>
            <a:endParaRPr lang="cs-CZ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57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http://www.quido.cz/priroda/obrazky/kurska_osa_2_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92" y="476672"/>
            <a:ext cx="36576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10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1506" name="Picture 2" descr="http://www.kozlak.cz/web_rumunsko07/r_image/romania_water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404665"/>
            <a:ext cx="8610600" cy="612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07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530" name="Picture 2" descr="http://www.radurlaub.com/fileadmin/_processed_/csm_Donaudelta_Luftaufnahme_c4b32620d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2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8858046" y="1198782"/>
            <a:ext cx="15840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/>
              <a:t>Mamaia</a:t>
            </a:r>
            <a:endParaRPr lang="cs-CZ" sz="3200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380"/>
            <a:ext cx="7620000" cy="5715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7868" y="2933700"/>
            <a:ext cx="523875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57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4578" name="Picture 2" descr="http://eforieonline.ro/images/Vile/vilaplajaazur/vila_plaja_azur_eforie_nord_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344" y="-5395"/>
            <a:ext cx="9169080" cy="687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8760297" y="1600200"/>
            <a:ext cx="1814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u="sng" dirty="0" err="1"/>
              <a:t>Eforie</a:t>
            </a:r>
            <a:r>
              <a:rPr lang="cs-CZ" u="sng" dirty="0"/>
              <a:t> </a:t>
            </a:r>
            <a:r>
              <a:rPr lang="cs-CZ" u="sng" dirty="0" err="1" smtClean="0"/>
              <a:t>Nord</a:t>
            </a:r>
            <a:r>
              <a:rPr lang="cs-CZ" u="sng" dirty="0" smtClean="0"/>
              <a:t> a Sud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5659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5602" name="Picture 2" descr="http://www.mangalianews.ro/wp-content/fotos/MangaliaNews_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9164808" y="441490"/>
            <a:ext cx="1045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u="sng" dirty="0" err="1"/>
              <a:t>Mangalia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6942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6626" name="Picture 2" descr="http://www.gsp.ro/usr/imagini/2013/02/13/558881-poiana-bras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52947"/>
            <a:ext cx="9087892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627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Fagaraš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7650" name="Picture 2" descr="http://www.alpina.cz/tc.php?src=images/zajezdy/fagaras/fagaras-6744a-j-pala.jpg&amp;max=720x7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13362"/>
            <a:ext cx="9135330" cy="554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80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674" name="Picture 2" descr="http://img7.rajce.idnes.cz/d0701/5/5543/5543418_caab113afec6e00d51ea5741f6ac069d/images/A_retezac5_Convert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820" y="274639"/>
            <a:ext cx="9088360" cy="341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92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28237" y="0"/>
            <a:ext cx="8046156" cy="452596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4072" y="3051178"/>
            <a:ext cx="5538614" cy="380682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25963"/>
            <a:ext cx="3744416" cy="240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7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22" name="Picture 2" descr="http://www.panorama-hory.cz/img/Rodna/foto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476" y="274639"/>
            <a:ext cx="9143525" cy="612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9429752" y="822254"/>
            <a:ext cx="781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Rodna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2696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Palanga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4" name="Picture 2" descr="http://gs.delfi.lt/images/pix/file59088843_e4c63c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546" y="980729"/>
            <a:ext cx="8562975" cy="573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71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1624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Apuseni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1746" name="Picture 2" descr="http://fc09.deviantart.net/fs71/f/2011/319/d/2/autumn_colors_in_apuseni_mountains_7_by_fotolympus-d4g9yq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459" y="980729"/>
            <a:ext cx="9227357" cy="585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88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2770" name="Picture 2" descr="http://fc03.deviantart.net/fs70/f/2012/053/e/2/autumn_colors_in_apuseni_mountains_33_by_fotolympus-d4qmgn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232" y="692697"/>
            <a:ext cx="9101537" cy="5824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97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http://cernahora.ikn.cz/files/map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44" y="97557"/>
            <a:ext cx="4697670" cy="664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10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http://www.summitpost.org/images/original/666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692696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87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 descr="http://www.montenegrobookings.info/userFiles/upload/images/durmitor%2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85725"/>
            <a:ext cx="5238750" cy="393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kudrna.cz/files/fotogalerie/bosna/bosna_poznavaci/0280.JPG?fu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944" y="3995372"/>
            <a:ext cx="5076056" cy="284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32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100" name="Picture 4" descr="http://www.flamencotravel.rs/image/grad_bjelasic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5" y="620688"/>
            <a:ext cx="7296811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17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 descr="http://www.summitpost.org/images/original/3275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2" y="1196752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222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http://www.tripzone.cz/content_img_cs/001/narodni-park-skadarske-jezero-w-14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980728"/>
            <a:ext cx="7620000" cy="507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58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 descr="http://img8.rajce.idnes.cz/d0803/5/5097/5097975_f937aacf62a60167bfb35a320e788bca/images/2035_skadrske_jeze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407740"/>
            <a:ext cx="8890322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05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4" name="Picture 2" descr="http://leccos.com/pics/pic/bosna_a_hercegovina-_map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116983"/>
            <a:ext cx="7560840" cy="647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25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5445225"/>
            <a:ext cx="8229600" cy="680939"/>
          </a:xfrm>
        </p:spPr>
        <p:txBody>
          <a:bodyPr/>
          <a:lstStyle/>
          <a:p>
            <a:pPr marL="0" indent="0">
              <a:buNone/>
            </a:pPr>
            <a:r>
              <a:rPr lang="cs-CZ" u="sng" dirty="0" smtClean="0"/>
              <a:t>NP </a:t>
            </a:r>
            <a:r>
              <a:rPr lang="cs-CZ" u="sng" dirty="0" err="1" smtClean="0"/>
              <a:t>Aukštaitijos</a:t>
            </a:r>
            <a:endParaRPr lang="cs-CZ" dirty="0"/>
          </a:p>
        </p:txBody>
      </p:sp>
      <p:pic>
        <p:nvPicPr>
          <p:cNvPr id="6146" name="Picture 2" descr="Aukstaitija National Pa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188640"/>
            <a:ext cx="7620000" cy="507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108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18" name="Picture 2" descr="http://www.treking.cz/mapy/albani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769" y="165808"/>
            <a:ext cx="3973939" cy="667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47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 descr="http://www.img.montenegro.travel/sites/montenegro.travel/files/multimedia/www_montenegro_bild_studio_me/objekti/foto/2012/02/prokletij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4664"/>
            <a:ext cx="9230552" cy="613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04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 descr="http://www.hks.re/wiki1/lib/exe/fetch.php?media=2014:physilcal-map-of-macedoni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7" y="166870"/>
            <a:ext cx="8342215" cy="660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50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64912"/>
            <a:ext cx="9163438" cy="6116416"/>
          </a:xfrm>
        </p:spPr>
      </p:pic>
    </p:spTree>
    <p:extLst>
      <p:ext uri="{BB962C8B-B14F-4D97-AF65-F5344CB8AC3E}">
        <p14:creationId xmlns:p14="http://schemas.microsoft.com/office/powerpoint/2010/main" val="227699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826" y="188640"/>
            <a:ext cx="9142175" cy="6093296"/>
          </a:xfrm>
        </p:spPr>
      </p:pic>
    </p:spTree>
    <p:extLst>
      <p:ext uri="{BB962C8B-B14F-4D97-AF65-F5344CB8AC3E}">
        <p14:creationId xmlns:p14="http://schemas.microsoft.com/office/powerpoint/2010/main" val="32574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00" y="274638"/>
            <a:ext cx="9128800" cy="6093296"/>
          </a:xfrm>
        </p:spPr>
      </p:pic>
    </p:spTree>
    <p:extLst>
      <p:ext uri="{BB962C8B-B14F-4D97-AF65-F5344CB8AC3E}">
        <p14:creationId xmlns:p14="http://schemas.microsoft.com/office/powerpoint/2010/main" val="218096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698" y="262771"/>
            <a:ext cx="9180077" cy="6118557"/>
          </a:xfrm>
        </p:spPr>
      </p:pic>
    </p:spTree>
    <p:extLst>
      <p:ext uri="{BB962C8B-B14F-4D97-AF65-F5344CB8AC3E}">
        <p14:creationId xmlns:p14="http://schemas.microsoft.com/office/powerpoint/2010/main" val="257999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844" y="297866"/>
            <a:ext cx="9235462" cy="6155471"/>
          </a:xfrm>
        </p:spPr>
      </p:pic>
    </p:spTree>
    <p:extLst>
      <p:ext uri="{BB962C8B-B14F-4D97-AF65-F5344CB8AC3E}">
        <p14:creationId xmlns:p14="http://schemas.microsoft.com/office/powerpoint/2010/main" val="268419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975" y="274639"/>
            <a:ext cx="9214050" cy="6150199"/>
          </a:xfrm>
        </p:spPr>
      </p:pic>
    </p:spTree>
    <p:extLst>
      <p:ext uri="{BB962C8B-B14F-4D97-AF65-F5344CB8AC3E}">
        <p14:creationId xmlns:p14="http://schemas.microsoft.com/office/powerpoint/2010/main" val="371935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66178"/>
            <a:ext cx="9161541" cy="6115150"/>
          </a:xfrm>
        </p:spPr>
      </p:pic>
    </p:spTree>
    <p:extLst>
      <p:ext uri="{BB962C8B-B14F-4D97-AF65-F5344CB8AC3E}">
        <p14:creationId xmlns:p14="http://schemas.microsoft.com/office/powerpoint/2010/main" val="132886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u="sng" dirty="0"/>
              <a:t>NP </a:t>
            </a:r>
            <a:r>
              <a:rPr lang="cs-CZ" u="sng" dirty="0" err="1" smtClean="0"/>
              <a:t>Aukštaitijos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58560" y="1556792"/>
            <a:ext cx="3610744" cy="4925144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cs-CZ" dirty="0"/>
              <a:t>pokrývá severní a východní část </a:t>
            </a:r>
            <a:r>
              <a:rPr lang="cs-CZ" dirty="0" smtClean="0"/>
              <a:t>Litvy,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cs-CZ" dirty="0" smtClean="0"/>
              <a:t>zvlněný </a:t>
            </a:r>
            <a:r>
              <a:rPr lang="cs-CZ" dirty="0"/>
              <a:t>terén pokrývají hluboké lesy s takřka neporušenou přírodou plnou jezer a </a:t>
            </a:r>
            <a:r>
              <a:rPr lang="cs-CZ" dirty="0" smtClean="0"/>
              <a:t>rybníků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cs-CZ" dirty="0" err="1"/>
              <a:t>Aukštaitija</a:t>
            </a:r>
            <a:r>
              <a:rPr lang="cs-CZ" dirty="0"/>
              <a:t> je nejvýznamnější etnografickou oblastí </a:t>
            </a:r>
            <a:r>
              <a:rPr lang="cs-CZ" dirty="0" smtClean="0"/>
              <a:t>Litvy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cs-CZ" dirty="0"/>
              <a:t>do </a:t>
            </a:r>
            <a:r>
              <a:rPr lang="cs-CZ" dirty="0" smtClean="0"/>
              <a:t>současnosti se </a:t>
            </a:r>
            <a:r>
              <a:rPr lang="cs-CZ" dirty="0"/>
              <a:t>dochovalo více než 40 </a:t>
            </a:r>
            <a:r>
              <a:rPr lang="cs-CZ" dirty="0" smtClean="0"/>
              <a:t>„</a:t>
            </a:r>
            <a:r>
              <a:rPr lang="cs-CZ" dirty="0"/>
              <a:t>živých" vesnic, které jsou obrazem života a </a:t>
            </a:r>
            <a:r>
              <a:rPr lang="cs-CZ" dirty="0" err="1"/>
              <a:t>etnokulturním</a:t>
            </a:r>
            <a:r>
              <a:rPr lang="cs-CZ" dirty="0"/>
              <a:t> dědictvím Litvy.</a:t>
            </a:r>
          </a:p>
        </p:txBody>
      </p:sp>
      <p:pic>
        <p:nvPicPr>
          <p:cNvPr id="1026" name="Picture 2" descr="cesta k osadě Salos 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60" y="1988840"/>
            <a:ext cx="4286546" cy="3236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Skupina 5"/>
          <p:cNvGrpSpPr/>
          <p:nvPr/>
        </p:nvGrpSpPr>
        <p:grpSpPr>
          <a:xfrm>
            <a:off x="5087888" y="1556792"/>
            <a:ext cx="5895424" cy="4464496"/>
            <a:chOff x="3198011" y="1700808"/>
            <a:chExt cx="5895424" cy="4464496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98011" y="1700808"/>
              <a:ext cx="5895424" cy="4464496"/>
            </a:xfrm>
            <a:prstGeom prst="rect">
              <a:avLst/>
            </a:prstGeom>
          </p:spPr>
        </p:pic>
        <p:sp>
          <p:nvSpPr>
            <p:cNvPr id="5" name="Ovál 4"/>
            <p:cNvSpPr/>
            <p:nvPr/>
          </p:nvSpPr>
          <p:spPr>
            <a:xfrm>
              <a:off x="7380312" y="2852936"/>
              <a:ext cx="1584176" cy="151216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85772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91845"/>
            <a:ext cx="9141260" cy="6054755"/>
          </a:xfrm>
        </p:spPr>
      </p:pic>
    </p:spTree>
    <p:extLst>
      <p:ext uri="{BB962C8B-B14F-4D97-AF65-F5344CB8AC3E}">
        <p14:creationId xmlns:p14="http://schemas.microsoft.com/office/powerpoint/2010/main" val="193737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882" y="298184"/>
            <a:ext cx="9221471" cy="6155152"/>
          </a:xfrm>
        </p:spPr>
      </p:pic>
    </p:spTree>
    <p:extLst>
      <p:ext uri="{BB962C8B-B14F-4D97-AF65-F5344CB8AC3E}">
        <p14:creationId xmlns:p14="http://schemas.microsoft.com/office/powerpoint/2010/main" val="170628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32656"/>
            <a:ext cx="9183262" cy="6120680"/>
          </a:xfrm>
        </p:spPr>
      </p:pic>
    </p:spTree>
    <p:extLst>
      <p:ext uri="{BB962C8B-B14F-4D97-AF65-F5344CB8AC3E}">
        <p14:creationId xmlns:p14="http://schemas.microsoft.com/office/powerpoint/2010/main" val="227119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04665"/>
            <a:ext cx="9144000" cy="6098977"/>
          </a:xfrm>
        </p:spPr>
      </p:pic>
    </p:spTree>
    <p:extLst>
      <p:ext uri="{BB962C8B-B14F-4D97-AF65-F5344CB8AC3E}">
        <p14:creationId xmlns:p14="http://schemas.microsoft.com/office/powerpoint/2010/main" val="59050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28" y="-99392"/>
            <a:ext cx="5112568" cy="7659504"/>
          </a:xfrm>
        </p:spPr>
      </p:pic>
    </p:spTree>
    <p:extLst>
      <p:ext uri="{BB962C8B-B14F-4D97-AF65-F5344CB8AC3E}">
        <p14:creationId xmlns:p14="http://schemas.microsoft.com/office/powerpoint/2010/main" val="414072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76672"/>
            <a:ext cx="9144000" cy="6094512"/>
          </a:xfrm>
        </p:spPr>
      </p:pic>
    </p:spTree>
    <p:extLst>
      <p:ext uri="{BB962C8B-B14F-4D97-AF65-F5344CB8AC3E}">
        <p14:creationId xmlns:p14="http://schemas.microsoft.com/office/powerpoint/2010/main" val="29069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954" y="476672"/>
            <a:ext cx="9169826" cy="6120680"/>
          </a:xfrm>
        </p:spPr>
      </p:pic>
    </p:spTree>
    <p:extLst>
      <p:ext uri="{BB962C8B-B14F-4D97-AF65-F5344CB8AC3E}">
        <p14:creationId xmlns:p14="http://schemas.microsoft.com/office/powerpoint/2010/main" val="377563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76672"/>
            <a:ext cx="9183262" cy="6120680"/>
          </a:xfrm>
        </p:spPr>
      </p:pic>
    </p:spTree>
    <p:extLst>
      <p:ext uri="{BB962C8B-B14F-4D97-AF65-F5344CB8AC3E}">
        <p14:creationId xmlns:p14="http://schemas.microsoft.com/office/powerpoint/2010/main" val="150299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04664"/>
            <a:ext cx="9169826" cy="6120680"/>
          </a:xfrm>
        </p:spPr>
      </p:pic>
    </p:spTree>
    <p:extLst>
      <p:ext uri="{BB962C8B-B14F-4D97-AF65-F5344CB8AC3E}">
        <p14:creationId xmlns:p14="http://schemas.microsoft.com/office/powerpoint/2010/main" val="253129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2175" cy="6093296"/>
          </a:xfrm>
        </p:spPr>
      </p:pic>
    </p:spTree>
    <p:extLst>
      <p:ext uri="{BB962C8B-B14F-4D97-AF65-F5344CB8AC3E}">
        <p14:creationId xmlns:p14="http://schemas.microsoft.com/office/powerpoint/2010/main" val="2717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 descr="http://media-cdn.tripadvisor.com/media/photo-s/01/44/d1/34/the-old-town-of-kaun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071" y="5440"/>
            <a:ext cx="5238750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foto.delfi.lt/show_display.php?id=126015&amp;mode=0&amp;salt=JBWVDt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071" y="13538"/>
            <a:ext cx="9125949" cy="684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096000" y="346353"/>
            <a:ext cx="4402832" cy="28623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Kaunas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Bohaté na architektonické </a:t>
            </a:r>
            <a:r>
              <a:rPr lang="cs-CZ" dirty="0"/>
              <a:t>památky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Kaunaský </a:t>
            </a:r>
            <a:r>
              <a:rPr lang="cs-CZ" dirty="0"/>
              <a:t>hrad ze 13. stol., </a:t>
            </a:r>
            <a:endParaRPr lang="cs-CZ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barokní </a:t>
            </a:r>
            <a:r>
              <a:rPr lang="cs-CZ" dirty="0"/>
              <a:t>radnice s 53 m vysokou věží</a:t>
            </a:r>
            <a:r>
              <a:rPr lang="cs-CZ" dirty="0"/>
              <a:t>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katedrála </a:t>
            </a:r>
            <a:r>
              <a:rPr lang="cs-CZ" dirty="0"/>
              <a:t>sv. Petra a Pavla (největší gotická stavba v Litvě), </a:t>
            </a:r>
            <a:endParaRPr lang="cs-CZ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několik </a:t>
            </a:r>
            <a:r>
              <a:rPr lang="cs-CZ" dirty="0"/>
              <a:t>dalších zajímavých kostelů. V Kaunasu je také velké množství muzeí 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1340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291</Words>
  <Application>Microsoft Office PowerPoint</Application>
  <PresentationFormat>Širokoúhlá obrazovka</PresentationFormat>
  <Paragraphs>91</Paragraphs>
  <Slides>89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89</vt:i4>
      </vt:variant>
    </vt:vector>
  </HeadingPairs>
  <TitlesOfParts>
    <vt:vector size="92" baseType="lpstr">
      <vt:lpstr>Arial</vt:lpstr>
      <vt:lpstr>Calibri</vt:lpstr>
      <vt:lpstr>Motiv systému Office</vt:lpstr>
      <vt:lpstr>Regionální geografie východní Evropy</vt:lpstr>
      <vt:lpstr>Litva</vt:lpstr>
      <vt:lpstr>Prezentace aplikace PowerPoint</vt:lpstr>
      <vt:lpstr>Prezentace aplikace PowerPoint</vt:lpstr>
      <vt:lpstr>Prezentace aplikace PowerPoint</vt:lpstr>
      <vt:lpstr>Palanga</vt:lpstr>
      <vt:lpstr>Prezentace aplikace PowerPoint</vt:lpstr>
      <vt:lpstr>NP Aukštaitijos</vt:lpstr>
      <vt:lpstr>Prezentace aplikace PowerPoint</vt:lpstr>
      <vt:lpstr>Prezentace aplikace PowerPoint</vt:lpstr>
      <vt:lpstr>Hora Křížů</vt:lpstr>
      <vt:lpstr>Trakai</vt:lpstr>
      <vt:lpstr>Lotyšsko</vt:lpstr>
      <vt:lpstr>Prezentace aplikace PowerPoint</vt:lpstr>
      <vt:lpstr>Riga (UNESCO)</vt:lpstr>
      <vt:lpstr>NP Gauja </vt:lpstr>
      <vt:lpstr>Letovisko Jūrmala</vt:lpstr>
      <vt:lpstr>Prezentace aplikace PowerPoint</vt:lpstr>
      <vt:lpstr>Ventspils</vt:lpstr>
      <vt:lpstr>Estonsko</vt:lpstr>
      <vt:lpstr>Prezentace aplikace PowerPoint</vt:lpstr>
      <vt:lpstr>Tallin</vt:lpstr>
      <vt:lpstr>národní park Lahemaa</vt:lpstr>
      <vt:lpstr>Prezentace aplikace PowerPoint</vt:lpstr>
      <vt:lpstr>Vilsandi National Park </vt:lpstr>
      <vt:lpstr>Prezentace aplikace PowerPoint</vt:lpstr>
      <vt:lpstr>Soomaa National Park</vt:lpstr>
      <vt:lpstr>Bulharsko</vt:lpstr>
      <vt:lpstr>Prezentace aplikace PowerPoint</vt:lpstr>
      <vt:lpstr>Prezentace aplikace PowerPoint</vt:lpstr>
      <vt:lpstr>Prezentace aplikace PowerPoint</vt:lpstr>
      <vt:lpstr>Sozopol</vt:lpstr>
      <vt:lpstr>Nesebar</vt:lpstr>
      <vt:lpstr>Prezentace aplikace PowerPoint</vt:lpstr>
      <vt:lpstr>Musala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Rumunsko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Fagaraš</vt:lpstr>
      <vt:lpstr>Prezentace aplikace PowerPoint</vt:lpstr>
      <vt:lpstr>Prezentace aplikace PowerPoint</vt:lpstr>
      <vt:lpstr>Prezentace aplikace PowerPoint</vt:lpstr>
      <vt:lpstr>Apuseni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Sauer Martin</dc:creator>
  <cp:lastModifiedBy>Martin Šauer</cp:lastModifiedBy>
  <cp:revision>35</cp:revision>
  <dcterms:created xsi:type="dcterms:W3CDTF">2015-05-11T13:48:23Z</dcterms:created>
  <dcterms:modified xsi:type="dcterms:W3CDTF">2019-04-24T09:55:14Z</dcterms:modified>
</cp:coreProperties>
</file>