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0" r:id="rId3"/>
    <p:sldId id="261" r:id="rId4"/>
    <p:sldId id="262" r:id="rId5"/>
    <p:sldId id="263" r:id="rId6"/>
    <p:sldId id="277" r:id="rId7"/>
    <p:sldId id="279" r:id="rId8"/>
    <p:sldId id="280" r:id="rId9"/>
    <p:sldId id="281" r:id="rId10"/>
    <p:sldId id="282" r:id="rId11"/>
    <p:sldId id="293" r:id="rId12"/>
    <p:sldId id="297" r:id="rId13"/>
    <p:sldId id="298" r:id="rId14"/>
    <p:sldId id="299" r:id="rId15"/>
    <p:sldId id="287" r:id="rId16"/>
    <p:sldId id="288" r:id="rId17"/>
    <p:sldId id="294" r:id="rId18"/>
    <p:sldId id="289" r:id="rId19"/>
    <p:sldId id="290" r:id="rId20"/>
    <p:sldId id="291" r:id="rId21"/>
    <p:sldId id="300" r:id="rId22"/>
    <p:sldId id="295" r:id="rId23"/>
    <p:sldId id="292" r:id="rId24"/>
    <p:sldId id="284" r:id="rId25"/>
    <p:sldId id="285" r:id="rId26"/>
    <p:sldId id="296" r:id="rId27"/>
    <p:sldId id="286" r:id="rId28"/>
    <p:sldId id="302" r:id="rId29"/>
    <p:sldId id="301" r:id="rId30"/>
    <p:sldId id="303" r:id="rId31"/>
    <p:sldId id="304" r:id="rId32"/>
    <p:sldId id="305" r:id="rId33"/>
    <p:sldId id="306" r:id="rId34"/>
    <p:sldId id="309" r:id="rId35"/>
    <p:sldId id="310" r:id="rId36"/>
    <p:sldId id="307" r:id="rId37"/>
    <p:sldId id="308" r:id="rId3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06E"/>
    <a:srgbClr val="4BC8FF"/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64" d="100"/>
          <a:sy n="64" d="100"/>
        </p:scale>
        <p:origin x="948" y="7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2960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3" orient="horz" pos="2432" userDrawn="1">
          <p15:clr>
            <a:srgbClr val="FBAE40"/>
          </p15:clr>
        </p15:guide>
        <p15:guide id="4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46555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23711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10432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51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76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7410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3" orient="horz" pos="3997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3832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63541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275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3" orient="horz" pos="2886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8779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3" orient="horz" pos="3657" userDrawn="1">
          <p15:clr>
            <a:srgbClr val="FBAE40"/>
          </p15:clr>
        </p15:guide>
        <p15:guide id="4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6654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3" orient="horz" pos="1049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8656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3" orient="horz" pos="3158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028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3" orient="horz" pos="436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384388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678" r:id="rId15"/>
    <p:sldLayoutId id="2147483684" r:id="rId16"/>
    <p:sldLayoutId id="2147483690" r:id="rId17"/>
    <p:sldLayoutId id="2147483685" r:id="rId18"/>
    <p:sldLayoutId id="2147483688" r:id="rId19"/>
    <p:sldLayoutId id="2147483674" r:id="rId20"/>
    <p:sldLayoutId id="2147483673" r:id="rId21"/>
    <p:sldLayoutId id="2147483676" r:id="rId22"/>
    <p:sldLayoutId id="2147483675" r:id="rId23"/>
    <p:sldLayoutId id="2147483677" r:id="rId24"/>
    <p:sldLayoutId id="2147483686" r:id="rId25"/>
    <p:sldLayoutId id="2147483691" r:id="rId26"/>
    <p:sldLayoutId id="2147483692" r:id="rId27"/>
    <p:sldLayoutId id="2147483693" r:id="rId28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3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049" userDrawn="1">
          <p15:clr>
            <a:srgbClr val="F26B43"/>
          </p15:clr>
        </p15:guide>
        <p15:guide id="4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or.justice.cz/ias/ui/rejstrik-$firma" TargetMode="External"/><Relationship Id="rId5" Type="http://schemas.openxmlformats.org/officeDocument/2006/relationships/hyperlink" Target="http://www.eps.cz/poradna/kategorie/obcanska-sdruzeni-zalozeni-fungovani-cinnost/rada/jak-spravne-zalozit-obcanske-sdr" TargetMode="External"/><Relationship Id="rId4" Type="http://schemas.openxmlformats.org/officeDocument/2006/relationships/hyperlink" Target="http://frankbold.org/poradna/vzor/stanovy-spolk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hyperlink" Target="https://www.stream.cz/blanik/10007448-chranena-dilna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hyperlink" Target="http://apl.czso.cz/pll/rocenka/rocenka.indexnu_sa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Legislativní vymezení NNO - přednáška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br>
              <a:rPr lang="cs-CZ" altLang="cs-CZ" sz="2000" dirty="0"/>
            </a:br>
            <a:r>
              <a:rPr lang="cs-CZ" altLang="cs-CZ" sz="2000" dirty="0"/>
              <a:t>Jakub Pejcal </a:t>
            </a:r>
            <a:r>
              <a:rPr lang="cs-CZ" altLang="cs-CZ" sz="2000" i="1" dirty="0"/>
              <a:t>(jakub.pejcal@econ.muni.cz)</a:t>
            </a:r>
          </a:p>
          <a:p>
            <a:endParaRPr lang="cs-CZ" sz="2000" dirty="0"/>
          </a:p>
          <a:p>
            <a:r>
              <a:rPr lang="cs-CZ" sz="2000" dirty="0"/>
              <a:t>Centrum pro výzkum neziskového sektoru</a:t>
            </a:r>
          </a:p>
          <a:p>
            <a:endParaRPr lang="cs-CZ" sz="2000" dirty="0"/>
          </a:p>
          <a:p>
            <a:r>
              <a:rPr lang="en-US" altLang="cs-CZ" sz="2000" dirty="0"/>
              <a:t>2020</a:t>
            </a:r>
            <a:r>
              <a:rPr lang="cs-CZ" altLang="cs-CZ" sz="2000" dirty="0"/>
              <a:t>, Brno</a:t>
            </a:r>
            <a:endParaRPr lang="cs-CZ" sz="20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EC8EB39-0327-49F0-9128-9E138D07D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12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88"/>
    </mc:Choice>
    <mc:Fallback>
      <p:transition spd="slow" advTm="12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19999" y="720000"/>
            <a:ext cx="11049969" cy="451576"/>
          </a:xfrm>
        </p:spPr>
        <p:txBody>
          <a:bodyPr/>
          <a:lstStyle/>
          <a:p>
            <a:r>
              <a:rPr lang="cs-CZ" dirty="0"/>
              <a:t>Aktuální úprava neziskového sektoru IV. </a:t>
            </a:r>
            <a:r>
              <a:rPr lang="cs-CZ" sz="1100" dirty="0"/>
              <a:t>(co je nového?)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11886" y="1741714"/>
            <a:ext cx="3976914" cy="399142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cs-CZ" altLang="cs-CZ" sz="1200" dirty="0">
                <a:solidFill>
                  <a:srgbClr val="FF0000"/>
                </a:solidFill>
              </a:rPr>
              <a:t>změna ze zákona (červená)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cs-CZ" altLang="cs-CZ" sz="1200" dirty="0">
                <a:solidFill>
                  <a:srgbClr val="0066CC"/>
                </a:solidFill>
              </a:rPr>
              <a:t>přechod možný jen před 1. 1. 2014 (modrá)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cs-CZ" altLang="cs-CZ" sz="1200" dirty="0"/>
              <a:t>přechod možný dle přechodných ustanovení NOZ (černá)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cs-CZ" altLang="cs-CZ" sz="1200" dirty="0">
                <a:solidFill>
                  <a:srgbClr val="00B050"/>
                </a:solidFill>
              </a:rPr>
              <a:t>přechod možný dle NOZ vždy (zelená)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cs-CZ" altLang="cs-CZ" sz="1200" dirty="0">
              <a:solidFill>
                <a:srgbClr val="00B050"/>
              </a:solidFill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cs-CZ" altLang="cs-CZ" sz="1200" dirty="0"/>
              <a:t>zdroj: J. Benák, 2013, prezentace, BPV_ERNO</a:t>
            </a:r>
          </a:p>
        </p:txBody>
      </p:sp>
      <p:pic>
        <p:nvPicPr>
          <p:cNvPr id="6" name="Picture 6" descr="C:\Users\322799\Desktop\pravni_formy_n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" y="1171576"/>
            <a:ext cx="7239000" cy="53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459445F-C03E-4A34-A0B3-BFEE5D4F8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1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393"/>
    </mc:Choice>
    <mc:Fallback>
      <p:transition spd="slow" advTm="141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teď konkrétněji…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cs-CZ" dirty="0"/>
          </a:p>
          <a:p>
            <a:pPr marL="72000" indent="0" algn="ctr">
              <a:buNone/>
            </a:pPr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OBČANSKÉ SDRUŽENÍ =&gt; SPOLEK</a:t>
            </a:r>
          </a:p>
          <a:p>
            <a:pPr marL="72000" indent="0" algn="ctr">
              <a:buNone/>
            </a:pPr>
            <a:r>
              <a:rPr lang="cs-CZ" alt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(korporace)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2A789D0-005E-4E62-9179-5AF574144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95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11"/>
    </mc:Choice>
    <mc:Fallback>
      <p:transition spd="slow" advTm="28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19999" y="720000"/>
            <a:ext cx="11198731" cy="451576"/>
          </a:xfrm>
        </p:spPr>
        <p:txBody>
          <a:bodyPr/>
          <a:lstStyle/>
          <a:p>
            <a:r>
              <a:rPr lang="cs-CZ" dirty="0"/>
              <a:t>OBČANSKÉ SDRUŽENÍ: původní právní forma </a:t>
            </a:r>
            <a:r>
              <a:rPr lang="cs-CZ" sz="1100" dirty="0"/>
              <a:t>(před 1. 1. 2014)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1918706"/>
          </a:xfrm>
        </p:spPr>
        <p:txBody>
          <a:bodyPr/>
          <a:lstStyle/>
          <a:p>
            <a:pPr algn="just">
              <a:defRPr/>
            </a:pPr>
            <a:r>
              <a:rPr lang="cs-CZ" altLang="cs-CZ" sz="1800" dirty="0"/>
              <a:t>proč se jí stále zabývat?</a:t>
            </a:r>
          </a:p>
          <a:p>
            <a:pPr algn="just">
              <a:defRPr/>
            </a:pPr>
            <a:endParaRPr lang="cs-CZ" altLang="cs-CZ" sz="1800" dirty="0"/>
          </a:p>
          <a:p>
            <a:pPr algn="just">
              <a:defRPr/>
            </a:pPr>
            <a:r>
              <a:rPr lang="cs-CZ" altLang="cs-CZ" sz="1800" dirty="0"/>
              <a:t>obdobnou úlohu měla tzv. „občanská sdružení“</a:t>
            </a:r>
          </a:p>
          <a:p>
            <a:pPr lvl="1"/>
            <a:r>
              <a:rPr lang="cs-CZ" altLang="cs-CZ" sz="1600" dirty="0"/>
              <a:t>zákon č. 83/1990 Sb., o sdružování občanů</a:t>
            </a:r>
          </a:p>
          <a:p>
            <a:pPr lvl="1"/>
            <a:r>
              <a:rPr lang="cs-CZ" altLang="cs-CZ" sz="1600" dirty="0"/>
              <a:t>(právo na svobodné sdružování – svobodná vůle)</a:t>
            </a:r>
          </a:p>
          <a:p>
            <a:pPr lvl="1"/>
            <a:r>
              <a:rPr lang="cs-CZ" altLang="cs-CZ" sz="1600" dirty="0"/>
              <a:t>(netřeba povolení státního orgánu)</a:t>
            </a:r>
          </a:p>
          <a:p>
            <a:pPr lvl="1"/>
            <a:r>
              <a:rPr lang="cs-CZ" altLang="cs-CZ" sz="1600" dirty="0"/>
              <a:t>(nevztahoval se na politické strany a politická hnutí, výdělečné činnosti a církve  a náboženské společnosti)</a:t>
            </a:r>
          </a:p>
          <a:p>
            <a:pPr lvl="1"/>
            <a:r>
              <a:rPr lang="cs-CZ" altLang="cs-CZ" sz="1600" dirty="0"/>
              <a:t>(zapovězené aktivity občanských sdružení)</a:t>
            </a:r>
          </a:p>
          <a:p>
            <a:pPr lvl="1"/>
            <a:r>
              <a:rPr lang="cs-CZ" altLang="cs-CZ" sz="1600" dirty="0"/>
              <a:t>(základem organizace – stanovy: název, sídlo, cíl, orgány, organizační jednotky, hospodaření)</a:t>
            </a:r>
          </a:p>
          <a:p>
            <a:pPr lvl="1"/>
            <a:r>
              <a:rPr lang="cs-CZ" altLang="cs-CZ" sz="1600" dirty="0"/>
              <a:t>(vznik registrací – přípravný výbor alespoň o 3 osobách – alespoň jeden 18+)</a:t>
            </a:r>
          </a:p>
          <a:p>
            <a:pPr algn="just">
              <a:defRPr/>
            </a:pPr>
            <a:endParaRPr lang="cs-CZ" altLang="cs-CZ" sz="1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E47074E-9017-4F0C-A7D6-F63D97862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4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06"/>
    </mc:Choice>
    <mc:Fallback>
      <p:transition spd="slow" advTm="53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19999" y="720000"/>
            <a:ext cx="11198731" cy="451576"/>
          </a:xfrm>
        </p:spPr>
        <p:txBody>
          <a:bodyPr/>
          <a:lstStyle/>
          <a:p>
            <a:r>
              <a:rPr lang="cs-CZ" dirty="0"/>
              <a:t>OBČANSKÉ SDRUŽENÍ: původní právní forma </a:t>
            </a:r>
            <a:r>
              <a:rPr lang="cs-CZ" sz="1100" dirty="0"/>
              <a:t>(před 1. 1. 2014)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1918706"/>
          </a:xfrm>
        </p:spPr>
        <p:txBody>
          <a:bodyPr/>
          <a:lstStyle/>
          <a:p>
            <a:pPr algn="just">
              <a:defRPr/>
            </a:pPr>
            <a:r>
              <a:rPr lang="cs-CZ" altLang="cs-CZ" sz="1800" dirty="0"/>
              <a:t>obvyklé aktivity (hlavní vs. vedlejší činnost)</a:t>
            </a:r>
          </a:p>
          <a:p>
            <a:pPr lvl="1"/>
            <a:r>
              <a:rPr lang="cs-CZ" altLang="cs-CZ" sz="1600" dirty="0"/>
              <a:t>odborové organizace</a:t>
            </a:r>
          </a:p>
          <a:p>
            <a:pPr lvl="1"/>
            <a:r>
              <a:rPr lang="cs-CZ" altLang="cs-CZ" sz="1600" dirty="0"/>
              <a:t>tělovýchovné jednoty</a:t>
            </a:r>
          </a:p>
          <a:p>
            <a:pPr lvl="1"/>
            <a:r>
              <a:rPr lang="cs-CZ" altLang="cs-CZ" sz="1600" dirty="0"/>
              <a:t>zahrádkáři</a:t>
            </a:r>
          </a:p>
          <a:p>
            <a:pPr lvl="1"/>
            <a:r>
              <a:rPr lang="cs-CZ" altLang="cs-CZ" sz="1600" dirty="0"/>
              <a:t>rybářské spolky</a:t>
            </a:r>
          </a:p>
          <a:p>
            <a:pPr lvl="1"/>
            <a:r>
              <a:rPr lang="cs-CZ" altLang="cs-CZ" sz="1600" dirty="0"/>
              <a:t>chovatelé včetně včelařů</a:t>
            </a:r>
          </a:p>
          <a:p>
            <a:pPr lvl="1"/>
            <a:r>
              <a:rPr lang="cs-CZ" altLang="cs-CZ" sz="1600" dirty="0"/>
              <a:t>Český červený kříž</a:t>
            </a:r>
          </a:p>
          <a:p>
            <a:pPr lvl="1"/>
            <a:r>
              <a:rPr lang="cs-CZ" altLang="cs-CZ" sz="1600" dirty="0"/>
              <a:t>Obec architektů</a:t>
            </a:r>
          </a:p>
          <a:p>
            <a:pPr lvl="1"/>
            <a:r>
              <a:rPr lang="cs-CZ" altLang="cs-CZ" sz="1600" dirty="0"/>
              <a:t>Obec moravskoslezských spisovatel</a:t>
            </a:r>
          </a:p>
          <a:p>
            <a:pPr lvl="1"/>
            <a:r>
              <a:rPr lang="cs-CZ" altLang="cs-CZ" sz="1600" dirty="0"/>
              <a:t>Asociace muzeí a galerií</a:t>
            </a:r>
          </a:p>
          <a:p>
            <a:pPr lvl="1"/>
            <a:r>
              <a:rPr lang="cs-CZ" altLang="cs-CZ" sz="1600" dirty="0"/>
              <a:t>amatérské kulturní spolky</a:t>
            </a:r>
          </a:p>
          <a:p>
            <a:pPr lvl="1"/>
            <a:r>
              <a:rPr lang="cs-CZ" altLang="cs-CZ" sz="1600" dirty="0"/>
              <a:t>Pionýři </a:t>
            </a:r>
          </a:p>
          <a:p>
            <a:pPr lvl="1"/>
            <a:r>
              <a:rPr lang="cs-CZ" altLang="cs-CZ" sz="1600" dirty="0"/>
              <a:t>Skauti </a:t>
            </a:r>
          </a:p>
          <a:p>
            <a:pPr lvl="1"/>
            <a:r>
              <a:rPr lang="cs-CZ" altLang="cs-CZ" sz="1600" dirty="0"/>
              <a:t>…</a:t>
            </a:r>
          </a:p>
          <a:p>
            <a:pPr lvl="1"/>
            <a:r>
              <a:rPr lang="cs-CZ" altLang="cs-CZ" sz="1600" dirty="0"/>
              <a:t>původní registr již bohužel není funkční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D51991D-16A1-42C3-B6E3-9F6AA92A1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6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106"/>
    </mc:Choice>
    <mc:Fallback>
      <p:transition spd="slow" advTm="179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19999" y="720000"/>
            <a:ext cx="11198731" cy="451576"/>
          </a:xfrm>
        </p:spPr>
        <p:txBody>
          <a:bodyPr/>
          <a:lstStyle/>
          <a:p>
            <a:r>
              <a:rPr lang="cs-CZ" dirty="0"/>
              <a:t>OBČANSKÉ SDRUŽENÍ: původní právní forma </a:t>
            </a:r>
            <a:r>
              <a:rPr lang="cs-CZ" sz="1100" dirty="0"/>
              <a:t>(před 1. 1. 2014)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1918706"/>
          </a:xfrm>
        </p:spPr>
        <p:txBody>
          <a:bodyPr/>
          <a:lstStyle/>
          <a:p>
            <a:pPr algn="just">
              <a:defRPr/>
            </a:pPr>
            <a:r>
              <a:rPr lang="cs-CZ" altLang="cs-CZ" sz="1800" dirty="0"/>
              <a:t>principy, na nichž byla občanská sdružení založena</a:t>
            </a:r>
          </a:p>
          <a:p>
            <a:pPr lvl="1"/>
            <a:r>
              <a:rPr lang="cs-CZ" altLang="cs-CZ" sz="1600" dirty="0"/>
              <a:t>Princip dobrovolnosti</a:t>
            </a:r>
          </a:p>
          <a:p>
            <a:pPr lvl="1"/>
            <a:r>
              <a:rPr lang="cs-CZ" altLang="cs-CZ" sz="1600" dirty="0"/>
              <a:t>Princip osobního členství</a:t>
            </a:r>
          </a:p>
          <a:p>
            <a:pPr lvl="1"/>
            <a:r>
              <a:rPr lang="cs-CZ" altLang="cs-CZ" sz="1600" dirty="0"/>
              <a:t>Princip absence majetkové participace členů</a:t>
            </a:r>
          </a:p>
          <a:p>
            <a:pPr lvl="1"/>
            <a:r>
              <a:rPr lang="cs-CZ" altLang="cs-CZ" sz="1600" dirty="0"/>
              <a:t>Princip spolkové samosprávy</a:t>
            </a:r>
          </a:p>
          <a:p>
            <a:pPr lvl="1"/>
            <a:r>
              <a:rPr lang="cs-CZ" altLang="cs-CZ" sz="1600" dirty="0"/>
              <a:t>Princip oddělení od státu</a:t>
            </a:r>
          </a:p>
          <a:p>
            <a:pPr algn="just">
              <a:defRPr/>
            </a:pPr>
            <a:endParaRPr lang="cs-CZ" altLang="cs-CZ" sz="1800" dirty="0"/>
          </a:p>
          <a:p>
            <a:pPr algn="just">
              <a:defRPr/>
            </a:pPr>
            <a:r>
              <a:rPr lang="cs-CZ" altLang="cs-CZ" sz="1800" dirty="0"/>
              <a:t>co bylo pro legislativní úpravu občanských sdružení charakteristické </a:t>
            </a:r>
          </a:p>
          <a:p>
            <a:pPr lvl="1"/>
            <a:r>
              <a:rPr lang="cs-CZ" altLang="cs-CZ" sz="1600" dirty="0"/>
              <a:t>atmosféra roku 1989</a:t>
            </a:r>
          </a:p>
          <a:p>
            <a:pPr lvl="1"/>
            <a:r>
              <a:rPr lang="cs-CZ" altLang="cs-CZ" sz="1600" dirty="0"/>
              <a:t>velmi liberální právní úprava</a:t>
            </a:r>
          </a:p>
          <a:p>
            <a:pPr lvl="1"/>
            <a:r>
              <a:rPr lang="cs-CZ" altLang="cs-CZ" sz="1600" dirty="0"/>
              <a:t>pestrá paleta aktivit</a:t>
            </a:r>
          </a:p>
          <a:p>
            <a:pPr lvl="1"/>
            <a:r>
              <a:rPr lang="cs-CZ" altLang="cs-CZ" sz="1600" dirty="0"/>
              <a:t>rozhodovací praxe MV ČR</a:t>
            </a:r>
          </a:p>
          <a:p>
            <a:pPr algn="just">
              <a:defRPr/>
            </a:pPr>
            <a:endParaRPr lang="cs-CZ" altLang="cs-CZ" sz="1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1B2F242-1BE6-441F-B420-404C499F4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1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15"/>
    </mc:Choice>
    <mc:Fallback>
      <p:transition spd="slow" advTm="55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SPOLEK: obecný koncept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1918706"/>
          </a:xfrm>
        </p:spPr>
        <p:txBody>
          <a:bodyPr/>
          <a:lstStyle/>
          <a:p>
            <a:pPr algn="just">
              <a:defRPr/>
            </a:pPr>
            <a:r>
              <a:rPr lang="cs-CZ" altLang="cs-CZ" sz="1800" dirty="0"/>
              <a:t>nástupnická organizace občanských sdružení</a:t>
            </a:r>
          </a:p>
          <a:p>
            <a:pPr lvl="1" algn="just">
              <a:defRPr/>
            </a:pPr>
            <a:r>
              <a:rPr lang="cs-CZ" altLang="cs-CZ" sz="1600" dirty="0"/>
              <a:t>členská základna (min. 3 osoby – nenucené členství, možnost i PO)</a:t>
            </a:r>
          </a:p>
          <a:p>
            <a:pPr lvl="1" algn="just">
              <a:defRPr/>
            </a:pPr>
            <a:r>
              <a:rPr lang="cs-CZ" altLang="cs-CZ" sz="1600" dirty="0"/>
              <a:t>založeno za společným zájmem</a:t>
            </a:r>
          </a:p>
          <a:p>
            <a:pPr lvl="1" algn="just">
              <a:defRPr/>
            </a:pPr>
            <a:r>
              <a:rPr lang="cs-CZ" altLang="cs-CZ" sz="1600" dirty="0"/>
              <a:t>činnost vzájemně či veřejně prospěšná</a:t>
            </a:r>
          </a:p>
          <a:p>
            <a:pPr lvl="1" algn="just">
              <a:defRPr/>
            </a:pPr>
            <a:r>
              <a:rPr lang="cs-CZ" altLang="cs-CZ" sz="1600" dirty="0"/>
              <a:t>hlavní činnost vs. činnost vedlejší (možné i podnikání)</a:t>
            </a:r>
          </a:p>
          <a:p>
            <a:pPr lvl="1" algn="just">
              <a:defRPr/>
            </a:pPr>
            <a:endParaRPr lang="cs-CZ" altLang="cs-CZ" sz="1600" dirty="0"/>
          </a:p>
          <a:p>
            <a:pPr lvl="1" algn="just">
              <a:defRPr/>
            </a:pPr>
            <a:r>
              <a:rPr lang="cs-CZ" altLang="cs-CZ" sz="1600" dirty="0"/>
              <a:t>základem organizace – stanovy: název, sídlo, cíl, orgány</a:t>
            </a:r>
            <a:r>
              <a:rPr lang="cs-CZ" altLang="cs-CZ" sz="1600" dirty="0">
                <a:ea typeface="+mn-ea"/>
                <a:cs typeface="+mn-cs"/>
              </a:rPr>
              <a:t>, práva a povinnosti členů (možnost vzniku pobočného spolku)</a:t>
            </a:r>
          </a:p>
          <a:p>
            <a:pPr lvl="1" algn="just">
              <a:defRPr/>
            </a:pPr>
            <a:r>
              <a:rPr lang="cs-CZ" altLang="cs-CZ" sz="1600" dirty="0">
                <a:ea typeface="+mn-ea"/>
                <a:cs typeface="+mn-cs"/>
              </a:rPr>
              <a:t>název obsahuje buď slovo „spolek“, nebo slova „zapsaný spolek“, příp. „z. s.“ </a:t>
            </a:r>
          </a:p>
          <a:p>
            <a:pPr lvl="1" algn="just">
              <a:defRPr/>
            </a:pPr>
            <a:r>
              <a:rPr lang="cs-CZ" altLang="cs-CZ" sz="1600" dirty="0">
                <a:ea typeface="+mn-ea"/>
                <a:cs typeface="+mn-cs"/>
              </a:rPr>
              <a:t>povinné orgány: statutární (5 let funkční období) a nejvyšší orgán (čl. schůze) + (možnost zřízení kontrolní komise)</a:t>
            </a:r>
          </a:p>
          <a:p>
            <a:pPr lvl="1" algn="just">
              <a:defRPr/>
            </a:pPr>
            <a:endParaRPr lang="cs-CZ" altLang="cs-CZ" sz="1600" dirty="0">
              <a:ea typeface="+mn-ea"/>
              <a:cs typeface="+mn-cs"/>
            </a:endParaRPr>
          </a:p>
          <a:p>
            <a:pPr lvl="1" algn="just">
              <a:defRPr/>
            </a:pPr>
            <a:r>
              <a:rPr lang="cs-CZ" altLang="cs-CZ" sz="1600" dirty="0">
                <a:ea typeface="+mn-ea"/>
                <a:cs typeface="+mn-cs"/>
              </a:rPr>
              <a:t>vznik zápisem do veřejného rejstříku (rejstříkový soud – místní krajský soud, spolkový rejstřík)</a:t>
            </a:r>
          </a:p>
          <a:p>
            <a:pPr lvl="1" algn="just">
              <a:defRPr/>
            </a:pPr>
            <a:endParaRPr lang="cs-CZ" altLang="cs-CZ" sz="1600" dirty="0">
              <a:ea typeface="+mn-ea"/>
              <a:cs typeface="+mn-cs"/>
            </a:endParaRPr>
          </a:p>
          <a:p>
            <a:pPr algn="just">
              <a:defRPr/>
            </a:pPr>
            <a:r>
              <a:rPr lang="cs-CZ" altLang="cs-CZ" sz="1800" dirty="0"/>
              <a:t>přechodné období 2 let pro změnu názvu a 3 let pro změnu stanov do stavu v souladu s NOZ, přechodné období pro transformace na jiné právní formy (ústav, sociální družstvo)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48D0201-2640-4388-806A-34C51E718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3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849"/>
    </mc:Choice>
    <mc:Fallback>
      <p:transition spd="slow" advTm="244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SPOLEK: vzor stanov a spolkový rejstřík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800" dirty="0"/>
              <a:t>vzorové stanovy</a:t>
            </a:r>
          </a:p>
          <a:p>
            <a:pPr lvl="1">
              <a:defRPr/>
            </a:pPr>
            <a:r>
              <a:rPr lang="cs-CZ" altLang="cs-CZ" sz="1600" dirty="0"/>
              <a:t>plný internet, </a:t>
            </a:r>
            <a:r>
              <a:rPr lang="cs-CZ" altLang="cs-CZ" sz="1600" dirty="0">
                <a:hlinkClick r:id="rId4"/>
              </a:rPr>
              <a:t>např.</a:t>
            </a:r>
            <a:endParaRPr lang="cs-CZ" altLang="cs-CZ" sz="1600" dirty="0"/>
          </a:p>
          <a:p>
            <a:pPr lvl="1">
              <a:defRPr/>
            </a:pPr>
            <a:r>
              <a:rPr lang="cs-CZ" altLang="cs-CZ" sz="1600" dirty="0"/>
              <a:t>závazné pouze to, aby obsahovaly, co definuje NOZ</a:t>
            </a:r>
          </a:p>
          <a:p>
            <a:pPr lvl="1">
              <a:defRPr/>
            </a:pPr>
            <a:r>
              <a:rPr lang="cs-CZ" altLang="cs-CZ" sz="1600" dirty="0"/>
              <a:t>popis postupu založení a vzniku: </a:t>
            </a:r>
            <a:r>
              <a:rPr lang="cs-CZ" altLang="cs-CZ" sz="1600" dirty="0">
                <a:hlinkClick r:id="rId5"/>
              </a:rPr>
              <a:t>např.</a:t>
            </a:r>
            <a:endParaRPr lang="cs-CZ" altLang="cs-CZ" sz="1600" dirty="0"/>
          </a:p>
          <a:p>
            <a:pPr lvl="1">
              <a:defRPr/>
            </a:pPr>
            <a:endParaRPr lang="cs-CZ" altLang="cs-CZ" sz="1600" dirty="0"/>
          </a:p>
          <a:p>
            <a:r>
              <a:rPr lang="cs-CZ" altLang="cs-CZ" sz="1800" dirty="0"/>
              <a:t>spolkový rejstřík</a:t>
            </a:r>
          </a:p>
          <a:p>
            <a:pPr lvl="1">
              <a:defRPr/>
            </a:pPr>
            <a:r>
              <a:rPr lang="cs-CZ" altLang="cs-CZ" sz="1600" dirty="0"/>
              <a:t>obsahuje základní veřejně dostupné informace o organizacích</a:t>
            </a:r>
          </a:p>
          <a:p>
            <a:pPr lvl="1">
              <a:defRPr/>
            </a:pPr>
            <a:r>
              <a:rPr lang="cs-CZ" altLang="cs-CZ" sz="1600" dirty="0"/>
              <a:t>dostupný </a:t>
            </a:r>
            <a:r>
              <a:rPr lang="cs-CZ" altLang="cs-CZ" sz="1600" dirty="0">
                <a:hlinkClick r:id="rId6"/>
              </a:rPr>
              <a:t>zde</a:t>
            </a:r>
            <a:endParaRPr lang="cs-CZ" altLang="cs-CZ" sz="1600" dirty="0"/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E3A23BE-67AF-4A86-A97F-FA945AD1D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12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73"/>
    </mc:Choice>
    <mc:Fallback>
      <p:transition spd="slow" advTm="84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teď konkrétněji…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cs-CZ" dirty="0"/>
          </a:p>
          <a:p>
            <a:pPr marL="72000" indent="0" algn="ctr">
              <a:buNone/>
            </a:pPr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NADACE A NADAČNÍ FOND</a:t>
            </a:r>
          </a:p>
          <a:p>
            <a:pPr marL="72000" indent="0" algn="ctr">
              <a:buNone/>
            </a:pPr>
            <a:r>
              <a:rPr lang="cs-CZ" alt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(fundace)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6364344-7900-45FA-8164-A165682BB3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3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61"/>
    </mc:Choice>
    <mc:Fallback>
      <p:transition spd="slow" advTm="14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NADACE: obecný koncept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dirty="0"/>
              <a:t>„právnická osoba soukromého práva, která je tvořená účelovým sdružením majetku, který má svými výnosy sloužit společensky</a:t>
            </a:r>
            <a:r>
              <a:rPr lang="en-US" altLang="cs-CZ" sz="1800" dirty="0"/>
              <a:t> </a:t>
            </a:r>
            <a:r>
              <a:rPr lang="cs-CZ" altLang="cs-CZ" sz="1800" dirty="0"/>
              <a:t>či hospodářsky užitečnému účelu“</a:t>
            </a:r>
          </a:p>
          <a:p>
            <a:pPr algn="just"/>
            <a:r>
              <a:rPr lang="cs-CZ" altLang="cs-CZ" sz="1800" dirty="0"/>
              <a:t>nová úprava původní právní formy:</a:t>
            </a:r>
          </a:p>
          <a:p>
            <a:pPr lvl="1" algn="just">
              <a:defRPr/>
            </a:pPr>
            <a:r>
              <a:rPr lang="cs-CZ" altLang="cs-CZ" sz="1600" dirty="0"/>
              <a:t>(zákon č. 89/2012 Sb., Občanský zákoník; § 303 - § 401)</a:t>
            </a:r>
          </a:p>
          <a:p>
            <a:pPr lvl="1" algn="just">
              <a:defRPr/>
            </a:pPr>
            <a:r>
              <a:rPr lang="cs-CZ" altLang="cs-CZ" sz="1600" dirty="0"/>
              <a:t>změny proti původní legislativě? </a:t>
            </a:r>
          </a:p>
          <a:p>
            <a:pPr lvl="1" algn="just">
              <a:defRPr/>
            </a:pPr>
            <a:endParaRPr lang="cs-CZ" altLang="cs-CZ" sz="1600" dirty="0"/>
          </a:p>
          <a:p>
            <a:pPr lvl="1" algn="just">
              <a:defRPr/>
            </a:pPr>
            <a:r>
              <a:rPr lang="cs-CZ" altLang="cs-CZ" sz="1600" dirty="0"/>
              <a:t>liberalizace (důraz na vůli zakladatele)</a:t>
            </a:r>
          </a:p>
          <a:p>
            <a:pPr lvl="1" algn="just">
              <a:defRPr/>
            </a:pPr>
            <a:r>
              <a:rPr lang="cs-CZ" altLang="cs-CZ" sz="1600" dirty="0"/>
              <a:t>hospodářsky užitečný účel</a:t>
            </a:r>
          </a:p>
          <a:p>
            <a:pPr lvl="1" algn="just">
              <a:defRPr/>
            </a:pPr>
            <a:r>
              <a:rPr lang="cs-CZ" altLang="cs-CZ" sz="1600" dirty="0"/>
              <a:t>(přidružený fond)</a:t>
            </a:r>
          </a:p>
          <a:p>
            <a:pPr marL="252000" lvl="1" algn="just">
              <a:lnSpc>
                <a:spcPct val="150000"/>
              </a:lnSpc>
              <a:defRPr/>
            </a:pPr>
            <a:endParaRPr lang="cs-CZ" altLang="cs-CZ" sz="1800" dirty="0">
              <a:ea typeface="+mn-ea"/>
              <a:cs typeface="+mn-cs"/>
            </a:endParaRPr>
          </a:p>
          <a:p>
            <a:pPr marL="252000" lvl="1" algn="just">
              <a:lnSpc>
                <a:spcPct val="150000"/>
              </a:lnSpc>
              <a:defRPr/>
            </a:pPr>
            <a:r>
              <a:rPr lang="cs-CZ" altLang="cs-CZ" sz="1800" dirty="0">
                <a:ea typeface="+mn-ea"/>
                <a:cs typeface="+mn-cs"/>
              </a:rPr>
              <a:t>obecně:</a:t>
            </a:r>
          </a:p>
          <a:p>
            <a:pPr lvl="1" algn="just">
              <a:defRPr/>
            </a:pPr>
            <a:r>
              <a:rPr lang="cs-CZ" altLang="cs-CZ" sz="1600" dirty="0"/>
              <a:t>trvalý charakter</a:t>
            </a:r>
          </a:p>
          <a:p>
            <a:pPr lvl="1" algn="just">
              <a:defRPr/>
            </a:pPr>
            <a:r>
              <a:rPr lang="cs-CZ" altLang="cs-CZ" sz="1600" dirty="0"/>
              <a:t>neslouží k výdělečným účelům, může však podnikat (vedlejší činnost)</a:t>
            </a:r>
          </a:p>
          <a:p>
            <a:pPr lvl="1" algn="just">
              <a:defRPr/>
            </a:pPr>
            <a:r>
              <a:rPr lang="cs-CZ" altLang="cs-CZ" sz="1600" dirty="0"/>
              <a:t>veřejně prospěšný účel vs. dobročinný účel nadace</a:t>
            </a:r>
          </a:p>
          <a:p>
            <a:pPr lvl="1" algn="just">
              <a:defRPr/>
            </a:pPr>
            <a:r>
              <a:rPr lang="cs-CZ" altLang="cs-CZ" sz="1600" dirty="0"/>
              <a:t>držba tzv. „nadační jistiny“ (resp. kapitálu, v min. rozsahu 500.000 Kč)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E310DBF-25EC-49A7-B9F0-D23E49EDA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6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686"/>
    </mc:Choice>
    <mc:Fallback>
      <p:transition spd="slow" advTm="205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NADACE: konkrétněji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dirty="0"/>
              <a:t>založení:</a:t>
            </a:r>
          </a:p>
          <a:p>
            <a:pPr lvl="1" algn="just">
              <a:defRPr/>
            </a:pPr>
            <a:r>
              <a:rPr lang="cs-CZ" altLang="cs-CZ" sz="1600" dirty="0"/>
              <a:t>na základě nadační listiny (zakládací listina vs. pořízení pro případ smrti) – charakter veřejné listiny</a:t>
            </a:r>
          </a:p>
          <a:p>
            <a:pPr lvl="1" algn="just">
              <a:defRPr/>
            </a:pPr>
            <a:r>
              <a:rPr lang="cs-CZ" altLang="cs-CZ" sz="1600" dirty="0"/>
              <a:t>obsah nadační listiny: název a sídlo, identifikace zakladatele, účel existence, výše vkladu, výše nadačního kapitálu, identifikace správní rady (statutární orgán) a dozorčí rady (resp. revizora), určení správce nadačního kapitálu, určení podmínek pro poskytování nadačního příspěvku</a:t>
            </a:r>
          </a:p>
          <a:p>
            <a:pPr marL="600075" lvl="1" indent="-257175" algn="just">
              <a:buFont typeface="Wingdings" pitchFamily="2" charset="2"/>
              <a:buChar char="q"/>
            </a:pPr>
            <a:endParaRPr lang="cs-CZ" altLang="cs-CZ" sz="1200" dirty="0"/>
          </a:p>
          <a:p>
            <a:pPr algn="just"/>
            <a:r>
              <a:rPr lang="cs-CZ" altLang="cs-CZ" sz="1800" dirty="0"/>
              <a:t>fungování:</a:t>
            </a:r>
          </a:p>
          <a:p>
            <a:pPr lvl="1" algn="just">
              <a:defRPr/>
            </a:pPr>
            <a:r>
              <a:rPr lang="cs-CZ" altLang="cs-CZ" sz="1600" dirty="0"/>
              <a:t>na základě statutu nadace</a:t>
            </a:r>
          </a:p>
          <a:p>
            <a:pPr lvl="1" algn="just">
              <a:defRPr/>
            </a:pPr>
            <a:r>
              <a:rPr lang="cs-CZ" altLang="cs-CZ" sz="1600" dirty="0"/>
              <a:t>nadační jmění ve vlastnictví avšak bez možnosti volné dispozice </a:t>
            </a:r>
          </a:p>
          <a:p>
            <a:pPr lvl="1" algn="just">
              <a:defRPr/>
            </a:pPr>
            <a:r>
              <a:rPr lang="cs-CZ" altLang="cs-CZ" sz="1600" dirty="0"/>
              <a:t>forma nadačního jmění může být různá (peníze, nemovitosti, umělecké předměty, cenné papíry...)</a:t>
            </a:r>
          </a:p>
          <a:p>
            <a:pPr lvl="1" algn="just">
              <a:defRPr/>
            </a:pPr>
            <a:r>
              <a:rPr lang="cs-CZ" altLang="cs-CZ" sz="1600" dirty="0"/>
              <a:t>nadační příspěvky – ne rozpouštění nadačního jmění ale z jeho výnosů</a:t>
            </a:r>
          </a:p>
          <a:p>
            <a:pPr lvl="1" algn="just">
              <a:defRPr/>
            </a:pPr>
            <a:endParaRPr lang="cs-CZ" altLang="cs-CZ" sz="1600" dirty="0"/>
          </a:p>
          <a:p>
            <a:pPr lvl="1" algn="just">
              <a:defRPr/>
            </a:pPr>
            <a:r>
              <a:rPr lang="cs-CZ" altLang="cs-CZ" sz="1600" dirty="0"/>
              <a:t>možnost tzv. přidruženého fondu – majetkový soubor bez právní subjektivity (majetek ve správě nadace, resp. nadačního fondu - vlastníkem zakladatel) … nejde o tzv. </a:t>
            </a:r>
            <a:r>
              <a:rPr lang="cs-CZ" altLang="cs-CZ" sz="1600" dirty="0" err="1"/>
              <a:t>svěřenský</a:t>
            </a:r>
            <a:r>
              <a:rPr lang="cs-CZ" altLang="cs-CZ" sz="1600" dirty="0"/>
              <a:t> fond (původní vlastník pozbývá vlastnictví)</a:t>
            </a:r>
          </a:p>
          <a:p>
            <a:pPr marL="600075" lvl="1" indent="-257175" algn="just">
              <a:buFont typeface="Wingdings" pitchFamily="2" charset="2"/>
              <a:buChar char="q"/>
            </a:pPr>
            <a:endParaRPr lang="cs-CZ" altLang="cs-CZ" sz="1200" dirty="0"/>
          </a:p>
          <a:p>
            <a:pPr marL="0" indent="0" algn="just">
              <a:buNone/>
            </a:pPr>
            <a:endParaRPr lang="cs-CZ" altLang="cs-CZ" sz="1350" dirty="0"/>
          </a:p>
          <a:p>
            <a:pPr algn="just"/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6765950-C5A6-4F67-94DF-4FAE1874E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7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271"/>
    </mc:Choice>
    <mc:Fallback>
      <p:transition spd="slow" advTm="228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Obsah přednášky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1800" dirty="0"/>
              <a:t>původní úpravy neziskového sektoru</a:t>
            </a:r>
          </a:p>
          <a:p>
            <a:pPr lvl="1">
              <a:defRPr/>
            </a:pPr>
            <a:r>
              <a:rPr lang="cs-CZ" altLang="cs-CZ" sz="1600" dirty="0"/>
              <a:t>legislativní vymezení</a:t>
            </a:r>
          </a:p>
          <a:p>
            <a:pPr lvl="1">
              <a:defRPr/>
            </a:pPr>
            <a:r>
              <a:rPr lang="cs-CZ" altLang="cs-CZ" sz="1600" dirty="0"/>
              <a:t>jednotlivé právní formy organizací</a:t>
            </a:r>
          </a:p>
          <a:p>
            <a:pPr lvl="1">
              <a:defRPr/>
            </a:pPr>
            <a:r>
              <a:rPr lang="cs-CZ" altLang="cs-CZ" sz="1600" dirty="0"/>
              <a:t>charakteristika původního prostředí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dirty="0"/>
              <a:t>aktuální úprava neziskového sektoru</a:t>
            </a:r>
          </a:p>
          <a:p>
            <a:pPr lvl="1">
              <a:defRPr/>
            </a:pPr>
            <a:r>
              <a:rPr lang="cs-CZ" altLang="cs-CZ" sz="1600" dirty="0"/>
              <a:t>„nový“ Občanský zákoník</a:t>
            </a:r>
          </a:p>
          <a:p>
            <a:pPr lvl="1">
              <a:defRPr/>
            </a:pPr>
            <a:r>
              <a:rPr lang="cs-CZ" altLang="cs-CZ" sz="1600" dirty="0"/>
              <a:t>právní formy podrobněji</a:t>
            </a:r>
          </a:p>
          <a:p>
            <a:pPr lvl="1">
              <a:defRPr/>
            </a:pPr>
            <a:r>
              <a:rPr lang="cs-CZ" altLang="cs-CZ" sz="1600" dirty="0"/>
              <a:t>„ve vší stručnosti“ </a:t>
            </a:r>
            <a:endParaRPr lang="cs-CZ" altLang="cs-CZ" sz="1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DE08A34-F49B-49D0-ACEC-6045FC96F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76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82"/>
    </mc:Choice>
    <mc:Fallback>
      <p:transition spd="slow" advTm="31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NADAČNÍ FOND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800" dirty="0"/>
              <a:t>„právnická osoba soukromého práva, založená k účelu společensky nebo hospodářsky užitečnému“</a:t>
            </a:r>
          </a:p>
          <a:p>
            <a:endParaRPr lang="cs-CZ" altLang="cs-CZ" sz="1800" dirty="0"/>
          </a:p>
          <a:p>
            <a:r>
              <a:rPr lang="cs-CZ" altLang="cs-CZ" sz="1800" dirty="0"/>
              <a:t>obecně „zjednodušená“ nadace</a:t>
            </a:r>
          </a:p>
          <a:p>
            <a:pPr lvl="1">
              <a:defRPr/>
            </a:pPr>
            <a:r>
              <a:rPr lang="cs-CZ" altLang="cs-CZ" sz="1600" dirty="0"/>
              <a:t>nemusí mít nutně trvalý charakter</a:t>
            </a:r>
          </a:p>
          <a:p>
            <a:pPr lvl="1">
              <a:defRPr/>
            </a:pPr>
            <a:r>
              <a:rPr lang="cs-CZ" altLang="cs-CZ" sz="1600" dirty="0"/>
              <a:t>institucionalizovaná veřejná sbírka</a:t>
            </a:r>
          </a:p>
          <a:p>
            <a:pPr lvl="1">
              <a:defRPr/>
            </a:pPr>
            <a:r>
              <a:rPr lang="cs-CZ" altLang="cs-CZ" sz="1600" dirty="0"/>
              <a:t>nevytváří nadační jistinu ani nadační kapitál</a:t>
            </a:r>
          </a:p>
          <a:p>
            <a:pPr lvl="1">
              <a:defRPr/>
            </a:pPr>
            <a:r>
              <a:rPr lang="cs-CZ" altLang="cs-CZ" sz="1600" dirty="0"/>
              <a:t>předmět vkladu ani dar nemusí splňovat předpoklad trvalého výnosu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932BC22-137E-4C98-A9CF-4CF9A0DB3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7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09"/>
    </mc:Choice>
    <mc:Fallback>
      <p:transition spd="slow" advTm="57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ZNÁMÉ NADACE A NADAČNÍ FONDY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600" dirty="0"/>
              <a:t>Výbor dobré vůle – nadace Olgy Havlové </a:t>
            </a:r>
          </a:p>
          <a:p>
            <a:r>
              <a:rPr lang="cs-CZ" altLang="cs-CZ" sz="1600" dirty="0"/>
              <a:t>Nadace rozvoje občanské společnosti</a:t>
            </a:r>
          </a:p>
          <a:p>
            <a:r>
              <a:rPr lang="cs-CZ" altLang="cs-CZ" sz="1600" dirty="0"/>
              <a:t>Nadace Dagmar a Václava Havlových VIZE 97</a:t>
            </a:r>
          </a:p>
          <a:p>
            <a:r>
              <a:rPr lang="cs-CZ" altLang="cs-CZ" sz="1600" dirty="0"/>
              <a:t>Nadace Terezy Maxové</a:t>
            </a:r>
          </a:p>
          <a:p>
            <a:r>
              <a:rPr lang="cs-CZ" altLang="cs-CZ" sz="1600" dirty="0"/>
              <a:t>Nadace </a:t>
            </a:r>
            <a:r>
              <a:rPr lang="cs-CZ" altLang="cs-CZ" sz="1600" dirty="0" err="1"/>
              <a:t>Adra</a:t>
            </a:r>
            <a:endParaRPr lang="cs-CZ" altLang="cs-CZ" sz="1600" dirty="0"/>
          </a:p>
          <a:p>
            <a:r>
              <a:rPr lang="cs-CZ" altLang="cs-CZ" sz="1600" dirty="0"/>
              <a:t>Nadace Charty 77</a:t>
            </a:r>
          </a:p>
          <a:p>
            <a:r>
              <a:rPr lang="cs-CZ" altLang="cs-CZ" sz="1600" dirty="0"/>
              <a:t>Nadace Partnerství</a:t>
            </a:r>
          </a:p>
          <a:p>
            <a:r>
              <a:rPr lang="cs-CZ" altLang="cs-CZ" sz="1600" dirty="0"/>
              <a:t>Nadace Via</a:t>
            </a:r>
          </a:p>
          <a:p>
            <a:r>
              <a:rPr lang="cs-CZ" altLang="cs-CZ" sz="1600" dirty="0"/>
              <a:t>Nadání Josefa, Marie a Zdenky Hlávkových</a:t>
            </a:r>
          </a:p>
          <a:p>
            <a:r>
              <a:rPr lang="cs-CZ" altLang="cs-CZ" sz="1600" dirty="0"/>
              <a:t>Nadace Open Society </a:t>
            </a:r>
            <a:r>
              <a:rPr lang="cs-CZ" altLang="cs-CZ" sz="1600" dirty="0" err="1"/>
              <a:t>Fund</a:t>
            </a:r>
            <a:r>
              <a:rPr lang="cs-CZ" altLang="cs-CZ" sz="1600" dirty="0"/>
              <a:t> Praha</a:t>
            </a:r>
          </a:p>
          <a:p>
            <a:r>
              <a:rPr lang="cs-CZ" altLang="cs-CZ" sz="1600" dirty="0"/>
              <a:t>Vzdělávací nadace Jana Husa</a:t>
            </a:r>
          </a:p>
          <a:p>
            <a:r>
              <a:rPr lang="cs-CZ" altLang="cs-CZ" sz="1600" dirty="0"/>
              <a:t>Nadace </a:t>
            </a:r>
            <a:r>
              <a:rPr lang="cs-CZ" altLang="cs-CZ" sz="1600" dirty="0" err="1"/>
              <a:t>Veronica</a:t>
            </a:r>
            <a:endParaRPr lang="cs-CZ" altLang="cs-CZ" sz="1600" dirty="0"/>
          </a:p>
          <a:p>
            <a:r>
              <a:rPr lang="cs-CZ" altLang="cs-CZ" sz="1600" dirty="0"/>
              <a:t>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6822AED-3996-44C9-8D67-110C14EBD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5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49"/>
    </mc:Choice>
    <mc:Fallback>
      <p:transition spd="slow" advTm="18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teď konkrétněji…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cs-CZ" dirty="0"/>
          </a:p>
          <a:p>
            <a:pPr marL="72000" indent="0" algn="ctr">
              <a:buNone/>
            </a:pPr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OBECNĚ PROSPĚŠNÁ SPOLEČNOST</a:t>
            </a:r>
          </a:p>
          <a:p>
            <a:pPr marL="72000" indent="0" algn="ctr">
              <a:buNone/>
            </a:pPr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&amp;</a:t>
            </a:r>
          </a:p>
          <a:p>
            <a:pPr marL="72000" indent="0" algn="ctr">
              <a:buNone/>
            </a:pPr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ÚSTAV</a:t>
            </a: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2ECCA4B-746C-4AB6-B8D8-300A412FA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35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17"/>
    </mc:Choice>
    <mc:Fallback>
      <p:transition spd="slow" advTm="28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OBECNĚ PROSPĚŠNÁ SPOLEČNOST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dirty="0"/>
              <a:t> původní právní forma, která dnes dožívá (nahrazuje ji „ústav“)</a:t>
            </a:r>
          </a:p>
          <a:p>
            <a:pPr algn="just"/>
            <a:endParaRPr lang="cs-CZ" altLang="cs-CZ" sz="1350" dirty="0"/>
          </a:p>
          <a:p>
            <a:pPr algn="just"/>
            <a:r>
              <a:rPr lang="cs-CZ" altLang="cs-CZ" sz="1800" dirty="0"/>
              <a:t>„poskytuje veřejnosti obecně prospěšné služby za předem stanovených a pro všechny stejných podmínek“</a:t>
            </a:r>
          </a:p>
          <a:p>
            <a:pPr algn="just"/>
            <a:endParaRPr lang="cs-CZ" altLang="cs-CZ" sz="1800" dirty="0"/>
          </a:p>
          <a:p>
            <a:pPr lvl="1" algn="just">
              <a:defRPr/>
            </a:pPr>
            <a:r>
              <a:rPr lang="cs-CZ" altLang="cs-CZ" sz="1600" dirty="0"/>
              <a:t> (zakladatelem mohla být právnická i fyzická osoba – včetně obcí a státu)</a:t>
            </a:r>
          </a:p>
          <a:p>
            <a:pPr lvl="1" algn="just">
              <a:defRPr/>
            </a:pPr>
            <a:r>
              <a:rPr lang="cs-CZ" altLang="cs-CZ" sz="1600" dirty="0"/>
              <a:t> (založení na základě zakládací smlouvy či zakladatelské listiny: název a sídlo, identifikace zakladatele, druh obecně prospěšných služeb a podmínky jejich poskytování, identifikace správní rady a způsob jejího jmenování    a jednání, identifikace dozorčí rady a způsob jejího jmenování a jednání, hodnotu a označení majetkových vkladů, způsob zveřejňování výroční zprávy o činnosti a hospodaření) </a:t>
            </a:r>
          </a:p>
          <a:p>
            <a:pPr lvl="1" algn="just">
              <a:defRPr/>
            </a:pPr>
            <a:r>
              <a:rPr lang="cs-CZ" altLang="cs-CZ" sz="1600" dirty="0"/>
              <a:t> (nejvyšší orgán: správní rada, statutární orgán: ředitel, kontrolní orgán: dozorčí rada)</a:t>
            </a:r>
          </a:p>
          <a:p>
            <a:pPr lvl="1" algn="just">
              <a:defRPr/>
            </a:pPr>
            <a:r>
              <a:rPr lang="cs-CZ" altLang="cs-CZ" sz="1600" dirty="0"/>
              <a:t> (vznik zápisem do rejstříku vedeného rejstříkovým soudem)</a:t>
            </a:r>
          </a:p>
          <a:p>
            <a:pPr lvl="1" algn="just">
              <a:defRPr/>
            </a:pPr>
            <a:endParaRPr lang="cs-CZ" altLang="cs-CZ" sz="1600" dirty="0"/>
          </a:p>
          <a:p>
            <a:pPr lvl="1" algn="just">
              <a:defRPr/>
            </a:pPr>
            <a:r>
              <a:rPr lang="cs-CZ" altLang="cs-CZ" sz="1600" dirty="0"/>
              <a:t> oblasti aktivit: školství, kultura, sociální péče, zdravotnictví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AB4BC30-106C-457D-8B9C-55982A590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8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10"/>
    </mc:Choice>
    <mc:Fallback>
      <p:transition spd="slow" advTm="66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ÚSTAV: obecný koncept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dirty="0"/>
              <a:t>nová právní forma (nahrazuje „obecně prospěšnou společnost“)</a:t>
            </a:r>
          </a:p>
          <a:p>
            <a:pPr algn="just"/>
            <a:endParaRPr lang="cs-CZ" altLang="cs-CZ" sz="1800" dirty="0"/>
          </a:p>
          <a:p>
            <a:pPr algn="just"/>
            <a:r>
              <a:rPr lang="cs-CZ" altLang="cs-CZ" sz="1800" dirty="0"/>
              <a:t> „provozuje činnosti užitečné společensky nebo hospodářsky s využitím své osobní a majetkové složky. Tyto činnosti jsou provozovány za předem stanovených podmínek a jsou každému rovnocenně dostupné“</a:t>
            </a:r>
          </a:p>
          <a:p>
            <a:pPr algn="just"/>
            <a:endParaRPr lang="cs-CZ" altLang="cs-CZ" sz="1800" dirty="0"/>
          </a:p>
          <a:p>
            <a:pPr algn="just"/>
            <a:r>
              <a:rPr lang="cs-CZ" altLang="cs-CZ" sz="1800" dirty="0"/>
              <a:t> je pro něj charakteristické využití jak osobní, tak majetkové složky </a:t>
            </a:r>
          </a:p>
          <a:p>
            <a:pPr algn="just"/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5163075-DDA4-46D9-886D-37016582E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2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00"/>
    </mc:Choice>
    <mc:Fallback>
      <p:transition spd="slow" advTm="105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ÚSTAV: konkrétněji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dirty="0"/>
              <a:t>založení:</a:t>
            </a:r>
          </a:p>
          <a:p>
            <a:pPr lvl="1" algn="just">
              <a:defRPr/>
            </a:pPr>
            <a:r>
              <a:rPr lang="cs-CZ" altLang="cs-CZ" sz="1600" dirty="0"/>
              <a:t> na základě zakládací listiny nebo pořízením pro případ smrti</a:t>
            </a:r>
          </a:p>
          <a:p>
            <a:pPr lvl="1" algn="just">
              <a:defRPr/>
            </a:pPr>
            <a:r>
              <a:rPr lang="cs-CZ" altLang="cs-CZ" sz="1600" dirty="0"/>
              <a:t> obsah zakládací listiny:  název („ústav“, „zapsaný ústav“, „z. </a:t>
            </a:r>
            <a:r>
              <a:rPr lang="cs-CZ" altLang="cs-CZ" sz="1600" dirty="0" err="1"/>
              <a:t>ú.</a:t>
            </a:r>
            <a:r>
              <a:rPr lang="cs-CZ" altLang="cs-CZ" sz="1600" dirty="0"/>
              <a:t>“), sídlo, vymezení účelu (případně i předmět vedlejší činnosti), identifikace správní rady      a způsob jejího jmenování a jednání, způsob určení ředitele...</a:t>
            </a:r>
          </a:p>
          <a:p>
            <a:pPr lvl="1" algn="just">
              <a:defRPr/>
            </a:pPr>
            <a:r>
              <a:rPr lang="cs-CZ" altLang="cs-CZ" sz="1600" dirty="0"/>
              <a:t> nejvyšší orgán: správní rada, statutární orgán: ředitel, kontrolní orgán: dozorčí rada (nemusí nutně být zřízena)</a:t>
            </a:r>
          </a:p>
          <a:p>
            <a:pPr lvl="1" algn="just">
              <a:defRPr/>
            </a:pPr>
            <a:r>
              <a:rPr lang="cs-CZ" altLang="cs-CZ" sz="1600" dirty="0"/>
              <a:t> vznik zápisem do rejstříku vedeného rejstříkovým soudem</a:t>
            </a:r>
          </a:p>
          <a:p>
            <a:pPr lvl="1" algn="just">
              <a:defRPr/>
            </a:pPr>
            <a:endParaRPr lang="cs-CZ" altLang="cs-CZ" sz="1600" dirty="0"/>
          </a:p>
          <a:p>
            <a:pPr algn="just"/>
            <a:r>
              <a:rPr lang="cs-CZ" altLang="cs-CZ" sz="1800" dirty="0"/>
              <a:t> fungování:</a:t>
            </a:r>
          </a:p>
          <a:p>
            <a:pPr lvl="1" algn="just">
              <a:defRPr/>
            </a:pPr>
            <a:r>
              <a:rPr lang="cs-CZ" altLang="cs-CZ" sz="1200" dirty="0"/>
              <a:t> </a:t>
            </a:r>
            <a:r>
              <a:rPr lang="cs-CZ" altLang="cs-CZ" sz="1600" dirty="0"/>
              <a:t>na základě statutu ústavu</a:t>
            </a:r>
          </a:p>
          <a:p>
            <a:pPr lvl="1" algn="just">
              <a:defRPr/>
            </a:pPr>
            <a:r>
              <a:rPr lang="cs-CZ" altLang="cs-CZ" sz="1600" dirty="0"/>
              <a:t> povinnost zveřejňovat výroční zprávu</a:t>
            </a:r>
          </a:p>
          <a:p>
            <a:pPr lvl="1" algn="just">
              <a:defRPr/>
            </a:pPr>
            <a:r>
              <a:rPr lang="cs-CZ" altLang="cs-CZ" sz="1600" dirty="0"/>
              <a:t> povinnost auditu při obratu vyšším jak 10 mil. Kč </a:t>
            </a: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F1DC36D-4BC2-4A72-850F-94B3C963B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54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456"/>
    </mc:Choice>
    <mc:Fallback>
      <p:transition spd="slow" advTm="95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teď konkrétněji…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cs-CZ" dirty="0"/>
          </a:p>
          <a:p>
            <a:pPr marL="72000" indent="0" algn="ctr">
              <a:buNone/>
            </a:pPr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ORGANIZACE NA POMEZÍ SEKTORŮ:</a:t>
            </a:r>
          </a:p>
          <a:p>
            <a:pPr marL="72000" indent="0">
              <a:buNone/>
            </a:pPr>
            <a:r>
              <a:rPr lang="cs-CZ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			- sociální družstvo</a:t>
            </a:r>
          </a:p>
          <a:p>
            <a:pPr marL="72000" indent="0">
              <a:buNone/>
            </a:pPr>
            <a:r>
              <a:rPr lang="cs-CZ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			- církve a náboženské společnosti</a:t>
            </a:r>
          </a:p>
          <a:p>
            <a:pPr marL="72000" indent="0">
              <a:buNone/>
            </a:pPr>
            <a:r>
              <a:rPr lang="cs-CZ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			- organizační složky státu</a:t>
            </a:r>
          </a:p>
          <a:p>
            <a:pPr marL="72000" indent="0">
              <a:buNone/>
            </a:pPr>
            <a:r>
              <a:rPr lang="cs-CZ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			- příspěvkové organizace</a:t>
            </a:r>
            <a:endParaRPr lang="cs-CZ" sz="1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C0EBE76-841E-4A96-8AEB-D83B5C8C5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7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85"/>
    </mc:Choice>
    <mc:Fallback>
      <p:transition spd="slow" advTm="53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DRUŽSTVO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dirty="0"/>
              <a:t>„</a:t>
            </a:r>
            <a:r>
              <a:rPr lang="cs-CZ" altLang="en-US" sz="1800" dirty="0"/>
              <a:t>družstvo, které soustavně vyvíjí obecně prospěšné činnosti směřující na podporu sociální soudržnosti za účelem pracovní a sociální </a:t>
            </a:r>
            <a:r>
              <a:rPr lang="pl-PL" altLang="en-US" sz="1800" dirty="0"/>
              <a:t>integrace znevýhodněných osob do společnosti s </a:t>
            </a:r>
            <a:r>
              <a:rPr lang="cs-CZ" altLang="en-US" sz="1800" dirty="0"/>
              <a:t>přednostním uspokojováním místních potřeb a využíváním místních zdrojů podle místa sídla a působnosti sociálního družstva, zejména v oblasti vytváření pracovních příležitostí, sociálních služeb a zdravotní péče, vzdělávání, bydlení  a trvale udržitelného rozvoje.</a:t>
            </a:r>
            <a:r>
              <a:rPr lang="cs-CZ" altLang="cs-CZ" sz="1800" dirty="0"/>
              <a:t>“</a:t>
            </a:r>
          </a:p>
          <a:p>
            <a:pPr algn="just"/>
            <a:endParaRPr lang="cs-CZ" altLang="cs-CZ" sz="1400" dirty="0"/>
          </a:p>
          <a:p>
            <a:pPr algn="just"/>
            <a:r>
              <a:rPr lang="cs-CZ" altLang="cs-CZ" sz="1800" dirty="0"/>
              <a:t>upravuje </a:t>
            </a:r>
            <a:r>
              <a:rPr lang="pl-PL" altLang="cs-CZ" sz="1800" dirty="0"/>
              <a:t>zákon č. 90/2012 Sb., o korporacích; § 758 - § 773</a:t>
            </a:r>
            <a:endParaRPr lang="cs-CZ" altLang="cs-CZ" sz="1800" dirty="0"/>
          </a:p>
          <a:p>
            <a:pPr marL="72000" indent="0" algn="just">
              <a:buNone/>
            </a:pPr>
            <a:endParaRPr lang="cs-CZ" altLang="cs-CZ" sz="1400" dirty="0"/>
          </a:p>
          <a:p>
            <a:pPr algn="just"/>
            <a:r>
              <a:rPr lang="cs-CZ" altLang="cs-CZ" sz="1800" dirty="0"/>
              <a:t>členská základna (právnické i fyzické osoby bez omezení)</a:t>
            </a:r>
          </a:p>
          <a:p>
            <a:pPr algn="just"/>
            <a:r>
              <a:rPr lang="cs-CZ" altLang="cs-CZ" sz="1800" dirty="0"/>
              <a:t>fyzické osoby v postavení: zaměstnanců, dobrovolníků, příjemců služeb</a:t>
            </a:r>
          </a:p>
          <a:p>
            <a:pPr algn="just"/>
            <a:endParaRPr lang="cs-CZ" altLang="cs-CZ" sz="1200" dirty="0"/>
          </a:p>
          <a:p>
            <a:pPr algn="just"/>
            <a:r>
              <a:rPr lang="cs-CZ" altLang="cs-CZ" sz="1800" dirty="0"/>
              <a:t>možnost rozdělování až 33 % ze zisku mezi členy (zbytek zpět do aktivit)</a:t>
            </a:r>
          </a:p>
          <a:p>
            <a:pPr algn="just"/>
            <a:r>
              <a:rPr lang="cs-CZ" altLang="cs-CZ" sz="1800" dirty="0"/>
              <a:t>možnost podnikání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00DC3F9-793D-4FB5-8299-D765C74F5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47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310"/>
    </mc:Choice>
    <mc:Fallback>
      <p:transition spd="slow" advTm="112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cs-CZ" dirty="0"/>
              <a:t>ÍRKEVNÍ PRÁVNICKÉ OSOBY I. - CNS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dirty="0"/>
              <a:t>složka církve a náboženské společnost (CNS)</a:t>
            </a:r>
          </a:p>
          <a:p>
            <a:pPr algn="just"/>
            <a:r>
              <a:rPr lang="cs-CZ" altLang="en-US" sz="1800" dirty="0"/>
              <a:t>„dobrovolné společenství osob s vlastní strukturou, orgány, vnitřními předpisy, náboženskými obřady a projevy víry, založené za účelem vyznávání určité náboženské víry, ať veřejně nebo soukromě, a zejména s tím spojeného shromažďování, bohoslužby, vyučování a duchovní služby“</a:t>
            </a:r>
          </a:p>
          <a:p>
            <a:pPr algn="just"/>
            <a:endParaRPr lang="cs-CZ" altLang="cs-CZ" sz="1800" dirty="0"/>
          </a:p>
          <a:p>
            <a:pPr algn="just"/>
            <a:r>
              <a:rPr lang="cs-CZ" altLang="cs-CZ" sz="1800" dirty="0"/>
              <a:t>základní právo na náboženské vyznání – vycházející z Listiny základních práv a svobod</a:t>
            </a:r>
          </a:p>
          <a:p>
            <a:pPr algn="just"/>
            <a:endParaRPr lang="cs-CZ" altLang="cs-CZ" sz="1800" dirty="0"/>
          </a:p>
          <a:p>
            <a:pPr algn="just"/>
            <a:r>
              <a:rPr lang="cs-CZ" altLang="cs-CZ" sz="1800" dirty="0"/>
              <a:t>upravuje zákon č. 3/2002 Sb., o církvích a náboženských společnostech</a:t>
            </a:r>
          </a:p>
          <a:p>
            <a:pPr algn="just"/>
            <a:endParaRPr lang="cs-CZ" altLang="cs-CZ" sz="1800" dirty="0"/>
          </a:p>
          <a:p>
            <a:pPr algn="just"/>
            <a:r>
              <a:rPr lang="cs-CZ" altLang="cs-CZ" sz="1800" dirty="0"/>
              <a:t>většina církevních náboženských skupin má </a:t>
            </a:r>
            <a:r>
              <a:rPr lang="cs-CZ" altLang="en-US" sz="1800" dirty="0"/>
              <a:t>vlastní vnitřní normy, kterými je upravena činnost v rámci instituce (např. </a:t>
            </a:r>
            <a:r>
              <a:rPr lang="cs-CZ" altLang="en-US" sz="1800" dirty="0" err="1"/>
              <a:t>Codex</a:t>
            </a:r>
            <a:r>
              <a:rPr lang="cs-CZ" altLang="en-US" sz="1800" dirty="0"/>
              <a:t> </a:t>
            </a:r>
            <a:r>
              <a:rPr lang="cs-CZ" altLang="en-US" sz="1800" dirty="0" err="1"/>
              <a:t>Iuris</a:t>
            </a:r>
            <a:r>
              <a:rPr lang="cs-CZ" altLang="en-US" sz="1800" dirty="0"/>
              <a:t> </a:t>
            </a:r>
            <a:r>
              <a:rPr lang="cs-CZ" altLang="en-US" sz="1800" dirty="0" err="1"/>
              <a:t>Canonici</a:t>
            </a:r>
            <a:r>
              <a:rPr lang="cs-CZ" altLang="en-US" sz="1800" dirty="0"/>
              <a:t>, kodex kanonického práva ŘKC).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96F896B-5BC3-4772-BD48-30EF05C25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48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58"/>
    </mc:Choice>
    <mc:Fallback>
      <p:transition spd="slow" advTm="64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cs-CZ" dirty="0"/>
              <a:t>ÍRKEVNÍ PRÁVNICKÉ OSOBY II. - CNS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dirty="0"/>
              <a:t>církev a náboženská společnost </a:t>
            </a:r>
            <a:r>
              <a:rPr lang="cs-CZ" altLang="en-US" sz="1800" dirty="0"/>
              <a:t>se </a:t>
            </a:r>
            <a:r>
              <a:rPr lang="cs-CZ" altLang="en-US" sz="1800" b="1" dirty="0"/>
              <a:t>stává právnickou osobou </a:t>
            </a:r>
            <a:r>
              <a:rPr lang="cs-CZ" altLang="en-US" sz="1800" dirty="0"/>
              <a:t>registrací, provedenou na základě žádosti splňující podmínky zákona.</a:t>
            </a:r>
          </a:p>
          <a:p>
            <a:pPr lvl="1" algn="just">
              <a:defRPr/>
            </a:pPr>
            <a:r>
              <a:rPr lang="cs-CZ" altLang="en-US" sz="1600" dirty="0"/>
              <a:t>žádost na Ministerstvu kultury</a:t>
            </a:r>
          </a:p>
          <a:p>
            <a:pPr lvl="1" algn="just">
              <a:defRPr/>
            </a:pPr>
            <a:r>
              <a:rPr lang="cs-CZ" altLang="en-US" sz="1600" dirty="0"/>
              <a:t>základní charakteristika církve a náboženské společnosti, jejího učení a poslání</a:t>
            </a:r>
          </a:p>
          <a:p>
            <a:pPr lvl="1" algn="just">
              <a:defRPr/>
            </a:pPr>
            <a:r>
              <a:rPr lang="cs-CZ" altLang="en-US" sz="1600" dirty="0"/>
              <a:t>zápis o založení církve a náboženské společnosti na území ČR </a:t>
            </a:r>
          </a:p>
          <a:p>
            <a:pPr lvl="1" algn="just">
              <a:defRPr/>
            </a:pPr>
            <a:r>
              <a:rPr lang="cs-CZ" altLang="en-US" sz="1600" dirty="0"/>
              <a:t>v originále podpisy 300 zletilých občanů ČR nebo cizinců s trvalým pobytem v ČR hlásících se k této církvi či náboženské společnosti</a:t>
            </a:r>
          </a:p>
          <a:p>
            <a:pPr lvl="1" algn="just">
              <a:defRPr/>
            </a:pPr>
            <a:r>
              <a:rPr lang="cs-CZ" altLang="en-US" sz="1600" dirty="0"/>
              <a:t>pro přiznání zvláštních práv je nezbytné mít podporu alespoň 1 promile obyvatel ČR a splňovat podmínku minimálně 10 leté registrace</a:t>
            </a:r>
          </a:p>
          <a:p>
            <a:pPr lvl="1" algn="just">
              <a:defRPr/>
            </a:pPr>
            <a:r>
              <a:rPr lang="cs-CZ" altLang="en-US" sz="1600" dirty="0"/>
              <a:t>zároveň musí být doložen základní dokument CNS se všemi náležitostmi podle zákona </a:t>
            </a:r>
          </a:p>
          <a:p>
            <a:pPr lvl="1" algn="just">
              <a:defRPr/>
            </a:pPr>
            <a:endParaRPr lang="cs-CZ" altLang="en-US" sz="1600" dirty="0"/>
          </a:p>
          <a:p>
            <a:pPr lvl="1" algn="just">
              <a:defRPr/>
            </a:pPr>
            <a:r>
              <a:rPr lang="cs-CZ" altLang="en-US" sz="1600" dirty="0"/>
              <a:t>…církve mohou také vytvářet tzv. </a:t>
            </a:r>
            <a:r>
              <a:rPr lang="en-US" altLang="en-US" sz="1600" dirty="0" err="1"/>
              <a:t>evidované</a:t>
            </a:r>
            <a:r>
              <a:rPr lang="en-US" altLang="en-US" sz="1600" dirty="0"/>
              <a:t> </a:t>
            </a:r>
            <a:r>
              <a:rPr lang="en-US" altLang="en-US" sz="1600" dirty="0" err="1"/>
              <a:t>círekvní</a:t>
            </a:r>
            <a:r>
              <a:rPr lang="en-US" altLang="en-US" sz="1600" dirty="0"/>
              <a:t> </a:t>
            </a:r>
            <a:r>
              <a:rPr lang="en-US" altLang="en-US" sz="1600" dirty="0" err="1"/>
              <a:t>právnické</a:t>
            </a:r>
            <a:r>
              <a:rPr lang="en-US" altLang="en-US" sz="1600" dirty="0"/>
              <a:t> </a:t>
            </a:r>
            <a:r>
              <a:rPr lang="en-US" altLang="en-US" sz="1600" dirty="0" err="1"/>
              <a:t>osoby</a:t>
            </a:r>
            <a:r>
              <a:rPr lang="en-US" altLang="en-US" sz="1600" dirty="0"/>
              <a:t> a to v </a:t>
            </a:r>
            <a:r>
              <a:rPr lang="en-US" altLang="en-US" sz="1600" dirty="0" err="1"/>
              <a:t>podobě</a:t>
            </a:r>
            <a:r>
              <a:rPr lang="en-US" altLang="en-US" sz="1600" dirty="0"/>
              <a:t>: </a:t>
            </a:r>
            <a:r>
              <a:rPr lang="cs-CZ" altLang="en-US" sz="1600" dirty="0"/>
              <a:t>svaz</a:t>
            </a:r>
            <a:r>
              <a:rPr lang="en-US" altLang="en-US" sz="1600" dirty="0"/>
              <a:t>ů</a:t>
            </a:r>
            <a:r>
              <a:rPr lang="cs-CZ" altLang="en-US" sz="1600" dirty="0"/>
              <a:t> církví a náboženských společností</a:t>
            </a:r>
            <a:r>
              <a:rPr lang="en-US" altLang="en-US" sz="1600" dirty="0"/>
              <a:t> </a:t>
            </a:r>
            <a:r>
              <a:rPr lang="en-US" altLang="en-US" sz="1600" dirty="0" err="1"/>
              <a:t>nebo</a:t>
            </a:r>
            <a:r>
              <a:rPr lang="en-US" altLang="en-US" sz="1600" dirty="0"/>
              <a:t> </a:t>
            </a:r>
            <a:r>
              <a:rPr lang="en-US" altLang="en-US" sz="1600" dirty="0" err="1"/>
              <a:t>účelových</a:t>
            </a:r>
            <a:r>
              <a:rPr lang="en-US" altLang="en-US" sz="1600" dirty="0"/>
              <a:t> </a:t>
            </a:r>
            <a:r>
              <a:rPr lang="en-US" altLang="en-US" sz="1600" dirty="0" err="1"/>
              <a:t>zařízení</a:t>
            </a:r>
            <a:r>
              <a:rPr lang="en-US" altLang="en-US" sz="1600" dirty="0"/>
              <a:t>. </a:t>
            </a:r>
            <a:r>
              <a:rPr lang="en-US" altLang="en-US" sz="1600" dirty="0" err="1"/>
              <a:t>Oboje</a:t>
            </a:r>
            <a:r>
              <a:rPr lang="en-US" altLang="en-US" sz="1600" dirty="0"/>
              <a:t> je </a:t>
            </a:r>
            <a:r>
              <a:rPr lang="en-US" altLang="en-US" sz="1600" dirty="0" err="1"/>
              <a:t>zakládáno</a:t>
            </a:r>
            <a:r>
              <a:rPr lang="en-US" altLang="en-US" sz="1600" dirty="0"/>
              <a:t> </a:t>
            </a:r>
            <a:r>
              <a:rPr lang="en-US" altLang="en-US" sz="1600" dirty="0" err="1"/>
              <a:t>evidencí</a:t>
            </a:r>
            <a:r>
              <a:rPr lang="en-US" altLang="en-US" sz="1600" dirty="0"/>
              <a:t>.</a:t>
            </a:r>
          </a:p>
          <a:p>
            <a:pPr lvl="1" algn="just">
              <a:defRPr/>
            </a:pPr>
            <a:endParaRPr lang="en-US" altLang="cs-CZ" sz="1600" dirty="0"/>
          </a:p>
          <a:p>
            <a:pPr lvl="1" algn="just">
              <a:defRPr/>
            </a:pPr>
            <a:r>
              <a:rPr lang="cs-CZ" altLang="cs-CZ" sz="1600" dirty="0"/>
              <a:t>specifikum v podobě zdroje příjmů – státní příspěvek na činnost, dotace</a:t>
            </a:r>
          </a:p>
          <a:p>
            <a:pPr algn="just"/>
            <a:endParaRPr lang="cs-CZ" altLang="en-US" sz="1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9F7D24C-4713-4803-BE98-C741AE577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69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053"/>
    </mc:Choice>
    <mc:Fallback>
      <p:transition spd="slow" advTm="281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Původní úpravy neziskového sektoru I. </a:t>
            </a:r>
            <a:r>
              <a:rPr lang="cs-CZ" sz="1100" dirty="0"/>
              <a:t>(před 1. 1. 2014)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1800" dirty="0"/>
              <a:t>neexistence právní definice pojmu NNO</a:t>
            </a:r>
          </a:p>
          <a:p>
            <a:pPr lvl="1">
              <a:defRPr/>
            </a:pPr>
            <a:r>
              <a:rPr lang="cs-CZ" altLang="cs-CZ" sz="1600" dirty="0"/>
              <a:t>zákon č. 586/1992 Sb., o daních z příjmů</a:t>
            </a:r>
          </a:p>
          <a:p>
            <a:pPr marL="324000" lvl="1" indent="0">
              <a:buNone/>
              <a:defRPr/>
            </a:pPr>
            <a:r>
              <a:rPr lang="cs-CZ" altLang="cs-CZ" sz="1600" i="1" dirty="0"/>
              <a:t>„…nejsou založeni nebo zřízeni za účelem podnikání…“</a:t>
            </a:r>
          </a:p>
          <a:p>
            <a:pPr lvl="1">
              <a:defRPr/>
            </a:pPr>
            <a:endParaRPr lang="cs-CZ" sz="1200" dirty="0"/>
          </a:p>
          <a:p>
            <a:pPr lvl="1">
              <a:defRPr/>
            </a:pPr>
            <a:r>
              <a:rPr lang="cs-CZ" sz="1600" dirty="0"/>
              <a:t>zájmová sdružení právnických osob, pokud mají tato sdružení právní subjektivitu a nejsou zřízena za účelem výdělečné činnosti </a:t>
            </a:r>
          </a:p>
          <a:p>
            <a:pPr lvl="1">
              <a:defRPr/>
            </a:pPr>
            <a:r>
              <a:rPr lang="cs-CZ" sz="1600" dirty="0"/>
              <a:t>občanská sdružení včetně odborových organizací</a:t>
            </a:r>
          </a:p>
          <a:p>
            <a:pPr lvl="1">
              <a:defRPr/>
            </a:pPr>
            <a:r>
              <a:rPr lang="cs-CZ" sz="1600" dirty="0"/>
              <a:t>politické strany a politická hnutí</a:t>
            </a:r>
          </a:p>
          <a:p>
            <a:pPr lvl="1">
              <a:defRPr/>
            </a:pPr>
            <a:r>
              <a:rPr lang="cs-CZ" sz="1600" dirty="0"/>
              <a:t>registrované církve a náboženské společnosti</a:t>
            </a:r>
          </a:p>
          <a:p>
            <a:pPr lvl="1">
              <a:defRPr/>
            </a:pPr>
            <a:r>
              <a:rPr lang="cs-CZ" sz="1600" dirty="0"/>
              <a:t>nadace a nadační fondy</a:t>
            </a:r>
          </a:p>
          <a:p>
            <a:pPr lvl="1">
              <a:defRPr/>
            </a:pPr>
            <a:r>
              <a:rPr lang="cs-CZ" sz="1600" dirty="0"/>
              <a:t>obecně prospěšné společnosti</a:t>
            </a:r>
          </a:p>
          <a:p>
            <a:pPr lvl="1">
              <a:defRPr/>
            </a:pPr>
            <a:r>
              <a:rPr lang="cs-CZ" sz="1600" dirty="0"/>
              <a:t>veřejné vysoké školy</a:t>
            </a:r>
          </a:p>
          <a:p>
            <a:pPr lvl="1">
              <a:defRPr/>
            </a:pPr>
            <a:r>
              <a:rPr lang="cs-CZ" sz="1600" dirty="0"/>
              <a:t>obce</a:t>
            </a:r>
          </a:p>
          <a:p>
            <a:pPr lvl="1">
              <a:defRPr/>
            </a:pPr>
            <a:r>
              <a:rPr lang="cs-CZ" sz="1600" dirty="0"/>
              <a:t>organizační složky státu</a:t>
            </a:r>
          </a:p>
          <a:p>
            <a:pPr lvl="1">
              <a:defRPr/>
            </a:pPr>
            <a:r>
              <a:rPr lang="cs-CZ" sz="1600" dirty="0"/>
              <a:t>kraje</a:t>
            </a:r>
          </a:p>
          <a:p>
            <a:pPr lvl="1">
              <a:defRPr/>
            </a:pPr>
            <a:r>
              <a:rPr lang="cs-CZ" sz="1600" dirty="0"/>
              <a:t>příspěvkové organizace</a:t>
            </a:r>
          </a:p>
          <a:p>
            <a:pPr lvl="1">
              <a:defRPr/>
            </a:pPr>
            <a:r>
              <a:rPr lang="cs-CZ" sz="1600" dirty="0"/>
              <a:t>státní fondy</a:t>
            </a:r>
          </a:p>
          <a:p>
            <a:pPr lvl="1">
              <a:defRPr/>
            </a:pPr>
            <a:r>
              <a:rPr lang="pl-PL" sz="1600" dirty="0"/>
              <a:t>subjekty, o nichž tak stanoví zvláštní </a:t>
            </a:r>
            <a:r>
              <a:rPr lang="cs-CZ" sz="1600" dirty="0"/>
              <a:t>zákon</a:t>
            </a:r>
          </a:p>
          <a:p>
            <a:pPr marL="324000" lvl="1" indent="0">
              <a:buNone/>
              <a:defRPr/>
            </a:pPr>
            <a:r>
              <a:rPr lang="cs-CZ" altLang="cs-CZ" sz="1600" dirty="0"/>
              <a:t>					(včetně veřejných subjektů!)</a:t>
            </a:r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3</a:t>
            </a:fld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BF20B95-F54B-48FD-BA6B-EC46C39D2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96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499"/>
    </mc:Choice>
    <mc:Fallback>
      <p:transition spd="slow" advTm="91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19999" y="720000"/>
            <a:ext cx="11072607" cy="451576"/>
          </a:xfrm>
        </p:spPr>
        <p:txBody>
          <a:bodyPr/>
          <a:lstStyle/>
          <a:p>
            <a:r>
              <a:rPr lang="en-US" dirty="0"/>
              <a:t>C</a:t>
            </a:r>
            <a:r>
              <a:rPr lang="cs-CZ" dirty="0"/>
              <a:t>ÍRKEVNÍ PRÁVNICKÉ OSOBY III. - CNS </a:t>
            </a:r>
            <a:r>
              <a:rPr lang="cs-CZ" sz="1100" dirty="0"/>
              <a:t>(k 12. 3. 2019)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 numCol="3"/>
          <a:lstStyle/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Apoštolská církev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Armáda spásy – církev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Bratrská jednota baptistů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Buddhismus Diamantové cesty linie Karma </a:t>
            </a:r>
            <a:r>
              <a:rPr lang="cs-CZ" altLang="en-US" sz="1100" dirty="0" err="1"/>
              <a:t>Kagřü</a:t>
            </a:r>
            <a:endParaRPr lang="cs-CZ" altLang="en-US" sz="1100" dirty="0"/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Českobratrská církev evangelická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Církev adventistů sedmého dne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Církev bratrská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Církev československá husitská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Církev Ježíše Krista Svatých posledních dnů           v České republice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Církev Křesťanská společenství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Církev Nová naděje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Církev Nový Život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Církev Oáza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Církev řeckokatolická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Církev římskokatolická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Církev Slovo života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Církev Svatého Řehoře </a:t>
            </a:r>
            <a:r>
              <a:rPr lang="cs-CZ" altLang="en-US" sz="1100" dirty="0" err="1"/>
              <a:t>Osvětitele</a:t>
            </a:r>
            <a:endParaRPr lang="cs-CZ" altLang="en-US" sz="1100" dirty="0"/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Církev víry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Církev živého Boha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Evangelická církev augsburského vyznání v České republice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Evangelická církev metodistická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Federace židovských obcí v České republice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Jednota bratrská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Kněžské bratrstvo svatého Pia X.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Křesťanské sbory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Luterská evangelická církev a. v. v České republice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Mezinárodní společnost pro vědomí Krišny, Hnutí </a:t>
            </a:r>
            <a:r>
              <a:rPr lang="cs-CZ" altLang="en-US" sz="1100" dirty="0" err="1"/>
              <a:t>Hare</a:t>
            </a:r>
            <a:r>
              <a:rPr lang="cs-CZ" altLang="en-US" sz="1100" dirty="0"/>
              <a:t> Krišna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Náboženská společnost českých unitářů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Náboženská společnost Svědkové Jehovovi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 err="1"/>
              <a:t>Novoapoštolská</a:t>
            </a:r>
            <a:r>
              <a:rPr lang="cs-CZ" altLang="en-US" sz="1100" dirty="0"/>
              <a:t> církev v ČR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Obec křesťanů v České republice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Pravoslavná církev v českých zemích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Ruská pravoslavná církev, </a:t>
            </a:r>
            <a:r>
              <a:rPr lang="cs-CZ" altLang="en-US" sz="1100" dirty="0" err="1"/>
              <a:t>podvorje</a:t>
            </a:r>
            <a:r>
              <a:rPr lang="cs-CZ" altLang="en-US" sz="1100" dirty="0"/>
              <a:t> patriarchy moskevského  a celé Rusi v České republice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Slezská církev evangelická augsburského vyznání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Společenství Josefa Zezulky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Starokatolická církev v ČR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 err="1"/>
              <a:t>Théravádový</a:t>
            </a:r>
            <a:r>
              <a:rPr lang="cs-CZ" altLang="en-US" sz="1100" dirty="0"/>
              <a:t> buddhismus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/>
              <a:t>Ústředí muslimských obcí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 err="1"/>
              <a:t>Višva</a:t>
            </a:r>
            <a:r>
              <a:rPr lang="cs-CZ" altLang="en-US" sz="1100" dirty="0"/>
              <a:t> Guru </a:t>
            </a:r>
            <a:r>
              <a:rPr lang="cs-CZ" altLang="en-US" sz="1100" dirty="0" err="1"/>
              <a:t>Díp</a:t>
            </a:r>
            <a:r>
              <a:rPr lang="cs-CZ" altLang="en-US" sz="1100" dirty="0"/>
              <a:t> Hindu </a:t>
            </a:r>
            <a:r>
              <a:rPr lang="cs-CZ" altLang="en-US" sz="1100" dirty="0" err="1"/>
              <a:t>Mandir</a:t>
            </a:r>
            <a:r>
              <a:rPr lang="cs-CZ" altLang="en-US" sz="1100" dirty="0"/>
              <a:t> – české hinduistické společenství</a:t>
            </a:r>
          </a:p>
          <a:p>
            <a:pPr marL="342900" indent="-342900">
              <a:buFont typeface="+mj-lt"/>
              <a:buAutoNum type="arabicPeriod"/>
            </a:pPr>
            <a:r>
              <a:rPr lang="cs-CZ" altLang="en-US" sz="1100" dirty="0" err="1"/>
              <a:t>Višva</a:t>
            </a:r>
            <a:r>
              <a:rPr lang="cs-CZ" altLang="en-US" sz="1100" dirty="0"/>
              <a:t> </a:t>
            </a:r>
            <a:r>
              <a:rPr lang="cs-CZ" altLang="en-US" sz="1100" dirty="0" err="1"/>
              <a:t>Nirmala</a:t>
            </a:r>
            <a:r>
              <a:rPr lang="cs-CZ" altLang="en-US" sz="1100" dirty="0"/>
              <a:t> Dharma</a:t>
            </a:r>
            <a:endParaRPr lang="cs-CZ" altLang="cs-CZ" sz="1100" dirty="0"/>
          </a:p>
          <a:p>
            <a:pPr algn="just"/>
            <a:endParaRPr lang="cs-CZ" altLang="en-US" sz="11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366FA05-7C47-46E0-A4D8-ED2CA8CB7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2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27"/>
    </mc:Choice>
    <mc:Fallback>
      <p:transition spd="slow" advTm="48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cs-CZ" dirty="0"/>
              <a:t>ÍRKEVNÍ PRÁVNICKÉ OSOBY IV. - EPO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b="1" dirty="0"/>
              <a:t>evidovaná právnická osoba </a:t>
            </a:r>
            <a:r>
              <a:rPr lang="cs-CZ" altLang="cs-CZ" sz="1800" dirty="0"/>
              <a:t>(EPO) </a:t>
            </a:r>
            <a:r>
              <a:rPr lang="cs-CZ" altLang="en-US" sz="1800" dirty="0"/>
              <a:t>vzniká založením příslušným orgánem registrované církve a náboženské společnosti podle jejího základního dokumentu. </a:t>
            </a:r>
            <a:endParaRPr lang="en-US" altLang="en-US" sz="1800" dirty="0"/>
          </a:p>
          <a:p>
            <a:pPr algn="just"/>
            <a:endParaRPr lang="en-US" altLang="en-US" sz="1800" dirty="0"/>
          </a:p>
          <a:p>
            <a:pPr algn="just"/>
            <a:r>
              <a:rPr lang="en-US" altLang="en-US" sz="1800" dirty="0" err="1"/>
              <a:t>mezi</a:t>
            </a:r>
            <a:r>
              <a:rPr lang="en-US" altLang="en-US" sz="1800" dirty="0"/>
              <a:t> EPO </a:t>
            </a:r>
            <a:r>
              <a:rPr lang="en-US" altLang="en-US" sz="1800" dirty="0" err="1"/>
              <a:t>patří</a:t>
            </a:r>
            <a:r>
              <a:rPr lang="en-US" altLang="en-US" sz="1800" dirty="0"/>
              <a:t>: </a:t>
            </a:r>
            <a:r>
              <a:rPr lang="en-US" altLang="en-US" sz="1800" dirty="0" err="1"/>
              <a:t>svazy</a:t>
            </a:r>
            <a:r>
              <a:rPr lang="en-US" altLang="en-US" sz="1800" dirty="0"/>
              <a:t> a </a:t>
            </a:r>
            <a:r>
              <a:rPr lang="en-US" altLang="en-US" sz="1800" b="1" dirty="0" err="1"/>
              <a:t>účelová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zařízení</a:t>
            </a:r>
            <a:r>
              <a:rPr lang="en-US" altLang="en-US" sz="1800" b="1" dirty="0"/>
              <a:t> </a:t>
            </a:r>
            <a:r>
              <a:rPr lang="en-US" altLang="en-US" sz="1800" dirty="0"/>
              <a:t>(</a:t>
            </a:r>
            <a:r>
              <a:rPr lang="en-US" altLang="en-US" sz="1800" dirty="0" err="1"/>
              <a:t>jejich</a:t>
            </a:r>
            <a:r>
              <a:rPr lang="en-US" altLang="en-US" sz="1800" dirty="0"/>
              <a:t> </a:t>
            </a:r>
            <a:r>
              <a:rPr lang="cs-CZ" altLang="en-US" sz="1800" dirty="0"/>
              <a:t>hlavním úkolem je poskytovat obecně prospěšné charitativní, sociální nebo zdravotnické služby a to veřejnosti za předem stanovených a pro všechny uživatele stejných podmínek</a:t>
            </a:r>
            <a:r>
              <a:rPr lang="en-US" altLang="en-US" sz="1800" dirty="0"/>
              <a:t>)</a:t>
            </a:r>
            <a:endParaRPr lang="cs-CZ" altLang="en-US" sz="1800" dirty="0"/>
          </a:p>
          <a:p>
            <a:pPr algn="just"/>
            <a:endParaRPr lang="cs-CZ" altLang="en-US" sz="1800" dirty="0"/>
          </a:p>
          <a:p>
            <a:pPr algn="just"/>
            <a:r>
              <a:rPr lang="cs-CZ" altLang="en-US" sz="1800" dirty="0"/>
              <a:t>návrh pro evidence</a:t>
            </a:r>
            <a:r>
              <a:rPr lang="en-US" altLang="en-US" sz="1800" dirty="0"/>
              <a:t> EPO</a:t>
            </a:r>
            <a:r>
              <a:rPr lang="cs-CZ" altLang="en-US" sz="1800" dirty="0"/>
              <a:t> musí obsahovat zakládací listinu (název a identifikace zakladatele, název a sídlo účelového zařízení, označení a identifikace statutárního orgánu, stanovy…)</a:t>
            </a:r>
          </a:p>
          <a:p>
            <a:pPr algn="just"/>
            <a:endParaRPr lang="cs-CZ" altLang="en-US" sz="1800" dirty="0"/>
          </a:p>
          <a:p>
            <a:pPr algn="just"/>
            <a:r>
              <a:rPr lang="cs-CZ" altLang="en-US" sz="1800" dirty="0"/>
              <a:t>evidenci EPO provádí Ministerstvo kultury</a:t>
            </a:r>
            <a:endParaRPr lang="cs-CZ" altLang="cs-CZ" sz="1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5149B84-99D2-4B79-A4B6-C9DE551B7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201"/>
    </mc:Choice>
    <mc:Fallback>
      <p:transition spd="slow" advTm="128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ORGANIZAČNÍ SLOŽKY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dirty="0"/>
              <a:t>organizace veřejné správy (tj. veřejného sektoru) </a:t>
            </a:r>
          </a:p>
          <a:p>
            <a:pPr algn="just"/>
            <a:endParaRPr lang="cs-CZ" altLang="cs-CZ" sz="1800" dirty="0">
              <a:cs typeface="Times New Roman" pitchFamily="18" charset="0"/>
            </a:endParaRPr>
          </a:p>
          <a:p>
            <a:pPr algn="just"/>
            <a:r>
              <a:rPr lang="cs-CZ" altLang="cs-CZ" sz="1800" dirty="0">
                <a:cs typeface="Times New Roman" pitchFamily="18" charset="0"/>
              </a:rPr>
              <a:t>vzniká a zaniká rozhodnutím </a:t>
            </a:r>
            <a:r>
              <a:rPr lang="en-US" altLang="cs-CZ" sz="1800" dirty="0" err="1">
                <a:cs typeface="Times New Roman" pitchFamily="18" charset="0"/>
              </a:rPr>
              <a:t>příslušné</a:t>
            </a:r>
            <a:r>
              <a:rPr lang="en-US" altLang="cs-CZ" sz="1800" dirty="0">
                <a:cs typeface="Times New Roman" pitchFamily="18" charset="0"/>
              </a:rPr>
              <a:t> </a:t>
            </a:r>
            <a:r>
              <a:rPr lang="en-US" altLang="cs-CZ" sz="1800" dirty="0" err="1">
                <a:cs typeface="Times New Roman" pitchFamily="18" charset="0"/>
              </a:rPr>
              <a:t>úrovně</a:t>
            </a:r>
            <a:r>
              <a:rPr lang="en-US" altLang="cs-CZ" sz="1800" dirty="0">
                <a:cs typeface="Times New Roman" pitchFamily="18" charset="0"/>
              </a:rPr>
              <a:t> </a:t>
            </a:r>
            <a:r>
              <a:rPr lang="en-US" altLang="cs-CZ" sz="1800" dirty="0" err="1">
                <a:cs typeface="Times New Roman" pitchFamily="18" charset="0"/>
              </a:rPr>
              <a:t>rozpočtu</a:t>
            </a:r>
            <a:r>
              <a:rPr lang="en-US" altLang="cs-CZ" sz="1800" dirty="0">
                <a:cs typeface="Times New Roman" pitchFamily="18" charset="0"/>
              </a:rPr>
              <a:t> – </a:t>
            </a:r>
            <a:r>
              <a:rPr lang="en-US" altLang="cs-CZ" sz="1800" dirty="0" err="1">
                <a:cs typeface="Times New Roman" pitchFamily="18" charset="0"/>
              </a:rPr>
              <a:t>stát</a:t>
            </a:r>
            <a:r>
              <a:rPr lang="en-US" altLang="cs-CZ" sz="1800" dirty="0">
                <a:cs typeface="Times New Roman" pitchFamily="18" charset="0"/>
              </a:rPr>
              <a:t> </a:t>
            </a:r>
            <a:r>
              <a:rPr lang="en-US" altLang="cs-CZ" sz="1800" dirty="0" err="1">
                <a:cs typeface="Times New Roman" pitchFamily="18" charset="0"/>
              </a:rPr>
              <a:t>či</a:t>
            </a:r>
            <a:r>
              <a:rPr lang="en-US" altLang="cs-CZ" sz="1800" dirty="0">
                <a:cs typeface="Times New Roman" pitchFamily="18" charset="0"/>
              </a:rPr>
              <a:t> </a:t>
            </a:r>
            <a:r>
              <a:rPr lang="cs-CZ" altLang="cs-CZ" sz="1800" dirty="0">
                <a:cs typeface="Times New Roman" pitchFamily="18" charset="0"/>
              </a:rPr>
              <a:t>ÚSC</a:t>
            </a:r>
          </a:p>
          <a:p>
            <a:pPr algn="just"/>
            <a:endParaRPr lang="cs-CZ" altLang="cs-CZ" sz="1800" dirty="0">
              <a:cs typeface="Times New Roman" pitchFamily="18" charset="0"/>
            </a:endParaRPr>
          </a:p>
          <a:p>
            <a:pPr algn="just"/>
            <a:r>
              <a:rPr lang="cs-CZ" altLang="cs-CZ" sz="1800" dirty="0">
                <a:cs typeface="Times New Roman" pitchFamily="18" charset="0"/>
              </a:rPr>
              <a:t>při jejím zřízení musí zřizovatel vydat zřizovací listinu (viz zákon)</a:t>
            </a:r>
          </a:p>
          <a:p>
            <a:pPr algn="just"/>
            <a:r>
              <a:rPr lang="cs-CZ" altLang="cs-CZ" sz="1800" dirty="0">
                <a:cs typeface="Times New Roman" pitchFamily="18" charset="0"/>
              </a:rPr>
              <a:t>není samostatnou právnickou osobou</a:t>
            </a:r>
          </a:p>
          <a:p>
            <a:pPr algn="just"/>
            <a:r>
              <a:rPr lang="cs-CZ" altLang="cs-CZ" sz="1800" dirty="0">
                <a:cs typeface="Times New Roman" pitchFamily="18" charset="0"/>
              </a:rPr>
              <a:t>její zaměstnanci jsou zaměstnanci </a:t>
            </a:r>
            <a:r>
              <a:rPr lang="en-US" altLang="cs-CZ" sz="1800" dirty="0" err="1">
                <a:cs typeface="Times New Roman" pitchFamily="18" charset="0"/>
              </a:rPr>
              <a:t>zřizovatele</a:t>
            </a:r>
            <a:endParaRPr lang="cs-CZ" altLang="cs-CZ" sz="1800" dirty="0">
              <a:cs typeface="Times New Roman" pitchFamily="18" charset="0"/>
            </a:endParaRPr>
          </a:p>
          <a:p>
            <a:pPr algn="just"/>
            <a:r>
              <a:rPr lang="cs-CZ" altLang="cs-CZ" sz="1800" dirty="0">
                <a:cs typeface="Times New Roman" pitchFamily="18" charset="0"/>
              </a:rPr>
              <a:t>není účetní jednotkou - příjmy a výdaje (rozpočet) organizační složky jsou obsaženy v rozpočtu jejího zřizovatele</a:t>
            </a:r>
          </a:p>
          <a:p>
            <a:pPr algn="just"/>
            <a:endParaRPr lang="cs-CZ" altLang="cs-CZ" sz="1800" dirty="0">
              <a:cs typeface="Times New Roman" pitchFamily="18" charset="0"/>
            </a:endParaRPr>
          </a:p>
          <a:p>
            <a:pPr algn="just"/>
            <a:r>
              <a:rPr lang="cs-CZ" altLang="cs-CZ" sz="1800" dirty="0">
                <a:cs typeface="Times New Roman" pitchFamily="18" charset="0"/>
              </a:rPr>
              <a:t>například ve formě: kulturních a informačních center, knihoven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C5DB48D-B9ED-4DAE-B67D-911BA7F45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6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70"/>
    </mc:Choice>
    <mc:Fallback>
      <p:transition spd="slow" advTm="56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PŘÍSPĚVKOVÉ ORGANIZACE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dirty="0"/>
              <a:t>organizace veřejné správy (tj. veřejného sektoru) </a:t>
            </a:r>
          </a:p>
          <a:p>
            <a:pPr algn="just"/>
            <a:endParaRPr lang="cs-CZ" altLang="cs-CZ" sz="1800" dirty="0"/>
          </a:p>
          <a:p>
            <a:pPr algn="just"/>
            <a:r>
              <a:rPr lang="cs-CZ" altLang="cs-CZ" sz="1800" dirty="0"/>
              <a:t>vzniká a zaniká rozhodnutím zastupitelstva ÚSC</a:t>
            </a:r>
          </a:p>
          <a:p>
            <a:pPr algn="just"/>
            <a:endParaRPr lang="cs-CZ" altLang="cs-CZ" sz="1800" dirty="0"/>
          </a:p>
          <a:p>
            <a:pPr algn="just"/>
            <a:r>
              <a:rPr lang="cs-CZ" altLang="cs-CZ" sz="1800" dirty="0"/>
              <a:t>při založení zřizovatel vydá zřizovací listinu a podá návrh na její zápis do rejstříku subjektů</a:t>
            </a:r>
          </a:p>
          <a:p>
            <a:pPr algn="just"/>
            <a:r>
              <a:rPr lang="cs-CZ" altLang="cs-CZ" sz="1800" dirty="0"/>
              <a:t>je samostatnou právnickou osobou, která má ve správě majetek svého zřizovatele (vymezeno ve zřizovací listině)</a:t>
            </a:r>
          </a:p>
          <a:p>
            <a:pPr algn="just"/>
            <a:r>
              <a:rPr lang="cs-CZ" altLang="cs-CZ" sz="1800" dirty="0"/>
              <a:t>může mít vlastní zaměstnance</a:t>
            </a:r>
          </a:p>
          <a:p>
            <a:pPr algn="just"/>
            <a:r>
              <a:rPr lang="cs-CZ" altLang="cs-CZ" sz="1800" dirty="0"/>
              <a:t>je samostatnou účetní jednotkou </a:t>
            </a:r>
          </a:p>
          <a:p>
            <a:pPr algn="just"/>
            <a:endParaRPr lang="cs-CZ" altLang="cs-CZ" sz="1800" dirty="0"/>
          </a:p>
          <a:p>
            <a:pPr algn="just"/>
            <a:r>
              <a:rPr lang="cs-CZ" altLang="cs-CZ" sz="1800" dirty="0"/>
              <a:t>má možnost provádět vedlejší (hospodářské) činnost (vymezeno ve zřizovací listině)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84D07A4-8FB3-45C1-BA9D-B7C0BFAF8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51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55"/>
    </mc:Choice>
    <mc:Fallback>
      <p:transition spd="slow" advTm="32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en-US" dirty="0"/>
              <a:t>ÁBAVNÁ VSUVKA</a:t>
            </a:r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34</a:t>
            </a:fld>
            <a:endParaRPr lang="cs-CZ" altLang="cs-CZ"/>
          </a:p>
        </p:txBody>
      </p:sp>
      <p:pic>
        <p:nvPicPr>
          <p:cNvPr id="102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042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52E5CDD-9917-44FE-8A4A-7367097CF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93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78"/>
    </mc:Choice>
    <mc:Fallback>
      <p:transition spd="slow" advTm="41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 ZAMYŠLENÍ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cs-CZ" sz="1400" dirty="0"/>
              <a:t>Obec ve spolupráci s místními občany chce zřídit dům pro seniory s pečovatelskou službou.</a:t>
            </a:r>
            <a:endParaRPr lang="en-US" sz="1400" dirty="0"/>
          </a:p>
          <a:p>
            <a:pPr lvl="0" algn="just"/>
            <a:endParaRPr lang="cs-CZ" sz="1400" dirty="0"/>
          </a:p>
          <a:p>
            <a:pPr lvl="0" algn="just"/>
            <a:r>
              <a:rPr lang="cs-CZ" sz="1400" dirty="0"/>
              <a:t>Skupina nadšených včelařů z regionu, chce vytvořit sdružení, v němž by si vzájemně pomáhali ve svém koníčku a sdíleli své zkušenosti.</a:t>
            </a:r>
            <a:endParaRPr lang="en-US" sz="1400" dirty="0"/>
          </a:p>
          <a:p>
            <a:pPr lvl="0" algn="just"/>
            <a:endParaRPr lang="cs-CZ" sz="1400" dirty="0"/>
          </a:p>
          <a:p>
            <a:pPr lvl="0" algn="just"/>
            <a:r>
              <a:rPr lang="cs-CZ" sz="1400" dirty="0"/>
              <a:t>Skupina nadšenců organizujících sportovní aktivity v obci chce přesunout svoji působnost z veřejných prostranství a pořídit si vlastní sportovní areál v obci.</a:t>
            </a:r>
            <a:endParaRPr lang="en-US" sz="1400" dirty="0"/>
          </a:p>
          <a:p>
            <a:pPr lvl="0" algn="just"/>
            <a:endParaRPr lang="cs-CZ" sz="1400" dirty="0"/>
          </a:p>
          <a:p>
            <a:pPr lvl="0" algn="just"/>
            <a:r>
              <a:rPr lang="cs-CZ" sz="1400" dirty="0"/>
              <a:t>Zámožná občanka nejmenované obce chce odkázat své uspořené prostředky tak, aby z nich měli užitek obyvatelé její milované nejmenované obce.</a:t>
            </a:r>
            <a:endParaRPr lang="en-US" sz="1400" dirty="0"/>
          </a:p>
          <a:p>
            <a:pPr lvl="0" algn="just"/>
            <a:endParaRPr lang="cs-CZ" sz="1400" dirty="0"/>
          </a:p>
          <a:p>
            <a:pPr lvl="0" algn="just"/>
            <a:r>
              <a:rPr lang="cs-CZ" sz="1400" dirty="0"/>
              <a:t>Skupina dobrovolných herců (dosud hrající bezplatně v budově obce) musí koupit divadelní budovu, které se obec zbavuje.</a:t>
            </a:r>
            <a:endParaRPr lang="en-US" sz="1400" dirty="0"/>
          </a:p>
          <a:p>
            <a:pPr lvl="0" algn="just"/>
            <a:endParaRPr lang="cs-CZ" sz="1400" dirty="0"/>
          </a:p>
          <a:p>
            <a:pPr lvl="0" algn="just"/>
            <a:r>
              <a:rPr lang="cs-CZ" sz="1400" dirty="0"/>
              <a:t>Skupina podnikavých občanů chce dát práci znevýhodněné skupině osob v malé prádelně a nezáleží jim na osobním zisku, pouze na prospěchu svojí cílové skupiny.</a:t>
            </a:r>
            <a:endParaRPr lang="en-US" sz="1400" dirty="0"/>
          </a:p>
          <a:p>
            <a:endParaRPr lang="cs-CZ" sz="14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35</a:t>
            </a:fld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D9672C5-C7DC-4C94-9B01-9C2CAC3AE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7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11"/>
    </mc:Choice>
    <mc:Fallback>
      <p:transition spd="slow" advTm="21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dirty="0">
                <a:cs typeface="Times New Roman" pitchFamily="18" charset="0"/>
              </a:rPr>
              <a:t>klíčová úloha nového Občanského zákoníku</a:t>
            </a:r>
          </a:p>
          <a:p>
            <a:pPr algn="just"/>
            <a:endParaRPr lang="cs-CZ" altLang="cs-CZ" sz="1800" dirty="0">
              <a:cs typeface="Times New Roman" pitchFamily="18" charset="0"/>
            </a:endParaRPr>
          </a:p>
          <a:p>
            <a:pPr algn="just"/>
            <a:r>
              <a:rPr lang="cs-CZ" altLang="cs-CZ" sz="1800" dirty="0">
                <a:cs typeface="Times New Roman" pitchFamily="18" charset="0"/>
              </a:rPr>
              <a:t>tradiční právní formy nestátních neziskových organizací</a:t>
            </a:r>
          </a:p>
          <a:p>
            <a:pPr lvl="1" algn="just">
              <a:defRPr/>
            </a:pPr>
            <a:r>
              <a:rPr lang="cs-CZ" altLang="cs-CZ" sz="1600" dirty="0"/>
              <a:t>občanské sdružení – spolek</a:t>
            </a:r>
          </a:p>
          <a:p>
            <a:pPr lvl="1" algn="just">
              <a:defRPr/>
            </a:pPr>
            <a:r>
              <a:rPr lang="cs-CZ" altLang="cs-CZ" sz="1600" dirty="0"/>
              <a:t>nadace a nadační fond</a:t>
            </a:r>
          </a:p>
          <a:p>
            <a:pPr lvl="1" algn="just">
              <a:defRPr/>
            </a:pPr>
            <a:r>
              <a:rPr lang="cs-CZ" altLang="cs-CZ" sz="1600" dirty="0"/>
              <a:t>obecně prospěšná společnost – ústav</a:t>
            </a:r>
          </a:p>
          <a:p>
            <a:pPr lvl="1" algn="just">
              <a:defRPr/>
            </a:pPr>
            <a:endParaRPr lang="cs-CZ" altLang="cs-CZ" sz="1600" dirty="0"/>
          </a:p>
          <a:p>
            <a:pPr algn="just"/>
            <a:r>
              <a:rPr lang="cs-CZ" altLang="cs-CZ" sz="1800" dirty="0">
                <a:cs typeface="Times New Roman" pitchFamily="18" charset="0"/>
              </a:rPr>
              <a:t>méně tradiční formy „nestátních neziskových organizací“</a:t>
            </a:r>
          </a:p>
          <a:p>
            <a:pPr lvl="1" algn="just">
              <a:defRPr/>
            </a:pPr>
            <a:r>
              <a:rPr lang="cs-CZ" altLang="cs-CZ" sz="1600" dirty="0"/>
              <a:t>sociální družstvo</a:t>
            </a:r>
          </a:p>
          <a:p>
            <a:pPr lvl="1" algn="just">
              <a:defRPr/>
            </a:pPr>
            <a:r>
              <a:rPr lang="cs-CZ" altLang="cs-CZ" sz="1600" dirty="0"/>
              <a:t>církevní a náboženské společnosti (CNS a EPO)</a:t>
            </a:r>
          </a:p>
          <a:p>
            <a:pPr lvl="1" algn="just">
              <a:defRPr/>
            </a:pPr>
            <a:r>
              <a:rPr lang="cs-CZ" altLang="cs-CZ" sz="1600" dirty="0"/>
              <a:t>organizační složka státu</a:t>
            </a:r>
          </a:p>
          <a:p>
            <a:pPr lvl="1" algn="just">
              <a:defRPr/>
            </a:pPr>
            <a:r>
              <a:rPr lang="cs-CZ" altLang="cs-CZ" sz="1600" dirty="0"/>
              <a:t>příspěvková organizace</a:t>
            </a:r>
          </a:p>
          <a:p>
            <a:pPr marL="324000" lvl="1" indent="0" algn="just">
              <a:buNone/>
              <a:defRPr/>
            </a:pPr>
            <a:endParaRPr lang="cs-CZ" altLang="cs-CZ" sz="16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F38A0DE-D017-43FD-B1A0-AE3512CD2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3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782"/>
    </mc:Choice>
    <mc:Fallback>
      <p:transition spd="slow" advTm="195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720000"/>
            <a:ext cx="6800152" cy="451576"/>
          </a:xfrm>
        </p:spPr>
        <p:txBody>
          <a:bodyPr/>
          <a:lstStyle/>
          <a:p>
            <a:r>
              <a:rPr lang="cs-CZ" dirty="0"/>
              <a:t>LITERATURA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PROSTOR PRO DOTAZY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dirty="0"/>
              <a:t>zákon č. 89/2012 Sb. Občanský zákoník</a:t>
            </a:r>
          </a:p>
          <a:p>
            <a:pPr algn="just"/>
            <a:r>
              <a:rPr lang="cs-CZ" altLang="cs-CZ" sz="1800" dirty="0"/>
              <a:t>další v textu zmiňovaná legislativa</a:t>
            </a:r>
          </a:p>
          <a:p>
            <a:pPr algn="just"/>
            <a:endParaRPr lang="cs-CZ" altLang="cs-CZ" sz="1800" dirty="0"/>
          </a:p>
          <a:p>
            <a:pPr algn="just"/>
            <a:endParaRPr lang="cs-CZ" altLang="cs-CZ" sz="1800" dirty="0"/>
          </a:p>
          <a:p>
            <a:pPr algn="just"/>
            <a:endParaRPr lang="cs-CZ" altLang="cs-CZ" sz="1800" dirty="0"/>
          </a:p>
          <a:p>
            <a:pPr algn="just"/>
            <a:r>
              <a:rPr lang="en-US" altLang="cs-CZ" sz="1800" dirty="0" err="1"/>
              <a:t>na</a:t>
            </a:r>
            <a:r>
              <a:rPr lang="en-US" altLang="cs-CZ" sz="1800" dirty="0"/>
              <a:t> e-</a:t>
            </a:r>
            <a:r>
              <a:rPr lang="en-US" altLang="cs-CZ" sz="1800" dirty="0" err="1"/>
              <a:t>mailu</a:t>
            </a:r>
            <a:r>
              <a:rPr lang="en-US" altLang="cs-CZ" sz="1800" dirty="0"/>
              <a:t> </a:t>
            </a:r>
            <a:r>
              <a:rPr lang="en-US" altLang="cs-CZ" sz="1800" dirty="0" err="1"/>
              <a:t>nebo</a:t>
            </a:r>
            <a:r>
              <a:rPr lang="en-US" altLang="cs-CZ" sz="1800" dirty="0"/>
              <a:t> v </a:t>
            </a:r>
            <a:r>
              <a:rPr lang="en-US" altLang="cs-CZ" sz="1800" dirty="0" err="1"/>
              <a:t>diskusním</a:t>
            </a:r>
            <a:r>
              <a:rPr lang="en-US" altLang="cs-CZ" sz="1800" dirty="0"/>
              <a:t> </a:t>
            </a:r>
            <a:r>
              <a:rPr lang="en-US" altLang="cs-CZ" sz="1800" dirty="0" err="1"/>
              <a:t>fóru</a:t>
            </a:r>
            <a:r>
              <a:rPr lang="en-US" altLang="cs-CZ" sz="1800" dirty="0"/>
              <a:t> </a:t>
            </a:r>
            <a:r>
              <a:rPr lang="en-US" altLang="cs-CZ" sz="1800" dirty="0" err="1"/>
              <a:t>předmětu</a:t>
            </a:r>
            <a:endParaRPr lang="cs-CZ" altLang="cs-CZ" sz="1800" dirty="0"/>
          </a:p>
          <a:p>
            <a:pPr algn="just"/>
            <a:endParaRPr lang="cs-CZ" altLang="cs-CZ" sz="1800" dirty="0"/>
          </a:p>
          <a:p>
            <a:pPr algn="just"/>
            <a:endParaRPr lang="cs-CZ" altLang="cs-CZ" sz="1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5BB2AF8-6F87-4CD1-8D99-78F8C102C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06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52"/>
    </mc:Choice>
    <mc:Fallback>
      <p:transition spd="slow" advTm="42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Původní úpravy neziskového sektoru II. </a:t>
            </a:r>
            <a:r>
              <a:rPr lang="cs-CZ" sz="1100" dirty="0"/>
              <a:t>(před 1. 1. 2014)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1800" dirty="0"/>
              <a:t>mimo zákon o daních z příjmů také:</a:t>
            </a:r>
          </a:p>
          <a:p>
            <a:pPr lvl="1" algn="just">
              <a:defRPr/>
            </a:pPr>
            <a:r>
              <a:rPr lang="cs-CZ" altLang="cs-CZ" sz="1600" dirty="0"/>
              <a:t>vyhláška č. 504/2002 Sb., </a:t>
            </a:r>
            <a:r>
              <a:rPr lang="cs-CZ" sz="1600" dirty="0"/>
              <a:t>kterou se provádějí některá ustanovení zákona č. 563/1991 Sb., o účetnictví, ve znění pozdějších předpisů, pro účetní jednotky, u kterých hlavním předmětem činnosti není podnikání, pokud účtují        v soustavě podvojného účetnictví	          				 (zkrátka „vyhláška č. 504/2002 Sb.“)</a:t>
            </a:r>
          </a:p>
          <a:p>
            <a:pPr lvl="1">
              <a:defRPr/>
            </a:pPr>
            <a:endParaRPr lang="cs-CZ" altLang="cs-CZ" sz="1600" dirty="0"/>
          </a:p>
          <a:p>
            <a:pPr marL="324000" lvl="1" indent="0">
              <a:buNone/>
              <a:defRPr/>
            </a:pPr>
            <a:r>
              <a:rPr lang="cs-CZ" altLang="cs-CZ" sz="1600" i="1" dirty="0"/>
              <a:t>„…jejich hlavním předmětem činnosti není podnikání…“</a:t>
            </a:r>
          </a:p>
          <a:p>
            <a:pPr lvl="1">
              <a:defRPr/>
            </a:pPr>
            <a:endParaRPr lang="cs-CZ" sz="1600" dirty="0"/>
          </a:p>
          <a:p>
            <a:pPr lvl="1">
              <a:defRPr/>
            </a:pPr>
            <a:r>
              <a:rPr lang="cs-CZ" sz="1600" dirty="0"/>
              <a:t>politické strany a politická hnutí</a:t>
            </a:r>
          </a:p>
          <a:p>
            <a:pPr lvl="1">
              <a:defRPr/>
            </a:pPr>
            <a:r>
              <a:rPr lang="cs-CZ" sz="1600" dirty="0"/>
              <a:t>občanská sdružení včetně odborových organizací</a:t>
            </a:r>
          </a:p>
          <a:p>
            <a:pPr lvl="1">
              <a:defRPr/>
            </a:pPr>
            <a:r>
              <a:rPr lang="cs-CZ" sz="1600" dirty="0"/>
              <a:t>církve a náboženské společnosti</a:t>
            </a:r>
          </a:p>
          <a:p>
            <a:pPr lvl="1">
              <a:defRPr/>
            </a:pPr>
            <a:r>
              <a:rPr lang="cs-CZ" sz="1600" dirty="0"/>
              <a:t>obecně prospěšné společnosti</a:t>
            </a:r>
          </a:p>
          <a:p>
            <a:pPr lvl="1">
              <a:defRPr/>
            </a:pPr>
            <a:r>
              <a:rPr lang="cs-CZ" sz="1600" dirty="0"/>
              <a:t>zájmová sdružení právnických osob</a:t>
            </a:r>
          </a:p>
          <a:p>
            <a:pPr lvl="1">
              <a:defRPr/>
            </a:pPr>
            <a:r>
              <a:rPr lang="cs-CZ" sz="1600" dirty="0"/>
              <a:t>organizace s mezinárodním prvkem</a:t>
            </a:r>
          </a:p>
          <a:p>
            <a:pPr lvl="1">
              <a:defRPr/>
            </a:pPr>
            <a:r>
              <a:rPr lang="cs-CZ" sz="1600" dirty="0"/>
              <a:t>nadace a nadační fondy</a:t>
            </a:r>
          </a:p>
          <a:p>
            <a:pPr lvl="1">
              <a:defRPr/>
            </a:pPr>
            <a:r>
              <a:rPr lang="cs-CZ" sz="1600" dirty="0"/>
              <a:t>společenství vlastníků jednotek</a:t>
            </a:r>
          </a:p>
          <a:p>
            <a:pPr lvl="1">
              <a:defRPr/>
            </a:pPr>
            <a:r>
              <a:rPr lang="cs-CZ" sz="1600" dirty="0"/>
              <a:t>veřejné vysoké školy</a:t>
            </a:r>
          </a:p>
          <a:p>
            <a:pPr lvl="1">
              <a:defRPr/>
            </a:pPr>
            <a:r>
              <a:rPr lang="pl-PL" sz="1600" dirty="0"/>
              <a:t>jiné účetní jednotky... </a:t>
            </a:r>
            <a:endParaRPr lang="cs-CZ" sz="1600" dirty="0"/>
          </a:p>
          <a:p>
            <a:pPr marL="324000" lvl="1" indent="0">
              <a:buNone/>
              <a:defRPr/>
            </a:pPr>
            <a:r>
              <a:rPr lang="cs-CZ" altLang="cs-CZ" sz="1600" dirty="0"/>
              <a:t>					(již neobsahuje veřejné subjekty)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4</a:t>
            </a:fld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1F931E7-CBB2-4515-86CB-887FBC44E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68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49"/>
    </mc:Choice>
    <mc:Fallback>
      <p:transition spd="slow" advTm="79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909292" cy="451576"/>
          </a:xfrm>
        </p:spPr>
        <p:txBody>
          <a:bodyPr/>
          <a:lstStyle/>
          <a:p>
            <a:r>
              <a:rPr lang="cs-CZ" dirty="0"/>
              <a:t>Původní úpravy neziskového sektoru III. </a:t>
            </a:r>
            <a:r>
              <a:rPr lang="cs-CZ" sz="1100" dirty="0"/>
              <a:t>(před 1. 1. 2014)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800" dirty="0"/>
              <a:t>obecný úzus? Považujme za NNO toto:</a:t>
            </a:r>
          </a:p>
          <a:p>
            <a:pPr lvl="1"/>
            <a:endParaRPr lang="cs-CZ" altLang="cs-CZ" sz="1600" dirty="0"/>
          </a:p>
          <a:p>
            <a:pPr lvl="1"/>
            <a:r>
              <a:rPr lang="cs-CZ" altLang="cs-CZ" sz="1600" dirty="0"/>
              <a:t>zájmová sdružení právnických osob </a:t>
            </a:r>
            <a:r>
              <a:rPr lang="cs-CZ" altLang="cs-CZ" sz="1600" i="1" dirty="0"/>
              <a:t>(zákon č. 40/1964 Sb., Občanský zákoník)</a:t>
            </a:r>
          </a:p>
          <a:p>
            <a:pPr lvl="1"/>
            <a:r>
              <a:rPr lang="cs-CZ" altLang="cs-CZ" sz="1600" dirty="0"/>
              <a:t>občanská sdružení včetně odborových organizací </a:t>
            </a:r>
            <a:r>
              <a:rPr lang="cs-CZ" altLang="cs-CZ" sz="1600" i="1" dirty="0"/>
              <a:t>(zákon č. 83/1990 Sb., o sdružování občanů)</a:t>
            </a:r>
          </a:p>
          <a:p>
            <a:pPr lvl="1"/>
            <a:r>
              <a:rPr lang="cs-CZ" altLang="cs-CZ" sz="1600" dirty="0"/>
              <a:t>sdružení bez právní subjektivity </a:t>
            </a:r>
            <a:r>
              <a:rPr lang="cs-CZ" altLang="cs-CZ" sz="1600" i="1" dirty="0"/>
              <a:t>(zákon č. 40/1964 Sb., Občanský zákoník)</a:t>
            </a:r>
          </a:p>
          <a:p>
            <a:pPr lvl="1"/>
            <a:r>
              <a:rPr lang="cs-CZ" altLang="cs-CZ" sz="1600" dirty="0"/>
              <a:t>honební společenstva </a:t>
            </a:r>
            <a:r>
              <a:rPr lang="cs-CZ" altLang="cs-CZ" sz="1600" i="1" dirty="0"/>
              <a:t>(zákon č. 449/2001 Sb., o myslivosti)</a:t>
            </a:r>
          </a:p>
          <a:p>
            <a:pPr lvl="1"/>
            <a:r>
              <a:rPr lang="cs-CZ" altLang="cs-CZ" sz="1600" dirty="0"/>
              <a:t>profesní komory </a:t>
            </a:r>
            <a:r>
              <a:rPr lang="cs-CZ" altLang="cs-CZ" sz="1600" i="1" dirty="0"/>
              <a:t>(různé zákony – není v nich jednotnost)</a:t>
            </a:r>
          </a:p>
          <a:p>
            <a:pPr lvl="1"/>
            <a:r>
              <a:rPr lang="cs-CZ" altLang="cs-CZ" sz="1600" dirty="0"/>
              <a:t>politické strany a politická hnutí </a:t>
            </a:r>
            <a:r>
              <a:rPr lang="cs-CZ" altLang="cs-CZ" sz="1600" i="1" dirty="0"/>
              <a:t>(zákon č. 424/1991 Sb., o sdružování v politických stranách…)</a:t>
            </a:r>
          </a:p>
          <a:p>
            <a:pPr lvl="1"/>
            <a:r>
              <a:rPr lang="cs-CZ" altLang="cs-CZ" sz="1600" dirty="0"/>
              <a:t>registrované církve a náboženské společnosti </a:t>
            </a:r>
            <a:r>
              <a:rPr lang="cs-CZ" altLang="cs-CZ" sz="1600" i="1" dirty="0"/>
              <a:t>(zákon č. 3/2002 Sb., o svobodě náboženského vyznání…)</a:t>
            </a:r>
          </a:p>
          <a:p>
            <a:pPr lvl="1"/>
            <a:r>
              <a:rPr lang="cs-CZ" altLang="cs-CZ" sz="1600" dirty="0"/>
              <a:t>nadace a nadační fondy </a:t>
            </a:r>
            <a:r>
              <a:rPr lang="cs-CZ" altLang="cs-CZ" sz="1600" i="1" dirty="0"/>
              <a:t>(zákon č. 227/1997 Sb., o nadacích a nadačních fondech)</a:t>
            </a:r>
          </a:p>
          <a:p>
            <a:pPr lvl="1"/>
            <a:r>
              <a:rPr lang="cs-CZ" altLang="cs-CZ" sz="1600" dirty="0"/>
              <a:t>obecně prospěšné společnosti </a:t>
            </a:r>
            <a:r>
              <a:rPr lang="cs-CZ" altLang="cs-CZ" sz="1600" i="1" dirty="0"/>
              <a:t>(zákon č. 248/1995 Sb., o obecně prospěšných společnostech)</a:t>
            </a:r>
          </a:p>
          <a:p>
            <a:pPr lvl="1"/>
            <a:r>
              <a:rPr lang="cs-CZ" altLang="cs-CZ" sz="1600" dirty="0"/>
              <a:t>společenství vlastníků jednotek </a:t>
            </a:r>
            <a:r>
              <a:rPr lang="cs-CZ" altLang="cs-CZ" sz="1600" i="1" dirty="0"/>
              <a:t>(zákon č. 72/1994 Sb., o vlastnictví bytů)</a:t>
            </a:r>
          </a:p>
          <a:p>
            <a:pPr lvl="1"/>
            <a:r>
              <a:rPr lang="cs-CZ" altLang="cs-CZ" sz="1600" dirty="0"/>
              <a:t>veřejné vysoké školy </a:t>
            </a:r>
            <a:r>
              <a:rPr lang="cs-CZ" altLang="cs-CZ" sz="1600" i="1" dirty="0"/>
              <a:t>(zákon č. 111/1998 Sb., o vysokých školách)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5</a:t>
            </a:fld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045B26C-B652-483D-BF6F-176EC2006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2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30"/>
    </mc:Choice>
    <mc:Fallback>
      <p:transition spd="slow" advTm="74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Původní neziskový sektor </a:t>
            </a:r>
            <a:r>
              <a:rPr lang="cs-CZ" sz="1100" dirty="0"/>
              <a:t>(před 1. 1. 2014)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1918706"/>
          </a:xfrm>
        </p:spPr>
        <p:txBody>
          <a:bodyPr/>
          <a:lstStyle/>
          <a:p>
            <a:pPr algn="just">
              <a:defRPr/>
            </a:pPr>
            <a:r>
              <a:rPr lang="cs-CZ" altLang="cs-CZ" sz="1800" dirty="0"/>
              <a:t>původní neziskový sektor = velmi pestré prostředí</a:t>
            </a:r>
          </a:p>
          <a:p>
            <a:pPr lvl="1" algn="just">
              <a:defRPr/>
            </a:pPr>
            <a:r>
              <a:rPr lang="cs-CZ" altLang="cs-CZ" sz="1600" dirty="0"/>
              <a:t>rozdíly v samotných organizacích jedné právní formy </a:t>
            </a:r>
          </a:p>
          <a:p>
            <a:pPr marL="324000" lvl="1" indent="0" algn="just">
              <a:buNone/>
              <a:defRPr/>
            </a:pPr>
            <a:r>
              <a:rPr lang="cs-CZ" altLang="cs-CZ" sz="1600" dirty="0"/>
              <a:t>(velikost, stáří, činnost…)</a:t>
            </a:r>
          </a:p>
          <a:p>
            <a:pPr lvl="1" algn="just">
              <a:defRPr/>
            </a:pPr>
            <a:endParaRPr lang="cs-CZ" altLang="cs-CZ" sz="1600" dirty="0"/>
          </a:p>
          <a:p>
            <a:pPr lvl="1" algn="just">
              <a:defRPr/>
            </a:pPr>
            <a:r>
              <a:rPr lang="cs-CZ" altLang="cs-CZ" sz="1600" dirty="0"/>
              <a:t>rozdíly v legislativním vymezení – legislativní „aviváž“</a:t>
            </a:r>
          </a:p>
          <a:p>
            <a:pPr lvl="1" algn="just">
              <a:buFont typeface="Symbol" panose="05050102010706020507" pitchFamily="18" charset="2"/>
              <a:buChar char="Þ"/>
              <a:defRPr/>
            </a:pPr>
            <a:r>
              <a:rPr lang="cs-CZ" altLang="cs-CZ" sz="1600" dirty="0"/>
              <a:t> nerovnoměrnost možností</a:t>
            </a:r>
          </a:p>
          <a:p>
            <a:pPr lvl="1" algn="just">
              <a:buFont typeface="Symbol" panose="05050102010706020507" pitchFamily="18" charset="2"/>
              <a:buChar char="Þ"/>
              <a:defRPr/>
            </a:pPr>
            <a:r>
              <a:rPr lang="cs-CZ" altLang="cs-CZ" sz="1600" dirty="0"/>
              <a:t> horší transparentnost (rejstříky)</a:t>
            </a:r>
          </a:p>
          <a:p>
            <a:pPr lvl="1" algn="just">
              <a:buFont typeface="Symbol" panose="05050102010706020507" pitchFamily="18" charset="2"/>
              <a:buChar char="Þ"/>
              <a:defRPr/>
            </a:pPr>
            <a:endParaRPr lang="cs-CZ" altLang="cs-CZ" sz="1800" dirty="0"/>
          </a:p>
          <a:p>
            <a:pPr algn="just">
              <a:defRPr/>
            </a:pPr>
            <a:r>
              <a:rPr lang="cs-CZ" altLang="cs-CZ" sz="1800" dirty="0"/>
              <a:t>je vždy heterogenita přínosná?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888E859-7F76-44B5-82A7-01F0BDA7C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5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996"/>
    </mc:Choice>
    <mc:Fallback>
      <p:transition spd="slow" advTm="189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Aktuální úprava neziskového sektoru I. </a:t>
            </a:r>
            <a:r>
              <a:rPr lang="cs-CZ" sz="1100" dirty="0"/>
              <a:t>(co je nového?)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800" dirty="0"/>
              <a:t>k 1. 1. 2014 vstoupil v účinnost Nový Občanský zákoník</a:t>
            </a:r>
          </a:p>
          <a:p>
            <a:pPr lvl="1" algn="just">
              <a:defRPr/>
            </a:pPr>
            <a:r>
              <a:rPr lang="cs-CZ" altLang="cs-CZ" sz="1600" dirty="0"/>
              <a:t>zákon č. 89/2012 Sb., Občanský zákoník (dále jen „NOZ“)</a:t>
            </a:r>
          </a:p>
          <a:p>
            <a:pPr lvl="1" algn="just">
              <a:defRPr/>
            </a:pPr>
            <a:endParaRPr lang="cs-CZ" altLang="cs-CZ" sz="1600" dirty="0"/>
          </a:p>
          <a:p>
            <a:pPr lvl="1" algn="just">
              <a:defRPr/>
            </a:pPr>
            <a:r>
              <a:rPr lang="cs-CZ" altLang="cs-CZ" sz="1600" dirty="0"/>
              <a:t>souhrnná úprava pro občanské fungování</a:t>
            </a:r>
          </a:p>
          <a:p>
            <a:pPr lvl="1" algn="just">
              <a:defRPr/>
            </a:pPr>
            <a:r>
              <a:rPr lang="cs-CZ" altLang="cs-CZ" sz="1600" dirty="0"/>
              <a:t>3.081 paragrafů na 649 stranách (+ důvodové zprávy)</a:t>
            </a:r>
          </a:p>
          <a:p>
            <a:pPr lvl="1" algn="just">
              <a:defRPr/>
            </a:pPr>
            <a:r>
              <a:rPr lang="cs-CZ" altLang="cs-CZ" sz="1600" dirty="0"/>
              <a:t>zrušeno 238 předpisů (rozuměj zákonů)</a:t>
            </a:r>
          </a:p>
          <a:p>
            <a:pPr marL="342900" indent="-342900">
              <a:buFont typeface="Wingdings" pitchFamily="2" charset="2"/>
              <a:buChar char="q"/>
            </a:pPr>
            <a:endParaRPr lang="cs-CZ" altLang="cs-CZ" sz="1800" dirty="0"/>
          </a:p>
          <a:p>
            <a:r>
              <a:rPr lang="cs-CZ" altLang="cs-CZ" sz="1800" dirty="0"/>
              <a:t>odstranění provizoria</a:t>
            </a:r>
          </a:p>
          <a:p>
            <a:r>
              <a:rPr lang="cs-CZ" altLang="cs-CZ" sz="1800" dirty="0"/>
              <a:t>sjednocení právních úprav</a:t>
            </a:r>
          </a:p>
          <a:p>
            <a:r>
              <a:rPr lang="cs-CZ" altLang="cs-CZ" sz="1800" dirty="0"/>
              <a:t>odstranění formalismu (právo pro člověka, základní mantinely)</a:t>
            </a:r>
          </a:p>
          <a:p>
            <a:r>
              <a:rPr lang="cs-CZ" altLang="cs-CZ" sz="1800" dirty="0"/>
              <a:t>zásadních 14 prvních paragrafů:</a:t>
            </a:r>
          </a:p>
          <a:p>
            <a:pPr lvl="1" algn="just">
              <a:defRPr/>
            </a:pPr>
            <a:r>
              <a:rPr lang="cs-CZ" altLang="cs-CZ" sz="1600" dirty="0"/>
              <a:t>důraz na autonomii vůle člověka (většina norem má dispozitivní charakter)</a:t>
            </a:r>
          </a:p>
          <a:p>
            <a:pPr lvl="1" algn="just">
              <a:defRPr/>
            </a:pPr>
            <a:r>
              <a:rPr lang="cs-CZ" altLang="cs-CZ" sz="1600" dirty="0"/>
              <a:t>vše je dovoleno, co není zakázáno</a:t>
            </a:r>
          </a:p>
          <a:p>
            <a:pPr lvl="1" algn="just">
              <a:defRPr/>
            </a:pPr>
            <a:r>
              <a:rPr lang="cs-CZ" altLang="cs-CZ" sz="1600" dirty="0"/>
              <a:t>princip právní jistoty</a:t>
            </a:r>
          </a:p>
          <a:p>
            <a:pPr lvl="1" algn="just">
              <a:defRPr/>
            </a:pPr>
            <a:r>
              <a:rPr lang="cs-CZ" altLang="cs-CZ" sz="1600" dirty="0"/>
              <a:t>předpoklad poctivosti</a:t>
            </a: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7A8CB2F-B3DB-4F14-93E3-AA4A7C3D3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612"/>
    </mc:Choice>
    <mc:Fallback>
      <p:transition spd="slow" advTm="28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Aktuální úprava neziskového sektoru II. </a:t>
            </a:r>
            <a:r>
              <a:rPr lang="cs-CZ" sz="1100" dirty="0"/>
              <a:t>(co je nového?)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dirty="0"/>
              <a:t>jednotná úprava řady NNO – prostředí se výrazně mění (zjednodušuje?)</a:t>
            </a:r>
          </a:p>
          <a:p>
            <a:pPr lvl="1" algn="just">
              <a:defRPr/>
            </a:pPr>
            <a:r>
              <a:rPr lang="cs-CZ" altLang="cs-CZ" sz="1600" dirty="0"/>
              <a:t>„čitelnější“</a:t>
            </a:r>
          </a:p>
          <a:p>
            <a:pPr lvl="1" algn="just">
              <a:defRPr/>
            </a:pPr>
            <a:r>
              <a:rPr lang="cs-CZ" altLang="cs-CZ" sz="1600" dirty="0"/>
              <a:t>„přehlednější“</a:t>
            </a:r>
          </a:p>
          <a:p>
            <a:pPr marL="342900" indent="-342900">
              <a:buFont typeface="Wingdings" pitchFamily="2" charset="2"/>
              <a:buChar char="q"/>
            </a:pPr>
            <a:endParaRPr lang="cs-CZ" altLang="cs-CZ" sz="1800" dirty="0"/>
          </a:p>
          <a:p>
            <a:pPr algn="just"/>
            <a:r>
              <a:rPr lang="cs-CZ" altLang="cs-CZ" sz="1800" dirty="0"/>
              <a:t>rozlišení právnických osob podle charakteristiky „faktického základu“ do dvou skupiny:</a:t>
            </a:r>
          </a:p>
          <a:p>
            <a:pPr lvl="1" algn="just">
              <a:defRPr/>
            </a:pPr>
            <a:r>
              <a:rPr lang="cs-CZ" altLang="cs-CZ" sz="1600" dirty="0"/>
              <a:t>korporace (právnické osoby společenství osob)</a:t>
            </a:r>
          </a:p>
          <a:p>
            <a:pPr lvl="1" algn="just">
              <a:defRPr/>
            </a:pPr>
            <a:r>
              <a:rPr lang="cs-CZ" altLang="cs-CZ" sz="1600" dirty="0"/>
              <a:t>fundace (právnické osoby vytvořené majetkem vyčleněným k určitému účelu)</a:t>
            </a:r>
          </a:p>
          <a:p>
            <a:pPr marL="342900" indent="-342900">
              <a:buFont typeface="Wingdings" pitchFamily="2" charset="2"/>
              <a:buChar char="q"/>
            </a:pPr>
            <a:endParaRPr lang="cs-CZ" altLang="cs-CZ" sz="1800" dirty="0"/>
          </a:p>
          <a:p>
            <a:pPr algn="just"/>
            <a:r>
              <a:rPr lang="cs-CZ" altLang="cs-CZ" sz="1800" dirty="0"/>
              <a:t>zřízeny veřejné rejstříky právnických osob (zákon č. 314/2013 Sb.)</a:t>
            </a:r>
          </a:p>
          <a:p>
            <a:pPr marL="342900" indent="-342900">
              <a:buFont typeface="Wingdings" pitchFamily="2" charset="2"/>
              <a:buChar char="q"/>
            </a:pPr>
            <a:endParaRPr lang="cs-CZ" altLang="cs-CZ" sz="1800" dirty="0"/>
          </a:p>
          <a:p>
            <a:pPr algn="just"/>
            <a:r>
              <a:rPr lang="cs-CZ" altLang="cs-CZ" sz="1800" dirty="0"/>
              <a:t>diskuse kolem veřejné prospěšnosti – ukončena v roce 2018</a:t>
            </a:r>
            <a:endParaRPr lang="cs-CZ" altLang="cs-CZ" sz="16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195DD91-F45A-43B0-A7B3-4E6EF8F10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3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952"/>
    </mc:Choice>
    <mc:Fallback>
      <p:transition spd="slow" advTm="458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19999" y="720000"/>
            <a:ext cx="10956185" cy="451576"/>
          </a:xfrm>
        </p:spPr>
        <p:txBody>
          <a:bodyPr/>
          <a:lstStyle/>
          <a:p>
            <a:r>
              <a:rPr lang="cs-CZ" dirty="0"/>
              <a:t>Aktuální úprava neziskového sektoru III. </a:t>
            </a:r>
            <a:r>
              <a:rPr lang="cs-CZ" sz="1100" dirty="0"/>
              <a:t>(co je nového?)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dirty="0"/>
              <a:t>podle nové úpravy (nejen NOZ) lze za NNO považovat:</a:t>
            </a:r>
          </a:p>
          <a:p>
            <a:pPr lvl="1" algn="just">
              <a:defRPr/>
            </a:pPr>
            <a:r>
              <a:rPr lang="cs-CZ" altLang="cs-CZ" sz="1600" dirty="0"/>
              <a:t>zájmová sdružení právnických osob </a:t>
            </a:r>
            <a:r>
              <a:rPr lang="cs-CZ" altLang="cs-CZ" sz="1600" i="1" dirty="0"/>
              <a:t>(NOZ; § 3051)</a:t>
            </a:r>
          </a:p>
          <a:p>
            <a:pPr lvl="1" algn="just">
              <a:defRPr/>
            </a:pPr>
            <a:r>
              <a:rPr lang="cs-CZ" altLang="cs-CZ" sz="1600" dirty="0"/>
              <a:t>spolky </a:t>
            </a:r>
            <a:r>
              <a:rPr lang="cs-CZ" altLang="cs-CZ" sz="1600" i="1" dirty="0"/>
              <a:t>(NOZ; § 214 - § 302)</a:t>
            </a:r>
          </a:p>
          <a:p>
            <a:pPr lvl="1" algn="just">
              <a:defRPr/>
            </a:pPr>
            <a:r>
              <a:rPr lang="cs-CZ" altLang="cs-CZ" sz="1600" dirty="0"/>
              <a:t>sdružení bez právní subjektivity (resp. společnosti) </a:t>
            </a:r>
            <a:r>
              <a:rPr lang="cs-CZ" altLang="cs-CZ" sz="1600" i="1" dirty="0"/>
              <a:t>(NOZ; § 2716 - § 2755)</a:t>
            </a:r>
          </a:p>
          <a:p>
            <a:pPr lvl="1" algn="just">
              <a:defRPr/>
            </a:pPr>
            <a:r>
              <a:rPr lang="cs-CZ" altLang="cs-CZ" sz="1600" dirty="0"/>
              <a:t>honební společenstva </a:t>
            </a:r>
            <a:r>
              <a:rPr lang="cs-CZ" altLang="cs-CZ" sz="1600" i="1" dirty="0"/>
              <a:t>(zákon č. 449/2001 Sb., o myslivosti)</a:t>
            </a:r>
          </a:p>
          <a:p>
            <a:pPr lvl="1" algn="just">
              <a:defRPr/>
            </a:pPr>
            <a:r>
              <a:rPr lang="cs-CZ" altLang="cs-CZ" sz="1600" dirty="0"/>
              <a:t>profesní komory </a:t>
            </a:r>
            <a:r>
              <a:rPr lang="cs-CZ" altLang="cs-CZ" sz="1600" i="1" dirty="0"/>
              <a:t>(různé zákony – není v nich jednotnost)</a:t>
            </a:r>
          </a:p>
          <a:p>
            <a:pPr lvl="1" algn="just">
              <a:defRPr/>
            </a:pPr>
            <a:r>
              <a:rPr lang="cs-CZ" altLang="cs-CZ" sz="1600" dirty="0"/>
              <a:t>politické strany a politická hnutí </a:t>
            </a:r>
            <a:r>
              <a:rPr lang="cs-CZ" altLang="cs-CZ" sz="1600" i="1" dirty="0"/>
              <a:t>(zákon č. 424/1991 Sb., o sdružování v politických stranách…)</a:t>
            </a:r>
          </a:p>
          <a:p>
            <a:pPr lvl="1" algn="just">
              <a:defRPr/>
            </a:pPr>
            <a:r>
              <a:rPr lang="cs-CZ" altLang="cs-CZ" sz="1600" dirty="0"/>
              <a:t>registrované církve a náboženské společnosti (</a:t>
            </a:r>
            <a:r>
              <a:rPr lang="cs-CZ" altLang="cs-CZ" sz="1600" i="1" dirty="0"/>
              <a:t>zákon č. 3/2002 Sb., o svobodě náboženského vyznání…)</a:t>
            </a:r>
          </a:p>
          <a:p>
            <a:pPr lvl="1" algn="just">
              <a:defRPr/>
            </a:pPr>
            <a:r>
              <a:rPr lang="cs-CZ" altLang="cs-CZ" sz="1600" dirty="0"/>
              <a:t>nadace a nadační fondy </a:t>
            </a:r>
            <a:r>
              <a:rPr lang="cs-CZ" altLang="cs-CZ" sz="1600" i="1" dirty="0"/>
              <a:t>(NOZ; § 303 - § 401)</a:t>
            </a:r>
          </a:p>
          <a:p>
            <a:pPr lvl="1" algn="just">
              <a:defRPr/>
            </a:pPr>
            <a:r>
              <a:rPr lang="cs-CZ" altLang="cs-CZ" sz="1600" dirty="0"/>
              <a:t>obecně prospěšné společnosti </a:t>
            </a:r>
            <a:r>
              <a:rPr lang="cs-CZ" altLang="cs-CZ" sz="1600" i="1" dirty="0"/>
              <a:t>(NOZ; § 3050)</a:t>
            </a:r>
          </a:p>
          <a:p>
            <a:pPr lvl="1" algn="just">
              <a:defRPr/>
            </a:pPr>
            <a:r>
              <a:rPr lang="cs-CZ" altLang="cs-CZ" sz="1600" dirty="0"/>
              <a:t>společenství vlastníků jednotek </a:t>
            </a:r>
            <a:r>
              <a:rPr lang="cs-CZ" altLang="cs-CZ" sz="1600" i="1" dirty="0"/>
              <a:t>(NOZ; § 1194 - § 1122)</a:t>
            </a:r>
          </a:p>
          <a:p>
            <a:pPr lvl="1" algn="just">
              <a:defRPr/>
            </a:pPr>
            <a:r>
              <a:rPr lang="cs-CZ" altLang="cs-CZ" sz="1600" dirty="0"/>
              <a:t>veřejné vysoké školy </a:t>
            </a:r>
            <a:r>
              <a:rPr lang="cs-CZ" altLang="cs-CZ" sz="1600" i="1" dirty="0"/>
              <a:t>(zákon č. 111/1998 Sb., o vysokých školách)</a:t>
            </a:r>
          </a:p>
          <a:p>
            <a:pPr lvl="1" algn="just">
              <a:defRPr/>
            </a:pPr>
            <a:r>
              <a:rPr lang="cs-CZ" altLang="cs-CZ" sz="1600" dirty="0"/>
              <a:t>ústavy </a:t>
            </a:r>
            <a:r>
              <a:rPr lang="cs-CZ" altLang="cs-CZ" sz="1600" i="1" dirty="0"/>
              <a:t>(NOZ; § 402 - § 418)</a:t>
            </a:r>
          </a:p>
          <a:p>
            <a:pPr lvl="1" algn="just">
              <a:defRPr/>
            </a:pPr>
            <a:r>
              <a:rPr lang="cs-CZ" altLang="cs-CZ" sz="1600" dirty="0"/>
              <a:t>sociální družstva </a:t>
            </a:r>
            <a:r>
              <a:rPr lang="cs-CZ" altLang="cs-CZ" sz="1600" i="1" dirty="0"/>
              <a:t>(</a:t>
            </a:r>
            <a:r>
              <a:rPr lang="pl-PL" altLang="cs-CZ" sz="1600" i="1" dirty="0"/>
              <a:t>zákon č. 90/2012 Sb., o korporacích; § 758 - § 773)</a:t>
            </a:r>
          </a:p>
          <a:p>
            <a:pPr lvl="1" algn="just">
              <a:defRPr/>
            </a:pPr>
            <a:endParaRPr lang="pl-PL" altLang="cs-CZ" sz="1600" dirty="0"/>
          </a:p>
          <a:p>
            <a:pPr lvl="1" algn="just">
              <a:defRPr/>
            </a:pPr>
            <a:r>
              <a:rPr lang="pl-PL" altLang="cs-CZ" sz="1600" dirty="0"/>
              <a:t>vznik právní neosoby – svěřen</a:t>
            </a:r>
            <a:r>
              <a:rPr lang="en-US" altLang="cs-CZ" sz="1600" dirty="0"/>
              <a:t>s</a:t>
            </a:r>
            <a:r>
              <a:rPr lang="pl-PL" altLang="cs-CZ" sz="1600" dirty="0"/>
              <a:t>ký fond </a:t>
            </a:r>
            <a:r>
              <a:rPr lang="pl-PL" altLang="cs-CZ" sz="1600" i="1" dirty="0"/>
              <a:t>(NOZ, § 1448)</a:t>
            </a:r>
            <a:endParaRPr lang="en-US" altLang="cs-CZ" sz="1600" i="1" dirty="0"/>
          </a:p>
          <a:p>
            <a:pPr lvl="1" algn="just">
              <a:defRPr/>
            </a:pPr>
            <a:endParaRPr lang="en-US" altLang="cs-CZ" sz="1600" dirty="0"/>
          </a:p>
          <a:p>
            <a:pPr lvl="1" algn="just">
              <a:defRPr/>
            </a:pPr>
            <a:r>
              <a:rPr lang="cs-CZ" altLang="cs-CZ" sz="1600" dirty="0"/>
              <a:t>a</a:t>
            </a:r>
            <a:r>
              <a:rPr lang="en-US" altLang="cs-CZ" sz="1600" dirty="0"/>
              <a:t> </a:t>
            </a:r>
            <a:r>
              <a:rPr lang="en-US" altLang="cs-CZ" sz="1600" dirty="0" err="1"/>
              <a:t>kolik</a:t>
            </a:r>
            <a:r>
              <a:rPr lang="en-US" altLang="cs-CZ" sz="1600" dirty="0"/>
              <a:t> </a:t>
            </a:r>
            <a:r>
              <a:rPr lang="en-US" altLang="cs-CZ" sz="1600" dirty="0" err="1"/>
              <a:t>jich</a:t>
            </a:r>
            <a:r>
              <a:rPr lang="en-US" altLang="cs-CZ" sz="1600" dirty="0"/>
              <a:t> </a:t>
            </a:r>
            <a:r>
              <a:rPr lang="en-US" altLang="cs-CZ" sz="1600" dirty="0" err="1"/>
              <a:t>vlastně</a:t>
            </a:r>
            <a:r>
              <a:rPr lang="en-US" altLang="cs-CZ" sz="1600" dirty="0"/>
              <a:t> je? </a:t>
            </a:r>
            <a:r>
              <a:rPr lang="en-US" altLang="cs-CZ" sz="1600" dirty="0">
                <a:hlinkClick r:id="rId4"/>
              </a:rPr>
              <a:t>1</a:t>
            </a:r>
            <a:endParaRPr lang="cs-CZ" altLang="cs-CZ" sz="16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AD6643F-76B0-4B0D-9DA1-713DD0333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42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50"/>
    </mc:Choice>
    <mc:Fallback>
      <p:transition spd="slow" advTm="90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1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tiv1" id="{6B50E02B-A6FE-4B8B-A332-A4F685782DFA}" vid="{DEB03F35-9B41-4FA5-A568-18C4059FA0B6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3245</Words>
  <Application>Microsoft Office PowerPoint</Application>
  <PresentationFormat>Širokoúhlá obrazovka</PresentationFormat>
  <Paragraphs>463</Paragraphs>
  <Slides>37</Slides>
  <Notes>0</Notes>
  <HiddenSlides>0</HiddenSlides>
  <MMClips>37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2" baseType="lpstr">
      <vt:lpstr>Arial</vt:lpstr>
      <vt:lpstr>Symbol</vt:lpstr>
      <vt:lpstr>Tahoma</vt:lpstr>
      <vt:lpstr>Wingdings</vt:lpstr>
      <vt:lpstr>Motiv1</vt:lpstr>
      <vt:lpstr>Legislativní vymezení NNO - přednáška</vt:lpstr>
      <vt:lpstr>Obsah přednášky</vt:lpstr>
      <vt:lpstr>Původní úpravy neziskového sektoru I. (před 1. 1. 2014)</vt:lpstr>
      <vt:lpstr>Původní úpravy neziskového sektoru II. (před 1. 1. 2014)</vt:lpstr>
      <vt:lpstr>Původní úpravy neziskového sektoru III. (před 1. 1. 2014)</vt:lpstr>
      <vt:lpstr>Původní neziskový sektor (před 1. 1. 2014)</vt:lpstr>
      <vt:lpstr>Aktuální úprava neziskového sektoru I. (co je nového?) </vt:lpstr>
      <vt:lpstr>Aktuální úprava neziskového sektoru II. (co je nového?) </vt:lpstr>
      <vt:lpstr>Aktuální úprava neziskového sektoru III. (co je nového?) </vt:lpstr>
      <vt:lpstr>Aktuální úprava neziskového sektoru IV. (co je nového?) </vt:lpstr>
      <vt:lpstr>A teď konkrétněji…</vt:lpstr>
      <vt:lpstr>OBČANSKÉ SDRUŽENÍ: původní právní forma (před 1. 1. 2014)</vt:lpstr>
      <vt:lpstr>OBČANSKÉ SDRUŽENÍ: původní právní forma (před 1. 1. 2014)</vt:lpstr>
      <vt:lpstr>OBČANSKÉ SDRUŽENÍ: původní právní forma (před 1. 1. 2014)</vt:lpstr>
      <vt:lpstr>SPOLEK: obecný koncept</vt:lpstr>
      <vt:lpstr>SPOLEK: vzor stanov a spolkový rejstřík</vt:lpstr>
      <vt:lpstr>A teď konkrétněji…</vt:lpstr>
      <vt:lpstr>NADACE: obecný koncept</vt:lpstr>
      <vt:lpstr>NADACE: konkrétněji</vt:lpstr>
      <vt:lpstr>NADAČNÍ FOND</vt:lpstr>
      <vt:lpstr>ZNÁMÉ NADACE A NADAČNÍ FONDY</vt:lpstr>
      <vt:lpstr>A teď konkrétněji…</vt:lpstr>
      <vt:lpstr>OBECNĚ PROSPĚŠNÁ SPOLEČNOST</vt:lpstr>
      <vt:lpstr>ÚSTAV: obecný koncept</vt:lpstr>
      <vt:lpstr>ÚSTAV: konkrétněji</vt:lpstr>
      <vt:lpstr>A teď konkrétněji…</vt:lpstr>
      <vt:lpstr>SOCIÁLNÍ DRUŽSTVO</vt:lpstr>
      <vt:lpstr>CÍRKEVNÍ PRÁVNICKÉ OSOBY I. - CNS</vt:lpstr>
      <vt:lpstr>CÍRKEVNÍ PRÁVNICKÉ OSOBY II. - CNS</vt:lpstr>
      <vt:lpstr>CÍRKEVNÍ PRÁVNICKÉ OSOBY III. - CNS (k 12. 3. 2019)</vt:lpstr>
      <vt:lpstr>CÍRKEVNÍ PRÁVNICKÉ OSOBY IV. - EPO</vt:lpstr>
      <vt:lpstr>ORGANIZAČNÍ SLOŽKY</vt:lpstr>
      <vt:lpstr>PŘÍSPĚVKOVÉ ORGANIZACE</vt:lpstr>
      <vt:lpstr>ZÁBAVNÁ VSUVKA</vt:lpstr>
      <vt:lpstr>K ZAMYŠLENÍ</vt:lpstr>
      <vt:lpstr>SHRNUTÍ</vt:lpstr>
      <vt:lpstr>LITERATURA     PROSTOR PRO DOTAZY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Občanská společnost ve 20. století  „české / skautské století“</dc:title>
  <dc:creator>JP</dc:creator>
  <cp:lastModifiedBy>Romana Velflová</cp:lastModifiedBy>
  <cp:revision>34</cp:revision>
  <cp:lastPrinted>1601-01-01T00:00:00Z</cp:lastPrinted>
  <dcterms:created xsi:type="dcterms:W3CDTF">2019-02-25T18:09:44Z</dcterms:created>
  <dcterms:modified xsi:type="dcterms:W3CDTF">2020-03-29T23:27:58Z</dcterms:modified>
</cp:coreProperties>
</file>