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61" r:id="rId4"/>
    <p:sldId id="262" r:id="rId5"/>
    <p:sldId id="263" r:id="rId6"/>
    <p:sldId id="277" r:id="rId7"/>
    <p:sldId id="279" r:id="rId8"/>
    <p:sldId id="280" r:id="rId9"/>
    <p:sldId id="281" r:id="rId10"/>
    <p:sldId id="282" r:id="rId11"/>
    <p:sldId id="293" r:id="rId12"/>
    <p:sldId id="297" r:id="rId13"/>
    <p:sldId id="298" r:id="rId14"/>
    <p:sldId id="299" r:id="rId15"/>
    <p:sldId id="287" r:id="rId16"/>
    <p:sldId id="288" r:id="rId17"/>
    <p:sldId id="294" r:id="rId18"/>
    <p:sldId id="289" r:id="rId19"/>
    <p:sldId id="290" r:id="rId20"/>
    <p:sldId id="291" r:id="rId21"/>
    <p:sldId id="300" r:id="rId22"/>
    <p:sldId id="295" r:id="rId23"/>
    <p:sldId id="292" r:id="rId24"/>
    <p:sldId id="284" r:id="rId25"/>
    <p:sldId id="285" r:id="rId26"/>
    <p:sldId id="296" r:id="rId27"/>
    <p:sldId id="286" r:id="rId28"/>
    <p:sldId id="302" r:id="rId29"/>
    <p:sldId id="301" r:id="rId30"/>
    <p:sldId id="303" r:id="rId31"/>
    <p:sldId id="304" r:id="rId32"/>
    <p:sldId id="305" r:id="rId33"/>
    <p:sldId id="306" r:id="rId34"/>
    <p:sldId id="309" r:id="rId35"/>
    <p:sldId id="310" r:id="rId36"/>
    <p:sldId id="307" r:id="rId37"/>
    <p:sldId id="308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90" y="15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=""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s.cz/poradna/kategorie/obcanska-sdruzeni-zalozeni-fungovani-cinnost/rada/jak-spravne-zalozit-obcanske-sdr" TargetMode="External"/><Relationship Id="rId2" Type="http://schemas.openxmlformats.org/officeDocument/2006/relationships/hyperlink" Target="http://frankbold.org/poradna/vzor/stanovy-spol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.justice.cz/ias/ui/rejstrik-$fir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tream.cz/blanik/10007448-chranena-diln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pl.czso.cz/pll/rocenka/rocenka.indexnu_sa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vymezení </a:t>
            </a:r>
            <a:r>
              <a:rPr lang="cs-CZ" altLang="cs-CZ" dirty="0" smtClean="0"/>
              <a:t>NNO - přednáška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Jakub Pejcal </a:t>
            </a:r>
            <a:r>
              <a:rPr lang="cs-CZ" altLang="cs-CZ" sz="2000" i="1" dirty="0" smtClean="0"/>
              <a:t>(jakub.pejcal@econ.muni.cz)</a:t>
            </a:r>
          </a:p>
          <a:p>
            <a:endParaRPr lang="cs-CZ" sz="2000" dirty="0" smtClean="0"/>
          </a:p>
          <a:p>
            <a:r>
              <a:rPr lang="cs-CZ" sz="2000" dirty="0" smtClean="0"/>
              <a:t>Centrum pro výzkum neziskového sektoru</a:t>
            </a:r>
          </a:p>
          <a:p>
            <a:endParaRPr lang="cs-CZ" sz="2000" dirty="0" smtClean="0"/>
          </a:p>
          <a:p>
            <a:r>
              <a:rPr lang="en-US" altLang="cs-CZ" sz="2000" dirty="0" smtClean="0"/>
              <a:t>2020</a:t>
            </a:r>
            <a:r>
              <a:rPr lang="cs-CZ" altLang="cs-CZ" sz="2000" dirty="0" smtClean="0"/>
              <a:t>, Brno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49969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IV.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011886" y="1741714"/>
            <a:ext cx="3976914" cy="39914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FF0000"/>
                </a:solidFill>
              </a:rPr>
              <a:t>změna ze zákona (červená)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66CC"/>
                </a:solidFill>
              </a:rPr>
              <a:t>přechod možný jen před 1. 1. 2014 (modrá)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/>
              <a:t>přechod možný dle přechodných ustanovení NOZ (černá)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>
                <a:solidFill>
                  <a:srgbClr val="00B050"/>
                </a:solidFill>
              </a:rPr>
              <a:t>přechod možný dle NOZ vždy (</a:t>
            </a:r>
            <a:r>
              <a:rPr lang="cs-CZ" altLang="cs-CZ" sz="1200" dirty="0" smtClean="0">
                <a:solidFill>
                  <a:srgbClr val="00B050"/>
                </a:solidFill>
              </a:rPr>
              <a:t>zelená)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2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200" dirty="0" smtClean="0"/>
              <a:t>zdroj</a:t>
            </a:r>
            <a:r>
              <a:rPr lang="cs-CZ" altLang="cs-CZ" sz="1200" dirty="0"/>
              <a:t>: J. Benák, 2013, prezentace, </a:t>
            </a:r>
            <a:r>
              <a:rPr lang="cs-CZ" altLang="cs-CZ" sz="1200" dirty="0" smtClean="0"/>
              <a:t>BPV_ERNO</a:t>
            </a:r>
            <a:endParaRPr lang="cs-CZ" altLang="cs-CZ" sz="1200" dirty="0"/>
          </a:p>
        </p:txBody>
      </p:sp>
      <p:pic>
        <p:nvPicPr>
          <p:cNvPr id="6" name="Picture 6" descr="C:\Users\322799\Desktop\pravni_formy_n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171576"/>
            <a:ext cx="7239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1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OBČANSKÉ </a:t>
            </a:r>
            <a:r>
              <a:rPr 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SDRUŽENÍ =&gt; SPOLEK</a:t>
            </a:r>
          </a:p>
          <a:p>
            <a:pPr marL="72000" indent="0" algn="ctr">
              <a:buNone/>
            </a:pPr>
            <a:r>
              <a:rPr lang="cs-CZ" altLang="cs-CZ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(korporace)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99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proč </a:t>
            </a:r>
            <a:r>
              <a:rPr lang="cs-CZ" altLang="cs-CZ" sz="1800" dirty="0"/>
              <a:t>se jí stále </a:t>
            </a:r>
            <a:r>
              <a:rPr lang="cs-CZ" altLang="cs-CZ" sz="1800" dirty="0" smtClean="0"/>
              <a:t>zabývat?</a:t>
            </a:r>
          </a:p>
          <a:p>
            <a:pPr algn="just">
              <a:defRPr/>
            </a:pPr>
            <a:endParaRPr lang="cs-CZ" altLang="cs-CZ" sz="1800" dirty="0" smtClean="0"/>
          </a:p>
          <a:p>
            <a:pPr algn="just">
              <a:defRPr/>
            </a:pPr>
            <a:r>
              <a:rPr lang="cs-CZ" altLang="cs-CZ" sz="1800" dirty="0" smtClean="0"/>
              <a:t>obdobnou </a:t>
            </a:r>
            <a:r>
              <a:rPr lang="cs-CZ" altLang="cs-CZ" sz="1800" dirty="0"/>
              <a:t>úlohu měla tzv. „občanská </a:t>
            </a:r>
            <a:r>
              <a:rPr lang="cs-CZ" altLang="cs-CZ" sz="1800" dirty="0" smtClean="0"/>
              <a:t>sdružení“</a:t>
            </a:r>
          </a:p>
          <a:p>
            <a:pPr lvl="1"/>
            <a:r>
              <a:rPr lang="cs-CZ" altLang="cs-CZ" sz="1600" dirty="0" smtClean="0"/>
              <a:t>zákon č. 83/1990 Sb., o sdružování občanů</a:t>
            </a:r>
          </a:p>
          <a:p>
            <a:pPr lvl="1"/>
            <a:r>
              <a:rPr lang="cs-CZ" altLang="cs-CZ" sz="1600" dirty="0" smtClean="0"/>
              <a:t>(právo </a:t>
            </a:r>
            <a:r>
              <a:rPr lang="cs-CZ" altLang="cs-CZ" sz="1600" dirty="0"/>
              <a:t>na svobodné sdružování – svobodná vůle)</a:t>
            </a:r>
          </a:p>
          <a:p>
            <a:pPr lvl="1"/>
            <a:r>
              <a:rPr lang="cs-CZ" altLang="cs-CZ" sz="1600" dirty="0" smtClean="0"/>
              <a:t>(netřeba </a:t>
            </a:r>
            <a:r>
              <a:rPr lang="cs-CZ" altLang="cs-CZ" sz="1600" dirty="0"/>
              <a:t>povolení státního orgánu)</a:t>
            </a:r>
          </a:p>
          <a:p>
            <a:pPr lvl="1"/>
            <a:r>
              <a:rPr lang="cs-CZ" altLang="cs-CZ" sz="1600" dirty="0" smtClean="0"/>
              <a:t>(</a:t>
            </a:r>
            <a:r>
              <a:rPr lang="cs-CZ" altLang="cs-CZ" sz="1600" dirty="0"/>
              <a:t>nevztahoval se na politické strany a politická hnutí, výdělečné činnosti a církve  a náboženské společnosti)</a:t>
            </a:r>
          </a:p>
          <a:p>
            <a:pPr lvl="1"/>
            <a:r>
              <a:rPr lang="cs-CZ" altLang="cs-CZ" sz="1600" dirty="0"/>
              <a:t>(zapovězené aktivity občanských sdružení)</a:t>
            </a:r>
          </a:p>
          <a:p>
            <a:pPr lvl="1"/>
            <a:r>
              <a:rPr lang="cs-CZ" altLang="cs-CZ" sz="1600" dirty="0"/>
              <a:t>(základem organizace – stanovy: název, sídlo, cíl, orgány, organizační jednotky, hospodaření)</a:t>
            </a:r>
          </a:p>
          <a:p>
            <a:pPr lvl="1"/>
            <a:r>
              <a:rPr lang="cs-CZ" altLang="cs-CZ" sz="1600" dirty="0"/>
              <a:t>(vznik registrací – přípravný výbor alespoň o 3 osobách – alespoň jeden 18+)</a:t>
            </a:r>
          </a:p>
          <a:p>
            <a:pPr algn="just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508142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obvyklé aktivity (hlavní vs. vedlejší činnost)</a:t>
            </a:r>
          </a:p>
          <a:p>
            <a:pPr lvl="1"/>
            <a:r>
              <a:rPr lang="cs-CZ" altLang="cs-CZ" sz="1600" dirty="0" smtClean="0"/>
              <a:t>odborové organizace</a:t>
            </a:r>
          </a:p>
          <a:p>
            <a:pPr lvl="1"/>
            <a:r>
              <a:rPr lang="cs-CZ" altLang="cs-CZ" sz="1600" dirty="0" smtClean="0"/>
              <a:t>tělovýchovné jednoty</a:t>
            </a:r>
          </a:p>
          <a:p>
            <a:pPr lvl="1"/>
            <a:r>
              <a:rPr lang="cs-CZ" altLang="cs-CZ" sz="1600" dirty="0" smtClean="0"/>
              <a:t>zahrádkáři</a:t>
            </a:r>
          </a:p>
          <a:p>
            <a:pPr lvl="1"/>
            <a:r>
              <a:rPr lang="cs-CZ" altLang="cs-CZ" sz="1600" dirty="0" smtClean="0"/>
              <a:t>rybářské spolky</a:t>
            </a:r>
          </a:p>
          <a:p>
            <a:pPr lvl="1"/>
            <a:r>
              <a:rPr lang="cs-CZ" altLang="cs-CZ" sz="1600" dirty="0" smtClean="0"/>
              <a:t>chovatelé </a:t>
            </a:r>
            <a:r>
              <a:rPr lang="cs-CZ" altLang="cs-CZ" sz="1600" dirty="0"/>
              <a:t>včetně </a:t>
            </a:r>
            <a:r>
              <a:rPr lang="cs-CZ" altLang="cs-CZ" sz="1600" dirty="0" smtClean="0"/>
              <a:t>včelařů</a:t>
            </a:r>
          </a:p>
          <a:p>
            <a:pPr lvl="1"/>
            <a:r>
              <a:rPr lang="cs-CZ" altLang="cs-CZ" sz="1600" dirty="0" smtClean="0"/>
              <a:t>Český </a:t>
            </a:r>
            <a:r>
              <a:rPr lang="cs-CZ" altLang="cs-CZ" sz="1600" dirty="0"/>
              <a:t>červený </a:t>
            </a:r>
            <a:r>
              <a:rPr lang="cs-CZ" altLang="cs-CZ" sz="1600" dirty="0" smtClean="0"/>
              <a:t>kříž</a:t>
            </a:r>
          </a:p>
          <a:p>
            <a:pPr lvl="1"/>
            <a:r>
              <a:rPr lang="cs-CZ" altLang="cs-CZ" sz="1600" dirty="0" smtClean="0"/>
              <a:t>Obec architektů</a:t>
            </a:r>
          </a:p>
          <a:p>
            <a:pPr lvl="1"/>
            <a:r>
              <a:rPr lang="cs-CZ" altLang="cs-CZ" sz="1600" dirty="0" smtClean="0"/>
              <a:t>Obec </a:t>
            </a:r>
            <a:r>
              <a:rPr lang="cs-CZ" altLang="cs-CZ" sz="1600" dirty="0"/>
              <a:t>moravskoslezských </a:t>
            </a:r>
            <a:r>
              <a:rPr lang="cs-CZ" altLang="cs-CZ" sz="1600" dirty="0" smtClean="0"/>
              <a:t>spisovatel</a:t>
            </a:r>
          </a:p>
          <a:p>
            <a:pPr lvl="1"/>
            <a:r>
              <a:rPr lang="cs-CZ" altLang="cs-CZ" sz="1600" dirty="0" smtClean="0"/>
              <a:t>Asociace </a:t>
            </a:r>
            <a:r>
              <a:rPr lang="cs-CZ" altLang="cs-CZ" sz="1600" dirty="0"/>
              <a:t>muzeí a </a:t>
            </a:r>
            <a:r>
              <a:rPr lang="cs-CZ" altLang="cs-CZ" sz="1600" dirty="0" smtClean="0"/>
              <a:t>galerií</a:t>
            </a:r>
          </a:p>
          <a:p>
            <a:pPr lvl="1"/>
            <a:r>
              <a:rPr lang="cs-CZ" altLang="cs-CZ" sz="1600" dirty="0" smtClean="0"/>
              <a:t>amatérské </a:t>
            </a:r>
            <a:r>
              <a:rPr lang="cs-CZ" altLang="cs-CZ" sz="1600" dirty="0"/>
              <a:t>kulturní </a:t>
            </a:r>
            <a:r>
              <a:rPr lang="cs-CZ" altLang="cs-CZ" sz="1600" dirty="0" smtClean="0"/>
              <a:t>spolky</a:t>
            </a:r>
          </a:p>
          <a:p>
            <a:pPr lvl="1"/>
            <a:r>
              <a:rPr lang="cs-CZ" altLang="cs-CZ" sz="1600" dirty="0" smtClean="0"/>
              <a:t>Pionýři </a:t>
            </a:r>
          </a:p>
          <a:p>
            <a:pPr lvl="1"/>
            <a:r>
              <a:rPr lang="cs-CZ" altLang="cs-CZ" sz="1600" dirty="0" smtClean="0"/>
              <a:t>Skauti </a:t>
            </a:r>
          </a:p>
          <a:p>
            <a:pPr lvl="1"/>
            <a:r>
              <a:rPr lang="cs-CZ" altLang="cs-CZ" sz="1600" dirty="0" smtClean="0"/>
              <a:t>…</a:t>
            </a:r>
          </a:p>
          <a:p>
            <a:pPr lvl="1"/>
            <a:r>
              <a:rPr lang="cs-CZ" altLang="cs-CZ" sz="1600" dirty="0" smtClean="0"/>
              <a:t>původní </a:t>
            </a:r>
            <a:r>
              <a:rPr lang="cs-CZ" altLang="cs-CZ" sz="1600" dirty="0"/>
              <a:t>registr již bohužel není </a:t>
            </a:r>
            <a:r>
              <a:rPr lang="cs-CZ" altLang="cs-CZ" sz="1600" dirty="0" smtClean="0"/>
              <a:t>funkční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861064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198731" cy="451576"/>
          </a:xfrm>
        </p:spPr>
        <p:txBody>
          <a:bodyPr/>
          <a:lstStyle/>
          <a:p>
            <a:r>
              <a:rPr lang="cs-CZ" dirty="0" smtClean="0"/>
              <a:t>OBČANSKÉ SDRUŽENÍ: původní právní forma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principy</a:t>
            </a:r>
            <a:r>
              <a:rPr lang="cs-CZ" altLang="cs-CZ" sz="1800" dirty="0"/>
              <a:t>, na nichž byla občanská sdružení založena</a:t>
            </a:r>
          </a:p>
          <a:p>
            <a:pPr lvl="1"/>
            <a:r>
              <a:rPr lang="cs-CZ" altLang="cs-CZ" sz="1600" dirty="0" smtClean="0"/>
              <a:t>Princip dobrovolnosti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osobního </a:t>
            </a:r>
            <a:r>
              <a:rPr lang="cs-CZ" altLang="cs-CZ" sz="1600" dirty="0" smtClean="0"/>
              <a:t>členství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absence majetkové participace </a:t>
            </a:r>
            <a:r>
              <a:rPr lang="cs-CZ" altLang="cs-CZ" sz="1600" dirty="0" smtClean="0"/>
              <a:t>členů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spolkové </a:t>
            </a:r>
            <a:r>
              <a:rPr lang="cs-CZ" altLang="cs-CZ" sz="1600" dirty="0" smtClean="0"/>
              <a:t>samosprávy</a:t>
            </a:r>
          </a:p>
          <a:p>
            <a:pPr lvl="1"/>
            <a:r>
              <a:rPr lang="cs-CZ" altLang="cs-CZ" sz="1600" dirty="0" smtClean="0"/>
              <a:t>Princip </a:t>
            </a:r>
            <a:r>
              <a:rPr lang="cs-CZ" altLang="cs-CZ" sz="1600" dirty="0"/>
              <a:t>oddělení od státu</a:t>
            </a:r>
          </a:p>
          <a:p>
            <a:pPr algn="just">
              <a:defRPr/>
            </a:pPr>
            <a:endParaRPr lang="cs-CZ" altLang="cs-CZ" sz="1800" dirty="0" smtClean="0"/>
          </a:p>
          <a:p>
            <a:pPr algn="just">
              <a:defRPr/>
            </a:pPr>
            <a:r>
              <a:rPr lang="cs-CZ" altLang="cs-CZ" sz="1800" dirty="0" smtClean="0"/>
              <a:t>co </a:t>
            </a:r>
            <a:r>
              <a:rPr lang="cs-CZ" altLang="cs-CZ" sz="1800" dirty="0"/>
              <a:t>bylo pro legislativní úpravu občanských sdružení charakteristické </a:t>
            </a:r>
            <a:endParaRPr lang="cs-CZ" altLang="cs-CZ" sz="1800" dirty="0" smtClean="0"/>
          </a:p>
          <a:p>
            <a:pPr lvl="1"/>
            <a:r>
              <a:rPr lang="cs-CZ" altLang="cs-CZ" sz="1600" dirty="0" smtClean="0"/>
              <a:t>atmosféra </a:t>
            </a:r>
            <a:r>
              <a:rPr lang="cs-CZ" altLang="cs-CZ" sz="1600" dirty="0"/>
              <a:t>roku </a:t>
            </a:r>
            <a:r>
              <a:rPr lang="cs-CZ" altLang="cs-CZ" sz="1600" dirty="0" smtClean="0"/>
              <a:t>1989</a:t>
            </a:r>
          </a:p>
          <a:p>
            <a:pPr lvl="1"/>
            <a:r>
              <a:rPr lang="cs-CZ" altLang="cs-CZ" sz="1600" dirty="0" smtClean="0"/>
              <a:t>velmi </a:t>
            </a:r>
            <a:r>
              <a:rPr lang="cs-CZ" altLang="cs-CZ" sz="1600" dirty="0"/>
              <a:t>liberální právní </a:t>
            </a:r>
            <a:r>
              <a:rPr lang="cs-CZ" altLang="cs-CZ" sz="1600" dirty="0" smtClean="0"/>
              <a:t>úprava</a:t>
            </a:r>
          </a:p>
          <a:p>
            <a:pPr lvl="1"/>
            <a:r>
              <a:rPr lang="cs-CZ" altLang="cs-CZ" sz="1600" dirty="0" smtClean="0"/>
              <a:t>pestrá </a:t>
            </a:r>
            <a:r>
              <a:rPr lang="cs-CZ" altLang="cs-CZ" sz="1600" dirty="0"/>
              <a:t>paleta </a:t>
            </a:r>
            <a:r>
              <a:rPr lang="cs-CZ" altLang="cs-CZ" sz="1600" dirty="0" smtClean="0"/>
              <a:t>aktivit</a:t>
            </a:r>
          </a:p>
          <a:p>
            <a:pPr lvl="1"/>
            <a:r>
              <a:rPr lang="cs-CZ" altLang="cs-CZ" sz="1600" dirty="0" smtClean="0"/>
              <a:t>rozhodovací </a:t>
            </a:r>
            <a:r>
              <a:rPr lang="cs-CZ" altLang="cs-CZ" sz="1600" dirty="0"/>
              <a:t>praxe MV ČR</a:t>
            </a:r>
          </a:p>
          <a:p>
            <a:pPr algn="just"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56310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nástupnická </a:t>
            </a:r>
            <a:r>
              <a:rPr lang="cs-CZ" altLang="cs-CZ" sz="1800" dirty="0"/>
              <a:t>organizace občanských sdružení</a:t>
            </a:r>
          </a:p>
          <a:p>
            <a:pPr lvl="1" algn="just">
              <a:defRPr/>
            </a:pPr>
            <a:r>
              <a:rPr lang="cs-CZ" altLang="cs-CZ" sz="1600" dirty="0" smtClean="0"/>
              <a:t>členská </a:t>
            </a:r>
            <a:r>
              <a:rPr lang="cs-CZ" altLang="cs-CZ" sz="1600" dirty="0"/>
              <a:t>základna (min. 3 osoby – nenucené členství, možnost i PO)</a:t>
            </a:r>
          </a:p>
          <a:p>
            <a:pPr lvl="1" algn="just">
              <a:defRPr/>
            </a:pPr>
            <a:r>
              <a:rPr lang="cs-CZ" altLang="cs-CZ" sz="1600" dirty="0" smtClean="0"/>
              <a:t>založeno </a:t>
            </a:r>
            <a:r>
              <a:rPr lang="cs-CZ" altLang="cs-CZ" sz="1600" dirty="0"/>
              <a:t>za společným zájmem</a:t>
            </a:r>
          </a:p>
          <a:p>
            <a:pPr lvl="1" algn="just">
              <a:defRPr/>
            </a:pPr>
            <a:r>
              <a:rPr lang="cs-CZ" altLang="cs-CZ" sz="1600" dirty="0" smtClean="0"/>
              <a:t>činnost </a:t>
            </a:r>
            <a:r>
              <a:rPr lang="cs-CZ" altLang="cs-CZ" sz="1600" dirty="0"/>
              <a:t>vzájemně či veřejně prospěšná</a:t>
            </a:r>
          </a:p>
          <a:p>
            <a:pPr lvl="1" algn="just">
              <a:defRPr/>
            </a:pPr>
            <a:r>
              <a:rPr lang="cs-CZ" altLang="cs-CZ" sz="1600" dirty="0" smtClean="0"/>
              <a:t>hlavní </a:t>
            </a:r>
            <a:r>
              <a:rPr lang="cs-CZ" altLang="cs-CZ" sz="1600" dirty="0"/>
              <a:t>činnost vs. činnost vedlejší (možné i podnikání)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základem </a:t>
            </a:r>
            <a:r>
              <a:rPr lang="cs-CZ" altLang="cs-CZ" sz="1600" dirty="0"/>
              <a:t>organizace – stanovy: název, sídlo, cíl, orgány</a:t>
            </a:r>
            <a:r>
              <a:rPr lang="cs-CZ" altLang="cs-CZ" sz="1600" dirty="0">
                <a:ea typeface="+mn-ea"/>
                <a:cs typeface="+mn-cs"/>
              </a:rPr>
              <a:t>, práva a povinnosti členů (možnost vzniku pobočného </a:t>
            </a:r>
            <a:r>
              <a:rPr lang="cs-CZ" altLang="cs-CZ" sz="1600" dirty="0" smtClean="0">
                <a:ea typeface="+mn-ea"/>
                <a:cs typeface="+mn-cs"/>
              </a:rPr>
              <a:t>spolku)</a:t>
            </a: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název </a:t>
            </a:r>
            <a:r>
              <a:rPr lang="cs-CZ" altLang="cs-CZ" sz="1600" dirty="0">
                <a:ea typeface="+mn-ea"/>
                <a:cs typeface="+mn-cs"/>
              </a:rPr>
              <a:t>obsahuje buď slovo „spolek“, nebo slova „zapsaný spolek“, příp. „z. s.“ </a:t>
            </a:r>
            <a:endParaRPr lang="cs-CZ" altLang="cs-CZ" sz="1600" dirty="0" smtClean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povinné </a:t>
            </a:r>
            <a:r>
              <a:rPr lang="cs-CZ" altLang="cs-CZ" sz="1600" dirty="0">
                <a:ea typeface="+mn-ea"/>
                <a:cs typeface="+mn-cs"/>
              </a:rPr>
              <a:t>orgány: statutární (5 let funkční období) a nejvyšší orgán (čl. schůze</a:t>
            </a:r>
            <a:r>
              <a:rPr lang="cs-CZ" altLang="cs-CZ" sz="1600" dirty="0" smtClean="0">
                <a:ea typeface="+mn-ea"/>
                <a:cs typeface="+mn-cs"/>
              </a:rPr>
              <a:t>) + (možnost </a:t>
            </a:r>
            <a:r>
              <a:rPr lang="cs-CZ" altLang="cs-CZ" sz="1600" dirty="0">
                <a:ea typeface="+mn-ea"/>
                <a:cs typeface="+mn-cs"/>
              </a:rPr>
              <a:t>zřízení kontrolní </a:t>
            </a:r>
            <a:r>
              <a:rPr lang="cs-CZ" altLang="cs-CZ" sz="1600" dirty="0" smtClean="0">
                <a:ea typeface="+mn-ea"/>
                <a:cs typeface="+mn-cs"/>
              </a:rPr>
              <a:t>komise)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lvl="1" algn="just">
              <a:defRPr/>
            </a:pPr>
            <a:r>
              <a:rPr lang="cs-CZ" altLang="cs-CZ" sz="1600" dirty="0" smtClean="0">
                <a:ea typeface="+mn-ea"/>
                <a:cs typeface="+mn-cs"/>
              </a:rPr>
              <a:t>vznik </a:t>
            </a:r>
            <a:r>
              <a:rPr lang="cs-CZ" altLang="cs-CZ" sz="1600" dirty="0">
                <a:ea typeface="+mn-ea"/>
                <a:cs typeface="+mn-cs"/>
              </a:rPr>
              <a:t>zápisem do veřejného rejstříku (rejstříkový soud – místní krajský soud, spolkový rejstřík</a:t>
            </a:r>
            <a:r>
              <a:rPr lang="cs-CZ" altLang="cs-CZ" sz="1600" dirty="0" smtClean="0">
                <a:ea typeface="+mn-ea"/>
                <a:cs typeface="+mn-cs"/>
              </a:rPr>
              <a:t>)</a:t>
            </a:r>
          </a:p>
          <a:p>
            <a:pPr lvl="1" algn="just">
              <a:defRPr/>
            </a:pPr>
            <a:endParaRPr lang="cs-CZ" altLang="cs-CZ" sz="1600" dirty="0">
              <a:ea typeface="+mn-ea"/>
              <a:cs typeface="+mn-cs"/>
            </a:endParaRPr>
          </a:p>
          <a:p>
            <a:pPr algn="just">
              <a:defRPr/>
            </a:pPr>
            <a:r>
              <a:rPr lang="cs-CZ" altLang="cs-CZ" sz="1800" dirty="0" smtClean="0"/>
              <a:t>přechodné </a:t>
            </a:r>
            <a:r>
              <a:rPr lang="cs-CZ" altLang="cs-CZ" sz="1800" dirty="0"/>
              <a:t>období 2 let pro změnu názvu a 3 let pro změnu stanov do stavu </a:t>
            </a:r>
            <a:r>
              <a:rPr lang="cs-CZ" altLang="cs-CZ" sz="1800" dirty="0" smtClean="0"/>
              <a:t>v </a:t>
            </a:r>
            <a:r>
              <a:rPr lang="cs-CZ" altLang="cs-CZ" sz="1800" dirty="0"/>
              <a:t>souladu s NOZ, přechodné období pro transformace na jiné právní formy </a:t>
            </a:r>
            <a:r>
              <a:rPr lang="cs-CZ" altLang="cs-CZ" sz="1800" dirty="0" smtClean="0"/>
              <a:t>(</a:t>
            </a:r>
            <a:r>
              <a:rPr lang="cs-CZ" altLang="cs-CZ" sz="1800" dirty="0"/>
              <a:t>ústav, sociální družstvo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69333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SPOLEK: vzor stanov </a:t>
            </a:r>
            <a:r>
              <a:rPr lang="cs-CZ" dirty="0"/>
              <a:t>a spolkový rejstřík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vzorové </a:t>
            </a:r>
            <a:r>
              <a:rPr lang="cs-CZ" altLang="cs-CZ" sz="1800" dirty="0"/>
              <a:t>stanovy</a:t>
            </a:r>
          </a:p>
          <a:p>
            <a:pPr lvl="1">
              <a:defRPr/>
            </a:pPr>
            <a:r>
              <a:rPr lang="cs-CZ" altLang="cs-CZ" sz="1600" dirty="0" smtClean="0"/>
              <a:t>plný </a:t>
            </a:r>
            <a:r>
              <a:rPr lang="cs-CZ" altLang="cs-CZ" sz="1600" dirty="0"/>
              <a:t>internet, </a:t>
            </a:r>
            <a:r>
              <a:rPr lang="cs-CZ" altLang="cs-CZ" sz="1600" dirty="0">
                <a:hlinkClick r:id="rId2"/>
              </a:rPr>
              <a:t>např.</a:t>
            </a:r>
            <a:endParaRPr lang="cs-CZ" altLang="cs-CZ" sz="1600" dirty="0"/>
          </a:p>
          <a:p>
            <a:pPr lvl="1">
              <a:defRPr/>
            </a:pPr>
            <a:r>
              <a:rPr lang="cs-CZ" altLang="cs-CZ" sz="1600" dirty="0" smtClean="0"/>
              <a:t>závazné </a:t>
            </a:r>
            <a:r>
              <a:rPr lang="cs-CZ" altLang="cs-CZ" sz="1600" dirty="0"/>
              <a:t>pouze to, aby obsahovaly, co definuje NOZ</a:t>
            </a:r>
          </a:p>
          <a:p>
            <a:pPr lvl="1">
              <a:defRPr/>
            </a:pPr>
            <a:r>
              <a:rPr lang="cs-CZ" altLang="cs-CZ" sz="1600" dirty="0" smtClean="0"/>
              <a:t>popis </a:t>
            </a:r>
            <a:r>
              <a:rPr lang="cs-CZ" altLang="cs-CZ" sz="1600" dirty="0"/>
              <a:t>postupu založení a vzniku: </a:t>
            </a:r>
            <a:r>
              <a:rPr lang="cs-CZ" altLang="cs-CZ" sz="1600" dirty="0">
                <a:hlinkClick r:id="rId3"/>
              </a:rPr>
              <a:t>např</a:t>
            </a:r>
            <a:r>
              <a:rPr lang="cs-CZ" altLang="cs-CZ" sz="1600" dirty="0" smtClean="0">
                <a:hlinkClick r:id="rId3"/>
              </a:rPr>
              <a:t>.</a:t>
            </a:r>
            <a:endParaRPr lang="cs-CZ" altLang="cs-CZ" sz="1600" dirty="0" smtClean="0"/>
          </a:p>
          <a:p>
            <a:pPr lvl="1">
              <a:defRPr/>
            </a:pPr>
            <a:endParaRPr lang="cs-CZ" altLang="cs-CZ" sz="1600" dirty="0"/>
          </a:p>
          <a:p>
            <a:r>
              <a:rPr lang="cs-CZ" altLang="cs-CZ" sz="1800" dirty="0"/>
              <a:t>spolkový rejstřík</a:t>
            </a:r>
          </a:p>
          <a:p>
            <a:pPr lvl="1">
              <a:defRPr/>
            </a:pPr>
            <a:r>
              <a:rPr lang="cs-CZ" altLang="cs-CZ" sz="1600" dirty="0" smtClean="0"/>
              <a:t>obsahuje </a:t>
            </a:r>
            <a:r>
              <a:rPr lang="cs-CZ" altLang="cs-CZ" sz="1600" dirty="0"/>
              <a:t>základní veřejně dostupné informace o organizacích</a:t>
            </a:r>
          </a:p>
          <a:p>
            <a:pPr lvl="1">
              <a:defRPr/>
            </a:pPr>
            <a:r>
              <a:rPr lang="cs-CZ" altLang="cs-CZ" sz="1600" dirty="0" smtClean="0"/>
              <a:t>dostupný </a:t>
            </a:r>
            <a:r>
              <a:rPr lang="cs-CZ" altLang="cs-CZ" sz="1600" dirty="0">
                <a:hlinkClick r:id="rId4"/>
              </a:rPr>
              <a:t>zde</a:t>
            </a:r>
            <a:endParaRPr lang="cs-CZ" alt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1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NADACE A NADAČNÍ FOND</a:t>
            </a:r>
            <a:endParaRPr 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72000" indent="0" algn="ctr">
              <a:buNone/>
            </a:pPr>
            <a:r>
              <a:rPr lang="cs-CZ" alt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(fundace)</a:t>
            </a:r>
            <a:endParaRPr lang="cs-CZ" alt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03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</a:t>
            </a:r>
            <a:r>
              <a:rPr lang="cs-CZ" dirty="0"/>
              <a:t>obecný koncept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cs-CZ" sz="1800" dirty="0"/>
              <a:t>právnická osoba soukromého práva, která je tvořená účelovým sdružením majetku, který má svými výnosy sloužit společensky</a:t>
            </a:r>
            <a:r>
              <a:rPr lang="en-US" altLang="cs-CZ" sz="1800" dirty="0"/>
              <a:t> </a:t>
            </a:r>
            <a:r>
              <a:rPr lang="cs-CZ" altLang="cs-CZ" sz="1800" dirty="0" smtClean="0"/>
              <a:t>či </a:t>
            </a:r>
            <a:r>
              <a:rPr lang="cs-CZ" altLang="cs-CZ" sz="1800" dirty="0"/>
              <a:t>hospodářsky užitečnému účelu“</a:t>
            </a:r>
          </a:p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úprava původní právní formy:</a:t>
            </a:r>
          </a:p>
          <a:p>
            <a:pPr lvl="1" algn="just">
              <a:defRPr/>
            </a:pPr>
            <a:r>
              <a:rPr lang="cs-CZ" altLang="cs-CZ" sz="1600" dirty="0"/>
              <a:t>(zákon </a:t>
            </a:r>
            <a:r>
              <a:rPr lang="cs-CZ" altLang="cs-CZ" sz="1600" dirty="0" smtClean="0"/>
              <a:t>č. 8</a:t>
            </a:r>
            <a:r>
              <a:rPr lang="cs-CZ" altLang="cs-CZ" sz="1600" dirty="0"/>
              <a:t>9/2012 </a:t>
            </a:r>
            <a:r>
              <a:rPr lang="cs-CZ" altLang="cs-CZ" sz="1600" dirty="0" smtClean="0"/>
              <a:t>Sb</a:t>
            </a:r>
            <a:r>
              <a:rPr lang="cs-CZ" altLang="cs-CZ" sz="1600" dirty="0"/>
              <a:t>., Občanský zákoník; § 303 - § 401)</a:t>
            </a:r>
          </a:p>
          <a:p>
            <a:pPr lvl="1" algn="just">
              <a:defRPr/>
            </a:pPr>
            <a:r>
              <a:rPr lang="cs-CZ" altLang="cs-CZ" sz="1600" dirty="0"/>
              <a:t>změny proti původní legislativě? </a:t>
            </a:r>
            <a:endParaRPr lang="cs-CZ" altLang="cs-CZ" sz="1600" dirty="0" smtClean="0"/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liberalizace (důraz na vůli zakladatele)</a:t>
            </a:r>
          </a:p>
          <a:p>
            <a:pPr lvl="1" algn="just">
              <a:defRPr/>
            </a:pPr>
            <a:r>
              <a:rPr lang="cs-CZ" altLang="cs-CZ" sz="1600" dirty="0"/>
              <a:t>hospodářsky užitečný účel</a:t>
            </a:r>
          </a:p>
          <a:p>
            <a:pPr lvl="1" algn="just">
              <a:defRPr/>
            </a:pPr>
            <a:r>
              <a:rPr lang="cs-CZ" altLang="cs-CZ" sz="1600" dirty="0"/>
              <a:t>(přidružený </a:t>
            </a:r>
            <a:r>
              <a:rPr lang="cs-CZ" altLang="cs-CZ" sz="1600" dirty="0" smtClean="0"/>
              <a:t>fond)</a:t>
            </a:r>
          </a:p>
          <a:p>
            <a:pPr marL="252000" lvl="1" algn="just">
              <a:lnSpc>
                <a:spcPct val="150000"/>
              </a:lnSpc>
              <a:defRPr/>
            </a:pPr>
            <a:endParaRPr lang="cs-CZ" altLang="cs-CZ" sz="1800" dirty="0" smtClean="0">
              <a:ea typeface="+mn-ea"/>
              <a:cs typeface="+mn-cs"/>
            </a:endParaRPr>
          </a:p>
          <a:p>
            <a:pPr marL="252000" lvl="1" algn="just">
              <a:lnSpc>
                <a:spcPct val="150000"/>
              </a:lnSpc>
              <a:defRPr/>
            </a:pPr>
            <a:r>
              <a:rPr lang="cs-CZ" altLang="cs-CZ" sz="1800" dirty="0" smtClean="0">
                <a:ea typeface="+mn-ea"/>
                <a:cs typeface="+mn-cs"/>
              </a:rPr>
              <a:t>obecně:</a:t>
            </a:r>
          </a:p>
          <a:p>
            <a:pPr lvl="1" algn="just">
              <a:defRPr/>
            </a:pPr>
            <a:r>
              <a:rPr lang="cs-CZ" altLang="cs-CZ" sz="1600" dirty="0" smtClean="0"/>
              <a:t>trvalý </a:t>
            </a:r>
            <a:r>
              <a:rPr lang="cs-CZ" altLang="cs-CZ" sz="1600" dirty="0"/>
              <a:t>charakter</a:t>
            </a:r>
          </a:p>
          <a:p>
            <a:pPr lvl="1" algn="just">
              <a:defRPr/>
            </a:pPr>
            <a:r>
              <a:rPr lang="cs-CZ" altLang="cs-CZ" sz="1600" dirty="0"/>
              <a:t>neslouží k výdělečným účelům, může však podnikat (vedlejší činnost)</a:t>
            </a:r>
          </a:p>
          <a:p>
            <a:pPr lvl="1" algn="just">
              <a:defRPr/>
            </a:pPr>
            <a:r>
              <a:rPr lang="cs-CZ" altLang="cs-CZ" sz="1600" dirty="0"/>
              <a:t>veřejně prospěšný účel vs. dobročinný účel nadace</a:t>
            </a:r>
          </a:p>
          <a:p>
            <a:pPr lvl="1" algn="just">
              <a:defRPr/>
            </a:pPr>
            <a:r>
              <a:rPr lang="cs-CZ" altLang="cs-CZ" sz="1600" dirty="0"/>
              <a:t>držba tzv. „nadační jistiny“ (resp. kapitálu, v min. rozsahu 500.000 </a:t>
            </a:r>
            <a:r>
              <a:rPr lang="cs-CZ" altLang="cs-CZ" sz="1600" dirty="0" smtClean="0"/>
              <a:t>Kč)</a:t>
            </a:r>
          </a:p>
        </p:txBody>
      </p:sp>
    </p:spTree>
    <p:extLst>
      <p:ext uri="{BB962C8B-B14F-4D97-AF65-F5344CB8AC3E}">
        <p14:creationId xmlns:p14="http://schemas.microsoft.com/office/powerpoint/2010/main" val="40191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NADACE: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na základě nadační listiny (zakládací listina vs. pořízení pro případ smrti) – charakter veřejné listiny</a:t>
            </a:r>
          </a:p>
          <a:p>
            <a:pPr lvl="1" algn="just">
              <a:defRPr/>
            </a:pPr>
            <a:r>
              <a:rPr lang="cs-CZ" altLang="cs-CZ" sz="1600" dirty="0" smtClean="0"/>
              <a:t>obsah nadační listiny: název a sídlo, identifikace zakladatele, účel existence, výše vkladu, výše nadačního kapitálu, identifikace správní rady (statutární orgán) a dozorčí rady (resp. revizora), určení správce nadačního kapitálu, určení podmínek pro poskytování nadačního příspěvku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 smtClean="0"/>
          </a:p>
          <a:p>
            <a:pPr algn="just"/>
            <a:r>
              <a:rPr lang="cs-CZ" altLang="cs-CZ" sz="1800" dirty="0" smtClean="0"/>
              <a:t>fungování:</a:t>
            </a:r>
          </a:p>
          <a:p>
            <a:pPr lvl="1" algn="just">
              <a:defRPr/>
            </a:pPr>
            <a:r>
              <a:rPr lang="cs-CZ" altLang="cs-CZ" sz="1600" dirty="0" smtClean="0"/>
              <a:t>na základě statutu nadace</a:t>
            </a:r>
          </a:p>
          <a:p>
            <a:pPr lvl="1" algn="just">
              <a:defRPr/>
            </a:pPr>
            <a:r>
              <a:rPr lang="cs-CZ" altLang="cs-CZ" sz="1600" dirty="0" smtClean="0"/>
              <a:t>nadační jmění ve vlastnictví avšak bez možnosti volné dispozice </a:t>
            </a:r>
          </a:p>
          <a:p>
            <a:pPr lvl="1" algn="just">
              <a:defRPr/>
            </a:pPr>
            <a:r>
              <a:rPr lang="cs-CZ" altLang="cs-CZ" sz="1600" dirty="0" smtClean="0"/>
              <a:t>forma nadačního jmění může být různá (peníze, nemovitosti, umělecké předměty, cenné papíry...)</a:t>
            </a:r>
          </a:p>
          <a:p>
            <a:pPr lvl="1" algn="just">
              <a:defRPr/>
            </a:pPr>
            <a:r>
              <a:rPr lang="cs-CZ" altLang="cs-CZ" sz="1600" dirty="0" smtClean="0"/>
              <a:t>nadační příspěvky – ne rozpouštění nadačního jmění ale z jeho výnosů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možnost tzv. přidruženého fondu – majetkový soubor bez právní subjektivity (majetek ve správě nadace, resp. nadačního fondu - vlastníkem zakladatel) … nejde o tzv. </a:t>
            </a:r>
            <a:r>
              <a:rPr lang="cs-CZ" altLang="cs-CZ" sz="1600" dirty="0" err="1" smtClean="0"/>
              <a:t>svěřenský</a:t>
            </a:r>
            <a:r>
              <a:rPr lang="cs-CZ" altLang="cs-CZ" sz="1600" dirty="0" smtClean="0"/>
              <a:t> fond (původní vlastník pozbývá vlastnictví)</a:t>
            </a:r>
          </a:p>
          <a:p>
            <a:pPr marL="600075" lvl="1" indent="-257175" algn="just">
              <a:buFont typeface="Wingdings" pitchFamily="2" charset="2"/>
              <a:buChar char="q"/>
            </a:pPr>
            <a:endParaRPr lang="cs-CZ" altLang="cs-CZ" sz="1200" dirty="0" smtClean="0"/>
          </a:p>
          <a:p>
            <a:pPr marL="0" indent="0" algn="just">
              <a:buNone/>
            </a:pPr>
            <a:endParaRPr lang="cs-CZ" altLang="cs-CZ" sz="1350" dirty="0" smtClean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67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Obsah přednášky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 smtClean="0"/>
              <a:t>původní </a:t>
            </a:r>
            <a:r>
              <a:rPr lang="cs-CZ" altLang="cs-CZ" sz="1800" dirty="0"/>
              <a:t>úpravy neziskového sektoru</a:t>
            </a:r>
          </a:p>
          <a:p>
            <a:pPr lvl="1">
              <a:defRPr/>
            </a:pPr>
            <a:r>
              <a:rPr lang="cs-CZ" altLang="cs-CZ" sz="1600" dirty="0"/>
              <a:t>legislativní vymezení</a:t>
            </a:r>
          </a:p>
          <a:p>
            <a:pPr lvl="1">
              <a:defRPr/>
            </a:pPr>
            <a:r>
              <a:rPr lang="cs-CZ" altLang="cs-CZ" sz="1600" dirty="0"/>
              <a:t>jednotlivé právní formy organizací</a:t>
            </a:r>
          </a:p>
          <a:p>
            <a:pPr lvl="1">
              <a:defRPr/>
            </a:pPr>
            <a:r>
              <a:rPr lang="cs-CZ" altLang="cs-CZ" sz="1600" dirty="0"/>
              <a:t>charakteristika původního prostředí</a:t>
            </a:r>
          </a:p>
          <a:p>
            <a:pPr>
              <a:defRPr/>
            </a:pPr>
            <a:endParaRPr lang="cs-CZ" altLang="cs-CZ" sz="1800" dirty="0" smtClean="0"/>
          </a:p>
          <a:p>
            <a:pPr>
              <a:defRPr/>
            </a:pPr>
            <a:r>
              <a:rPr lang="cs-CZ" altLang="cs-CZ" sz="1800" dirty="0" smtClean="0"/>
              <a:t>aktuální </a:t>
            </a:r>
            <a:r>
              <a:rPr lang="cs-CZ" altLang="cs-CZ" sz="1800" dirty="0"/>
              <a:t>úprava neziskového sektoru</a:t>
            </a:r>
          </a:p>
          <a:p>
            <a:pPr lvl="1">
              <a:defRPr/>
            </a:pPr>
            <a:r>
              <a:rPr lang="cs-CZ" altLang="cs-CZ" sz="1600" dirty="0"/>
              <a:t>„nový“ Občanský zákoník</a:t>
            </a:r>
          </a:p>
          <a:p>
            <a:pPr lvl="1">
              <a:defRPr/>
            </a:pPr>
            <a:r>
              <a:rPr lang="cs-CZ" altLang="cs-CZ" sz="1600" dirty="0"/>
              <a:t>právní formy podrobněji</a:t>
            </a:r>
          </a:p>
          <a:p>
            <a:pPr lvl="1">
              <a:defRPr/>
            </a:pPr>
            <a:r>
              <a:rPr lang="cs-CZ" altLang="cs-CZ" sz="1600" dirty="0"/>
              <a:t>„ve vší stručnosti“ 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508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NADAČNÍ FOND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„právnická osoba soukromého práva, založená k účelu společensky nebo hospodářsky užitečnému“</a:t>
            </a:r>
          </a:p>
          <a:p>
            <a:endParaRPr lang="cs-CZ" altLang="cs-CZ" sz="1800" dirty="0" smtClean="0"/>
          </a:p>
          <a:p>
            <a:r>
              <a:rPr lang="cs-CZ" altLang="cs-CZ" sz="1800" dirty="0" smtClean="0"/>
              <a:t>obecně „zjednodušená“ nadace</a:t>
            </a:r>
          </a:p>
          <a:p>
            <a:pPr lvl="1">
              <a:defRPr/>
            </a:pPr>
            <a:r>
              <a:rPr lang="cs-CZ" altLang="cs-CZ" sz="1600" dirty="0" smtClean="0"/>
              <a:t>nemusí mít nutně trvalý charakter</a:t>
            </a:r>
          </a:p>
          <a:p>
            <a:pPr lvl="1">
              <a:defRPr/>
            </a:pPr>
            <a:r>
              <a:rPr lang="cs-CZ" altLang="cs-CZ" sz="1600" dirty="0" smtClean="0"/>
              <a:t>institucionalizovaná veřejná sbírka</a:t>
            </a:r>
          </a:p>
          <a:p>
            <a:pPr lvl="1">
              <a:defRPr/>
            </a:pPr>
            <a:r>
              <a:rPr lang="cs-CZ" altLang="cs-CZ" sz="1600" dirty="0" smtClean="0"/>
              <a:t>nevytváří nadační jistinu ani nadační kapitál</a:t>
            </a:r>
          </a:p>
          <a:p>
            <a:pPr lvl="1">
              <a:defRPr/>
            </a:pPr>
            <a:r>
              <a:rPr lang="cs-CZ" altLang="cs-CZ" sz="1600" dirty="0" smtClean="0"/>
              <a:t>předmět vkladu ani dar nemusí splňovat předpoklad trvalého výnosu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67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NADACE A NADAČNÍ FONDY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 dirty="0" smtClean="0"/>
              <a:t>Výbor </a:t>
            </a:r>
            <a:r>
              <a:rPr lang="cs-CZ" altLang="cs-CZ" sz="1600" dirty="0"/>
              <a:t>dobré vůle – nadace Olgy Havlové </a:t>
            </a:r>
            <a:endParaRPr lang="cs-CZ" altLang="cs-CZ" sz="1600" dirty="0" smtClean="0"/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rozvoje občanské </a:t>
            </a:r>
            <a:r>
              <a:rPr lang="cs-CZ" altLang="cs-CZ" sz="1600" dirty="0" smtClean="0"/>
              <a:t>společnosti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Dagmar a Václava Havlových VIZE </a:t>
            </a:r>
            <a:r>
              <a:rPr lang="cs-CZ" altLang="cs-CZ" sz="1600" dirty="0" smtClean="0"/>
              <a:t>97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Terezy </a:t>
            </a:r>
            <a:r>
              <a:rPr lang="cs-CZ" altLang="cs-CZ" sz="1600" dirty="0" smtClean="0"/>
              <a:t>Maxové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 err="1" smtClean="0"/>
              <a:t>Adra</a:t>
            </a:r>
            <a:endParaRPr lang="cs-CZ" altLang="cs-CZ" sz="1600" dirty="0" smtClean="0"/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Charty </a:t>
            </a:r>
            <a:r>
              <a:rPr lang="cs-CZ" altLang="cs-CZ" sz="1600" dirty="0" smtClean="0"/>
              <a:t>77</a:t>
            </a:r>
          </a:p>
          <a:p>
            <a:r>
              <a:rPr lang="cs-CZ" altLang="cs-CZ" sz="1600" dirty="0" smtClean="0"/>
              <a:t>Nadace Partnerství</a:t>
            </a:r>
          </a:p>
          <a:p>
            <a:r>
              <a:rPr lang="cs-CZ" altLang="cs-CZ" sz="1600" dirty="0" smtClean="0"/>
              <a:t>Nadace Via</a:t>
            </a:r>
          </a:p>
          <a:p>
            <a:r>
              <a:rPr lang="cs-CZ" altLang="cs-CZ" sz="1600" dirty="0" smtClean="0"/>
              <a:t>Nadání </a:t>
            </a:r>
            <a:r>
              <a:rPr lang="cs-CZ" altLang="cs-CZ" sz="1600" dirty="0"/>
              <a:t>Josefa, Marie a Zdenky </a:t>
            </a:r>
            <a:r>
              <a:rPr lang="cs-CZ" altLang="cs-CZ" sz="1600" dirty="0" smtClean="0"/>
              <a:t>Hlávkových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/>
              <a:t>Open Society </a:t>
            </a:r>
            <a:r>
              <a:rPr lang="cs-CZ" altLang="cs-CZ" sz="1600" dirty="0" err="1"/>
              <a:t>Fund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Praha</a:t>
            </a:r>
          </a:p>
          <a:p>
            <a:r>
              <a:rPr lang="cs-CZ" altLang="cs-CZ" sz="1600" dirty="0" smtClean="0"/>
              <a:t>Vzdělávací </a:t>
            </a:r>
            <a:r>
              <a:rPr lang="cs-CZ" altLang="cs-CZ" sz="1600" dirty="0"/>
              <a:t>nadace Jana </a:t>
            </a:r>
            <a:r>
              <a:rPr lang="cs-CZ" altLang="cs-CZ" sz="1600" dirty="0" smtClean="0"/>
              <a:t>Husa</a:t>
            </a:r>
          </a:p>
          <a:p>
            <a:r>
              <a:rPr lang="cs-CZ" altLang="cs-CZ" sz="1600" dirty="0" smtClean="0"/>
              <a:t>Nadace </a:t>
            </a:r>
            <a:r>
              <a:rPr lang="cs-CZ" altLang="cs-CZ" sz="1600" dirty="0" err="1" smtClean="0"/>
              <a:t>Veronica</a:t>
            </a:r>
            <a:endParaRPr lang="cs-CZ" altLang="cs-CZ" sz="1600" dirty="0" smtClean="0"/>
          </a:p>
          <a:p>
            <a:r>
              <a:rPr lang="cs-CZ" altLang="cs-CZ" sz="1600" dirty="0" smtClean="0"/>
              <a:t>…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706257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OBECNĚ PROSPĚŠNÁ SPOLEČNOST</a:t>
            </a: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</a:t>
            </a:r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635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OBECNĚ PROSPĚŠNÁ SPOLEČNOST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 původní právní forma, která dnes dožívá (nahrazuje ji „ústav“)</a:t>
            </a:r>
          </a:p>
          <a:p>
            <a:pPr algn="just"/>
            <a:endParaRPr lang="cs-CZ" altLang="cs-CZ" sz="1350" dirty="0" smtClean="0"/>
          </a:p>
          <a:p>
            <a:pPr algn="just"/>
            <a:r>
              <a:rPr lang="cs-CZ" altLang="cs-CZ" sz="1800" dirty="0" smtClean="0"/>
              <a:t>„poskytuje veřejnosti obecně prospěšné služby za předem stanovených a pro všechny stejných podmínek“</a:t>
            </a:r>
          </a:p>
          <a:p>
            <a:pPr algn="just"/>
            <a:endParaRPr lang="cs-CZ" altLang="cs-CZ" sz="1800" dirty="0" smtClean="0"/>
          </a:p>
          <a:p>
            <a:pPr lvl="1" algn="just">
              <a:defRPr/>
            </a:pPr>
            <a:r>
              <a:rPr lang="cs-CZ" altLang="cs-CZ" sz="1600" dirty="0" smtClean="0"/>
              <a:t> (zakladatelem mohla být právnická i fyzická osoba – včetně obcí a státu)</a:t>
            </a:r>
          </a:p>
          <a:p>
            <a:pPr lvl="1" algn="just">
              <a:defRPr/>
            </a:pPr>
            <a:r>
              <a:rPr lang="cs-CZ" altLang="cs-CZ" sz="1600" dirty="0" smtClean="0"/>
              <a:t> (založení na základě zakládací smlouvy či zakladatelské listiny: název a sídlo, identifikace zakladatele, druh obecně prospěšných služeb a podmínky jejich poskytování, identifikace správní rady a způsob jejího jmenování    a jednání, identifikace dozorčí rady a způsob jejího jmenování a jednání, hodnotu a označení majetkových vkladů, způsob zveřejňování výroční zprávy o činnosti a hospodaření) </a:t>
            </a:r>
          </a:p>
          <a:p>
            <a:pPr lvl="1" algn="just">
              <a:defRPr/>
            </a:pPr>
            <a:r>
              <a:rPr lang="cs-CZ" altLang="cs-CZ" sz="1600" dirty="0" smtClean="0"/>
              <a:t> (nejvyšší orgán: správní rada, statutární orgán: ředitel, kontrolní orgán: dozorčí rada)</a:t>
            </a:r>
          </a:p>
          <a:p>
            <a:pPr lvl="1" algn="just">
              <a:defRPr/>
            </a:pPr>
            <a:r>
              <a:rPr lang="cs-CZ" altLang="cs-CZ" sz="1600" dirty="0" smtClean="0"/>
              <a:t> (vznik zápisem do rejstříku vedeného rejstříkovým soudem)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lvl="1" algn="just">
              <a:defRPr/>
            </a:pPr>
            <a:r>
              <a:rPr lang="cs-CZ" altLang="cs-CZ" sz="1600" dirty="0" smtClean="0"/>
              <a:t> oblasti aktivit: školství, kultura, sociální péče, zdravotnictví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01428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obecný koncept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nová </a:t>
            </a:r>
            <a:r>
              <a:rPr lang="cs-CZ" altLang="cs-CZ" sz="1800" dirty="0"/>
              <a:t>právní forma (nahrazuje „obecně prospěšnou společnost“)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„provozuje činnosti užitečné společensky nebo hospodářsky s využitím své osobní a majetkové složky. Tyto činnosti jsou provozovány za předem stanovených podmínek a jsou každému rovnocenně dostupné“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 je pro něj charakteristické využití jak osobní, tak majetkové složky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12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ÚSTAV: konkrétněji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založení:</a:t>
            </a:r>
          </a:p>
          <a:p>
            <a:pPr lvl="1" algn="just">
              <a:defRPr/>
            </a:pPr>
            <a:r>
              <a:rPr lang="cs-CZ" altLang="cs-CZ" sz="1600" dirty="0" smtClean="0"/>
              <a:t> na základě zakládací listiny nebo pořízením pro případ smrti</a:t>
            </a:r>
          </a:p>
          <a:p>
            <a:pPr lvl="1" algn="just">
              <a:defRPr/>
            </a:pPr>
            <a:r>
              <a:rPr lang="cs-CZ" altLang="cs-CZ" sz="1600" dirty="0" smtClean="0"/>
              <a:t> obsah zakládací listiny:  název („ústav“, „zapsaný ústav“, „z. </a:t>
            </a:r>
            <a:r>
              <a:rPr lang="cs-CZ" altLang="cs-CZ" sz="1600" dirty="0" err="1" smtClean="0"/>
              <a:t>ú.</a:t>
            </a:r>
            <a:r>
              <a:rPr lang="cs-CZ" altLang="cs-CZ" sz="1600" dirty="0" smtClean="0"/>
              <a:t>“), sídlo, vymezení účelu (případně i předmět vedlejší činnosti), identifikace správní rady      a způsob jejího jmenování a jednání, způsob určení ředitele...</a:t>
            </a:r>
          </a:p>
          <a:p>
            <a:pPr lvl="1" algn="just">
              <a:defRPr/>
            </a:pPr>
            <a:r>
              <a:rPr lang="cs-CZ" altLang="cs-CZ" sz="1600" dirty="0" smtClean="0"/>
              <a:t> nejvyšší orgán: správní rada, statutární orgán: ředitel, kontrolní orgán: dozorčí rada (nemusí nutně být zřízena)</a:t>
            </a:r>
          </a:p>
          <a:p>
            <a:pPr lvl="1" algn="just">
              <a:defRPr/>
            </a:pPr>
            <a:r>
              <a:rPr lang="cs-CZ" altLang="cs-CZ" sz="1600" dirty="0" smtClean="0"/>
              <a:t> vznik zápisem do rejstříku vedeného rejstříkovým soudem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algn="just"/>
            <a:r>
              <a:rPr lang="cs-CZ" altLang="cs-CZ" sz="1800" dirty="0" smtClean="0"/>
              <a:t> fungování:</a:t>
            </a:r>
          </a:p>
          <a:p>
            <a:pPr lvl="1" algn="just">
              <a:defRPr/>
            </a:pPr>
            <a:r>
              <a:rPr lang="cs-CZ" altLang="cs-CZ" sz="1200" dirty="0" smtClean="0"/>
              <a:t> </a:t>
            </a:r>
            <a:r>
              <a:rPr lang="cs-CZ" altLang="cs-CZ" sz="1600" dirty="0" smtClean="0"/>
              <a:t>na základě statutu ústavu</a:t>
            </a:r>
          </a:p>
          <a:p>
            <a:pPr lvl="1" algn="just">
              <a:defRPr/>
            </a:pPr>
            <a:r>
              <a:rPr lang="cs-CZ" altLang="cs-CZ" sz="1600" dirty="0" smtClean="0"/>
              <a:t> povinnost zveřejňovat výroční zprávu</a:t>
            </a:r>
          </a:p>
          <a:p>
            <a:pPr lvl="1" algn="just">
              <a:defRPr/>
            </a:pPr>
            <a:r>
              <a:rPr lang="cs-CZ" altLang="cs-CZ" sz="1600" dirty="0" smtClean="0"/>
              <a:t> povinnost auditu při obratu vyšším jak 10 mil. Kč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954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teď konkrétněji…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/>
          </a:p>
          <a:p>
            <a:pPr marL="72000" indent="0" algn="ctr">
              <a:buNone/>
            </a:pPr>
            <a:r>
              <a:rPr lang="cs-CZ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ORGANIZACE NA POMEZÍ SEKTORŮ: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sociální družstvo</a:t>
            </a:r>
          </a:p>
          <a:p>
            <a:pPr marL="72000" indent="0">
              <a:buNone/>
            </a:pP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- církve a náboženské společnosti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- organizační složky státu</a:t>
            </a:r>
          </a:p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  <a:r>
              <a:rPr lang="cs-CZ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- příspěvkové organizace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177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DRUŽSTVO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„</a:t>
            </a:r>
            <a:r>
              <a:rPr lang="cs-CZ" altLang="en-US" sz="1800" dirty="0"/>
              <a:t>družstvo, které soustavně vyvíjí obecně prospěšné činnosti směřující </a:t>
            </a:r>
            <a:r>
              <a:rPr lang="cs-CZ" altLang="en-US" sz="1800" dirty="0" smtClean="0"/>
              <a:t>na </a:t>
            </a:r>
            <a:r>
              <a:rPr lang="cs-CZ" altLang="en-US" sz="1800" dirty="0"/>
              <a:t>podporu sociální soudržnosti za účelem pracovní a sociální </a:t>
            </a:r>
            <a:r>
              <a:rPr lang="pl-PL" altLang="en-US" sz="1800" dirty="0"/>
              <a:t>integrace znevýhodněných osob do společnosti s </a:t>
            </a:r>
            <a:r>
              <a:rPr lang="cs-CZ" altLang="en-US" sz="1800" dirty="0"/>
              <a:t>přednostním uspokojováním místních potřeb a využíváním místních zdrojů podle místa sídla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působnosti sociálního družstva, zejména v oblasti vytváření pracovních příležitostí, sociálních služeb a zdravotní péče, vzdělávání, bydlení  </a:t>
            </a:r>
            <a:r>
              <a:rPr lang="cs-CZ" altLang="en-US" sz="1800" dirty="0" smtClean="0"/>
              <a:t>a </a:t>
            </a:r>
            <a:r>
              <a:rPr lang="cs-CZ" altLang="en-US" sz="1800" dirty="0"/>
              <a:t>trvale udržitelného rozvoje.</a:t>
            </a:r>
            <a:r>
              <a:rPr lang="cs-CZ" altLang="cs-CZ" sz="1800" dirty="0"/>
              <a:t>“</a:t>
            </a:r>
          </a:p>
          <a:p>
            <a:pPr algn="just"/>
            <a:endParaRPr lang="cs-CZ" altLang="cs-CZ" sz="1400" dirty="0"/>
          </a:p>
          <a:p>
            <a:pPr algn="just"/>
            <a:r>
              <a:rPr lang="cs-CZ" altLang="cs-CZ" sz="1800" dirty="0"/>
              <a:t>upravuje </a:t>
            </a:r>
            <a:r>
              <a:rPr lang="pl-PL" altLang="cs-CZ" sz="1800" dirty="0"/>
              <a:t>zákon č. 90/2012 Sb., o korporacích; § 758 - § 773</a:t>
            </a:r>
            <a:endParaRPr lang="cs-CZ" altLang="cs-CZ" sz="1800" dirty="0"/>
          </a:p>
          <a:p>
            <a:pPr marL="72000" indent="0" algn="just">
              <a:buNone/>
            </a:pPr>
            <a:endParaRPr lang="cs-CZ" altLang="cs-CZ" sz="1400" dirty="0"/>
          </a:p>
          <a:p>
            <a:pPr algn="just"/>
            <a:r>
              <a:rPr lang="cs-CZ" altLang="cs-CZ" sz="1800" dirty="0"/>
              <a:t>členská základna (právnické i fyzické osoby bez </a:t>
            </a:r>
            <a:r>
              <a:rPr lang="cs-CZ" altLang="cs-CZ" sz="1800" dirty="0" smtClean="0"/>
              <a:t>omezení)</a:t>
            </a:r>
          </a:p>
          <a:p>
            <a:pPr algn="just"/>
            <a:r>
              <a:rPr lang="cs-CZ" altLang="cs-CZ" sz="1800" dirty="0" smtClean="0"/>
              <a:t>fyzické osoby v postavení: zaměstnanců, dobrovolníků, příjemců služeb</a:t>
            </a:r>
          </a:p>
          <a:p>
            <a:pPr algn="just"/>
            <a:endParaRPr lang="cs-CZ" altLang="cs-CZ" sz="1200" dirty="0"/>
          </a:p>
          <a:p>
            <a:pPr algn="just"/>
            <a:r>
              <a:rPr lang="cs-CZ" altLang="cs-CZ" sz="1800" dirty="0"/>
              <a:t>možnost rozdělování až 33 % ze zisku mezi členy (zbytek zpět do aktivit)</a:t>
            </a:r>
          </a:p>
          <a:p>
            <a:pPr algn="just"/>
            <a:r>
              <a:rPr lang="cs-CZ" altLang="cs-CZ" sz="1800" dirty="0"/>
              <a:t>možnost </a:t>
            </a:r>
            <a:r>
              <a:rPr lang="cs-CZ" altLang="cs-CZ" sz="1800" dirty="0" smtClean="0"/>
              <a:t>podnikání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94714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složka </a:t>
            </a:r>
            <a:r>
              <a:rPr lang="cs-CZ" altLang="cs-CZ" sz="1800" dirty="0"/>
              <a:t>církve a náboženské společnost (CNS</a:t>
            </a:r>
            <a:r>
              <a:rPr lang="cs-CZ" altLang="cs-CZ" sz="1800" dirty="0" smtClean="0"/>
              <a:t>)</a:t>
            </a:r>
          </a:p>
          <a:p>
            <a:pPr algn="just"/>
            <a:r>
              <a:rPr lang="cs-CZ" altLang="en-US" sz="1800" dirty="0" smtClean="0"/>
              <a:t>„</a:t>
            </a:r>
            <a:r>
              <a:rPr lang="cs-CZ" altLang="en-US" sz="1800" dirty="0"/>
              <a:t>dobrovolné společenství osob s vlastní strukturou, orgány, vnitřními předpisy, náboženskými obřady a projevy víry, založené za účelem vyznávání určité náboženské víry, ať veřejně nebo soukromě, a zejména s tím spojeného shromažďování, bohoslužby, vyučování a duchovní </a:t>
            </a:r>
            <a:r>
              <a:rPr lang="cs-CZ" altLang="en-US" sz="1800" dirty="0" smtClean="0"/>
              <a:t>služby“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základní </a:t>
            </a:r>
            <a:r>
              <a:rPr lang="cs-CZ" altLang="cs-CZ" sz="1800" dirty="0"/>
              <a:t>právo na náboženské vyznání – vycházející z Listiny základních práv a </a:t>
            </a:r>
            <a:r>
              <a:rPr lang="cs-CZ" altLang="cs-CZ" sz="1800" dirty="0" smtClean="0"/>
              <a:t>svobod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upravuje </a:t>
            </a:r>
            <a:r>
              <a:rPr lang="cs-CZ" altLang="cs-CZ" sz="1800" dirty="0"/>
              <a:t>zákon č. 3/2002 Sb., o církvích a náboženských </a:t>
            </a:r>
            <a:r>
              <a:rPr lang="cs-CZ" altLang="cs-CZ" sz="1800" dirty="0" smtClean="0"/>
              <a:t>společnostech</a:t>
            </a:r>
          </a:p>
          <a:p>
            <a:pPr algn="just"/>
            <a:endParaRPr lang="cs-CZ" altLang="cs-CZ" sz="1800" dirty="0" smtClean="0"/>
          </a:p>
          <a:p>
            <a:pPr algn="just"/>
            <a:r>
              <a:rPr lang="cs-CZ" altLang="cs-CZ" sz="1800" dirty="0" smtClean="0"/>
              <a:t>většina </a:t>
            </a:r>
            <a:r>
              <a:rPr lang="cs-CZ" altLang="cs-CZ" sz="1800" dirty="0"/>
              <a:t>církevních náboženských skupin má </a:t>
            </a:r>
            <a:r>
              <a:rPr lang="cs-CZ" altLang="en-US" sz="1800" dirty="0"/>
              <a:t>vlastní vnitřní normy, kterými je upravena činnost v rámci instituce (např. </a:t>
            </a:r>
            <a:r>
              <a:rPr lang="cs-CZ" altLang="en-US" sz="1800" dirty="0" err="1"/>
              <a:t>Codex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Iuris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Canonici</a:t>
            </a:r>
            <a:r>
              <a:rPr lang="cs-CZ" altLang="en-US" sz="1800" dirty="0"/>
              <a:t>, kodex kanonického práva ŘKC</a:t>
            </a:r>
            <a:r>
              <a:rPr lang="cs-CZ" altLang="en-US" sz="1800" dirty="0" smtClean="0"/>
              <a:t>).</a:t>
            </a:r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2024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II. - CNS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církev a náboženská společnost </a:t>
            </a:r>
            <a:r>
              <a:rPr lang="cs-CZ" altLang="en-US" sz="1800" dirty="0" smtClean="0"/>
              <a:t>se </a:t>
            </a:r>
            <a:r>
              <a:rPr lang="cs-CZ" altLang="en-US" sz="1800" b="1" dirty="0" smtClean="0"/>
              <a:t>stává právnickou osobou </a:t>
            </a:r>
            <a:r>
              <a:rPr lang="cs-CZ" altLang="en-US" sz="1800" dirty="0" smtClean="0"/>
              <a:t>registrací, provedenou na základě žádosti splňující podmínky zákona.</a:t>
            </a:r>
          </a:p>
          <a:p>
            <a:pPr lvl="1" algn="just">
              <a:defRPr/>
            </a:pPr>
            <a:r>
              <a:rPr lang="cs-CZ" altLang="en-US" sz="1600" dirty="0" smtClean="0"/>
              <a:t>žádost na Ministerstvu kultury</a:t>
            </a:r>
          </a:p>
          <a:p>
            <a:pPr lvl="1" algn="just">
              <a:defRPr/>
            </a:pPr>
            <a:r>
              <a:rPr lang="cs-CZ" altLang="en-US" sz="1600" dirty="0" smtClean="0"/>
              <a:t>základní charakteristika církve a náboženské společnosti, jejího učení a poslání</a:t>
            </a:r>
          </a:p>
          <a:p>
            <a:pPr lvl="1" algn="just">
              <a:defRPr/>
            </a:pPr>
            <a:r>
              <a:rPr lang="cs-CZ" altLang="en-US" sz="1600" dirty="0" smtClean="0"/>
              <a:t>zápis o založení církve a náboženské společnosti na území ČR </a:t>
            </a:r>
          </a:p>
          <a:p>
            <a:pPr lvl="1" algn="just">
              <a:defRPr/>
            </a:pPr>
            <a:r>
              <a:rPr lang="cs-CZ" altLang="en-US" sz="1600" dirty="0" smtClean="0"/>
              <a:t>v originále podpisy 300 zletilých občanů ČR nebo cizinců s trvalým pobytem v ČR hlásících se k této církvi či náboženské společnosti</a:t>
            </a:r>
          </a:p>
          <a:p>
            <a:pPr lvl="1" algn="just">
              <a:defRPr/>
            </a:pPr>
            <a:r>
              <a:rPr lang="cs-CZ" altLang="en-US" sz="1600" dirty="0" smtClean="0"/>
              <a:t>pro přiznání zvláštních práv je nezbytné mít podporu alespoň 1 promile obyvatel ČR a splňovat podmínku minimálně 10 leté registrace</a:t>
            </a:r>
          </a:p>
          <a:p>
            <a:pPr lvl="1" algn="just">
              <a:defRPr/>
            </a:pPr>
            <a:r>
              <a:rPr lang="cs-CZ" altLang="en-US" sz="1600" dirty="0" smtClean="0"/>
              <a:t>zároveň musí být doložen základní dokument CNS se všemi náležitostmi podle zákona </a:t>
            </a:r>
          </a:p>
          <a:p>
            <a:pPr lvl="1" algn="just">
              <a:defRPr/>
            </a:pPr>
            <a:endParaRPr lang="cs-CZ" altLang="en-US" sz="1600" dirty="0" smtClean="0"/>
          </a:p>
          <a:p>
            <a:pPr lvl="1" algn="just">
              <a:defRPr/>
            </a:pPr>
            <a:r>
              <a:rPr lang="cs-CZ" altLang="en-US" sz="1600" dirty="0" smtClean="0"/>
              <a:t>…církve mohou také vytvářet tzv. </a:t>
            </a:r>
            <a:r>
              <a:rPr lang="en-US" altLang="en-US" sz="1600" dirty="0" err="1" smtClean="0"/>
              <a:t>evidované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círekvní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právnické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osoby</a:t>
            </a:r>
            <a:r>
              <a:rPr lang="en-US" altLang="en-US" sz="1600" dirty="0" smtClean="0"/>
              <a:t> a to v </a:t>
            </a:r>
            <a:r>
              <a:rPr lang="en-US" altLang="en-US" sz="1600" dirty="0" err="1" smtClean="0"/>
              <a:t>podobě</a:t>
            </a:r>
            <a:r>
              <a:rPr lang="en-US" altLang="en-US" sz="1600" dirty="0" smtClean="0"/>
              <a:t>: </a:t>
            </a:r>
            <a:r>
              <a:rPr lang="cs-CZ" altLang="en-US" sz="1600" dirty="0" smtClean="0"/>
              <a:t>svaz</a:t>
            </a:r>
            <a:r>
              <a:rPr lang="en-US" altLang="en-US" sz="1600" dirty="0" smtClean="0"/>
              <a:t>ů</a:t>
            </a:r>
            <a:r>
              <a:rPr lang="cs-CZ" altLang="en-US" sz="1600" dirty="0" smtClean="0"/>
              <a:t> </a:t>
            </a:r>
            <a:r>
              <a:rPr lang="cs-CZ" altLang="en-US" sz="1600" dirty="0" smtClean="0"/>
              <a:t>církví a náboženských </a:t>
            </a:r>
            <a:r>
              <a:rPr lang="cs-CZ" altLang="en-US" sz="1600" dirty="0" smtClean="0"/>
              <a:t>společností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nebo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účelových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zařízení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Oboje</a:t>
            </a:r>
            <a:r>
              <a:rPr lang="en-US" altLang="en-US" sz="1600" dirty="0" smtClean="0"/>
              <a:t> je </a:t>
            </a:r>
            <a:r>
              <a:rPr lang="en-US" altLang="en-US" sz="1600" dirty="0" err="1" smtClean="0"/>
              <a:t>zakládáno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evidencí</a:t>
            </a:r>
            <a:r>
              <a:rPr lang="en-US" altLang="en-US" sz="1600" dirty="0" smtClean="0"/>
              <a:t>.</a:t>
            </a:r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 smtClean="0"/>
              <a:t>specifikum </a:t>
            </a:r>
            <a:r>
              <a:rPr lang="cs-CZ" altLang="cs-CZ" sz="1600" dirty="0" smtClean="0"/>
              <a:t>v podobě zdroje příjmů – státní příspěvek na činnost, dotace</a:t>
            </a:r>
          </a:p>
          <a:p>
            <a:pPr algn="just"/>
            <a:endParaRPr lang="cs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91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úpravy neziskového sektoru I</a:t>
            </a:r>
            <a:r>
              <a:rPr lang="cs-CZ" dirty="0" smtClean="0"/>
              <a:t>.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 smtClean="0"/>
              <a:t>neexistence </a:t>
            </a:r>
            <a:r>
              <a:rPr lang="cs-CZ" altLang="cs-CZ" sz="1800" dirty="0"/>
              <a:t>právní definice pojmu NNO</a:t>
            </a:r>
          </a:p>
          <a:p>
            <a:pPr lvl="1">
              <a:defRPr/>
            </a:pPr>
            <a:r>
              <a:rPr lang="cs-CZ" altLang="cs-CZ" sz="1600" dirty="0"/>
              <a:t>zákon č. 586/1992 Sb., o daních z příjmů</a:t>
            </a:r>
          </a:p>
          <a:p>
            <a:pPr marL="324000" lvl="1" indent="0">
              <a:buNone/>
              <a:defRPr/>
            </a:pPr>
            <a:r>
              <a:rPr lang="cs-CZ" altLang="cs-CZ" sz="1600" i="1" dirty="0" smtClean="0"/>
              <a:t>„…</a:t>
            </a:r>
            <a:r>
              <a:rPr lang="cs-CZ" altLang="cs-CZ" sz="1600" i="1" dirty="0"/>
              <a:t>nejsou založeni nebo zřízeni za účelem podnikání…“</a:t>
            </a:r>
          </a:p>
          <a:p>
            <a:pPr lvl="1">
              <a:defRPr/>
            </a:pPr>
            <a:endParaRPr lang="cs-CZ" sz="1200" dirty="0"/>
          </a:p>
          <a:p>
            <a:pPr lvl="1">
              <a:defRPr/>
            </a:pPr>
            <a:r>
              <a:rPr lang="cs-CZ" sz="1600" dirty="0"/>
              <a:t>zájmová sdružení právnických osob, pokud mají tato sdružení právní subjektivitu a nejsou zřízena za účelem výdělečné činnosti 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registrované církve a náboženské společnosti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cs-CZ" sz="1600" dirty="0"/>
              <a:t>obce</a:t>
            </a:r>
          </a:p>
          <a:p>
            <a:pPr lvl="1">
              <a:defRPr/>
            </a:pPr>
            <a:r>
              <a:rPr lang="cs-CZ" sz="1600" dirty="0"/>
              <a:t>organizační složky státu</a:t>
            </a:r>
          </a:p>
          <a:p>
            <a:pPr lvl="1">
              <a:defRPr/>
            </a:pPr>
            <a:r>
              <a:rPr lang="cs-CZ" sz="1600" dirty="0"/>
              <a:t>kraje</a:t>
            </a:r>
          </a:p>
          <a:p>
            <a:pPr lvl="1">
              <a:defRPr/>
            </a:pPr>
            <a:r>
              <a:rPr lang="cs-CZ" sz="1600" dirty="0"/>
              <a:t>příspěvkové organizace</a:t>
            </a:r>
          </a:p>
          <a:p>
            <a:pPr lvl="1">
              <a:defRPr/>
            </a:pPr>
            <a:r>
              <a:rPr lang="cs-CZ" sz="1600" dirty="0"/>
              <a:t>státní fondy</a:t>
            </a:r>
          </a:p>
          <a:p>
            <a:pPr lvl="1">
              <a:defRPr/>
            </a:pPr>
            <a:r>
              <a:rPr lang="pl-PL" sz="1600" dirty="0"/>
              <a:t>subjekty, o nichž tak stanoví zvláštní </a:t>
            </a:r>
            <a:r>
              <a:rPr lang="cs-CZ" sz="1600" dirty="0"/>
              <a:t>zákon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		(včetně veřejných subjektů</a:t>
            </a:r>
            <a:r>
              <a:rPr lang="cs-CZ" altLang="cs-CZ" sz="1600" dirty="0" smtClean="0"/>
              <a:t>!)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0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072607" cy="451576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III. - CNS </a:t>
            </a:r>
            <a:r>
              <a:rPr lang="cs-CZ" sz="1100" dirty="0" smtClean="0"/>
              <a:t>(k 12. 3. 2019)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Apoštolská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Armáda spásy – církev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Bratrská jednota baptistů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Buddhismus Diamantové cesty linie Karma </a:t>
            </a:r>
            <a:r>
              <a:rPr lang="cs-CZ" altLang="en-US" sz="1100" dirty="0" err="1"/>
              <a:t>Kagřü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Českobratrská církev evangelická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adventistů sedmého dne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československá husitská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Ježíše Krista Svatých posledních dnů          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Křesťanská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Nová naděje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Nový Život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Oáza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řeckokatolická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římskokatolická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Slovo života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Svatého Řehoře </a:t>
            </a:r>
            <a:r>
              <a:rPr lang="cs-CZ" altLang="en-US" sz="1100" dirty="0" err="1"/>
              <a:t>Osvětitele</a:t>
            </a:r>
            <a:endParaRPr lang="cs-CZ" altLang="en-US" sz="1100" dirty="0"/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víry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Církev živého Boha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augsburského vyznání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Evangelická církev metodistická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Federace židovských obcí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Jednota bratrská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Kněžské bratrstvo svatého Pia X.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Křesťanské sbory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Luterská evangelická církev a. v.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Mezinárodní společnost pro vědomí Krišny, Hnutí </a:t>
            </a:r>
            <a:r>
              <a:rPr lang="cs-CZ" altLang="en-US" sz="1100" dirty="0" err="1"/>
              <a:t>Hare</a:t>
            </a:r>
            <a:r>
              <a:rPr lang="cs-CZ" altLang="en-US" sz="1100" dirty="0"/>
              <a:t> Krišna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českých unitářů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Náboženská společnost Svědkové Jehovovi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Novoapoštolská</a:t>
            </a:r>
            <a:r>
              <a:rPr lang="cs-CZ" altLang="en-US" sz="1100" dirty="0"/>
              <a:t>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Obec křesťanů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Pravoslavná církev v českých zemích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Ruská pravoslavná církev, </a:t>
            </a:r>
            <a:r>
              <a:rPr lang="cs-CZ" altLang="en-US" sz="1100" dirty="0" err="1"/>
              <a:t>podvorje</a:t>
            </a:r>
            <a:r>
              <a:rPr lang="cs-CZ" altLang="en-US" sz="1100" dirty="0"/>
              <a:t> patriarchy moskevského  </a:t>
            </a:r>
            <a:r>
              <a:rPr lang="cs-CZ" altLang="en-US" sz="1100" dirty="0" smtClean="0"/>
              <a:t>a </a:t>
            </a:r>
            <a:r>
              <a:rPr lang="cs-CZ" altLang="en-US" sz="1100" dirty="0"/>
              <a:t>celé Rusi v České republice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Slezská církev evangelická augsburského vyznání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Společenství Josefa Zezulky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Starokatolická církev v ČR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Théravádový</a:t>
            </a:r>
            <a:r>
              <a:rPr lang="cs-CZ" altLang="en-US" sz="1100" dirty="0"/>
              <a:t> buddhismus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/>
              <a:t>Ústředí muslimských obcí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Guru </a:t>
            </a:r>
            <a:r>
              <a:rPr lang="cs-CZ" altLang="en-US" sz="1100" dirty="0" err="1"/>
              <a:t>Díp</a:t>
            </a:r>
            <a:r>
              <a:rPr lang="cs-CZ" altLang="en-US" sz="1100" dirty="0"/>
              <a:t> Hindu </a:t>
            </a:r>
            <a:r>
              <a:rPr lang="cs-CZ" altLang="en-US" sz="1100" dirty="0" err="1"/>
              <a:t>Mandir</a:t>
            </a:r>
            <a:r>
              <a:rPr lang="cs-CZ" altLang="en-US" sz="1100" dirty="0"/>
              <a:t> – české hinduistické společenství</a:t>
            </a:r>
          </a:p>
          <a:p>
            <a:pPr marL="342900" indent="-342900">
              <a:buFont typeface="+mj-lt"/>
              <a:buAutoNum type="arabicPeriod"/>
            </a:pPr>
            <a:r>
              <a:rPr lang="cs-CZ" altLang="en-US" sz="1100" dirty="0" err="1"/>
              <a:t>Višva</a:t>
            </a:r>
            <a:r>
              <a:rPr lang="cs-CZ" altLang="en-US" sz="1100" dirty="0"/>
              <a:t> </a:t>
            </a:r>
            <a:r>
              <a:rPr lang="cs-CZ" altLang="en-US" sz="1100" dirty="0" err="1"/>
              <a:t>Nirmala</a:t>
            </a:r>
            <a:r>
              <a:rPr lang="cs-CZ" altLang="en-US" sz="1100" dirty="0"/>
              <a:t> Dharma</a:t>
            </a:r>
            <a:endParaRPr lang="cs-CZ" altLang="cs-CZ" sz="1100" dirty="0"/>
          </a:p>
          <a:p>
            <a:pPr algn="just"/>
            <a:endParaRPr lang="cs-CZ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7052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cs-CZ" dirty="0" smtClean="0"/>
              <a:t>ÍRKEVNÍ PRÁVNICKÉ OSOBY IV. - EPO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b="1" dirty="0" smtClean="0"/>
              <a:t>evidovaná právnická osoba </a:t>
            </a:r>
            <a:r>
              <a:rPr lang="cs-CZ" altLang="cs-CZ" sz="1800" dirty="0" smtClean="0"/>
              <a:t>(EPO) </a:t>
            </a:r>
            <a:r>
              <a:rPr lang="cs-CZ" altLang="en-US" sz="1800" dirty="0" smtClean="0"/>
              <a:t>vzniká založením příslušným orgánem registrované církve a náboženské společnosti podle jejího základního dokumentu. </a:t>
            </a:r>
            <a:endParaRPr lang="en-US" altLang="en-US" sz="1800" dirty="0" smtClean="0"/>
          </a:p>
          <a:p>
            <a:pPr algn="just"/>
            <a:endParaRPr lang="en-US" altLang="en-US" sz="1800" dirty="0" smtClean="0"/>
          </a:p>
          <a:p>
            <a:pPr algn="just"/>
            <a:r>
              <a:rPr lang="en-US" altLang="en-US" sz="1800" dirty="0" err="1" smtClean="0"/>
              <a:t>mezi</a:t>
            </a:r>
            <a:r>
              <a:rPr lang="en-US" altLang="en-US" sz="1800" dirty="0" smtClean="0"/>
              <a:t> EPO </a:t>
            </a:r>
            <a:r>
              <a:rPr lang="en-US" altLang="en-US" sz="1800" dirty="0" err="1" smtClean="0"/>
              <a:t>patří</a:t>
            </a:r>
            <a:r>
              <a:rPr lang="en-US" altLang="en-US" sz="1800" dirty="0" smtClean="0"/>
              <a:t>: </a:t>
            </a:r>
            <a:r>
              <a:rPr lang="en-US" altLang="en-US" sz="1800" dirty="0" err="1" smtClean="0"/>
              <a:t>svazy</a:t>
            </a:r>
            <a:r>
              <a:rPr lang="en-US" altLang="en-US" sz="1800" dirty="0" smtClean="0"/>
              <a:t> a </a:t>
            </a:r>
            <a:r>
              <a:rPr lang="en-US" altLang="en-US" sz="1800" b="1" dirty="0" err="1" smtClean="0"/>
              <a:t>účelová</a:t>
            </a:r>
            <a:r>
              <a:rPr lang="en-US" altLang="en-US" sz="1800" b="1" dirty="0" smtClean="0"/>
              <a:t> </a:t>
            </a:r>
            <a:r>
              <a:rPr lang="en-US" altLang="en-US" sz="1800" b="1" dirty="0" err="1" smtClean="0"/>
              <a:t>zařízení</a:t>
            </a:r>
            <a:r>
              <a:rPr lang="en-US" altLang="en-US" sz="1800" b="1" dirty="0"/>
              <a:t> </a:t>
            </a: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jejich</a:t>
            </a:r>
            <a:r>
              <a:rPr lang="en-US" altLang="en-US" sz="1800" dirty="0" smtClean="0"/>
              <a:t> </a:t>
            </a:r>
            <a:r>
              <a:rPr lang="cs-CZ" altLang="en-US" sz="1800" dirty="0" smtClean="0"/>
              <a:t>hlavním </a:t>
            </a:r>
            <a:r>
              <a:rPr lang="cs-CZ" altLang="en-US" sz="1800" dirty="0" smtClean="0"/>
              <a:t>úkolem </a:t>
            </a:r>
            <a:r>
              <a:rPr lang="cs-CZ" altLang="en-US" sz="1800" dirty="0" smtClean="0"/>
              <a:t>je </a:t>
            </a:r>
            <a:r>
              <a:rPr lang="cs-CZ" altLang="en-US" sz="1800" dirty="0" smtClean="0"/>
              <a:t>poskytovat obecně prospěšné charitativní, sociální nebo zdravotnické služby a to veřejnosti za předem stanovených a pro všechny uživatele stejných </a:t>
            </a:r>
            <a:r>
              <a:rPr lang="cs-CZ" altLang="en-US" sz="1800" dirty="0" smtClean="0"/>
              <a:t>podmínek</a:t>
            </a:r>
            <a:r>
              <a:rPr lang="en-US" altLang="en-US" sz="1800" dirty="0" smtClean="0"/>
              <a:t>)</a:t>
            </a:r>
            <a:endParaRPr lang="cs-CZ" altLang="en-US" sz="1800" dirty="0" smtClean="0"/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návrh pro </a:t>
            </a:r>
            <a:r>
              <a:rPr lang="cs-CZ" altLang="en-US" sz="1800" dirty="0" smtClean="0"/>
              <a:t>evidence</a:t>
            </a:r>
            <a:r>
              <a:rPr lang="en-US" altLang="en-US" sz="1800" dirty="0" smtClean="0"/>
              <a:t> EPO</a:t>
            </a:r>
            <a:r>
              <a:rPr lang="cs-CZ" altLang="en-US" sz="1800" dirty="0" smtClean="0"/>
              <a:t> </a:t>
            </a:r>
            <a:r>
              <a:rPr lang="cs-CZ" altLang="en-US" sz="1800" dirty="0" smtClean="0"/>
              <a:t>musí obsahovat zakládací listinu (název a identifikace zakladatele, název a sídlo účelového zařízení, označení a identifikace statutárního orgánu, stanovy…)</a:t>
            </a:r>
          </a:p>
          <a:p>
            <a:pPr algn="just"/>
            <a:endParaRPr lang="cs-CZ" altLang="en-US" sz="1800" dirty="0" smtClean="0"/>
          </a:p>
          <a:p>
            <a:pPr algn="just"/>
            <a:r>
              <a:rPr lang="cs-CZ" altLang="en-US" sz="1800" dirty="0" smtClean="0"/>
              <a:t>evidenci EPO provádí Ministerstvo kultury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3123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</a:t>
            </a:r>
            <a:r>
              <a:rPr lang="cs-CZ" dirty="0" smtClean="0"/>
              <a:t>SLOŽKY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  <a:endParaRPr lang="cs-CZ" altLang="cs-CZ" sz="1800" dirty="0" smtClean="0"/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vzniká </a:t>
            </a:r>
            <a:r>
              <a:rPr lang="cs-CZ" altLang="cs-CZ" sz="1800" dirty="0">
                <a:cs typeface="Times New Roman" pitchFamily="18" charset="0"/>
              </a:rPr>
              <a:t>a zaniká rozhodnutím </a:t>
            </a:r>
            <a:r>
              <a:rPr lang="en-US" altLang="cs-CZ" sz="1800" dirty="0" err="1" smtClean="0">
                <a:cs typeface="Times New Roman" pitchFamily="18" charset="0"/>
              </a:rPr>
              <a:t>příslušné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úrovně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rozpočtu</a:t>
            </a:r>
            <a:r>
              <a:rPr lang="en-US" altLang="cs-CZ" sz="1800" dirty="0" smtClean="0">
                <a:cs typeface="Times New Roman" pitchFamily="18" charset="0"/>
              </a:rPr>
              <a:t> – </a:t>
            </a:r>
            <a:r>
              <a:rPr lang="en-US" altLang="cs-CZ" sz="1800" dirty="0" err="1" smtClean="0">
                <a:cs typeface="Times New Roman" pitchFamily="18" charset="0"/>
              </a:rPr>
              <a:t>stát</a:t>
            </a:r>
            <a:r>
              <a:rPr lang="en-US" altLang="cs-CZ" sz="1800" dirty="0">
                <a:cs typeface="Times New Roman" pitchFamily="18" charset="0"/>
              </a:rPr>
              <a:t> </a:t>
            </a:r>
            <a:r>
              <a:rPr lang="en-US" altLang="cs-CZ" sz="1800" dirty="0" err="1" smtClean="0">
                <a:cs typeface="Times New Roman" pitchFamily="18" charset="0"/>
              </a:rPr>
              <a:t>či</a:t>
            </a:r>
            <a:r>
              <a:rPr lang="en-US" altLang="cs-CZ" sz="1800" dirty="0" smtClean="0">
                <a:cs typeface="Times New Roman" pitchFamily="18" charset="0"/>
              </a:rPr>
              <a:t> </a:t>
            </a:r>
            <a:r>
              <a:rPr lang="cs-CZ" altLang="cs-CZ" sz="1800" dirty="0" smtClean="0">
                <a:cs typeface="Times New Roman" pitchFamily="18" charset="0"/>
              </a:rPr>
              <a:t>ÚSC</a:t>
            </a:r>
            <a:endParaRPr lang="cs-CZ" altLang="cs-CZ" sz="1800" dirty="0" smtClean="0">
              <a:cs typeface="Times New Roman" pitchFamily="18" charset="0"/>
            </a:endParaRP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při </a:t>
            </a:r>
            <a:r>
              <a:rPr lang="cs-CZ" altLang="cs-CZ" sz="1800" dirty="0">
                <a:cs typeface="Times New Roman" pitchFamily="18" charset="0"/>
              </a:rPr>
              <a:t>jejím zřízení musí zřizovatel vydat zřizovací listinu (viz </a:t>
            </a:r>
            <a:r>
              <a:rPr lang="cs-CZ" altLang="cs-CZ" sz="1800" dirty="0" smtClean="0">
                <a:cs typeface="Times New Roman" pitchFamily="18" charset="0"/>
              </a:rPr>
              <a:t>zákon)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samostatnou právnickou </a:t>
            </a:r>
            <a:r>
              <a:rPr lang="cs-CZ" altLang="cs-CZ" sz="1800" dirty="0" smtClean="0">
                <a:cs typeface="Times New Roman" pitchFamily="18" charset="0"/>
              </a:rPr>
              <a:t>osobou</a:t>
            </a: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její </a:t>
            </a:r>
            <a:r>
              <a:rPr lang="cs-CZ" altLang="cs-CZ" sz="1800" dirty="0">
                <a:cs typeface="Times New Roman" pitchFamily="18" charset="0"/>
              </a:rPr>
              <a:t>zaměstnanci jsou zaměstnanci </a:t>
            </a:r>
            <a:r>
              <a:rPr lang="en-US" altLang="cs-CZ" sz="1800" dirty="0" err="1" smtClean="0">
                <a:cs typeface="Times New Roman" pitchFamily="18" charset="0"/>
              </a:rPr>
              <a:t>zřizovatele</a:t>
            </a:r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není </a:t>
            </a:r>
            <a:r>
              <a:rPr lang="cs-CZ" altLang="cs-CZ" sz="1800" dirty="0">
                <a:cs typeface="Times New Roman" pitchFamily="18" charset="0"/>
              </a:rPr>
              <a:t>účetní jednotkou - příjmy a výdaje (rozpočet) organizační složky jsou obsaženy v rozpočtu jejího </a:t>
            </a:r>
            <a:r>
              <a:rPr lang="cs-CZ" altLang="cs-CZ" sz="1800" dirty="0" smtClean="0">
                <a:cs typeface="Times New Roman" pitchFamily="18" charset="0"/>
              </a:rPr>
              <a:t>zřizovatele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například </a:t>
            </a:r>
            <a:r>
              <a:rPr lang="cs-CZ" altLang="cs-CZ" sz="1800" dirty="0">
                <a:cs typeface="Times New Roman" pitchFamily="18" charset="0"/>
              </a:rPr>
              <a:t>ve formě: kulturních a informačních center, knihoven </a:t>
            </a:r>
          </a:p>
        </p:txBody>
      </p:sp>
    </p:spTree>
    <p:extLst>
      <p:ext uri="{BB962C8B-B14F-4D97-AF65-F5344CB8AC3E}">
        <p14:creationId xmlns:p14="http://schemas.microsoft.com/office/powerpoint/2010/main" val="159306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PŘÍSPĚVKOVÉ ORGANIZACE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organizace </a:t>
            </a:r>
            <a:r>
              <a:rPr lang="cs-CZ" altLang="cs-CZ" sz="1800" dirty="0"/>
              <a:t>veřejné správy (tj. veřejného sektoru)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vzniká a zaniká rozhodnutím zastupitelstva ÚSC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při založení zřizovatel vydá zřizovací listinu a podá návrh na její zápis do rejstříku subjektů</a:t>
            </a:r>
          </a:p>
          <a:p>
            <a:pPr algn="just"/>
            <a:r>
              <a:rPr lang="cs-CZ" altLang="cs-CZ" sz="1800" dirty="0"/>
              <a:t>je samostatnou právnickou osobou, která má ve správě majetek svého zřizovatele (vymezeno ve zřizovací listině)</a:t>
            </a:r>
          </a:p>
          <a:p>
            <a:pPr algn="just"/>
            <a:r>
              <a:rPr lang="cs-CZ" altLang="cs-CZ" sz="1800" dirty="0"/>
              <a:t>může mít vlastní zaměstnance</a:t>
            </a:r>
          </a:p>
          <a:p>
            <a:pPr algn="just"/>
            <a:r>
              <a:rPr lang="cs-CZ" altLang="cs-CZ" sz="1800" dirty="0"/>
              <a:t>je samostatnou účetní jednotkou </a:t>
            </a:r>
          </a:p>
          <a:p>
            <a:pPr algn="just"/>
            <a:endParaRPr lang="cs-CZ" altLang="cs-CZ" sz="1800" dirty="0"/>
          </a:p>
          <a:p>
            <a:pPr algn="just"/>
            <a:r>
              <a:rPr lang="cs-CZ" altLang="cs-CZ" sz="1800" dirty="0"/>
              <a:t>má možnost provádět vedlejší (hospodářské) činnost (vymezeno ve zřizovací listině</a:t>
            </a:r>
            <a:r>
              <a:rPr lang="cs-CZ" altLang="cs-CZ" sz="1800" dirty="0" smtClean="0"/>
              <a:t>)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111451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</a:t>
            </a:r>
            <a:r>
              <a:rPr lang="en-US" dirty="0" smtClean="0"/>
              <a:t>ÁBAVNÁ VSUVKA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4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ZAMYŠLENÍ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sz="1400" dirty="0"/>
              <a:t>Obec ve spolupráci s místními občany chce zřídit dům pro seniory s pečovatelskou službou.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nadšených včelařů z regionu, chce vytvořit sdružení, v němž by si vzájemně pomáhali </a:t>
            </a:r>
            <a:r>
              <a:rPr lang="cs-CZ" sz="1400" dirty="0" smtClean="0"/>
              <a:t>ve </a:t>
            </a:r>
            <a:r>
              <a:rPr lang="cs-CZ" sz="1400" dirty="0"/>
              <a:t>svém koníčku a sdíleli své zkušenosti.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nadšenců organizujících sportovní aktivity v obci chce přesunout svoji působnost z veřejných prostranství a pořídit si vlastní sportovní areál v obci.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Zámožná občanka nejmenované obce chce odkázat své uspořené prostředky tak, aby z nich měli užitek obyvatelé její milované nejmenované obce.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dobrovolných herců (dosud hrající bezplatně v budově obce) musí koupit divadelní budovu, které se obec zbavuje.</a:t>
            </a:r>
            <a:endParaRPr lang="en-US" sz="1400" dirty="0"/>
          </a:p>
          <a:p>
            <a:pPr lvl="0" algn="just"/>
            <a:endParaRPr lang="cs-CZ" sz="1400" dirty="0"/>
          </a:p>
          <a:p>
            <a:pPr lvl="0" algn="just"/>
            <a:r>
              <a:rPr lang="cs-CZ" sz="1400" dirty="0"/>
              <a:t>Skupina podnikavých občanů chce dát práci znevýhodněné skupině osob v malé prádelně </a:t>
            </a:r>
            <a:r>
              <a:rPr lang="cs-CZ" sz="1400" dirty="0" smtClean="0"/>
              <a:t>a </a:t>
            </a:r>
            <a:r>
              <a:rPr lang="cs-CZ" sz="1400" dirty="0"/>
              <a:t>nezáleží jim na osobním zisku, pouze na prospěchu svojí cílové skupiny.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83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>
                <a:cs typeface="Times New Roman" pitchFamily="18" charset="0"/>
              </a:rPr>
              <a:t>klíčová úloha nového Občanského zákoníku</a:t>
            </a:r>
          </a:p>
          <a:p>
            <a:pPr algn="just"/>
            <a:endParaRPr lang="cs-CZ" altLang="cs-CZ" sz="1800" dirty="0" smtClean="0">
              <a:cs typeface="Times New Roman" pitchFamily="18" charset="0"/>
            </a:endParaRPr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tradiční právní formy nestátních neziskových organizací</a:t>
            </a:r>
          </a:p>
          <a:p>
            <a:pPr lvl="1" algn="just">
              <a:defRPr/>
            </a:pPr>
            <a:r>
              <a:rPr lang="cs-CZ" altLang="cs-CZ" sz="1600" dirty="0" smtClean="0"/>
              <a:t>občanské sdružení – spolek</a:t>
            </a:r>
          </a:p>
          <a:p>
            <a:pPr lvl="1" algn="just">
              <a:defRPr/>
            </a:pPr>
            <a:r>
              <a:rPr lang="cs-CZ" altLang="cs-CZ" sz="1600" dirty="0" smtClean="0"/>
              <a:t>nadace a nadační fond</a:t>
            </a:r>
          </a:p>
          <a:p>
            <a:pPr lvl="1" algn="just">
              <a:defRPr/>
            </a:pPr>
            <a:r>
              <a:rPr lang="cs-CZ" altLang="cs-CZ" sz="1600" dirty="0" smtClean="0"/>
              <a:t>obecně prospěšná společnost – ústav</a:t>
            </a:r>
          </a:p>
          <a:p>
            <a:pPr lvl="1" algn="just">
              <a:defRPr/>
            </a:pPr>
            <a:endParaRPr lang="cs-CZ" altLang="cs-CZ" sz="1600" dirty="0" smtClean="0"/>
          </a:p>
          <a:p>
            <a:pPr algn="just"/>
            <a:r>
              <a:rPr lang="cs-CZ" altLang="cs-CZ" sz="1800" dirty="0" smtClean="0">
                <a:cs typeface="Times New Roman" pitchFamily="18" charset="0"/>
              </a:rPr>
              <a:t>méně tradiční formy „nestátních neziskových organizací“</a:t>
            </a:r>
          </a:p>
          <a:p>
            <a:pPr lvl="1" algn="just">
              <a:defRPr/>
            </a:pPr>
            <a:r>
              <a:rPr lang="cs-CZ" altLang="cs-CZ" sz="1600" dirty="0" smtClean="0"/>
              <a:t>sociální družstvo</a:t>
            </a:r>
          </a:p>
          <a:p>
            <a:pPr lvl="1" algn="just">
              <a:defRPr/>
            </a:pPr>
            <a:r>
              <a:rPr lang="cs-CZ" altLang="cs-CZ" sz="1600" dirty="0" smtClean="0"/>
              <a:t>církevní a náboženské společnosti (CNS a EPO)</a:t>
            </a:r>
          </a:p>
          <a:p>
            <a:pPr lvl="1" algn="just">
              <a:defRPr/>
            </a:pPr>
            <a:r>
              <a:rPr lang="cs-CZ" altLang="cs-CZ" sz="1600" dirty="0" smtClean="0"/>
              <a:t>organizační složka státu</a:t>
            </a:r>
          </a:p>
          <a:p>
            <a:pPr lvl="1" algn="just">
              <a:defRPr/>
            </a:pPr>
            <a:r>
              <a:rPr lang="cs-CZ" altLang="cs-CZ" sz="1600" dirty="0" smtClean="0"/>
              <a:t>příspěvková organizace</a:t>
            </a:r>
          </a:p>
          <a:p>
            <a:pPr marL="324000" lvl="1" indent="0" algn="just">
              <a:buNone/>
              <a:defRPr/>
            </a:pP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88034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6800152" cy="451576"/>
          </a:xfrm>
        </p:spPr>
        <p:txBody>
          <a:bodyPr/>
          <a:lstStyle/>
          <a:p>
            <a:r>
              <a:rPr lang="cs-CZ" dirty="0" smtClean="0"/>
              <a:t>LITERATURA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PROSTOR PRO DOTAZY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 smtClean="0"/>
              <a:t>zákon </a:t>
            </a:r>
            <a:r>
              <a:rPr lang="cs-CZ" altLang="cs-CZ" sz="1800" dirty="0"/>
              <a:t>č. 89/2012 Sb. Občanský zákoník</a:t>
            </a:r>
          </a:p>
          <a:p>
            <a:pPr algn="just"/>
            <a:r>
              <a:rPr lang="cs-CZ" altLang="cs-CZ" sz="1800" dirty="0"/>
              <a:t>další v textu zmiňovaná </a:t>
            </a:r>
            <a:r>
              <a:rPr lang="cs-CZ" altLang="cs-CZ" sz="1800" dirty="0" smtClean="0"/>
              <a:t>legislativa</a:t>
            </a:r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 smtClean="0"/>
          </a:p>
          <a:p>
            <a:pPr algn="just"/>
            <a:endParaRPr lang="cs-CZ" altLang="cs-CZ" sz="1800" dirty="0"/>
          </a:p>
          <a:p>
            <a:pPr algn="just"/>
            <a:r>
              <a:rPr lang="en-US" altLang="cs-CZ" sz="1800" dirty="0" err="1" smtClean="0"/>
              <a:t>na</a:t>
            </a:r>
            <a:r>
              <a:rPr lang="en-US" altLang="cs-CZ" sz="1800" dirty="0" smtClean="0"/>
              <a:t> e-</a:t>
            </a:r>
            <a:r>
              <a:rPr lang="en-US" altLang="cs-CZ" sz="1800" dirty="0" err="1" smtClean="0"/>
              <a:t>mailu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nebo</a:t>
            </a:r>
            <a:r>
              <a:rPr lang="en-US" altLang="cs-CZ" sz="1800" dirty="0" smtClean="0"/>
              <a:t> v </a:t>
            </a:r>
            <a:r>
              <a:rPr lang="en-US" altLang="cs-CZ" sz="1800" dirty="0" err="1" smtClean="0"/>
              <a:t>diskusním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fóru</a:t>
            </a:r>
            <a:r>
              <a:rPr lang="en-US" altLang="cs-CZ" sz="1800" dirty="0" smtClean="0"/>
              <a:t> </a:t>
            </a:r>
            <a:r>
              <a:rPr lang="en-US" altLang="cs-CZ" sz="1800" dirty="0" err="1" smtClean="0"/>
              <a:t>předmětu</a:t>
            </a:r>
            <a:endParaRPr lang="cs-CZ" altLang="cs-CZ" sz="1800" dirty="0" smtClean="0"/>
          </a:p>
          <a:p>
            <a:pPr algn="just"/>
            <a:endParaRPr lang="cs-CZ" altLang="cs-CZ" sz="1800" dirty="0"/>
          </a:p>
          <a:p>
            <a:pPr algn="just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72130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úpravy neziskového sektoru II. </a:t>
            </a:r>
            <a:r>
              <a:rPr lang="cs-CZ" sz="1100" dirty="0"/>
              <a:t>(před 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800" dirty="0"/>
              <a:t>mimo zákon o daních z příjmů také:</a:t>
            </a:r>
          </a:p>
          <a:p>
            <a:pPr lvl="1" algn="just">
              <a:defRPr/>
            </a:pPr>
            <a:r>
              <a:rPr lang="cs-CZ" altLang="cs-CZ" sz="1600" dirty="0"/>
              <a:t>vyhláška č. 504/2002 Sb., </a:t>
            </a:r>
            <a:r>
              <a:rPr lang="cs-CZ" sz="1600" dirty="0"/>
              <a:t>kterou se provádějí některá ustanovení zákona č. 563/1991 Sb., o účetnictví, ve znění pozdějších předpisů, pro účetní jednotky, u kterých hlavním předmětem činnosti není podnikání, pokud účtují </a:t>
            </a:r>
            <a:r>
              <a:rPr lang="cs-CZ" sz="1600" dirty="0" smtClean="0"/>
              <a:t>       v </a:t>
            </a:r>
            <a:r>
              <a:rPr lang="cs-CZ" sz="1600" dirty="0"/>
              <a:t>soustavě podvojného účetnictví	          </a:t>
            </a:r>
            <a:r>
              <a:rPr lang="cs-CZ" sz="1600" dirty="0" smtClean="0"/>
              <a:t>				 (</a:t>
            </a:r>
            <a:r>
              <a:rPr lang="cs-CZ" sz="1600" dirty="0"/>
              <a:t>zkrátka „vyhláška č. 504/2002 Sb.“)</a:t>
            </a:r>
          </a:p>
          <a:p>
            <a:pPr lvl="1">
              <a:defRPr/>
            </a:pPr>
            <a:endParaRPr lang="cs-CZ" altLang="cs-CZ" sz="1600" dirty="0"/>
          </a:p>
          <a:p>
            <a:pPr marL="324000" lvl="1" indent="0">
              <a:buNone/>
              <a:defRPr/>
            </a:pPr>
            <a:r>
              <a:rPr lang="cs-CZ" altLang="cs-CZ" sz="1600" i="1" dirty="0"/>
              <a:t>„…jejich hlavním předmětem činnosti není podnikání…“</a:t>
            </a:r>
          </a:p>
          <a:p>
            <a:pPr lvl="1">
              <a:defRPr/>
            </a:pPr>
            <a:endParaRPr lang="cs-CZ" sz="1600" dirty="0"/>
          </a:p>
          <a:p>
            <a:pPr lvl="1">
              <a:defRPr/>
            </a:pPr>
            <a:r>
              <a:rPr lang="cs-CZ" sz="1600" dirty="0"/>
              <a:t>politické strany a politická hnutí</a:t>
            </a:r>
          </a:p>
          <a:p>
            <a:pPr lvl="1">
              <a:defRPr/>
            </a:pPr>
            <a:r>
              <a:rPr lang="cs-CZ" sz="1600" dirty="0"/>
              <a:t>občanská sdružení včetně odborových organizací</a:t>
            </a:r>
          </a:p>
          <a:p>
            <a:pPr lvl="1">
              <a:defRPr/>
            </a:pPr>
            <a:r>
              <a:rPr lang="cs-CZ" sz="1600" dirty="0"/>
              <a:t>církve a náboženské společnosti</a:t>
            </a:r>
          </a:p>
          <a:p>
            <a:pPr lvl="1">
              <a:defRPr/>
            </a:pPr>
            <a:r>
              <a:rPr lang="cs-CZ" sz="1600" dirty="0"/>
              <a:t>obecně prospěšné společnosti</a:t>
            </a:r>
          </a:p>
          <a:p>
            <a:pPr lvl="1">
              <a:defRPr/>
            </a:pPr>
            <a:r>
              <a:rPr lang="cs-CZ" sz="1600" dirty="0"/>
              <a:t>zájmová sdružení právnických osob</a:t>
            </a:r>
          </a:p>
          <a:p>
            <a:pPr lvl="1">
              <a:defRPr/>
            </a:pPr>
            <a:r>
              <a:rPr lang="cs-CZ" sz="1600" dirty="0"/>
              <a:t>organizace s mezinárodním prvkem</a:t>
            </a:r>
          </a:p>
          <a:p>
            <a:pPr lvl="1">
              <a:defRPr/>
            </a:pPr>
            <a:r>
              <a:rPr lang="cs-CZ" sz="1600" dirty="0"/>
              <a:t>nadace a nadační fondy</a:t>
            </a:r>
          </a:p>
          <a:p>
            <a:pPr lvl="1">
              <a:defRPr/>
            </a:pPr>
            <a:r>
              <a:rPr lang="cs-CZ" sz="1600" dirty="0"/>
              <a:t>společenství vlastníků jednotek</a:t>
            </a:r>
          </a:p>
          <a:p>
            <a:pPr lvl="1">
              <a:defRPr/>
            </a:pPr>
            <a:r>
              <a:rPr lang="cs-CZ" sz="1600" dirty="0"/>
              <a:t>veřejné vysoké školy</a:t>
            </a:r>
          </a:p>
          <a:p>
            <a:pPr lvl="1">
              <a:defRPr/>
            </a:pPr>
            <a:r>
              <a:rPr lang="pl-PL" sz="1600" dirty="0"/>
              <a:t>jiné účetní jednotky... </a:t>
            </a:r>
            <a:endParaRPr lang="cs-CZ" sz="1600" dirty="0"/>
          </a:p>
          <a:p>
            <a:pPr marL="324000" lvl="1" indent="0">
              <a:buNone/>
              <a:defRPr/>
            </a:pPr>
            <a:r>
              <a:rPr lang="cs-CZ" altLang="cs-CZ" sz="1600" dirty="0"/>
              <a:t>					(již neobsahuje veřejné subjekty</a:t>
            </a:r>
            <a:r>
              <a:rPr lang="cs-CZ" altLang="cs-CZ" sz="1600" dirty="0" smtClean="0"/>
              <a:t>)</a:t>
            </a:r>
            <a:endParaRPr lang="cs-CZ" altLang="cs-CZ" sz="16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5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909292" cy="451576"/>
          </a:xfrm>
        </p:spPr>
        <p:txBody>
          <a:bodyPr/>
          <a:lstStyle/>
          <a:p>
            <a:r>
              <a:rPr lang="cs-CZ" dirty="0"/>
              <a:t>Původní úpravy neziskového sektoru </a:t>
            </a:r>
            <a:r>
              <a:rPr lang="cs-CZ" dirty="0" smtClean="0"/>
              <a:t>III. </a:t>
            </a:r>
            <a:r>
              <a:rPr lang="cs-CZ" sz="1100" dirty="0"/>
              <a:t>(před 1. 1. 2014)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obecný </a:t>
            </a:r>
            <a:r>
              <a:rPr lang="cs-CZ" altLang="cs-CZ" sz="1800" dirty="0"/>
              <a:t>úzus? Považujme za NNO toto:</a:t>
            </a:r>
          </a:p>
          <a:p>
            <a:pPr lvl="1"/>
            <a:endParaRPr lang="cs-CZ" altLang="cs-CZ" sz="1600" dirty="0"/>
          </a:p>
          <a:p>
            <a:pPr lvl="1"/>
            <a:r>
              <a:rPr lang="cs-CZ" altLang="cs-CZ" sz="1600" dirty="0"/>
              <a:t>zájmová sdružení právnických osob </a:t>
            </a:r>
            <a:r>
              <a:rPr lang="cs-CZ" altLang="cs-CZ" sz="1600" i="1" dirty="0"/>
              <a:t>(zákon č. 40/1964 Sb., Občanský zákoník)</a:t>
            </a:r>
          </a:p>
          <a:p>
            <a:pPr lvl="1"/>
            <a:r>
              <a:rPr lang="cs-CZ" altLang="cs-CZ" sz="1600" dirty="0"/>
              <a:t>občanská sdružení včetně odborových organizací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83/1990 Sb., o sdružování občanů)</a:t>
            </a:r>
          </a:p>
          <a:p>
            <a:pPr lvl="1"/>
            <a:r>
              <a:rPr lang="cs-CZ" altLang="cs-CZ" sz="1600" dirty="0"/>
              <a:t>sdružení bez právní subjektivity </a:t>
            </a:r>
            <a:r>
              <a:rPr lang="cs-CZ" altLang="cs-CZ" sz="1600" i="1" dirty="0"/>
              <a:t>(zákon č. 40/1964 Sb., Občanský zákoník)</a:t>
            </a:r>
          </a:p>
          <a:p>
            <a:pPr lvl="1"/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/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/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/>
            <a:r>
              <a:rPr lang="cs-CZ" altLang="cs-CZ" sz="1600" dirty="0"/>
              <a:t>registrované církve a náboženské společnosti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/>
            <a:r>
              <a:rPr lang="cs-CZ" altLang="cs-CZ" sz="1600" dirty="0"/>
              <a:t>nadace a nadační fondy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227/1997 Sb., o nadacích a nadačních fondech)</a:t>
            </a:r>
          </a:p>
          <a:p>
            <a:pPr lvl="1"/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248/1995 Sb., o obecně prospěšných společnostech)</a:t>
            </a:r>
          </a:p>
          <a:p>
            <a:pPr lvl="1"/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(zákon č. 72/1994 Sb., o vlastnictví bytů)</a:t>
            </a:r>
          </a:p>
          <a:p>
            <a:pPr lvl="1"/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</a:t>
            </a:r>
            <a:r>
              <a:rPr lang="cs-CZ" altLang="cs-CZ" sz="1600" i="1" dirty="0" smtClean="0"/>
              <a:t>)</a:t>
            </a:r>
            <a:endParaRPr lang="cs-CZ" altLang="cs-CZ" sz="1600" i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7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Původní neziskový </a:t>
            </a:r>
            <a:r>
              <a:rPr lang="cs-CZ" dirty="0" smtClean="0"/>
              <a:t>sektor </a:t>
            </a:r>
            <a:r>
              <a:rPr lang="cs-CZ" sz="1100" dirty="0" smtClean="0"/>
              <a:t>(před </a:t>
            </a:r>
            <a:r>
              <a:rPr lang="cs-CZ" sz="1100" dirty="0"/>
              <a:t>1. 1. 2014)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18706"/>
          </a:xfrm>
        </p:spPr>
        <p:txBody>
          <a:bodyPr/>
          <a:lstStyle/>
          <a:p>
            <a:pPr algn="just">
              <a:defRPr/>
            </a:pPr>
            <a:r>
              <a:rPr lang="cs-CZ" altLang="cs-CZ" sz="1800" dirty="0" smtClean="0"/>
              <a:t>původní </a:t>
            </a:r>
            <a:r>
              <a:rPr lang="cs-CZ" altLang="cs-CZ" sz="1800" dirty="0"/>
              <a:t>neziskový sektor = velmi pestré prostředí</a:t>
            </a:r>
          </a:p>
          <a:p>
            <a:pPr lvl="1" algn="just">
              <a:defRPr/>
            </a:pPr>
            <a:r>
              <a:rPr lang="cs-CZ" altLang="cs-CZ" sz="1600" dirty="0"/>
              <a:t>rozdíly v samotných organizacích jedné právní formy </a:t>
            </a:r>
            <a:endParaRPr lang="cs-CZ" altLang="cs-CZ" sz="1600" dirty="0" smtClean="0"/>
          </a:p>
          <a:p>
            <a:pPr marL="324000" lvl="1" indent="0" algn="just">
              <a:buNone/>
              <a:defRPr/>
            </a:pPr>
            <a:r>
              <a:rPr lang="cs-CZ" altLang="cs-CZ" sz="1600" dirty="0" smtClean="0"/>
              <a:t>(</a:t>
            </a:r>
            <a:r>
              <a:rPr lang="cs-CZ" altLang="cs-CZ" sz="1600" dirty="0"/>
              <a:t>velikost, stáří, činnost…)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rozdíly v legislativním vymezení – legislativní „aviváž“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600" dirty="0" smtClean="0"/>
              <a:t> nerovnoměrnost možností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r>
              <a:rPr lang="cs-CZ" altLang="cs-CZ" sz="1600" dirty="0" smtClean="0"/>
              <a:t> horší </a:t>
            </a:r>
            <a:r>
              <a:rPr lang="cs-CZ" altLang="cs-CZ" sz="1600" dirty="0"/>
              <a:t>transparentnost (rejstříky</a:t>
            </a:r>
            <a:r>
              <a:rPr lang="cs-CZ" altLang="cs-CZ" sz="1600" dirty="0" smtClean="0"/>
              <a:t>)</a:t>
            </a:r>
          </a:p>
          <a:p>
            <a:pPr lvl="1" algn="just">
              <a:buFont typeface="Symbol" panose="05050102010706020507" pitchFamily="18" charset="2"/>
              <a:buChar char="Þ"/>
              <a:defRPr/>
            </a:pPr>
            <a:endParaRPr lang="cs-CZ" altLang="cs-CZ" sz="1800" dirty="0"/>
          </a:p>
          <a:p>
            <a:pPr algn="just">
              <a:defRPr/>
            </a:pPr>
            <a:r>
              <a:rPr lang="cs-CZ" altLang="cs-CZ" sz="1800" dirty="0"/>
              <a:t>je vždy heterogenita přínosná?</a:t>
            </a:r>
          </a:p>
        </p:txBody>
      </p:sp>
    </p:spTree>
    <p:extLst>
      <p:ext uri="{BB962C8B-B14F-4D97-AF65-F5344CB8AC3E}">
        <p14:creationId xmlns:p14="http://schemas.microsoft.com/office/powerpoint/2010/main" val="423825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Aktuální </a:t>
            </a:r>
            <a:r>
              <a:rPr lang="cs-CZ" dirty="0"/>
              <a:t>úprava neziskového sektoru </a:t>
            </a:r>
            <a:r>
              <a:rPr lang="cs-CZ" dirty="0" smtClean="0"/>
              <a:t>I. </a:t>
            </a:r>
            <a:r>
              <a:rPr lang="cs-CZ" sz="1100" dirty="0" smtClean="0"/>
              <a:t>(co je nového?) </a:t>
            </a:r>
            <a:endParaRPr lang="cs-CZ" sz="11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 smtClean="0"/>
              <a:t>k </a:t>
            </a:r>
            <a:r>
              <a:rPr lang="cs-CZ" altLang="cs-CZ" sz="1800" dirty="0"/>
              <a:t>1. 1. 2014 vstoupil v účinnost Nový Občanský zákoník</a:t>
            </a:r>
          </a:p>
          <a:p>
            <a:pPr lvl="1" algn="just">
              <a:defRPr/>
            </a:pPr>
            <a:r>
              <a:rPr lang="cs-CZ" altLang="cs-CZ" sz="1600" dirty="0"/>
              <a:t>zákon č. 89/2012 Sb., Občanský zákoník (dále jen „NOZ“)</a:t>
            </a:r>
          </a:p>
          <a:p>
            <a:pPr lvl="1" algn="just">
              <a:defRPr/>
            </a:pPr>
            <a:endParaRPr lang="cs-CZ" altLang="cs-CZ" sz="1600" dirty="0"/>
          </a:p>
          <a:p>
            <a:pPr lvl="1" algn="just">
              <a:defRPr/>
            </a:pPr>
            <a:r>
              <a:rPr lang="cs-CZ" altLang="cs-CZ" sz="1600" dirty="0"/>
              <a:t>souhrnná úprava pro občanské fungování</a:t>
            </a:r>
          </a:p>
          <a:p>
            <a:pPr lvl="1" algn="just">
              <a:defRPr/>
            </a:pPr>
            <a:r>
              <a:rPr lang="cs-CZ" altLang="cs-CZ" sz="1600" dirty="0"/>
              <a:t>3.081 paragrafů na 649 stranách (+ důvodové zprávy)</a:t>
            </a:r>
          </a:p>
          <a:p>
            <a:pPr lvl="1" algn="just">
              <a:defRPr/>
            </a:pPr>
            <a:r>
              <a:rPr lang="cs-CZ" altLang="cs-CZ" sz="1600" dirty="0"/>
              <a:t>zrušeno 238 předpisů (rozuměj zákonů)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r>
              <a:rPr lang="cs-CZ" altLang="cs-CZ" sz="1800" dirty="0"/>
              <a:t>odstranění provizoria</a:t>
            </a:r>
          </a:p>
          <a:p>
            <a:r>
              <a:rPr lang="cs-CZ" altLang="cs-CZ" sz="1800" dirty="0"/>
              <a:t>sjednocení právních úprav</a:t>
            </a:r>
          </a:p>
          <a:p>
            <a:r>
              <a:rPr lang="cs-CZ" altLang="cs-CZ" sz="1800" dirty="0"/>
              <a:t>odstranění formalismu (právo pro člověka, základní mantinely)</a:t>
            </a:r>
          </a:p>
          <a:p>
            <a:r>
              <a:rPr lang="cs-CZ" altLang="cs-CZ" sz="1800" dirty="0"/>
              <a:t>zásadních 14 prvních paragrafů:</a:t>
            </a:r>
          </a:p>
          <a:p>
            <a:pPr lvl="1" algn="just">
              <a:defRPr/>
            </a:pPr>
            <a:r>
              <a:rPr lang="cs-CZ" altLang="cs-CZ" sz="1600" dirty="0"/>
              <a:t>důraz na autonomii vůle člověka (většina norem má dispozitivní charakter)</a:t>
            </a:r>
          </a:p>
          <a:p>
            <a:pPr lvl="1" algn="just">
              <a:defRPr/>
            </a:pPr>
            <a:r>
              <a:rPr lang="cs-CZ" altLang="cs-CZ" sz="1600" dirty="0"/>
              <a:t>vše je dovoleno, co není zakázáno</a:t>
            </a:r>
          </a:p>
          <a:p>
            <a:pPr lvl="1" algn="just">
              <a:defRPr/>
            </a:pPr>
            <a:r>
              <a:rPr lang="cs-CZ" altLang="cs-CZ" sz="1600" dirty="0"/>
              <a:t>princip právní jistoty</a:t>
            </a:r>
          </a:p>
          <a:p>
            <a:pPr lvl="1" algn="just">
              <a:defRPr/>
            </a:pPr>
            <a:r>
              <a:rPr lang="cs-CZ" altLang="cs-CZ" sz="1600" dirty="0"/>
              <a:t>předpoklad </a:t>
            </a:r>
            <a:r>
              <a:rPr lang="cs-CZ" altLang="cs-CZ" sz="1600" dirty="0" smtClean="0"/>
              <a:t>poctivosti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0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jednotná úprava řady NNO – prostředí se výrazně mění (zjednodušuje?)</a:t>
            </a:r>
          </a:p>
          <a:p>
            <a:pPr lvl="1" algn="just">
              <a:defRPr/>
            </a:pPr>
            <a:r>
              <a:rPr lang="cs-CZ" altLang="cs-CZ" sz="1600" dirty="0"/>
              <a:t>„čitelnější“</a:t>
            </a:r>
          </a:p>
          <a:p>
            <a:pPr lvl="1" algn="just">
              <a:defRPr/>
            </a:pPr>
            <a:r>
              <a:rPr lang="cs-CZ" altLang="cs-CZ" sz="1600" dirty="0"/>
              <a:t>„přehlednější“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rozlišení právnických osob podle charakteristiky „faktického </a:t>
            </a:r>
            <a:r>
              <a:rPr lang="cs-CZ" altLang="cs-CZ" sz="1800" dirty="0" smtClean="0"/>
              <a:t>základu“ do </a:t>
            </a:r>
            <a:r>
              <a:rPr lang="cs-CZ" altLang="cs-CZ" sz="1800" dirty="0"/>
              <a:t>dvou skupiny:</a:t>
            </a:r>
          </a:p>
          <a:p>
            <a:pPr lvl="1" algn="just">
              <a:defRPr/>
            </a:pPr>
            <a:r>
              <a:rPr lang="cs-CZ" altLang="cs-CZ" sz="1600" dirty="0"/>
              <a:t>korporace (právnické osoby společenství osob)</a:t>
            </a:r>
          </a:p>
          <a:p>
            <a:pPr lvl="1" algn="just">
              <a:defRPr/>
            </a:pPr>
            <a:r>
              <a:rPr lang="cs-CZ" altLang="cs-CZ" sz="1600" dirty="0"/>
              <a:t>fundace (právnické osoby vytvořené majetkem vyčleněným k určitému účelu)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zřízeny veřejné rejstříky právnických osob (zákon č. 314/2013 Sb.)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altLang="cs-CZ" sz="1800" dirty="0"/>
          </a:p>
          <a:p>
            <a:pPr algn="just"/>
            <a:r>
              <a:rPr lang="cs-CZ" altLang="cs-CZ" sz="1800" dirty="0"/>
              <a:t>diskuse kolem veřejné prospěšnosti – ukončena v roce </a:t>
            </a:r>
            <a:r>
              <a:rPr lang="cs-CZ" altLang="cs-CZ" sz="1800" dirty="0" smtClean="0"/>
              <a:t>2018</a:t>
            </a:r>
            <a:endParaRPr lang="cs-CZ" alt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3730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0956185" cy="451576"/>
          </a:xfrm>
        </p:spPr>
        <p:txBody>
          <a:bodyPr/>
          <a:lstStyle/>
          <a:p>
            <a:r>
              <a:rPr lang="cs-CZ" dirty="0"/>
              <a:t>Aktuální úprava neziskového sektoru </a:t>
            </a:r>
            <a:r>
              <a:rPr lang="cs-CZ" dirty="0" smtClean="0"/>
              <a:t>III. </a:t>
            </a:r>
            <a:r>
              <a:rPr lang="cs-CZ" sz="1100" dirty="0"/>
              <a:t>(co je nového?)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1800" dirty="0"/>
              <a:t>podle nové úpravy (nejen NOZ) lze za NNO považovat:</a:t>
            </a:r>
          </a:p>
          <a:p>
            <a:pPr lvl="1" algn="just">
              <a:defRPr/>
            </a:pPr>
            <a:r>
              <a:rPr lang="cs-CZ" altLang="cs-CZ" sz="1600" dirty="0" smtClean="0"/>
              <a:t>zájmová </a:t>
            </a:r>
            <a:r>
              <a:rPr lang="cs-CZ" altLang="cs-CZ" sz="1600" dirty="0"/>
              <a:t>sdružení právnických osob </a:t>
            </a:r>
            <a:r>
              <a:rPr lang="cs-CZ" altLang="cs-CZ" sz="1600" i="1" dirty="0"/>
              <a:t>(NOZ; § 3051)</a:t>
            </a:r>
          </a:p>
          <a:p>
            <a:pPr lvl="1" algn="just">
              <a:defRPr/>
            </a:pPr>
            <a:r>
              <a:rPr lang="cs-CZ" altLang="cs-CZ" sz="1600" dirty="0"/>
              <a:t>spolky </a:t>
            </a:r>
            <a:r>
              <a:rPr lang="cs-CZ" altLang="cs-CZ" sz="1600" i="1" dirty="0"/>
              <a:t>(NOZ; § 214 - § 302)</a:t>
            </a:r>
          </a:p>
          <a:p>
            <a:pPr lvl="1" algn="just">
              <a:defRPr/>
            </a:pPr>
            <a:r>
              <a:rPr lang="cs-CZ" altLang="cs-CZ" sz="1600" dirty="0"/>
              <a:t>sdružení bez právní subjektivity (resp. společnosti) </a:t>
            </a:r>
            <a:r>
              <a:rPr lang="cs-CZ" altLang="cs-CZ" sz="1600" i="1" dirty="0"/>
              <a:t>(NOZ; § 2716 - § 2755)</a:t>
            </a:r>
          </a:p>
          <a:p>
            <a:pPr lvl="1" algn="just">
              <a:defRPr/>
            </a:pPr>
            <a:r>
              <a:rPr lang="cs-CZ" altLang="cs-CZ" sz="1600" dirty="0"/>
              <a:t>honební společenstva </a:t>
            </a:r>
            <a:r>
              <a:rPr lang="cs-CZ" altLang="cs-CZ" sz="1600" i="1" dirty="0"/>
              <a:t>(zákon č. 449/2001 Sb., o myslivosti)</a:t>
            </a:r>
          </a:p>
          <a:p>
            <a:pPr lvl="1" algn="just">
              <a:defRPr/>
            </a:pPr>
            <a:r>
              <a:rPr lang="cs-CZ" altLang="cs-CZ" sz="1600" dirty="0"/>
              <a:t>profesní komory </a:t>
            </a:r>
            <a:r>
              <a:rPr lang="cs-CZ" altLang="cs-CZ" sz="1600" i="1" dirty="0"/>
              <a:t>(různé zákony – není v nich jednotnost)</a:t>
            </a:r>
          </a:p>
          <a:p>
            <a:pPr lvl="1" algn="just">
              <a:defRPr/>
            </a:pPr>
            <a:r>
              <a:rPr lang="cs-CZ" altLang="cs-CZ" sz="1600" dirty="0"/>
              <a:t>politické strany a politická hnutí </a:t>
            </a:r>
            <a:r>
              <a:rPr lang="cs-CZ" altLang="cs-CZ" sz="1600" i="1" dirty="0"/>
              <a:t>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424/1991 Sb., o sdružování v politických stranách…)</a:t>
            </a:r>
          </a:p>
          <a:p>
            <a:pPr lvl="1" algn="just">
              <a:defRPr/>
            </a:pPr>
            <a:r>
              <a:rPr lang="cs-CZ" altLang="cs-CZ" sz="1600" dirty="0"/>
              <a:t>registrované církve a náboženské společnosti (</a:t>
            </a:r>
            <a:r>
              <a:rPr lang="cs-CZ" altLang="cs-CZ" sz="1600" i="1" dirty="0" smtClean="0"/>
              <a:t>zákon </a:t>
            </a:r>
            <a:r>
              <a:rPr lang="cs-CZ" altLang="cs-CZ" sz="1600" i="1" dirty="0"/>
              <a:t>č. 3/2002 Sb., o svobodě </a:t>
            </a:r>
            <a:r>
              <a:rPr lang="cs-CZ" altLang="cs-CZ" sz="1600" i="1" dirty="0" smtClean="0"/>
              <a:t>náboženského </a:t>
            </a:r>
            <a:r>
              <a:rPr lang="cs-CZ" altLang="cs-CZ" sz="1600" i="1" dirty="0"/>
              <a:t>vyznání…)</a:t>
            </a:r>
          </a:p>
          <a:p>
            <a:pPr lvl="1" algn="just">
              <a:defRPr/>
            </a:pPr>
            <a:r>
              <a:rPr lang="cs-CZ" altLang="cs-CZ" sz="1600" dirty="0"/>
              <a:t>nadace a nadační fondy </a:t>
            </a:r>
            <a:r>
              <a:rPr lang="cs-CZ" altLang="cs-CZ" sz="1600" i="1" dirty="0"/>
              <a:t>(NOZ; § 303 - § 401)</a:t>
            </a:r>
          </a:p>
          <a:p>
            <a:pPr lvl="1" algn="just">
              <a:defRPr/>
            </a:pPr>
            <a:r>
              <a:rPr lang="cs-CZ" altLang="cs-CZ" sz="1600" dirty="0"/>
              <a:t>obecně prospěšné společnosti </a:t>
            </a:r>
            <a:r>
              <a:rPr lang="cs-CZ" altLang="cs-CZ" sz="1600" i="1" dirty="0"/>
              <a:t>(NOZ; § 3050)</a:t>
            </a:r>
          </a:p>
          <a:p>
            <a:pPr lvl="1" algn="just">
              <a:defRPr/>
            </a:pPr>
            <a:r>
              <a:rPr lang="cs-CZ" altLang="cs-CZ" sz="1600" dirty="0"/>
              <a:t>společenství vlastníků jednotek </a:t>
            </a:r>
            <a:r>
              <a:rPr lang="cs-CZ" altLang="cs-CZ" sz="1600" i="1" dirty="0"/>
              <a:t>(NOZ; § 1194 - § 1122)</a:t>
            </a:r>
          </a:p>
          <a:p>
            <a:pPr lvl="1" algn="just">
              <a:defRPr/>
            </a:pPr>
            <a:r>
              <a:rPr lang="cs-CZ" altLang="cs-CZ" sz="1600" dirty="0"/>
              <a:t>veřejné vysoké školy </a:t>
            </a:r>
            <a:r>
              <a:rPr lang="cs-CZ" altLang="cs-CZ" sz="1600" i="1" dirty="0"/>
              <a:t>(zákon č. 111/1998 Sb., o vysokých školách)</a:t>
            </a:r>
          </a:p>
          <a:p>
            <a:pPr lvl="1" algn="just">
              <a:defRPr/>
            </a:pPr>
            <a:r>
              <a:rPr lang="cs-CZ" altLang="cs-CZ" sz="1600" dirty="0"/>
              <a:t>ústavy </a:t>
            </a:r>
            <a:r>
              <a:rPr lang="cs-CZ" altLang="cs-CZ" sz="1600" i="1" dirty="0"/>
              <a:t>(NOZ; § 402 - § 418)</a:t>
            </a:r>
          </a:p>
          <a:p>
            <a:pPr lvl="1" algn="just">
              <a:defRPr/>
            </a:pPr>
            <a:r>
              <a:rPr lang="cs-CZ" altLang="cs-CZ" sz="1600" dirty="0"/>
              <a:t>sociální družstva </a:t>
            </a:r>
            <a:r>
              <a:rPr lang="cs-CZ" altLang="cs-CZ" sz="1600" i="1" dirty="0"/>
              <a:t>(</a:t>
            </a:r>
            <a:r>
              <a:rPr lang="pl-PL" altLang="cs-CZ" sz="1600" i="1" dirty="0"/>
              <a:t>zákon č. 90/2012 Sb., o korporacích; § 758 - § 773)</a:t>
            </a:r>
          </a:p>
          <a:p>
            <a:pPr lvl="1" algn="just">
              <a:defRPr/>
            </a:pPr>
            <a:endParaRPr lang="pl-PL" altLang="cs-CZ" sz="1600" dirty="0"/>
          </a:p>
          <a:p>
            <a:pPr lvl="1" algn="just">
              <a:defRPr/>
            </a:pPr>
            <a:r>
              <a:rPr lang="pl-PL" altLang="cs-CZ" sz="1600" dirty="0"/>
              <a:t>vznik právní neosoby – </a:t>
            </a:r>
            <a:r>
              <a:rPr lang="pl-PL" altLang="cs-CZ" sz="1600" dirty="0" smtClean="0"/>
              <a:t>svěřen</a:t>
            </a:r>
            <a:r>
              <a:rPr lang="en-US" altLang="cs-CZ" sz="1600" dirty="0" smtClean="0"/>
              <a:t>s</a:t>
            </a:r>
            <a:r>
              <a:rPr lang="pl-PL" altLang="cs-CZ" sz="1600" dirty="0" smtClean="0"/>
              <a:t>ký </a:t>
            </a:r>
            <a:r>
              <a:rPr lang="pl-PL" altLang="cs-CZ" sz="1600" dirty="0"/>
              <a:t>fond </a:t>
            </a:r>
            <a:r>
              <a:rPr lang="pl-PL" altLang="cs-CZ" sz="1600" i="1" dirty="0"/>
              <a:t>(NOZ, § 1448)</a:t>
            </a:r>
            <a:endParaRPr lang="en-US" altLang="cs-CZ" sz="1600" i="1" dirty="0"/>
          </a:p>
          <a:p>
            <a:pPr lvl="1" algn="just">
              <a:defRPr/>
            </a:pPr>
            <a:endParaRPr lang="en-US" altLang="cs-CZ" sz="1600" dirty="0"/>
          </a:p>
          <a:p>
            <a:pPr lvl="1" algn="just">
              <a:defRPr/>
            </a:pPr>
            <a:r>
              <a:rPr lang="cs-CZ" altLang="cs-CZ" sz="1600" dirty="0"/>
              <a:t>a</a:t>
            </a:r>
            <a:r>
              <a:rPr lang="en-US" altLang="cs-CZ" sz="1600" dirty="0" smtClean="0"/>
              <a:t> </a:t>
            </a:r>
            <a:r>
              <a:rPr lang="en-US" altLang="cs-CZ" sz="1600" dirty="0" err="1"/>
              <a:t>kolik</a:t>
            </a:r>
            <a:r>
              <a:rPr lang="en-US" altLang="cs-CZ" sz="1600" dirty="0"/>
              <a:t> </a:t>
            </a:r>
            <a:r>
              <a:rPr lang="en-US" altLang="cs-CZ" sz="1600" dirty="0" err="1"/>
              <a:t>jich</a:t>
            </a:r>
            <a:r>
              <a:rPr lang="en-US" altLang="cs-CZ" sz="1600" dirty="0"/>
              <a:t> </a:t>
            </a:r>
            <a:r>
              <a:rPr lang="en-US" altLang="cs-CZ" sz="1600" dirty="0" err="1"/>
              <a:t>vlastně</a:t>
            </a:r>
            <a:r>
              <a:rPr lang="en-US" altLang="cs-CZ" sz="1600" dirty="0"/>
              <a:t> je? </a:t>
            </a:r>
            <a:r>
              <a:rPr lang="en-US" altLang="cs-CZ" sz="1600" dirty="0" smtClean="0">
                <a:hlinkClick r:id="rId2"/>
              </a:rPr>
              <a:t>1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4799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2971</Words>
  <Application>Microsoft Office PowerPoint</Application>
  <PresentationFormat>Widescreen</PresentationFormat>
  <Paragraphs>463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Symbol</vt:lpstr>
      <vt:lpstr>Tahoma</vt:lpstr>
      <vt:lpstr>Times New Roman</vt:lpstr>
      <vt:lpstr>Wingdings</vt:lpstr>
      <vt:lpstr>Motiv1</vt:lpstr>
      <vt:lpstr>Legislativní vymezení NNO - přednáška</vt:lpstr>
      <vt:lpstr>Obsah přednášky</vt:lpstr>
      <vt:lpstr>Původní úpravy neziskového sektoru I. (před 1. 1. 2014)</vt:lpstr>
      <vt:lpstr>Původní úpravy neziskového sektoru II. (před 1. 1. 2014)</vt:lpstr>
      <vt:lpstr>Původní úpravy neziskového sektoru III. (před 1. 1. 2014)</vt:lpstr>
      <vt:lpstr>Původní neziskový sektor (před 1. 1. 2014)</vt:lpstr>
      <vt:lpstr>Aktuální úprava neziskového sektoru I. (co je nového?) </vt:lpstr>
      <vt:lpstr>Aktuální úprava neziskového sektoru II. (co je nového?) </vt:lpstr>
      <vt:lpstr>Aktuální úprava neziskového sektoru III. (co je nového?) </vt:lpstr>
      <vt:lpstr>Aktuální úprava neziskového sektoru IV. (co je nového?) </vt:lpstr>
      <vt:lpstr>A teď konkrétněji…</vt:lpstr>
      <vt:lpstr>OBČANSKÉ SDRUŽENÍ: původní právní forma (před 1. 1. 2014)</vt:lpstr>
      <vt:lpstr>OBČANSKÉ SDRUŽENÍ: původní právní forma (před 1. 1. 2014)</vt:lpstr>
      <vt:lpstr>OBČANSKÉ SDRUŽENÍ: původní právní forma (před 1. 1. 2014)</vt:lpstr>
      <vt:lpstr>SPOLEK: obecný koncept</vt:lpstr>
      <vt:lpstr>SPOLEK: vzor stanov a spolkový rejstřík</vt:lpstr>
      <vt:lpstr>A teď konkrétněji…</vt:lpstr>
      <vt:lpstr>NADACE: obecný koncept</vt:lpstr>
      <vt:lpstr>NADACE: konkrétněji</vt:lpstr>
      <vt:lpstr>NADAČNÍ FOND</vt:lpstr>
      <vt:lpstr>ZNÁMÉ NADACE A NADAČNÍ FONDY</vt:lpstr>
      <vt:lpstr>A teď konkrétněji…</vt:lpstr>
      <vt:lpstr>OBECNĚ PROSPĚŠNÁ SPOLEČNOST</vt:lpstr>
      <vt:lpstr>ÚSTAV: obecný koncept</vt:lpstr>
      <vt:lpstr>ÚSTAV: konkrétněji</vt:lpstr>
      <vt:lpstr>A teď konkrétněji…</vt:lpstr>
      <vt:lpstr>SOCIÁLNÍ DRUŽSTVO</vt:lpstr>
      <vt:lpstr>CÍRKEVNÍ PRÁVNICKÉ OSOBY I. - CNS</vt:lpstr>
      <vt:lpstr>CÍRKEVNÍ PRÁVNICKÉ OSOBY II. - CNS</vt:lpstr>
      <vt:lpstr>CÍRKEVNÍ PRÁVNICKÉ OSOBY III. - CNS (k 12. 3. 2019)</vt:lpstr>
      <vt:lpstr>CÍRKEVNÍ PRÁVNICKÉ OSOBY IV. - EPO</vt:lpstr>
      <vt:lpstr>ORGANIZAČNÍ SLOŽKY</vt:lpstr>
      <vt:lpstr>PŘÍSPĚVKOVÉ ORGANIZACE</vt:lpstr>
      <vt:lpstr>ZÁBAVNÁ VSUVKA</vt:lpstr>
      <vt:lpstr>K ZAMYŠLENÍ</vt:lpstr>
      <vt:lpstr>SHRNUTÍ</vt:lpstr>
      <vt:lpstr>LITERATURA     PROSTOR PRO DOTAZY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JP</cp:lastModifiedBy>
  <cp:revision>33</cp:revision>
  <cp:lastPrinted>1601-01-01T00:00:00Z</cp:lastPrinted>
  <dcterms:created xsi:type="dcterms:W3CDTF">2019-02-25T18:09:44Z</dcterms:created>
  <dcterms:modified xsi:type="dcterms:W3CDTF">2020-03-29T22:03:00Z</dcterms:modified>
</cp:coreProperties>
</file>