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61" r:id="rId2"/>
    <p:sldMasterId id="2147483659" r:id="rId3"/>
    <p:sldMasterId id="2147483660" r:id="rId4"/>
  </p:sldMasterIdLst>
  <p:notesMasterIdLst>
    <p:notesMasterId r:id="rId28"/>
  </p:notesMasterIdLst>
  <p:handoutMasterIdLst>
    <p:handoutMasterId r:id="rId29"/>
  </p:handoutMasterIdLst>
  <p:sldIdLst>
    <p:sldId id="525" r:id="rId5"/>
    <p:sldId id="538" r:id="rId6"/>
    <p:sldId id="547" r:id="rId7"/>
    <p:sldId id="542" r:id="rId8"/>
    <p:sldId id="543" r:id="rId9"/>
    <p:sldId id="544" r:id="rId10"/>
    <p:sldId id="545" r:id="rId11"/>
    <p:sldId id="546" r:id="rId12"/>
    <p:sldId id="541" r:id="rId13"/>
    <p:sldId id="526" r:id="rId14"/>
    <p:sldId id="527" r:id="rId15"/>
    <p:sldId id="528" r:id="rId16"/>
    <p:sldId id="529" r:id="rId17"/>
    <p:sldId id="530" r:id="rId18"/>
    <p:sldId id="531" r:id="rId19"/>
    <p:sldId id="532" r:id="rId20"/>
    <p:sldId id="533" r:id="rId21"/>
    <p:sldId id="534" r:id="rId22"/>
    <p:sldId id="535" r:id="rId23"/>
    <p:sldId id="536" r:id="rId24"/>
    <p:sldId id="540" r:id="rId25"/>
    <p:sldId id="537" r:id="rId26"/>
    <p:sldId id="539" r:id="rId27"/>
  </p:sldIdLst>
  <p:sldSz cx="9144000" cy="6858000" type="screen4x3"/>
  <p:notesSz cx="6808788" cy="99425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287D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287D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287D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287D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287D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00287D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00287D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00287D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00287D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4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66CC"/>
    <a:srgbClr val="663300"/>
    <a:srgbClr val="FF9900"/>
    <a:srgbClr val="379FCD"/>
    <a:srgbClr val="336699"/>
    <a:srgbClr val="3366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63" autoAdjust="0"/>
    <p:restoredTop sz="89091" autoAdjust="0"/>
  </p:normalViewPr>
  <p:slideViewPr>
    <p:cSldViewPr snapToGrid="0" snapToObjects="1">
      <p:cViewPr varScale="1">
        <p:scale>
          <a:sx n="68" d="100"/>
          <a:sy n="68" d="100"/>
        </p:scale>
        <p:origin x="152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3954" y="-84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8489ABC5-D8D6-4E28-A4DE-9774E8F988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9" tIns="45924" rIns="91849" bIns="459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A269BB0F-D978-401F-B3FD-B270D429AB4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625" y="0"/>
            <a:ext cx="29511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9" tIns="45924" rIns="91849" bIns="459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752166EC-FB31-40B1-9094-3B03804ED22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511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9" tIns="45924" rIns="91849" bIns="459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67577F8B-FF5A-4B63-832D-CA89914F92E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625" y="9444038"/>
            <a:ext cx="29511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9" tIns="45924" rIns="91849" bIns="459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fld id="{1F1023B9-D48E-4D44-B98F-304F4B153D30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6D9957FE-5A15-4B1B-8017-CC1745C6D9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9" tIns="45924" rIns="91849" bIns="459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5F1C3E85-759B-4A18-8C4C-D4FB8AD3073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5116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9" tIns="45924" rIns="91849" bIns="459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C48D115C-9235-42EC-BC4A-7F8423F8390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>
            <a:extLst>
              <a:ext uri="{FF2B5EF4-FFF2-40B4-BE49-F238E27FC236}">
                <a16:creationId xmlns:a16="http://schemas.microsoft.com/office/drawing/2014/main" id="{4F19C473-4AD5-4FE9-921F-9D8DC6B9215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2813"/>
            <a:ext cx="5446712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9" tIns="45924" rIns="91849" bIns="459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06" name="Rectangle 6">
            <a:extLst>
              <a:ext uri="{FF2B5EF4-FFF2-40B4-BE49-F238E27FC236}">
                <a16:creationId xmlns:a16="http://schemas.microsoft.com/office/drawing/2014/main" id="{CB2807DC-A63A-4F95-8098-96EC0FFC982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511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9" tIns="45924" rIns="91849" bIns="459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7" name="Rectangle 7">
            <a:extLst>
              <a:ext uri="{FF2B5EF4-FFF2-40B4-BE49-F238E27FC236}">
                <a16:creationId xmlns:a16="http://schemas.microsoft.com/office/drawing/2014/main" id="{E8ECBF5A-5CA0-4FE1-8CE1-2F06013917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2450"/>
            <a:ext cx="295116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9" tIns="45924" rIns="91849" bIns="459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8B60E184-097D-48DF-A77D-F859B1D07D4A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>
            <a:extLst>
              <a:ext uri="{FF2B5EF4-FFF2-40B4-BE49-F238E27FC236}">
                <a16:creationId xmlns:a16="http://schemas.microsoft.com/office/drawing/2014/main" id="{C4190056-D12A-4C13-A20A-E4226744A72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9DB305A3-0D8C-4A59-88CA-FD986174C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5" name="Rectangle 21">
              <a:extLst>
                <a:ext uri="{FF2B5EF4-FFF2-40B4-BE49-F238E27FC236}">
                  <a16:creationId xmlns:a16="http://schemas.microsoft.com/office/drawing/2014/main" id="{82F4338B-4533-461A-BDA1-46339BF87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1477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b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6" name="Picture 22" descr="titl CZ">
              <a:extLst>
                <a:ext uri="{FF2B5EF4-FFF2-40B4-BE49-F238E27FC236}">
                  <a16:creationId xmlns:a16="http://schemas.microsoft.com/office/drawing/2014/main" id="{77AF6D7C-05AF-441F-926D-7C04B9D657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506663" y="2565400"/>
            <a:ext cx="5688012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8FF8E8A8-7E99-4256-9408-F8242B5FBEA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42BBE7B4-53F0-418C-AF74-6CD5537DEB5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4EBF91-79AD-443C-B699-D9B0298E6DA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02020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EDCFB579-AF19-440F-9D18-360C77B84B1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2726AC3-B778-4D91-A313-132E0FA967C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FFDB0C-A92F-4DFE-AF16-965558CFAEA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21840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1125538"/>
            <a:ext cx="2057400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20725" y="1125538"/>
            <a:ext cx="6024563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1EEE1040-A70B-461E-A587-5B3871FB1A4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36BAF460-243D-4F8C-86BB-C419670F682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75264-C8B0-4A71-A16A-89D08666F6A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13075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6477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20725" y="2017713"/>
            <a:ext cx="4040188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2017713"/>
            <a:ext cx="4041775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E5226A70-E7F6-4963-B100-446CEF8863A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45E3723D-682F-4F9A-9260-0FB4301525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42DE5-F378-4DF3-9CBC-71E06BFC023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4874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6477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20725" y="2017713"/>
            <a:ext cx="4040188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graf 3"/>
          <p:cNvSpPr>
            <a:spLocks noGrp="1"/>
          </p:cNvSpPr>
          <p:nvPr>
            <p:ph type="chart" sz="half" idx="2"/>
          </p:nvPr>
        </p:nvSpPr>
        <p:spPr>
          <a:xfrm>
            <a:off x="4913313" y="2017713"/>
            <a:ext cx="4041775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65568C27-57E8-4BF8-A382-0E966BF016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4B382044-4E51-4C78-987B-2BBCBD6DC13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EBEAF-597C-47E3-99E3-AB0724D0E07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31871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8E85A5-622B-4C69-BC06-B382E0199D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1B8DA1-6604-451F-B6B1-B0DD6DED48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E6E511-5BF2-456D-AE2C-2FC92869E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E83A5-0019-4A1F-9C42-F478278A887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44956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30A490-4A7E-4E25-99B9-B6BC38A379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614228-8772-42DE-B649-9F57B607A4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21CE27-B520-4497-AF7F-114E83FFAF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AC2AB-2237-4210-A943-9AE342A8E5E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62768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E21F99-1830-43B8-8A3F-A38194B813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0601C0-DA27-4C4E-BBB0-DAEE66C140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AD6F70-D759-4267-ACD7-56A094FE47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2C0A40-2441-4627-BD26-056DA1C779F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40827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9BFEF6-E9C5-429C-A151-8037790DC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09D2F-C161-49E6-8E50-F0B2EECB89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364F08-4F9F-4E35-912D-73E9F3AB29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A4E527-38A1-4A76-8242-9FFA26549F1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39809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A58B62-5518-43DA-9DEB-2CCE4C161D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F18389B-A101-4469-9B11-9C7033450D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86161E6-7823-4883-98D0-2AC36A91FE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F602B-4826-4E5E-BF79-96AC5BD3EDA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57069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262F4E1-651D-4812-BDD0-775DEDBCFA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41DDF4-2CFB-4837-A8B3-776FD12048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294A5DE-B7B2-4256-9D1E-DBBAA6D551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ED56C-E94E-4FE7-99E9-69EE7BAC5E1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4409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05B986F-7E03-4C32-A33E-9B2FE7BB29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CA838604-1A08-4F78-8CC0-FFCABB66C11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423A6-4127-4063-A36E-B058D4FE282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58914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E7AF9B-CE67-410D-A96C-8E9A1ABB3B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307D21-9D74-4A8D-AF75-A2A2F42AA3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C3BCE6-0E12-4A2A-B247-2C7D3C3E8B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110C7-2476-4F18-8864-FC16EA9183F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13756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0F84B0-48A1-421B-8895-BA6C5CF91F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C3B527-DA6B-4723-A761-A6DA8FA20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9E0133-24EC-4559-8BC5-F5F616DE60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EF06D-01B8-42C8-9C00-C3C72054ED4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7374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B4F37-7153-4DA8-820E-8792EA12B0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B3C4F2-C0A5-4561-AFDF-A60C595BF7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19B50-8828-4CED-89C9-70E415EA0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90C79-8071-464B-B5A8-C034DE30DEC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61674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81C701-079E-4DF5-9327-91F815FB8A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A606F7-103B-4CF1-9935-464FEDC726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70E46E-D8C2-4DC1-A3CB-9CA2A93F36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79021-5D4A-4A48-BF3A-6A9BB697CB7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56479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E47D04-1A50-42DC-81E9-D6229D3F82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356F26-CF1F-410C-8064-D7A392CF80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E4B242-10D9-49D3-A765-3FAC09054E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9B42A-3CFC-4CC4-A3A6-99513772158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17713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3B79B23-137C-48CC-B89C-B0328D1E98C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D63E04C-2D59-423F-9ECD-3D670F42BFF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AFDFF6-0FB7-450E-8B62-A1919252BA0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64530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F5C6BE-8EE2-40B8-9801-1AB10BAAF0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EBE3727-8C67-4289-B141-DD6015F833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7075D-6007-484D-9100-C4AF8ABA293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15676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E6D8DCE-DB6E-4346-8055-D9C9B14FAB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2F13F92-B816-42EB-BA7F-0DBF571B514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3FDA4-2AB9-4E1A-925A-F7F7D697C64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96511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1125538"/>
            <a:ext cx="4040188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1125538"/>
            <a:ext cx="40417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28B62EA-D299-460C-B77C-958000193CF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FAA4FBA-9765-4317-92D0-13150FDBE65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02562-7169-47BD-815E-DBA65D80D5E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37614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E8EB7E2-711B-413F-8D3C-EED276C2993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164095E3-756D-4B5B-91C8-63C11771E7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384318-5891-4721-9FB5-4AE48B48BB3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8020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64E463E8-CA11-4C39-8DA2-DF87E62F325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8639FAE8-5064-4FD3-95E9-0E377D0B572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619A3-8E9B-49CC-B126-3424A4CBD71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29818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CB38B6D2-5D25-4DF2-BF9C-EE0D295BA6D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C58B545-33F4-437A-A207-33826EF0ABC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2CC93-8799-42F9-8088-7DA8B1C5623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46177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E14CB7F5-1493-4A29-8A44-E5ABE01CDBA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C9F3662E-559E-4ADA-85E1-1D37F85B42D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31F329-312B-4E49-8557-1A74E860D59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01958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32CCF3C-0AAA-46F3-B7BE-F72B528902E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89D678F-2E49-48DB-BFC6-691D17B3043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D9E0B-EEE7-4F89-83A3-4370BD65FD8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79842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45FC2AA-44A9-44DF-AA2F-9BEF459265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B287118-9B46-47A6-843C-A86E39861D3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85BE6-37A0-4849-958A-7F68C29ABCA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47246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983C4B4-1666-45EB-A466-1312C74B908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5C86661-8C29-43DE-A767-558B8BF244A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AFBCCA-4991-47CC-B26D-8473C1BDC6D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22027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9AA14F5-774F-441B-99EA-18AA7297BC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1986BCD-E23B-4D0B-856D-D74EBBC9BC7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C6910-8D95-4595-9611-1CB2D3FF92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06695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56450BA-BC92-4469-9462-100B0A09E88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E44AA9F-B5B2-4C71-BE2E-90605E20EBC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5165FA-F10F-4400-932F-C44AD1D5EFF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20851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E0D7D04-88EB-4CA3-970A-AC3FDB9719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12A2FEF-D84F-4907-82CD-B3E5D21FD6D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DC04B-9055-4A3B-9DE2-B1953108678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76459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B416C30-E44D-4938-9BA5-C061470C7B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B72A085-7ADA-487C-9E7B-32D0C338C62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9729B-2876-43FD-90B3-60D31A1171F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5245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20950" y="1125538"/>
            <a:ext cx="31400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13425" y="1125538"/>
            <a:ext cx="314166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9815EB2-D1EB-4460-A1C3-DFE88B69593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B7700CB-2DB2-4ADC-B399-319340008CD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59C8FA-ECEB-495A-B9ED-35980593BF3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5392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2017713"/>
            <a:ext cx="40401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2017713"/>
            <a:ext cx="4041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B176AE3F-19D4-4BBC-9BA5-432CB45678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0606439F-79B6-4188-971B-135A647C885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E1917-6C59-4299-AED4-C9CB3846DA4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845554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4DAE2A3-B177-4F40-99B2-96A60F6B2B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B91D717-FF7C-4CB5-9547-EF14159BCA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324C1-BFD2-4388-84D7-A2A86859193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21158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094E1F7D-66A2-42F0-B4EF-F4B4541DDF0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D2C0383-D938-4876-B45B-B667514EB5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8281A9-D0D4-42DC-AB64-D4CE5F997CA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25818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C4C8EDA1-927E-4F0F-A00A-27E7090C1E5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D616DB83-F320-45C5-B31E-6CF5B1BE1E7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598173-A380-41FC-9FF9-41A07C86725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08167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0177482-931F-4B18-A256-CBF23BB7401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F459189-734D-41AC-8AC5-F7E45800C78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64C8B-C477-43AA-82C1-9336F5FF578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359827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DDC0B51-28CC-487C-B231-0930F9462B0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F736973-406C-4AA8-BE05-93334C1FAF4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AC739F-EDB0-49CC-9AB7-4F19AAC2A32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70723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7B99CC3-B45D-46E8-B8B3-0F1EFD52B9E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E0267B0-71EC-4BA2-BE19-AEAF019396D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62E89-5527-4DED-86A7-38FF21581DE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058962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900A5E6-1088-433B-81E4-D081722F71E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98E786D-FC6A-4F2E-8BB0-ED92629EEF3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324E9-C4EB-4A1D-B99B-9103EA873E0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10288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55B6AB86-3994-4BF0-B29D-1986D15488A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1B8A24A0-F1AB-4CB4-A2C4-76057BEFAFC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324A5-AC4A-42B0-82FF-B7BA3C5C41B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1406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F924A9B6-56FF-4AD1-8C83-270A95997C7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15B0F5BC-BA9A-47E7-A0B5-9A0C616492D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113523-D113-4254-882E-0C67F1AF8D5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9106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E78F57FB-9320-484F-8853-4C3B8C4248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D18CF5AA-71D1-4E2A-8DD6-04F15E586C6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6F6D0-DFC1-4410-B1F3-4BB3A3511C5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0856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942CD085-9CA0-4485-9325-A15611CABF2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5BAB59A6-8309-4A06-9498-66F542966B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0638F-8365-43FA-8438-C213538D3AF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7127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03C0B5B8-9509-4C8F-B402-941ADD67D31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8A2F9B63-EE71-4C4F-A2E9-D83F94B779A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4F60A-9C20-40F5-B3DE-26A8D942D83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03738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>
            <a:extLst>
              <a:ext uri="{FF2B5EF4-FFF2-40B4-BE49-F238E27FC236}">
                <a16:creationId xmlns:a16="http://schemas.microsoft.com/office/drawing/2014/main" id="{B5CE8AC3-CE30-4BE4-8278-694B1E4CFCA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4532" name="Rectangle 20">
              <a:extLst>
                <a:ext uri="{FF2B5EF4-FFF2-40B4-BE49-F238E27FC236}">
                  <a16:creationId xmlns:a16="http://schemas.microsoft.com/office/drawing/2014/main" id="{5B7545E3-497E-4D2B-92FA-9E39E96CB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2" name="Rectangle 19">
              <a:extLst>
                <a:ext uri="{FF2B5EF4-FFF2-40B4-BE49-F238E27FC236}">
                  <a16:creationId xmlns:a16="http://schemas.microsoft.com/office/drawing/2014/main" id="{7743D008-9CDB-468F-A5E5-2BD1001B7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1033" name="Picture 21" descr="zahlavi CZ">
              <a:extLst>
                <a:ext uri="{FF2B5EF4-FFF2-40B4-BE49-F238E27FC236}">
                  <a16:creationId xmlns:a16="http://schemas.microsoft.com/office/drawing/2014/main" id="{01A0BA6B-FD5E-4CF8-B2E8-B48F3BB5C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9">
            <a:extLst>
              <a:ext uri="{FF2B5EF4-FFF2-40B4-BE49-F238E27FC236}">
                <a16:creationId xmlns:a16="http://schemas.microsoft.com/office/drawing/2014/main" id="{B65F84FC-CA06-4BD7-B6BC-2DB401BDB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1125538"/>
            <a:ext cx="7827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10">
            <a:extLst>
              <a:ext uri="{FF2B5EF4-FFF2-40B4-BE49-F238E27FC236}">
                <a16:creationId xmlns:a16="http://schemas.microsoft.com/office/drawing/2014/main" id="{77AE35CE-DBB7-4CF4-9377-CBBAC51A9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2017713"/>
            <a:ext cx="82343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64529" name="Rectangle 17">
            <a:extLst>
              <a:ext uri="{FF2B5EF4-FFF2-40B4-BE49-F238E27FC236}">
                <a16:creationId xmlns:a16="http://schemas.microsoft.com/office/drawing/2014/main" id="{01B9CF8F-8D66-4708-9BE9-E477039735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64530" name="Rectangle 18">
            <a:extLst>
              <a:ext uri="{FF2B5EF4-FFF2-40B4-BE49-F238E27FC236}">
                <a16:creationId xmlns:a16="http://schemas.microsoft.com/office/drawing/2014/main" id="{402E06A3-B3F7-42BE-815D-CDB8C6D4F6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969696"/>
                </a:solidFill>
              </a:defRPr>
            </a:lvl1pPr>
          </a:lstStyle>
          <a:p>
            <a:fld id="{D9F5C229-A844-4301-BDA8-357717345744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7" r:id="rId1"/>
    <p:sldLayoutId id="2147485212" r:id="rId2"/>
    <p:sldLayoutId id="2147485213" r:id="rId3"/>
    <p:sldLayoutId id="2147485214" r:id="rId4"/>
    <p:sldLayoutId id="2147485215" r:id="rId5"/>
    <p:sldLayoutId id="2147485216" r:id="rId6"/>
    <p:sldLayoutId id="2147485217" r:id="rId7"/>
    <p:sldLayoutId id="2147485218" r:id="rId8"/>
    <p:sldLayoutId id="2147485219" r:id="rId9"/>
    <p:sldLayoutId id="2147485220" r:id="rId10"/>
    <p:sldLayoutId id="2147485221" r:id="rId11"/>
    <p:sldLayoutId id="2147485222" r:id="rId12"/>
    <p:sldLayoutId id="2147485223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6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E895AD7-A489-4DBD-B536-9633581F6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561CA83-7BA3-49EE-BB01-9C14F83B5B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89476" name="Rectangle 4">
            <a:extLst>
              <a:ext uri="{FF2B5EF4-FFF2-40B4-BE49-F238E27FC236}">
                <a16:creationId xmlns:a16="http://schemas.microsoft.com/office/drawing/2014/main" id="{BC63F314-368C-48CB-BB65-E6ADCAB964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9477" name="Rectangle 5">
            <a:extLst>
              <a:ext uri="{FF2B5EF4-FFF2-40B4-BE49-F238E27FC236}">
                <a16:creationId xmlns:a16="http://schemas.microsoft.com/office/drawing/2014/main" id="{8AF17A02-AA38-4B98-A9C5-FC25EA60B1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489478" name="Rectangle 6">
            <a:extLst>
              <a:ext uri="{FF2B5EF4-FFF2-40B4-BE49-F238E27FC236}">
                <a16:creationId xmlns:a16="http://schemas.microsoft.com/office/drawing/2014/main" id="{561404DD-3DB3-4E00-A8B1-6E76FDAD91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22D2A694-7235-43E8-B41E-666D092C9287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4" r:id="rId1"/>
    <p:sldLayoutId id="2147485225" r:id="rId2"/>
    <p:sldLayoutId id="2147485226" r:id="rId3"/>
    <p:sldLayoutId id="2147485227" r:id="rId4"/>
    <p:sldLayoutId id="2147485228" r:id="rId5"/>
    <p:sldLayoutId id="2147485229" r:id="rId6"/>
    <p:sldLayoutId id="2147485230" r:id="rId7"/>
    <p:sldLayoutId id="2147485231" r:id="rId8"/>
    <p:sldLayoutId id="2147485232" r:id="rId9"/>
    <p:sldLayoutId id="2147485233" r:id="rId10"/>
    <p:sldLayoutId id="214748523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0FEAA64A-E32B-428A-BC6B-DD19A5025DB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8547" name="Rectangle 3">
              <a:extLst>
                <a:ext uri="{FF2B5EF4-FFF2-40B4-BE49-F238E27FC236}">
                  <a16:creationId xmlns:a16="http://schemas.microsoft.com/office/drawing/2014/main" id="{C8B2669C-0A80-4492-BB21-BA176834F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079" name="Rectangle 4">
              <a:extLst>
                <a:ext uri="{FF2B5EF4-FFF2-40B4-BE49-F238E27FC236}">
                  <a16:creationId xmlns:a16="http://schemas.microsoft.com/office/drawing/2014/main" id="{C8639A6B-B2D9-4944-AAD1-E0591620C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3080" name="Picture 5" descr="zahlavi CZ">
              <a:extLst>
                <a:ext uri="{FF2B5EF4-FFF2-40B4-BE49-F238E27FC236}">
                  <a16:creationId xmlns:a16="http://schemas.microsoft.com/office/drawing/2014/main" id="{ACF2B242-26DB-4824-8569-8020CAFFC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ctangle 7">
            <a:extLst>
              <a:ext uri="{FF2B5EF4-FFF2-40B4-BE49-F238E27FC236}">
                <a16:creationId xmlns:a16="http://schemas.microsoft.com/office/drawing/2014/main" id="{5244C9D0-942D-4ABF-8BF5-21248EA13D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125538"/>
            <a:ext cx="8234363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8552" name="Rectangle 8">
            <a:extLst>
              <a:ext uri="{FF2B5EF4-FFF2-40B4-BE49-F238E27FC236}">
                <a16:creationId xmlns:a16="http://schemas.microsoft.com/office/drawing/2014/main" id="{E6E37904-444F-47C2-B8BC-93CE03A10E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108553" name="Rectangle 9">
            <a:extLst>
              <a:ext uri="{FF2B5EF4-FFF2-40B4-BE49-F238E27FC236}">
                <a16:creationId xmlns:a16="http://schemas.microsoft.com/office/drawing/2014/main" id="{4F2C3782-833E-4554-BB66-59874624EEA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969696"/>
                </a:solidFill>
              </a:defRPr>
            </a:lvl1pPr>
          </a:lstStyle>
          <a:p>
            <a:fld id="{583E04B7-95DC-4D55-AFFA-C4609C910414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5" r:id="rId1"/>
    <p:sldLayoutId id="2147485236" r:id="rId2"/>
    <p:sldLayoutId id="2147485237" r:id="rId3"/>
    <p:sldLayoutId id="2147485238" r:id="rId4"/>
    <p:sldLayoutId id="2147485239" r:id="rId5"/>
    <p:sldLayoutId id="2147485240" r:id="rId6"/>
    <p:sldLayoutId id="2147485241" r:id="rId7"/>
    <p:sldLayoutId id="2147485242" r:id="rId8"/>
    <p:sldLayoutId id="2147485243" r:id="rId9"/>
    <p:sldLayoutId id="2147485244" r:id="rId10"/>
    <p:sldLayoutId id="214748524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760C9BE9-CD0D-4C6D-A7AD-F5458D96EC9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0595" name="Rectangle 3">
              <a:extLst>
                <a:ext uri="{FF2B5EF4-FFF2-40B4-BE49-F238E27FC236}">
                  <a16:creationId xmlns:a16="http://schemas.microsoft.com/office/drawing/2014/main" id="{0CD9DDDD-692F-45AE-AC2E-4F4C48541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4103" name="Rectangle 4">
              <a:extLst>
                <a:ext uri="{FF2B5EF4-FFF2-40B4-BE49-F238E27FC236}">
                  <a16:creationId xmlns:a16="http://schemas.microsoft.com/office/drawing/2014/main" id="{29FC8F2E-923B-4CDA-AFE1-742244B4E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287D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4104" name="Picture 5" descr="zahlavi CZ">
              <a:extLst>
                <a:ext uri="{FF2B5EF4-FFF2-40B4-BE49-F238E27FC236}">
                  <a16:creationId xmlns:a16="http://schemas.microsoft.com/office/drawing/2014/main" id="{BF2EDA84-8385-4179-9DB5-00A288611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" name="Rectangle 6">
            <a:extLst>
              <a:ext uri="{FF2B5EF4-FFF2-40B4-BE49-F238E27FC236}">
                <a16:creationId xmlns:a16="http://schemas.microsoft.com/office/drawing/2014/main" id="{5CF1DCC7-571C-4476-9D9A-2AD7AA0E9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20950" y="1125538"/>
            <a:ext cx="6434138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0599" name="Rectangle 7">
            <a:extLst>
              <a:ext uri="{FF2B5EF4-FFF2-40B4-BE49-F238E27FC236}">
                <a16:creationId xmlns:a16="http://schemas.microsoft.com/office/drawing/2014/main" id="{7BE1F399-4B1D-415C-B36A-F6E1E2F266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r>
              <a:rPr lang="cs-CZ"/>
              <a:t>FF: PBSNPB2: Jakub Pejcal, 12. 11. 2015: Účetnictví a zdanění neziskových organizací, Fundraising, Ekonomické řízení neziskových organizací</a:t>
            </a:r>
          </a:p>
        </p:txBody>
      </p:sp>
      <p:sp>
        <p:nvSpPr>
          <p:cNvPr id="110600" name="Rectangle 8">
            <a:extLst>
              <a:ext uri="{FF2B5EF4-FFF2-40B4-BE49-F238E27FC236}">
                <a16:creationId xmlns:a16="http://schemas.microsoft.com/office/drawing/2014/main" id="{C26C708B-65FF-4EDB-9801-00368DB3C1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969696"/>
                </a:solidFill>
              </a:defRPr>
            </a:lvl1pPr>
          </a:lstStyle>
          <a:p>
            <a:fld id="{31313358-F01E-4F62-94B0-21F1103ABDE3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hyperlink" Target="https://www.muni.cz/absolventi/spolek-absolventu-a-pratel-mu/granty-tgm/aktualni-rocnik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tOQda0aKIc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youtube.com/watch?v=s2nuE-c_Lvg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s://www.youtube.com/watch?v=mMivqgLcfs8" TargetMode="External"/><Relationship Id="rId5" Type="http://schemas.openxmlformats.org/officeDocument/2006/relationships/hyperlink" Target="https://www.youtube.com/watch?v=3iIkOi3srLo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video.idnes.cz/?c=A150515_101501_tv-zpravy_nov&amp;idVideo=V150514_173823_webtv_hey" TargetMode="External"/><Relationship Id="rId9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emf"/><Relationship Id="rId5" Type="http://schemas.openxmlformats.org/officeDocument/2006/relationships/hyperlink" Target="https://www.vlada.cz/assets/ppov/rnno/dokumenty/rozbor_2015_prilohy_pro_web.pdf" TargetMode="External"/><Relationship Id="rId4" Type="http://schemas.openxmlformats.org/officeDocument/2006/relationships/hyperlink" Target="https://www.vlada.cz/assets/ppov/rnno/dokumenty/rozbor_2015_material_pro_web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2D667A-8303-4333-AC84-C9068E4F6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6663" y="2832100"/>
            <a:ext cx="5688012" cy="2036763"/>
          </a:xfrm>
        </p:spPr>
        <p:txBody>
          <a:bodyPr anchor="t"/>
          <a:lstStyle/>
          <a:p>
            <a:pPr>
              <a:defRPr/>
            </a:pPr>
            <a:br>
              <a:rPr lang="cs-CZ" sz="2000" dirty="0"/>
            </a:br>
            <a:br>
              <a:rPr lang="cs-CZ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Financování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NNO</a:t>
            </a:r>
            <a:br>
              <a:rPr lang="cs-CZ" sz="2000" b="0" dirty="0"/>
            </a:br>
            <a:r>
              <a:rPr lang="cs-CZ" sz="2000" dirty="0" err="1"/>
              <a:t>Fundraising</a:t>
            </a:r>
            <a:br>
              <a:rPr lang="cs-CZ" sz="2000" b="0" dirty="0"/>
            </a:br>
            <a:endParaRPr lang="cs-CZ" sz="2000" b="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Zástupný symbol pro číslo snímku 3">
            <a:extLst>
              <a:ext uri="{FF2B5EF4-FFF2-40B4-BE49-F238E27FC236}">
                <a16:creationId xmlns:a16="http://schemas.microsoft.com/office/drawing/2014/main" id="{6666F62D-2227-44CA-9DBC-44615CB4CD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C49CFD5-0AF6-4EE3-920F-DED39FFEA8F9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r>
              <a:rPr lang="cs-CZ" altLang="cs-CZ" sz="1200">
                <a:solidFill>
                  <a:srgbClr val="969696"/>
                </a:solidFill>
              </a:rPr>
              <a:t> / </a:t>
            </a:r>
            <a:r>
              <a:rPr lang="en-US" altLang="cs-CZ" sz="1200">
                <a:solidFill>
                  <a:srgbClr val="969696"/>
                </a:solidFill>
              </a:rPr>
              <a:t>23</a:t>
            </a:r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B7B3928-2232-4E78-8461-67EAB4E201E4}"/>
              </a:ext>
            </a:extLst>
          </p:cNvPr>
          <p:cNvSpPr txBox="1">
            <a:spLocks/>
          </p:cNvSpPr>
          <p:nvPr/>
        </p:nvSpPr>
        <p:spPr bwMode="auto">
          <a:xfrm>
            <a:off x="2506663" y="1739900"/>
            <a:ext cx="5688012" cy="16684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n-US" sz="3000" dirty="0"/>
              <a:t>SPR218</a:t>
            </a:r>
            <a:r>
              <a:rPr lang="cs-CZ" sz="3000" dirty="0"/>
              <a:t>:</a:t>
            </a:r>
            <a:endParaRPr lang="cs-CZ" sz="3000" kern="0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C28136D-A211-40A7-9E50-077063799A0B}"/>
              </a:ext>
            </a:extLst>
          </p:cNvPr>
          <p:cNvSpPr txBox="1">
            <a:spLocks/>
          </p:cNvSpPr>
          <p:nvPr/>
        </p:nvSpPr>
        <p:spPr bwMode="auto">
          <a:xfrm>
            <a:off x="2506663" y="4999038"/>
            <a:ext cx="5688012" cy="12493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cs-CZ" sz="1500" kern="0" dirty="0"/>
              <a:t>Jakub </a:t>
            </a:r>
            <a:r>
              <a:rPr lang="cs-CZ" sz="1500" kern="0" dirty="0" err="1"/>
              <a:t>Pejcal</a:t>
            </a:r>
            <a:endParaRPr lang="cs-CZ" sz="1500" kern="0" dirty="0"/>
          </a:p>
          <a:p>
            <a:pPr>
              <a:defRPr/>
            </a:pPr>
            <a:r>
              <a:rPr lang="cs-CZ" sz="1500" kern="0" dirty="0"/>
              <a:t>322799@mail.muni.cz</a:t>
            </a:r>
          </a:p>
          <a:p>
            <a:pPr>
              <a:defRPr/>
            </a:pPr>
            <a:r>
              <a:rPr lang="cs-CZ" sz="1500" kern="0" dirty="0"/>
              <a:t>ESF MU, Katedra veřejné ekonomie (kancelář č. 416)</a:t>
            </a:r>
          </a:p>
          <a:p>
            <a:pPr>
              <a:defRPr/>
            </a:pPr>
            <a:r>
              <a:rPr lang="cs-CZ" sz="1500" kern="0" dirty="0"/>
              <a:t>Centrum pro výzkum neziskového sektoru http://cvns.econ.muni.cz/</a:t>
            </a:r>
          </a:p>
        </p:txBody>
      </p:sp>
      <p:sp>
        <p:nvSpPr>
          <p:cNvPr id="8198" name="Zástupný symbol pro zápatí 2">
            <a:extLst>
              <a:ext uri="{FF2B5EF4-FFF2-40B4-BE49-F238E27FC236}">
                <a16:creationId xmlns:a16="http://schemas.microsoft.com/office/drawing/2014/main" id="{5634BD92-E84B-4334-B9F9-E715A45ED3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4651B93-A1AC-4211-A747-010E3786F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9"/>
    </mc:Choice>
    <mc:Fallback xmlns="">
      <p:transition spd="slow" advTm="4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46C031-5F59-4DAD-99E3-A0EAF21F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altLang="cs-CZ" sz="2400" dirty="0" err="1"/>
              <a:t>fundraising</a:t>
            </a:r>
            <a:endParaRPr lang="cs-CZ" sz="1000" dirty="0"/>
          </a:p>
        </p:txBody>
      </p:sp>
      <p:sp>
        <p:nvSpPr>
          <p:cNvPr id="8195" name="Zástupný symbol pro text 2">
            <a:extLst>
              <a:ext uri="{FF2B5EF4-FFF2-40B4-BE49-F238E27FC236}">
                <a16:creationId xmlns:a16="http://schemas.microsoft.com/office/drawing/2014/main" id="{62CD9AE9-3656-4A20-A4A5-CDF7A9A8C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549775"/>
          </a:xfrm>
        </p:spPr>
        <p:txBody>
          <a:bodyPr anchor="t"/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1800" dirty="0" err="1"/>
              <a:t>j</a:t>
            </a:r>
            <a:r>
              <a:rPr lang="en-US" sz="1800" dirty="0" err="1"/>
              <a:t>ak</a:t>
            </a:r>
            <a:r>
              <a:rPr lang="cs-CZ" sz="1800" dirty="0"/>
              <a:t> </a:t>
            </a:r>
            <a:r>
              <a:rPr lang="en-US" sz="1800" dirty="0" err="1"/>
              <a:t>úspěšně</a:t>
            </a:r>
            <a:r>
              <a:rPr lang="cs-CZ" sz="1800" dirty="0"/>
              <a:t> </a:t>
            </a:r>
            <a:r>
              <a:rPr lang="en-US" sz="1800" dirty="0" err="1"/>
              <a:t>přesvědčit</a:t>
            </a:r>
            <a:r>
              <a:rPr lang="cs-CZ" sz="1800" dirty="0"/>
              <a:t> </a:t>
            </a:r>
            <a:r>
              <a:rPr lang="en-US" sz="1800" dirty="0" err="1"/>
              <a:t>druhé</a:t>
            </a:r>
            <a:r>
              <a:rPr lang="en-US" sz="1800" dirty="0"/>
              <a:t>,</a:t>
            </a:r>
            <a:r>
              <a:rPr lang="cs-CZ" sz="1800" dirty="0"/>
              <a:t> </a:t>
            </a:r>
            <a:r>
              <a:rPr lang="en-US" sz="1800" dirty="0" err="1"/>
              <a:t>že</a:t>
            </a:r>
            <a:r>
              <a:rPr lang="cs-CZ" sz="1800" dirty="0"/>
              <a:t> </a:t>
            </a:r>
            <a:r>
              <a:rPr lang="en-US" sz="1800" dirty="0"/>
              <a:t>by</a:t>
            </a:r>
            <a:r>
              <a:rPr lang="cs-CZ" sz="1800" dirty="0"/>
              <a:t> </a:t>
            </a:r>
            <a:r>
              <a:rPr lang="en-US" sz="1800" dirty="0" err="1"/>
              <a:t>měli</a:t>
            </a:r>
            <a:r>
              <a:rPr lang="cs-CZ" sz="1800" dirty="0"/>
              <a:t> </a:t>
            </a:r>
            <a:r>
              <a:rPr lang="en-US" sz="1800" dirty="0" err="1"/>
              <a:t>přispět</a:t>
            </a:r>
            <a:r>
              <a:rPr lang="cs-CZ" sz="1800" dirty="0"/>
              <a:t> </a:t>
            </a:r>
            <a:r>
              <a:rPr lang="en-US" sz="1800" dirty="0" err="1"/>
              <a:t>právě</a:t>
            </a:r>
            <a:r>
              <a:rPr lang="cs-CZ" sz="1800" dirty="0"/>
              <a:t> </a:t>
            </a:r>
            <a:r>
              <a:rPr lang="en-US" sz="1800" dirty="0" err="1"/>
              <a:t>Vaší</a:t>
            </a:r>
            <a:r>
              <a:rPr lang="cs-CZ" sz="1800" dirty="0"/>
              <a:t> </a:t>
            </a:r>
            <a:r>
              <a:rPr lang="en-US" sz="1800" dirty="0" err="1"/>
              <a:t>organizaci</a:t>
            </a:r>
            <a:endParaRPr lang="en-US" sz="1800" dirty="0"/>
          </a:p>
          <a:p>
            <a:pPr eaLnBrk="1" hangingPunct="1">
              <a:defRPr/>
            </a:pPr>
            <a:endParaRPr lang="cs-CZ" altLang="cs-CZ" sz="1800" dirty="0"/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zahrnuje různé postupy a metody, jak získat finanční a nefinanční prostředky na činnost organizace (resp. jak získat přátele?)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endParaRPr lang="cs-CZ" altLang="cs-CZ" sz="1800" dirty="0"/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jak na to?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přesvědčit druhé dokáže jen ten, kdo je sám přesvědčený</a:t>
            </a:r>
            <a:endParaRPr lang="cs-CZ" altLang="cs-CZ" sz="1400" dirty="0"/>
          </a:p>
          <a:p>
            <a:pPr marL="742950" lvl="1" indent="-285750" eaLnBrk="1" hangingPunct="1">
              <a:buFont typeface="Wingdings" panose="05000000000000000000" pitchFamily="2" charset="2"/>
              <a:buChar char="q"/>
              <a:defRPr/>
            </a:pPr>
            <a:endParaRPr lang="cs-CZ" altLang="cs-CZ" sz="1400" dirty="0"/>
          </a:p>
          <a:p>
            <a:pPr marL="742950" lvl="1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potřeba vytvořit pocit důvěry v naší efektivitu a vhodnost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endParaRPr lang="cs-CZ" altLang="cs-CZ" sz="1800" dirty="0"/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základem je otázka – proč by někdo dával?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kdy a proč jsem dával já?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kdy jsem řekl „ne“?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co jsou důvody, proč nám dát?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co je lákavé pro okruh mých známých? Dali by oni?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endParaRPr lang="cs-CZ" altLang="cs-CZ" sz="1800" dirty="0"/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endParaRPr lang="cs-CZ" altLang="cs-CZ" sz="1800" dirty="0"/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endParaRPr lang="cs-CZ" altLang="cs-CZ" sz="1800" dirty="0"/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endParaRPr lang="cs-CZ" altLang="cs-CZ" sz="1800" dirty="0"/>
          </a:p>
        </p:txBody>
      </p:sp>
      <p:sp>
        <p:nvSpPr>
          <p:cNvPr id="17412" name="Zástupný symbol pro číslo snímku 4">
            <a:extLst>
              <a:ext uri="{FF2B5EF4-FFF2-40B4-BE49-F238E27FC236}">
                <a16:creationId xmlns:a16="http://schemas.microsoft.com/office/drawing/2014/main" id="{BE5310BA-49AE-47CE-9223-304D2BE982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89CC3CD-D2D4-45B9-AA05-054A8CF3F0FD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7413" name="Zástupný symbol pro zápatí 2">
            <a:extLst>
              <a:ext uri="{FF2B5EF4-FFF2-40B4-BE49-F238E27FC236}">
                <a16:creationId xmlns:a16="http://schemas.microsoft.com/office/drawing/2014/main" id="{0E12602B-BDE2-41E8-B729-22F604EB35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CF7C355-9D36-4941-8118-E4703A80D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33"/>
    </mc:Choice>
    <mc:Fallback xmlns="">
      <p:transition spd="slow" advTm="14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11C5EB-739C-4893-819C-FAE0919E7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2400" dirty="0" err="1"/>
              <a:t>Hodnoty</a:t>
            </a:r>
            <a:r>
              <a:rPr lang="cs-CZ" sz="2400" dirty="0"/>
              <a:t> a obecná motivace</a:t>
            </a:r>
            <a:endParaRPr lang="en-US" sz="2400" dirty="0"/>
          </a:p>
        </p:txBody>
      </p:sp>
      <p:sp>
        <p:nvSpPr>
          <p:cNvPr id="18435" name="Zástupný symbol pro text 2">
            <a:extLst>
              <a:ext uri="{FF2B5EF4-FFF2-40B4-BE49-F238E27FC236}">
                <a16:creationId xmlns:a16="http://schemas.microsoft.com/office/drawing/2014/main" id="{941F4B8B-54F8-453F-9CCB-E60CD3C8D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549775"/>
          </a:xfrm>
        </p:spPr>
        <p:txBody>
          <a:bodyPr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1800"/>
              <a:t>Žebříček</a:t>
            </a:r>
            <a:r>
              <a:rPr lang="cs-CZ" altLang="en-US" sz="1800"/>
              <a:t> </a:t>
            </a:r>
            <a:r>
              <a:rPr lang="en-US" altLang="en-US" sz="1800"/>
              <a:t>hodnot: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</a:pPr>
            <a:r>
              <a:rPr lang="cs-CZ" altLang="cs-CZ" sz="1600"/>
              <a:t>Jaký je můj žebříček hodnot?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</a:pPr>
            <a:r>
              <a:rPr lang="cs-CZ" altLang="cs-CZ" sz="1600"/>
              <a:t>Jaký je žebříček hodnot lidí v mém okolí?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</a:pPr>
            <a:endParaRPr lang="cs-CZ" altLang="cs-CZ" sz="1600"/>
          </a:p>
          <a:p>
            <a:pPr marL="285750" indent="-285750" algn="just" eaLnBrk="1" hangingPunct="1">
              <a:buFont typeface="Wingdings" panose="05000000000000000000" pitchFamily="2" charset="2"/>
              <a:buChar char="q"/>
            </a:pPr>
            <a:r>
              <a:rPr lang="cs-CZ" altLang="cs-CZ" sz="1800"/>
              <a:t>Často uváděná motivace: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</a:pPr>
            <a:r>
              <a:rPr lang="cs-CZ" altLang="en-US" sz="1600"/>
              <a:t>radost z dávání,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</a:pPr>
            <a:r>
              <a:rPr lang="cs-CZ" altLang="en-US" sz="1600"/>
              <a:t>pocit užitečnosti,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</a:pPr>
            <a:r>
              <a:rPr lang="cs-CZ" altLang="en-US" sz="1600"/>
              <a:t>vyjádření postojů, morálních hodnot a stanovisek,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</a:pPr>
            <a:r>
              <a:rPr lang="cs-CZ" altLang="en-US" sz="1600"/>
              <a:t>osobní uspokojení,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</a:pPr>
            <a:r>
              <a:rPr lang="cs-CZ" altLang="en-US" sz="1600"/>
              <a:t>chuť pomoci jiným,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</a:pPr>
            <a:r>
              <a:rPr lang="cs-CZ" altLang="en-US" sz="1600"/>
              <a:t>snaha vyřešit problém.</a:t>
            </a:r>
          </a:p>
        </p:txBody>
      </p:sp>
      <p:sp>
        <p:nvSpPr>
          <p:cNvPr id="18436" name="Zástupný symbol pro číslo snímku 4">
            <a:extLst>
              <a:ext uri="{FF2B5EF4-FFF2-40B4-BE49-F238E27FC236}">
                <a16:creationId xmlns:a16="http://schemas.microsoft.com/office/drawing/2014/main" id="{C9EC4975-5AAD-4A16-A8A5-B680E82E87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7556CFD-2B7A-4EB6-AA7E-FC4140298CB2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8437" name="Zástupný symbol pro zápatí 2">
            <a:extLst>
              <a:ext uri="{FF2B5EF4-FFF2-40B4-BE49-F238E27FC236}">
                <a16:creationId xmlns:a16="http://schemas.microsoft.com/office/drawing/2014/main" id="{555E4262-ECE3-45D6-A45C-C76FB56A57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01700D4-EA2F-40DF-940F-0ACF3249C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2"/>
    </mc:Choice>
    <mc:Fallback xmlns="">
      <p:transition spd="slow" advTm="20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E1E68C-1001-4777-8461-61B4AC070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Kdy lidé dávají peníze?</a:t>
            </a:r>
            <a:endParaRPr lang="cs-CZ" sz="1000" dirty="0"/>
          </a:p>
        </p:txBody>
      </p:sp>
      <p:sp>
        <p:nvSpPr>
          <p:cNvPr id="19459" name="Zástupný symbol pro číslo snímku 4">
            <a:extLst>
              <a:ext uri="{FF2B5EF4-FFF2-40B4-BE49-F238E27FC236}">
                <a16:creationId xmlns:a16="http://schemas.microsoft.com/office/drawing/2014/main" id="{58FA3F54-8EF3-499F-AD2B-9EFE873110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5265D16-FC46-420D-B9E5-B38AF3DFA2F6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9460" name="Zástupný symbol pro text 2">
            <a:extLst>
              <a:ext uri="{FF2B5EF4-FFF2-40B4-BE49-F238E27FC236}">
                <a16:creationId xmlns:a16="http://schemas.microsoft.com/office/drawing/2014/main" id="{F87144B5-6FB8-4086-B38E-234DE1147CB4}"/>
              </a:ext>
            </a:extLst>
          </p:cNvPr>
          <p:cNvSpPr txBox="1">
            <a:spLocks/>
          </p:cNvSpPr>
          <p:nvPr/>
        </p:nvSpPr>
        <p:spPr bwMode="auto">
          <a:xfrm>
            <a:off x="722313" y="1698625"/>
            <a:ext cx="7578725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1800"/>
              <a:t>obecné vzorce: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1600" b="0"/>
              <a:t>když k tomu mají významný a neodkladný důvod;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1600" b="0"/>
              <a:t>jsou osobně zainteresovaní na výsledku podpořené činnosti;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1600" b="0"/>
              <a:t>vidí ostatní, jak přispívají na tutéž činnost svým časem a prostředky;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1600" b="0"/>
              <a:t>vědí, že jim bude </a:t>
            </a:r>
            <a:r>
              <a:rPr lang="cs-CZ" altLang="cs-CZ" sz="1600" u="sng"/>
              <a:t>poděkováno</a:t>
            </a:r>
            <a:r>
              <a:rPr lang="cs-CZ" altLang="cs-CZ" sz="1600" b="0"/>
              <a:t>;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1600" b="0"/>
              <a:t>vědí, že budou pravidelně informováni o </a:t>
            </a:r>
            <a:r>
              <a:rPr lang="cs-CZ" altLang="cs-CZ" sz="1600" u="sng"/>
              <a:t>rozvoji a činnosti organizace</a:t>
            </a:r>
            <a:r>
              <a:rPr lang="cs-CZ" altLang="cs-CZ" sz="1600" b="0"/>
              <a:t>;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1600" b="0"/>
              <a:t>vědí přesně, na co budou jejich peníze použity, a že budou využity rozumně a šetrně;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1600" b="0"/>
              <a:t>vědí, že podpořená organizace je prosycena nadšením a optimismem,        a že jistě získá potřebné finance i od ostatních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1600" b="0"/>
              <a:t>…</a:t>
            </a:r>
          </a:p>
        </p:txBody>
      </p:sp>
      <p:sp>
        <p:nvSpPr>
          <p:cNvPr id="19461" name="Zástupný symbol pro zápatí 2">
            <a:extLst>
              <a:ext uri="{FF2B5EF4-FFF2-40B4-BE49-F238E27FC236}">
                <a16:creationId xmlns:a16="http://schemas.microsoft.com/office/drawing/2014/main" id="{D5CA6434-C260-4F6E-B95C-666AEF8798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EC432F5-B163-45F6-B346-3B2C60BE3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24"/>
    </mc:Choice>
    <mc:Fallback xmlns="">
      <p:transition spd="slow" advTm="102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04EDE-6574-4288-9BB1-993D2D4DA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Co víme o individuálních dárcích</a:t>
            </a:r>
            <a:endParaRPr lang="cs-CZ" sz="1000" dirty="0"/>
          </a:p>
        </p:txBody>
      </p:sp>
      <p:sp>
        <p:nvSpPr>
          <p:cNvPr id="20483" name="Zástupný symbol pro číslo snímku 4">
            <a:extLst>
              <a:ext uri="{FF2B5EF4-FFF2-40B4-BE49-F238E27FC236}">
                <a16:creationId xmlns:a16="http://schemas.microsoft.com/office/drawing/2014/main" id="{14DD8A79-C150-4DB5-ADF3-2469BCB9B9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80325F1-3E0D-44C6-8AED-67913F14FC8F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37AC56A9-27E1-4099-98CC-BFE701E6D26D}"/>
              </a:ext>
            </a:extLst>
          </p:cNvPr>
          <p:cNvSpPr txBox="1">
            <a:spLocks/>
          </p:cNvSpPr>
          <p:nvPr/>
        </p:nvSpPr>
        <p:spPr bwMode="auto">
          <a:xfrm>
            <a:off x="722313" y="1698625"/>
            <a:ext cx="77724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8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eaLnBrk="1" hangingPunct="1">
              <a:buFont typeface="Wingdings" pitchFamily="2" charset="2"/>
              <a:buChar char="q"/>
              <a:defRPr/>
            </a:pPr>
            <a:r>
              <a:rPr lang="cs-CZ" altLang="cs-CZ" sz="1600" b="0" dirty="0"/>
              <a:t>průměrný roční dar se pohybuje okolo 2 % ročního příjmu dárce</a:t>
            </a:r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endParaRPr lang="cs-CZ" altLang="cs-CZ" sz="1600" b="0" dirty="0"/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r>
              <a:rPr lang="cs-CZ" altLang="cs-CZ" sz="1600" b="0" dirty="0"/>
              <a:t>procento se snižuje s narůstajícím příjmem dárce!</a:t>
            </a:r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endParaRPr lang="cs-CZ" altLang="cs-CZ" sz="1600" b="0" dirty="0"/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r>
              <a:rPr lang="cs-CZ" altLang="cs-CZ" sz="1600" b="0" dirty="0"/>
              <a:t>relativní roční výše daru se zvyšuje s věkem dárce</a:t>
            </a:r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endParaRPr lang="cs-CZ" altLang="cs-CZ" sz="1600" b="0" dirty="0"/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r>
              <a:rPr lang="cs-CZ" altLang="cs-CZ" sz="1600" b="0" dirty="0"/>
              <a:t>lidé žijící v manželství mají tendence dávat více nežli svobodní</a:t>
            </a:r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endParaRPr lang="cs-CZ" altLang="cs-CZ" sz="1600" b="0" dirty="0"/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r>
              <a:rPr lang="cs-CZ" altLang="cs-CZ" sz="1600" b="0" dirty="0"/>
              <a:t>členové různých NNO a věřící dávají v průměru více nežli lidé, kteří do těchto skupin nepatří</a:t>
            </a:r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endParaRPr lang="cs-CZ" altLang="cs-CZ" sz="1600" b="0" dirty="0"/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r>
              <a:rPr lang="cs-CZ" altLang="cs-CZ" sz="1600" b="0" dirty="0"/>
              <a:t>lidé, kteří někdy dobrovolně vypomáhali v NNO dávají více než ti, kteří se dobrovolných prací neúčastní</a:t>
            </a:r>
            <a:endParaRPr lang="cs-CZ" altLang="cs-CZ" sz="1600" b="0" kern="0" dirty="0"/>
          </a:p>
        </p:txBody>
      </p:sp>
      <p:sp>
        <p:nvSpPr>
          <p:cNvPr id="20485" name="Zástupný symbol pro zápatí 2">
            <a:extLst>
              <a:ext uri="{FF2B5EF4-FFF2-40B4-BE49-F238E27FC236}">
                <a16:creationId xmlns:a16="http://schemas.microsoft.com/office/drawing/2014/main" id="{BD8D90CF-9E87-43F0-BFA2-B3871877EE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5C53C85-3F0C-4785-A9A9-D256E76A5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5"/>
    </mc:Choice>
    <mc:Fallback xmlns="">
      <p:transition spd="slow" advTm="4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D8DF2A-ADC6-40E1-BB7D-66B803DE3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Co víme o firemních dárcích</a:t>
            </a:r>
            <a:endParaRPr lang="cs-CZ" sz="1000" dirty="0"/>
          </a:p>
        </p:txBody>
      </p:sp>
      <p:sp>
        <p:nvSpPr>
          <p:cNvPr id="21507" name="Zástupný symbol pro číslo snímku 4">
            <a:extLst>
              <a:ext uri="{FF2B5EF4-FFF2-40B4-BE49-F238E27FC236}">
                <a16:creationId xmlns:a16="http://schemas.microsoft.com/office/drawing/2014/main" id="{07C72BC1-57BC-4410-B8EA-4047F0C93B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ECAD806-ECA4-4D6C-B14E-6B312CCD1AEC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CE270C03-F592-433B-834A-5012672D6611}"/>
              </a:ext>
            </a:extLst>
          </p:cNvPr>
          <p:cNvSpPr txBox="1">
            <a:spLocks/>
          </p:cNvSpPr>
          <p:nvPr/>
        </p:nvSpPr>
        <p:spPr bwMode="auto">
          <a:xfrm>
            <a:off x="722313" y="1698625"/>
            <a:ext cx="77724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8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just" eaLnBrk="1" hangingPunct="1">
              <a:buFont typeface="Wingdings" pitchFamily="2" charset="2"/>
              <a:buChar char="q"/>
              <a:defRPr/>
            </a:pPr>
            <a:r>
              <a:rPr lang="cs-CZ" altLang="cs-CZ" sz="1800" b="0" dirty="0"/>
              <a:t>opět, lze znalosti zobecnit:</a:t>
            </a:r>
          </a:p>
          <a:p>
            <a:pPr algn="just" eaLnBrk="1" hangingPunct="1">
              <a:defRPr/>
            </a:pPr>
            <a:r>
              <a:rPr lang="cs-CZ" altLang="cs-CZ" sz="1800" b="0" dirty="0"/>
              <a:t>    </a:t>
            </a:r>
            <a:endParaRPr lang="cs-CZ" altLang="cs-CZ" b="0" kern="0" dirty="0"/>
          </a:p>
        </p:txBody>
      </p:sp>
      <p:pic>
        <p:nvPicPr>
          <p:cNvPr id="21509" name="Picture 14">
            <a:extLst>
              <a:ext uri="{FF2B5EF4-FFF2-40B4-BE49-F238E27FC236}">
                <a16:creationId xmlns:a16="http://schemas.microsoft.com/office/drawing/2014/main" id="{9F0EE3F2-41DA-44E0-A785-8C14F098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1675"/>
            <a:ext cx="4994275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5">
            <a:extLst>
              <a:ext uri="{FF2B5EF4-FFF2-40B4-BE49-F238E27FC236}">
                <a16:creationId xmlns:a16="http://schemas.microsoft.com/office/drawing/2014/main" id="{824511D4-B2CA-4464-961D-5A633F781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370263"/>
            <a:ext cx="504507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Zástupný symbol pro zápatí 2">
            <a:extLst>
              <a:ext uri="{FF2B5EF4-FFF2-40B4-BE49-F238E27FC236}">
                <a16:creationId xmlns:a16="http://schemas.microsoft.com/office/drawing/2014/main" id="{D19EAF41-7DD6-4667-A970-A92D645506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05DB47C-30FD-4FD2-B6BB-738EC1E1C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18"/>
    </mc:Choice>
    <mc:Fallback xmlns="">
      <p:transition spd="slow" advTm="51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DE9349-8B49-43DC-A463-A4A88772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Jak se hledá dárce?</a:t>
            </a:r>
            <a:endParaRPr lang="cs-CZ" sz="1000" dirty="0"/>
          </a:p>
        </p:txBody>
      </p:sp>
      <p:sp>
        <p:nvSpPr>
          <p:cNvPr id="22531" name="Zástupný symbol pro číslo snímku 4">
            <a:extLst>
              <a:ext uri="{FF2B5EF4-FFF2-40B4-BE49-F238E27FC236}">
                <a16:creationId xmlns:a16="http://schemas.microsoft.com/office/drawing/2014/main" id="{DD74BA92-9A70-416B-A80B-3E5BE38E2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FF2D20A-9B16-4141-9C86-7C08B433CD6F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795E7132-7BD8-48B0-B7DD-A986092604FD}"/>
              </a:ext>
            </a:extLst>
          </p:cNvPr>
          <p:cNvSpPr txBox="1">
            <a:spLocks/>
          </p:cNvSpPr>
          <p:nvPr/>
        </p:nvSpPr>
        <p:spPr bwMode="auto">
          <a:xfrm>
            <a:off x="722313" y="1698625"/>
            <a:ext cx="77724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8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just" eaLnBrk="1" hangingPunct="1">
              <a:buFont typeface="Wingdings" pitchFamily="2" charset="2"/>
              <a:buChar char="q"/>
              <a:defRPr/>
            </a:pPr>
            <a:r>
              <a:rPr lang="cs-CZ" altLang="cs-CZ" sz="1800" b="0" dirty="0"/>
              <a:t>je třeba hledat všude!</a:t>
            </a:r>
          </a:p>
          <a:p>
            <a:pPr marL="342900" indent="-342900" algn="just" eaLnBrk="1" hangingPunct="1">
              <a:buFont typeface="Wingdings" pitchFamily="2" charset="2"/>
              <a:buChar char="q"/>
              <a:defRPr/>
            </a:pPr>
            <a:r>
              <a:rPr lang="cs-CZ" altLang="cs-CZ" sz="1800" b="0" dirty="0"/>
              <a:t>je třeba správně odhadovat potřeby</a:t>
            </a:r>
          </a:p>
          <a:p>
            <a:pPr marL="342900" indent="-342900" algn="just" eaLnBrk="1" hangingPunct="1">
              <a:buFont typeface="Wingdings" pitchFamily="2" charset="2"/>
              <a:buChar char="q"/>
              <a:defRPr/>
            </a:pPr>
            <a:r>
              <a:rPr lang="cs-CZ" altLang="cs-CZ" sz="1800" b="0" dirty="0"/>
              <a:t>je třeba vhodně oslovit</a:t>
            </a:r>
          </a:p>
          <a:p>
            <a:pPr marL="342900" indent="-342900" algn="just" eaLnBrk="1" hangingPunct="1">
              <a:buFont typeface="Wingdings" pitchFamily="2" charset="2"/>
              <a:buChar char="q"/>
              <a:defRPr/>
            </a:pPr>
            <a:r>
              <a:rPr lang="cs-CZ" altLang="cs-CZ" sz="1800" b="0" dirty="0"/>
              <a:t>je třeba komunikovat</a:t>
            </a:r>
          </a:p>
          <a:p>
            <a:pPr marL="342900" indent="-342900" algn="just" eaLnBrk="1" hangingPunct="1">
              <a:buFont typeface="Wingdings" pitchFamily="2" charset="2"/>
              <a:buChar char="q"/>
              <a:defRPr/>
            </a:pPr>
            <a:r>
              <a:rPr lang="cs-CZ" altLang="cs-CZ" sz="1800" b="0" dirty="0"/>
              <a:t>je třeba nabídnout vhodnou protihodnotu</a:t>
            </a:r>
          </a:p>
          <a:p>
            <a:pPr marL="342900" indent="-342900" algn="just" eaLnBrk="1" hangingPunct="1">
              <a:buFont typeface="Wingdings" pitchFamily="2" charset="2"/>
              <a:buChar char="q"/>
              <a:defRPr/>
            </a:pPr>
            <a:endParaRPr lang="cs-CZ" altLang="cs-CZ" sz="1800" b="0" dirty="0"/>
          </a:p>
          <a:p>
            <a:pPr marL="342900" indent="-342900" algn="just" eaLnBrk="1" hangingPunct="1">
              <a:buFont typeface="Wingdings" pitchFamily="2" charset="2"/>
              <a:buChar char="q"/>
              <a:defRPr/>
            </a:pPr>
            <a:endParaRPr lang="cs-CZ" altLang="cs-CZ" sz="1800" b="0" dirty="0"/>
          </a:p>
          <a:p>
            <a:pPr marL="342900" indent="-342900" algn="just" eaLnBrk="1" hangingPunct="1">
              <a:buFont typeface="Wingdings" pitchFamily="2" charset="2"/>
              <a:buChar char="q"/>
              <a:defRPr/>
            </a:pPr>
            <a:r>
              <a:rPr lang="cs-CZ" altLang="cs-CZ" sz="1800" b="0" dirty="0"/>
              <a:t>tři stupně žádosti organizace k dárci:</a:t>
            </a:r>
          </a:p>
          <a:p>
            <a:pPr marL="800100" lvl="1" indent="-342900" algn="just" eaLnBrk="1" hangingPunct="1">
              <a:buFont typeface="Wingdings" pitchFamily="2" charset="2"/>
              <a:buChar char="q"/>
              <a:defRPr/>
            </a:pPr>
            <a:r>
              <a:rPr lang="cs-CZ" altLang="cs-CZ" sz="1600" b="0" dirty="0"/>
              <a:t>nemáme, co nabídnout – prosíme</a:t>
            </a:r>
          </a:p>
          <a:p>
            <a:pPr marL="800100" lvl="1" indent="-342900" algn="just" eaLnBrk="1" hangingPunct="1">
              <a:buFont typeface="Wingdings" pitchFamily="2" charset="2"/>
              <a:buChar char="q"/>
              <a:defRPr/>
            </a:pPr>
            <a:r>
              <a:rPr lang="cs-CZ" altLang="cs-CZ" sz="1600" b="0" dirty="0"/>
              <a:t>nabízíme protihodnotu – nižší (</a:t>
            </a:r>
            <a:r>
              <a:rPr lang="cs-CZ" altLang="cs-CZ" sz="1600" b="0" dirty="0" err="1"/>
              <a:t>kvazipartnerství</a:t>
            </a:r>
            <a:r>
              <a:rPr lang="cs-CZ" altLang="cs-CZ" sz="1600" b="0" dirty="0"/>
              <a:t>)</a:t>
            </a:r>
          </a:p>
          <a:p>
            <a:pPr marL="800100" lvl="1" indent="-342900" algn="just" eaLnBrk="1" hangingPunct="1">
              <a:buFont typeface="Wingdings" pitchFamily="2" charset="2"/>
              <a:buChar char="q"/>
              <a:defRPr/>
            </a:pPr>
            <a:r>
              <a:rPr lang="cs-CZ" altLang="cs-CZ" sz="1600" b="0" dirty="0"/>
              <a:t>nabízíme protihodnotu – srovnatelnou (obchodní jednání)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endParaRPr lang="cs-CZ" altLang="cs-CZ" b="0" kern="0" dirty="0"/>
          </a:p>
        </p:txBody>
      </p:sp>
      <p:sp>
        <p:nvSpPr>
          <p:cNvPr id="22533" name="Zástupný symbol pro zápatí 2">
            <a:extLst>
              <a:ext uri="{FF2B5EF4-FFF2-40B4-BE49-F238E27FC236}">
                <a16:creationId xmlns:a16="http://schemas.microsoft.com/office/drawing/2014/main" id="{C3FA4930-0152-45C6-ADB3-6706009A3E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1CA14C1-B26D-4D75-8933-6F7D50016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"/>
    </mc:Choice>
    <mc:Fallback xmlns="">
      <p:transition spd="slow" advTm="1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F5C6D8-667A-4006-810C-E5E9E5C22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Co následuje?</a:t>
            </a:r>
            <a:endParaRPr lang="cs-CZ" sz="1000" dirty="0"/>
          </a:p>
        </p:txBody>
      </p:sp>
      <p:sp>
        <p:nvSpPr>
          <p:cNvPr id="23555" name="Zástupný symbol pro číslo snímku 4">
            <a:extLst>
              <a:ext uri="{FF2B5EF4-FFF2-40B4-BE49-F238E27FC236}">
                <a16:creationId xmlns:a16="http://schemas.microsoft.com/office/drawing/2014/main" id="{47030645-6A11-49F5-A44C-D5F8771FE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3A0C4A-65DB-4655-B18F-439E02AF8844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9D238054-F870-42E6-95F0-1B80CF0620E3}"/>
              </a:ext>
            </a:extLst>
          </p:cNvPr>
          <p:cNvSpPr txBox="1">
            <a:spLocks/>
          </p:cNvSpPr>
          <p:nvPr/>
        </p:nvSpPr>
        <p:spPr bwMode="auto">
          <a:xfrm>
            <a:off x="722313" y="1698625"/>
            <a:ext cx="77724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8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just" eaLnBrk="1" hangingPunct="1">
              <a:buFont typeface="Wingdings" pitchFamily="2" charset="2"/>
              <a:buChar char="q"/>
              <a:defRPr/>
            </a:pPr>
            <a:r>
              <a:rPr lang="cs-CZ" altLang="cs-CZ" sz="1800" dirty="0"/>
              <a:t>otázky oslovených:</a:t>
            </a:r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altLang="en-US" sz="1500" b="0" dirty="0"/>
              <a:t>Proč je Vaše činnost důležitá a proč je důležitější než jiná?</a:t>
            </a:r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endParaRPr lang="cs-CZ" altLang="en-US" sz="1500" b="0" dirty="0"/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altLang="en-US" sz="1500" b="0" dirty="0"/>
              <a:t>Proč na svou činnost potřebuje organizace peníze?</a:t>
            </a:r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endParaRPr lang="cs-CZ" altLang="en-US" sz="1500" b="0" dirty="0"/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altLang="en-US" sz="1500" b="0" dirty="0"/>
              <a:t>Proč Vám mám dát zrovna já? </a:t>
            </a:r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endParaRPr lang="cs-CZ" altLang="en-US" sz="1500" b="0" dirty="0"/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altLang="en-US" sz="1500" b="0" dirty="0"/>
              <a:t>Čeho chcete konkrétně za částku, kterou po mě žádáte, dosáhnout?</a:t>
            </a:r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endParaRPr lang="cs-CZ" altLang="en-US" sz="1500" b="0" dirty="0"/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altLang="en-US" sz="1500" b="0" dirty="0"/>
              <a:t>Proč nepřijdete za měsíc? Proč jste nepřišli před rokem?</a:t>
            </a:r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endParaRPr lang="cs-CZ" altLang="en-US" sz="1500" b="0" dirty="0"/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altLang="en-US" sz="1500" b="0" dirty="0"/>
              <a:t>Proč to neděláte jinak? </a:t>
            </a:r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endParaRPr lang="cs-CZ" altLang="en-US" sz="1500" b="0" dirty="0"/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altLang="en-US" sz="1500" b="0" dirty="0"/>
              <a:t>Kolika lidem jste už pomohli?</a:t>
            </a:r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endParaRPr lang="cs-CZ" altLang="en-US" sz="1500" b="0" dirty="0"/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altLang="en-US" sz="1500" b="0" dirty="0"/>
              <a:t>V čem jste lepší, než druzí?</a:t>
            </a:r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endParaRPr lang="cs-CZ" altLang="en-US" sz="1500" b="0" dirty="0"/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altLang="en-US" sz="1500" b="0" dirty="0"/>
              <a:t>…</a:t>
            </a:r>
          </a:p>
          <a:p>
            <a:pPr marL="742950" lvl="1" indent="-285750" algn="just" eaLnBrk="1" hangingPunct="1">
              <a:buFont typeface="Wingdings" pitchFamily="2" charset="2"/>
              <a:buChar char="q"/>
              <a:defRPr/>
            </a:pPr>
            <a:endParaRPr lang="cs-CZ" altLang="cs-CZ" b="0" kern="0" dirty="0"/>
          </a:p>
          <a:p>
            <a:pPr marL="342900" indent="-342900">
              <a:buFont typeface="Wingdings" pitchFamily="2" charset="2"/>
              <a:buChar char="q"/>
              <a:defRPr/>
            </a:pPr>
            <a:endParaRPr lang="cs-CZ" altLang="cs-CZ" b="0" kern="0" dirty="0"/>
          </a:p>
          <a:p>
            <a:pPr marL="342900" indent="-342900">
              <a:buFont typeface="Wingdings" pitchFamily="2" charset="2"/>
              <a:buChar char="q"/>
              <a:defRPr/>
            </a:pPr>
            <a:endParaRPr lang="cs-CZ" altLang="cs-CZ" b="0" kern="0" dirty="0"/>
          </a:p>
        </p:txBody>
      </p:sp>
      <p:sp>
        <p:nvSpPr>
          <p:cNvPr id="23557" name="Zástupný symbol pro zápatí 2">
            <a:extLst>
              <a:ext uri="{FF2B5EF4-FFF2-40B4-BE49-F238E27FC236}">
                <a16:creationId xmlns:a16="http://schemas.microsoft.com/office/drawing/2014/main" id="{535C0827-01E4-4A93-BE9C-9668390AD1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A245AE2-2AC9-4550-9340-41223C8E1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4"/>
    </mc:Choice>
    <mc:Fallback xmlns="">
      <p:transition spd="slow" advTm="4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1AA8D-9CF9-48E8-A1A8-8716A81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Metody </a:t>
            </a:r>
            <a:r>
              <a:rPr lang="cs-CZ" altLang="cs-CZ" sz="2400" dirty="0" err="1"/>
              <a:t>fundraisingu</a:t>
            </a:r>
            <a:r>
              <a:rPr lang="cs-CZ" altLang="cs-CZ" sz="2400" dirty="0"/>
              <a:t> I.</a:t>
            </a:r>
            <a:br>
              <a:rPr lang="cs-CZ" sz="2400" dirty="0"/>
            </a:br>
            <a:endParaRPr lang="cs-CZ" sz="1000" dirty="0"/>
          </a:p>
        </p:txBody>
      </p:sp>
      <p:sp>
        <p:nvSpPr>
          <p:cNvPr id="15363" name="Zástupný symbol pro text 2">
            <a:extLst>
              <a:ext uri="{FF2B5EF4-FFF2-40B4-BE49-F238E27FC236}">
                <a16:creationId xmlns:a16="http://schemas.microsoft.com/office/drawing/2014/main" id="{7FF7C2E3-AED7-4F2A-A95B-81F688088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549775"/>
          </a:xfrm>
        </p:spPr>
        <p:txBody>
          <a:bodyPr anchor="t"/>
          <a:lstStyle/>
          <a:p>
            <a:pPr marL="285750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Inzerce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nejméně účinná metoda (anonymní kontakt)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široké spektrum oslovených (tedy i možné zachycení dárců)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endParaRPr lang="cs-CZ" altLang="cs-CZ" sz="1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Direct mail (tj. přímý poštovní styk)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hromadné adresné nebo neadresné oslovení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možná forma vyžádání odpovědi (poštovní poukázka?)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q"/>
              <a:defRPr/>
            </a:pPr>
            <a:endParaRPr lang="cs-CZ" altLang="cs-CZ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Veřejná sbírka (výzva neurčitému okruhu dárců)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široké spektrum oslovených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nezbytná organizační příprava a následná propagace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sz="1600" dirty="0"/>
              <a:t>zákon č. </a:t>
            </a:r>
            <a:r>
              <a:rPr lang="en-US" sz="1600" dirty="0"/>
              <a:t>117/2001 Sb., o </a:t>
            </a:r>
            <a:r>
              <a:rPr lang="en-US" sz="1600" dirty="0" err="1"/>
              <a:t>veřejných</a:t>
            </a:r>
            <a:r>
              <a:rPr lang="en-US" sz="1600" dirty="0"/>
              <a:t> </a:t>
            </a:r>
            <a:r>
              <a:rPr lang="en-US" sz="1600" dirty="0" err="1"/>
              <a:t>sbírkách</a:t>
            </a:r>
            <a:endParaRPr lang="cs-CZ" altLang="cs-CZ" sz="16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cs-CZ" altLang="cs-CZ" sz="1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Kampaň 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podobné veřejné sbírce pouze více agresivní</a:t>
            </a:r>
            <a:endParaRPr lang="cs-CZ" altLang="cs-CZ" dirty="0"/>
          </a:p>
        </p:txBody>
      </p:sp>
      <p:sp>
        <p:nvSpPr>
          <p:cNvPr id="24580" name="Zástupný symbol pro číslo snímku 4">
            <a:extLst>
              <a:ext uri="{FF2B5EF4-FFF2-40B4-BE49-F238E27FC236}">
                <a16:creationId xmlns:a16="http://schemas.microsoft.com/office/drawing/2014/main" id="{4D1E28BE-578C-444B-921E-70702671F5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05CE3E0-E5D2-4DF3-BA57-90F07489F9FD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4581" name="Zástupný symbol pro zápatí 2">
            <a:extLst>
              <a:ext uri="{FF2B5EF4-FFF2-40B4-BE49-F238E27FC236}">
                <a16:creationId xmlns:a16="http://schemas.microsoft.com/office/drawing/2014/main" id="{6DE3D6DF-97B9-40E4-84FF-5888B135AB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45568D7-73F9-4C65-99BA-35C28E468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12"/>
    </mc:Choice>
    <mc:Fallback xmlns="">
      <p:transition spd="slow" advTm="273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DF2CB-18C5-4FBC-A640-03282E950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Metody </a:t>
            </a:r>
            <a:r>
              <a:rPr lang="cs-CZ" altLang="cs-CZ" sz="2400" dirty="0" err="1"/>
              <a:t>fundraisingu</a:t>
            </a:r>
            <a:r>
              <a:rPr lang="cs-CZ" altLang="cs-CZ" sz="2400" dirty="0"/>
              <a:t> II.</a:t>
            </a:r>
            <a:br>
              <a:rPr lang="cs-CZ" sz="2400" dirty="0"/>
            </a:br>
            <a:endParaRPr lang="cs-CZ" sz="1000" dirty="0"/>
          </a:p>
        </p:txBody>
      </p:sp>
      <p:sp>
        <p:nvSpPr>
          <p:cNvPr id="15363" name="Zástupný symbol pro text 2">
            <a:extLst>
              <a:ext uri="{FF2B5EF4-FFF2-40B4-BE49-F238E27FC236}">
                <a16:creationId xmlns:a16="http://schemas.microsoft.com/office/drawing/2014/main" id="{DEFC8B6C-2A22-48F3-9B8B-FB4E0D80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549775"/>
          </a:xfrm>
        </p:spPr>
        <p:txBody>
          <a:bodyPr anchor="t"/>
          <a:lstStyle/>
          <a:p>
            <a:pPr marL="285750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Benefiční akce 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široký předem neznámý okruh oslovených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vyžaduje zajímavý program s přesným naplánováním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nezbytná dostatečná prezentace účelu celé akce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endParaRPr lang="cs-CZ" altLang="cs-CZ" sz="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„Od dveří ke dveřím“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vstupování do soukromý jiných – „vtíravým způsobem“ (podobné direct mailu)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cs-CZ" altLang="cs-CZ" sz="6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Osobní dopis / telefonický rozhovor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nezbytná předchozí znalost dárce (již poskytnul dar v minulosti?)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(žádost o obnovení předchozího daru?)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endParaRPr lang="cs-CZ" altLang="cs-CZ" sz="6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Grantový </a:t>
            </a:r>
            <a:r>
              <a:rPr lang="cs-CZ" altLang="cs-CZ" sz="1800" dirty="0" err="1"/>
              <a:t>fundraising</a:t>
            </a:r>
            <a:r>
              <a:rPr lang="cs-CZ" altLang="cs-CZ" sz="1800" dirty="0"/>
              <a:t> 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byrokratický přístup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možná vysoká návratnost s dlouhodobou spoluprací</a:t>
            </a:r>
          </a:p>
        </p:txBody>
      </p:sp>
      <p:sp>
        <p:nvSpPr>
          <p:cNvPr id="25604" name="Zástupný symbol pro číslo snímku 4">
            <a:extLst>
              <a:ext uri="{FF2B5EF4-FFF2-40B4-BE49-F238E27FC236}">
                <a16:creationId xmlns:a16="http://schemas.microsoft.com/office/drawing/2014/main" id="{72CF39C0-8226-4ACF-9E81-A23B9C5880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8D5977C-DFD4-43D0-90B0-889F3ED3AB30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5605" name="Zástupný symbol pro zápatí 2">
            <a:extLst>
              <a:ext uri="{FF2B5EF4-FFF2-40B4-BE49-F238E27FC236}">
                <a16:creationId xmlns:a16="http://schemas.microsoft.com/office/drawing/2014/main" id="{53A681C9-6562-4B39-A276-7377F9961C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8AD99EC-86A6-4428-B3F9-04D4DC9A9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0"/>
    </mc:Choice>
    <mc:Fallback xmlns="">
      <p:transition spd="slow" advTm="1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A6F52-7F16-453D-8385-A7015746D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Metody </a:t>
            </a:r>
            <a:r>
              <a:rPr lang="cs-CZ" altLang="cs-CZ" sz="2400" dirty="0" err="1"/>
              <a:t>fundraisingu</a:t>
            </a:r>
            <a:r>
              <a:rPr lang="cs-CZ" altLang="cs-CZ" sz="2400" dirty="0"/>
              <a:t> III.</a:t>
            </a:r>
            <a:br>
              <a:rPr lang="cs-CZ" sz="2400" dirty="0"/>
            </a:br>
            <a:endParaRPr lang="cs-CZ" sz="1000" dirty="0"/>
          </a:p>
        </p:txBody>
      </p:sp>
      <p:sp>
        <p:nvSpPr>
          <p:cNvPr id="15363" name="Zástupný symbol pro text 2">
            <a:extLst>
              <a:ext uri="{FF2B5EF4-FFF2-40B4-BE49-F238E27FC236}">
                <a16:creationId xmlns:a16="http://schemas.microsoft.com/office/drawing/2014/main" id="{A0E1F908-38D9-41AC-AC88-3383B3B0F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803775"/>
          </a:xfrm>
        </p:spPr>
        <p:txBody>
          <a:bodyPr anchor="t"/>
          <a:lstStyle/>
          <a:p>
            <a:pPr marL="285750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Členství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dlouhodobý vztah s dárcem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nezbytné udržovat pravidelný kontakt (dopis / telefonáty / výroční zprávy)</a:t>
            </a:r>
          </a:p>
          <a:p>
            <a:pPr marL="742950" lvl="1" indent="-285750" algn="just" eaLnBrk="1" hangingPunct="1">
              <a:buFont typeface="Wingdings" panose="05000000000000000000" pitchFamily="2" charset="2"/>
              <a:buChar char="q"/>
              <a:defRPr/>
            </a:pPr>
            <a:endParaRPr lang="cs-CZ" altLang="cs-CZ" sz="6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Osobní setkání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nezbytná předchozí znalost dárce (?)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vhodné vytipování nového dárce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velmi účinný způsob (spolu s grantovým </a:t>
            </a:r>
            <a:r>
              <a:rPr lang="cs-CZ" altLang="cs-CZ" sz="1600" dirty="0" err="1"/>
              <a:t>fundraisingem</a:t>
            </a:r>
            <a:r>
              <a:rPr lang="cs-CZ" altLang="cs-CZ" sz="1600" dirty="0"/>
              <a:t> nejvýznamnější)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cs-CZ" altLang="cs-CZ" sz="6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Vlastní příjmy (samofinancování)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možná cesta k dlouhodobé stabilitě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cs-CZ" altLang="cs-CZ" sz="6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Ze závěti</a:t>
            </a:r>
            <a:r>
              <a:rPr lang="en-US" altLang="cs-CZ" sz="1800" dirty="0"/>
              <a:t> – testament fundraising</a:t>
            </a:r>
            <a:endParaRPr lang="cs-CZ" altLang="cs-CZ" sz="1800" dirty="0"/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cs-CZ" altLang="cs-CZ" sz="1600" dirty="0"/>
              <a:t>velmi citlivá avšak účinná metoda</a:t>
            </a:r>
            <a:r>
              <a:rPr lang="en-US" altLang="cs-CZ" sz="1600" dirty="0"/>
              <a:t>, v </a:t>
            </a:r>
            <a:r>
              <a:rPr lang="en-US" altLang="cs-CZ" sz="1600" dirty="0" err="1"/>
              <a:t>našem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prostředí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spíše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nevyužívána</a:t>
            </a:r>
            <a:r>
              <a:rPr lang="en-US" altLang="cs-CZ" sz="1600" dirty="0"/>
              <a:t> </a:t>
            </a:r>
          </a:p>
          <a:p>
            <a:pPr lvl="1">
              <a:defRPr/>
            </a:pPr>
            <a:r>
              <a:rPr lang="en-US" altLang="cs-CZ" sz="1600" dirty="0"/>
              <a:t>(150 mil. </a:t>
            </a:r>
            <a:r>
              <a:rPr lang="en-US" altLang="cs-CZ" sz="1600" dirty="0" err="1"/>
              <a:t>Kč</a:t>
            </a:r>
            <a:r>
              <a:rPr lang="en-US" altLang="cs-CZ" sz="1600" dirty="0"/>
              <a:t> vs. 2 </a:t>
            </a:r>
            <a:r>
              <a:rPr lang="en-US" altLang="cs-CZ" sz="1600" dirty="0" err="1"/>
              <a:t>mld</a:t>
            </a:r>
            <a:r>
              <a:rPr lang="en-US" altLang="cs-CZ" sz="1600" dirty="0"/>
              <a:t>. GBP, resp. 20 </a:t>
            </a:r>
            <a:r>
              <a:rPr lang="en-US" altLang="cs-CZ" sz="1600" dirty="0" err="1"/>
              <a:t>mld</a:t>
            </a:r>
            <a:r>
              <a:rPr lang="en-US" altLang="cs-CZ" sz="1600" dirty="0"/>
              <a:t>. USD v </a:t>
            </a:r>
            <a:r>
              <a:rPr lang="en-US" altLang="cs-CZ" sz="1600" dirty="0" err="1"/>
              <a:t>roce</a:t>
            </a:r>
            <a:r>
              <a:rPr lang="en-US" altLang="cs-CZ" sz="1600" dirty="0"/>
              <a:t> 2012)</a:t>
            </a:r>
            <a:endParaRPr lang="cs-CZ" altLang="cs-CZ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sz="6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800" dirty="0"/>
              <a:t>online fundraising, DMS, </a:t>
            </a:r>
            <a:r>
              <a:rPr lang="en-US" altLang="cs-CZ" sz="1800" dirty="0" err="1"/>
              <a:t>vlastní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činnost</a:t>
            </a:r>
            <a:r>
              <a:rPr lang="en-US" altLang="cs-CZ" sz="1800" dirty="0"/>
              <a:t>…</a:t>
            </a:r>
            <a:endParaRPr lang="cs-CZ" altLang="cs-CZ" sz="1800" dirty="0"/>
          </a:p>
        </p:txBody>
      </p:sp>
      <p:sp>
        <p:nvSpPr>
          <p:cNvPr id="26628" name="Zástupný symbol pro číslo snímku 4">
            <a:extLst>
              <a:ext uri="{FF2B5EF4-FFF2-40B4-BE49-F238E27FC236}">
                <a16:creationId xmlns:a16="http://schemas.microsoft.com/office/drawing/2014/main" id="{83279B1F-0270-483A-A3E6-6612938A2B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0F764AE-1892-4C30-9F46-AC47D9FAE7BA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6629" name="Zástupný symbol pro zápatí 2">
            <a:extLst>
              <a:ext uri="{FF2B5EF4-FFF2-40B4-BE49-F238E27FC236}">
                <a16:creationId xmlns:a16="http://schemas.microsoft.com/office/drawing/2014/main" id="{991C9476-C997-41F8-99B1-0DE892EC39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8FBDE44-3309-442F-A5D4-994495295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12"/>
    </mc:Choice>
    <mc:Fallback xmlns="">
      <p:transition spd="slow" advTm="180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D8363-202B-4DEA-B6B6-C4CC8B30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Obsah přednášky</a:t>
            </a:r>
          </a:p>
        </p:txBody>
      </p:sp>
      <p:sp>
        <p:nvSpPr>
          <p:cNvPr id="9219" name="Zástupný symbol pro text 2">
            <a:extLst>
              <a:ext uri="{FF2B5EF4-FFF2-40B4-BE49-F238E27FC236}">
                <a16:creationId xmlns:a16="http://schemas.microsoft.com/office/drawing/2014/main" id="{918ED5FE-6391-4A7F-A9E2-8FB4A236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179888"/>
          </a:xfrm>
        </p:spPr>
        <p:txBody>
          <a:bodyPr anchor="t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cs-CZ"/>
              <a:t>Přímá a nepřímá veřejná podpora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altLang="cs-CZ"/>
              <a:t>co je co?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altLang="cs-CZ"/>
              <a:t>kdo jakou podporu poskytuje?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altLang="cs-CZ"/>
              <a:t>aktuální data?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altLang="cs-CZ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cs-CZ"/>
              <a:t>Fundraising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s-CZ" altLang="cs-CZ"/>
              <a:t>co je to fundraising a k čemu slouží?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s-CZ" altLang="cs-CZ"/>
              <a:t>kdy a proč dávají lidé / firmy peníze?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s-CZ" altLang="cs-CZ"/>
              <a:t>jaké jsou základní metody fundraisingu?</a:t>
            </a:r>
            <a:endParaRPr lang="cs-CZ" altLang="cs-CZ" sz="1400"/>
          </a:p>
        </p:txBody>
      </p:sp>
      <p:sp>
        <p:nvSpPr>
          <p:cNvPr id="9220" name="Zástupný symbol pro číslo snímku 4">
            <a:extLst>
              <a:ext uri="{FF2B5EF4-FFF2-40B4-BE49-F238E27FC236}">
                <a16:creationId xmlns:a16="http://schemas.microsoft.com/office/drawing/2014/main" id="{119911BE-223F-4811-BDDF-F896E68FC3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0A280A1-316A-4171-B407-4B91C45D9E53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9221" name="Zástupný symbol pro zápatí 2">
            <a:extLst>
              <a:ext uri="{FF2B5EF4-FFF2-40B4-BE49-F238E27FC236}">
                <a16:creationId xmlns:a16="http://schemas.microsoft.com/office/drawing/2014/main" id="{4D902267-ADFF-4A3C-8CF0-0691A3362A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56338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2F37016-7EDC-4B66-AE76-5ED0DDA54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58"/>
    </mc:Choice>
    <mc:Fallback xmlns="">
      <p:transition spd="slow" advTm="47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E3066-C6FC-48EC-B54D-49FD385E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Fundraisingový koloběh</a:t>
            </a:r>
            <a:endParaRPr lang="cs-CZ" sz="1000" dirty="0"/>
          </a:p>
        </p:txBody>
      </p:sp>
      <p:sp>
        <p:nvSpPr>
          <p:cNvPr id="27651" name="Zástupný symbol pro číslo snímku 4">
            <a:extLst>
              <a:ext uri="{FF2B5EF4-FFF2-40B4-BE49-F238E27FC236}">
                <a16:creationId xmlns:a16="http://schemas.microsoft.com/office/drawing/2014/main" id="{5A896994-37A8-4530-AE1B-601A2C5A35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5D15258-D22E-450A-9D10-C04D7CC7BB34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7652" name="Zástupný symbol pro text 2">
            <a:extLst>
              <a:ext uri="{FF2B5EF4-FFF2-40B4-BE49-F238E27FC236}">
                <a16:creationId xmlns:a16="http://schemas.microsoft.com/office/drawing/2014/main" id="{82B50D1B-E651-42DE-BA5B-8DC212A60298}"/>
              </a:ext>
            </a:extLst>
          </p:cNvPr>
          <p:cNvSpPr txBox="1">
            <a:spLocks/>
          </p:cNvSpPr>
          <p:nvPr/>
        </p:nvSpPr>
        <p:spPr bwMode="auto">
          <a:xfrm>
            <a:off x="722313" y="1698625"/>
            <a:ext cx="77724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1500" b="0"/>
              <a:t>identifikace poslání organizace (stručnost, jasnost, výstižnost – znalost členů organizace)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1500" b="0"/>
              <a:t>stanovení konkrétních a měřitelných cílů (jasných a dosažitelných)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1500" b="0"/>
              <a:t>vypracování realizačního časového plánu aktivit (podklad pro roční rozpočet)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1500" b="0"/>
              <a:t>ověřit potřebnost naší organizace (skutečně reagujeme na potřeby?)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1500" b="0"/>
              <a:t>zvážit personální možnosti organizace v rámci fundraisingové akce (dobrovolníci?)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1500" b="0"/>
              <a:t>volba nejvhodnější fundraisingové metody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1500" b="0"/>
              <a:t>ujasnění si skladby možných zdrojů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1500" b="0"/>
              <a:t>ujasnění si možného okruhu dárců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1500" b="0"/>
              <a:t>žádost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1500" b="0"/>
              <a:t>udržování kontaktu (informovat o užití daru)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1500" b="0"/>
              <a:t>nová žádost</a:t>
            </a:r>
          </a:p>
        </p:txBody>
      </p:sp>
      <p:sp>
        <p:nvSpPr>
          <p:cNvPr id="27653" name="Zástupný symbol pro zápatí 2">
            <a:extLst>
              <a:ext uri="{FF2B5EF4-FFF2-40B4-BE49-F238E27FC236}">
                <a16:creationId xmlns:a16="http://schemas.microsoft.com/office/drawing/2014/main" id="{4A909B09-C991-4A22-A28E-5DE24946BF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D3F5BE2-471D-4AA6-A23A-9EBD2C590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"/>
    </mc:Choice>
    <mc:Fallback xmlns="">
      <p:transition spd="slow" advTm="2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02408-FFF1-462B-B9B5-21695BEB1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altLang="cs-CZ" sz="2400" dirty="0" err="1"/>
              <a:t>Ověření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úspěšnosti</a:t>
            </a:r>
            <a:r>
              <a:rPr lang="en-US" altLang="cs-CZ" sz="2400" dirty="0"/>
              <a:t>?</a:t>
            </a:r>
            <a:endParaRPr lang="cs-CZ" sz="1000" dirty="0"/>
          </a:p>
        </p:txBody>
      </p:sp>
      <p:sp>
        <p:nvSpPr>
          <p:cNvPr id="28675" name="Zástupný symbol pro číslo snímku 4">
            <a:extLst>
              <a:ext uri="{FF2B5EF4-FFF2-40B4-BE49-F238E27FC236}">
                <a16:creationId xmlns:a16="http://schemas.microsoft.com/office/drawing/2014/main" id="{CBCF1823-9D80-4E98-91E4-7F44808316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87AC526-D5FC-410F-917E-290513EAB8F5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8676" name="Zástupný symbol pro text 2">
            <a:extLst>
              <a:ext uri="{FF2B5EF4-FFF2-40B4-BE49-F238E27FC236}">
                <a16:creationId xmlns:a16="http://schemas.microsoft.com/office/drawing/2014/main" id="{9874F8DC-555D-400C-A9D7-2FFA586CACAC}"/>
              </a:ext>
            </a:extLst>
          </p:cNvPr>
          <p:cNvSpPr txBox="1">
            <a:spLocks/>
          </p:cNvSpPr>
          <p:nvPr/>
        </p:nvSpPr>
        <p:spPr bwMode="auto">
          <a:xfrm>
            <a:off x="722313" y="1698625"/>
            <a:ext cx="77724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en-US" altLang="cs-CZ" sz="1500" b="0"/>
              <a:t>čistý příjem (absolutně)</a:t>
            </a:r>
            <a:endParaRPr lang="cs-CZ" altLang="cs-CZ" sz="1500" b="0"/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altLang="cs-CZ" sz="1500" b="0"/>
              <a:t>návratnost investic (poměr mezi získaným a vynaloženým)</a:t>
            </a:r>
            <a:endParaRPr lang="cs-CZ" altLang="cs-CZ" sz="1500" b="0"/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altLang="cs-CZ" sz="1500" b="0"/>
              <a:t>návratnost (procento odpovědí)</a:t>
            </a:r>
            <a:endParaRPr lang="cs-CZ" altLang="cs-CZ" sz="1500" b="0"/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altLang="cs-CZ" sz="1500" b="0"/>
              <a:t>průměrný příspěvek</a:t>
            </a:r>
            <a:endParaRPr lang="cs-CZ" altLang="cs-CZ" sz="1500" b="0"/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altLang="cs-CZ" sz="1500" b="0"/>
              <a:t>náklady na získání dárce</a:t>
            </a:r>
            <a:endParaRPr lang="cs-CZ" altLang="cs-CZ" sz="1500" b="0"/>
          </a:p>
          <a:p>
            <a:pPr algn="just">
              <a:buFont typeface="Wingdings" panose="05000000000000000000" pitchFamily="2" charset="2"/>
              <a:buChar char="q"/>
            </a:pPr>
            <a:endParaRPr lang="cs-CZ" altLang="cs-CZ" sz="1000" b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altLang="cs-CZ" sz="1500" b="0"/>
              <a:t>…</a:t>
            </a:r>
            <a:endParaRPr lang="cs-CZ" altLang="cs-CZ" sz="1500" b="0"/>
          </a:p>
        </p:txBody>
      </p:sp>
      <p:sp>
        <p:nvSpPr>
          <p:cNvPr id="28677" name="Zástupný symbol pro zápatí 2">
            <a:extLst>
              <a:ext uri="{FF2B5EF4-FFF2-40B4-BE49-F238E27FC236}">
                <a16:creationId xmlns:a16="http://schemas.microsoft.com/office/drawing/2014/main" id="{4E817906-2C63-4713-9934-74C69D8DE8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DC7F215-B684-4B72-ABCF-C4B5D182D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"/>
    </mc:Choice>
    <mc:Fallback xmlns="">
      <p:transition spd="slow" advTm="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8DD7FB-7638-4C9E-B612-4B30D31DD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Shrnutí</a:t>
            </a:r>
          </a:p>
        </p:txBody>
      </p:sp>
      <p:sp>
        <p:nvSpPr>
          <p:cNvPr id="29699" name="Zástupný symbol pro text 2">
            <a:extLst>
              <a:ext uri="{FF2B5EF4-FFF2-40B4-BE49-F238E27FC236}">
                <a16:creationId xmlns:a16="http://schemas.microsoft.com/office/drawing/2014/main" id="{0341FF8A-91F5-4166-99E3-C5E093971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549775"/>
          </a:xfrm>
        </p:spPr>
        <p:txBody>
          <a:bodyPr anchor="t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cs-CZ" sz="1800" dirty="0" err="1"/>
              <a:t>odkud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pochází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hlavní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zdroje</a:t>
            </a:r>
            <a:r>
              <a:rPr lang="en-US" altLang="cs-CZ" sz="1800" dirty="0"/>
              <a:t> </a:t>
            </a:r>
            <a:r>
              <a:rPr lang="en-US" altLang="cs-CZ" sz="1800" dirty="0" err="1"/>
              <a:t>financování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českých</a:t>
            </a:r>
            <a:r>
              <a:rPr lang="en-US" altLang="cs-CZ" sz="1800" dirty="0"/>
              <a:t> NNO?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cs-CZ" sz="1800" dirty="0"/>
              <a:t>co </a:t>
            </a:r>
            <a:r>
              <a:rPr lang="en-US" altLang="cs-CZ" sz="1800" dirty="0" err="1"/>
              <a:t>spadá</a:t>
            </a:r>
            <a:r>
              <a:rPr lang="en-US" altLang="cs-CZ" sz="1800" dirty="0"/>
              <a:t> do </a:t>
            </a:r>
            <a:r>
              <a:rPr lang="en-US" altLang="cs-CZ" sz="1800" dirty="0" err="1"/>
              <a:t>přímé</a:t>
            </a:r>
            <a:r>
              <a:rPr lang="en-US" altLang="cs-CZ" sz="1800" dirty="0"/>
              <a:t> a co  do </a:t>
            </a:r>
            <a:r>
              <a:rPr lang="en-US" altLang="cs-CZ" sz="1800" dirty="0" err="1"/>
              <a:t>nepřímé</a:t>
            </a:r>
            <a:r>
              <a:rPr lang="en-US" altLang="cs-CZ" sz="1800" dirty="0"/>
              <a:t> </a:t>
            </a:r>
            <a:r>
              <a:rPr lang="en-US" altLang="cs-CZ" sz="1800" dirty="0" err="1"/>
              <a:t>veřejné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podpory</a:t>
            </a:r>
            <a:r>
              <a:rPr lang="en-US" altLang="cs-CZ" sz="1800" dirty="0"/>
              <a:t>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cs-CZ" sz="1800" dirty="0" err="1"/>
              <a:t>kolik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peněz</a:t>
            </a:r>
            <a:r>
              <a:rPr lang="en-US" altLang="cs-CZ" sz="1800" dirty="0"/>
              <a:t> </a:t>
            </a:r>
            <a:r>
              <a:rPr lang="en-US" altLang="cs-CZ" sz="1800" dirty="0" err="1"/>
              <a:t>české</a:t>
            </a:r>
            <a:r>
              <a:rPr lang="en-US" altLang="cs-CZ" sz="1800" dirty="0"/>
              <a:t> NNO </a:t>
            </a:r>
            <a:r>
              <a:rPr lang="en-US" altLang="cs-CZ" sz="1800" dirty="0" err="1"/>
              <a:t>získají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každoročně</a:t>
            </a:r>
            <a:r>
              <a:rPr lang="en-US" altLang="cs-CZ" sz="1800" dirty="0"/>
              <a:t> z </a:t>
            </a:r>
            <a:r>
              <a:rPr lang="en-US" altLang="cs-CZ" sz="1800" dirty="0" err="1"/>
              <a:t>veřejných</a:t>
            </a:r>
            <a:r>
              <a:rPr lang="en-US" altLang="cs-CZ" sz="1800" dirty="0"/>
              <a:t> </a:t>
            </a:r>
            <a:r>
              <a:rPr lang="en-US" altLang="cs-CZ" sz="1800" dirty="0" err="1"/>
              <a:t>rozpočtů</a:t>
            </a:r>
            <a:r>
              <a:rPr lang="en-US" altLang="cs-CZ" sz="1800" dirty="0"/>
              <a:t>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altLang="cs-CZ" sz="1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altLang="cs-CZ" sz="1800" dirty="0"/>
              <a:t>co je to fundraising a k čemu slouží?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altLang="cs-CZ" sz="1800" dirty="0"/>
              <a:t>kdy a proč dávají lidé / firmy peníze?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altLang="cs-CZ" sz="1800" dirty="0"/>
              <a:t>jaké jsou základní metody fundraisingu?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altLang="cs-CZ" sz="1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altLang="cs-CZ" sz="1800"/>
              <a:t>GRANTY TGM – PROSTUDOVAT!!</a:t>
            </a:r>
            <a:endParaRPr lang="cs-CZ" altLang="cs-CZ" sz="1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1400" dirty="0">
                <a:hlinkClick r:id="rId4"/>
              </a:rPr>
              <a:t>https://www.muni.cz/absolventi/spolek-absolventu-a-pratel-mu/granty-tgm/aktualni-rocnik</a:t>
            </a:r>
            <a:endParaRPr lang="cs-CZ" altLang="cs-CZ" sz="1400" dirty="0"/>
          </a:p>
        </p:txBody>
      </p:sp>
      <p:sp>
        <p:nvSpPr>
          <p:cNvPr id="29700" name="Zástupný symbol pro číslo snímku 4">
            <a:extLst>
              <a:ext uri="{FF2B5EF4-FFF2-40B4-BE49-F238E27FC236}">
                <a16:creationId xmlns:a16="http://schemas.microsoft.com/office/drawing/2014/main" id="{4B334853-B940-406E-BECD-9C85B33166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F5719CC-B215-4938-8951-3B34317BC47A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9701" name="Zástupný symbol pro zápatí 2">
            <a:extLst>
              <a:ext uri="{FF2B5EF4-FFF2-40B4-BE49-F238E27FC236}">
                <a16:creationId xmlns:a16="http://schemas.microsoft.com/office/drawing/2014/main" id="{A67160C3-9904-44F0-8001-72CF7BC659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8D6A239-8681-413B-87B8-C9B565728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D29FE0-96D2-48DD-B7E5-2BBE42AB0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2400" dirty="0" err="1"/>
              <a:t>Pár</a:t>
            </a:r>
            <a:r>
              <a:rPr lang="en-US" sz="2400" dirty="0"/>
              <a:t> </a:t>
            </a:r>
            <a:r>
              <a:rPr lang="en-US" sz="2400" dirty="0" err="1"/>
              <a:t>příkladů</a:t>
            </a:r>
            <a:r>
              <a:rPr lang="en-US" sz="2400" dirty="0"/>
              <a:t>?</a:t>
            </a:r>
            <a:endParaRPr lang="cs-CZ" sz="2400" dirty="0"/>
          </a:p>
        </p:txBody>
      </p:sp>
      <p:sp>
        <p:nvSpPr>
          <p:cNvPr id="30723" name="Zástupný symbol pro text 2">
            <a:extLst>
              <a:ext uri="{FF2B5EF4-FFF2-40B4-BE49-F238E27FC236}">
                <a16:creationId xmlns:a16="http://schemas.microsoft.com/office/drawing/2014/main" id="{DA328304-406A-40C8-9DC7-79D43DF8B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549775"/>
          </a:xfrm>
        </p:spPr>
        <p:txBody>
          <a:bodyPr anchor="t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cs-CZ" sz="1800">
                <a:hlinkClick r:id="rId4"/>
              </a:rPr>
              <a:t>Tričko v akci za 50 korun? Nikdo si ho nekoupil…</a:t>
            </a:r>
            <a:r>
              <a:rPr lang="en-US" altLang="cs-CZ" sz="1800"/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altLang="cs-CZ" sz="180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cs-CZ" sz="1800">
                <a:hlinkClick r:id="rId5"/>
              </a:rPr>
              <a:t>Follow the Frog</a:t>
            </a:r>
            <a:endParaRPr lang="cs-CZ" altLang="cs-CZ" sz="180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altLang="cs-CZ" sz="180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cs-CZ" sz="1800">
                <a:hlinkClick r:id="rId6"/>
              </a:rPr>
              <a:t>Obuj se do toho</a:t>
            </a:r>
            <a:endParaRPr lang="en-US" altLang="cs-CZ" sz="180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altLang="cs-CZ" sz="180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cs-CZ" sz="1800">
                <a:hlinkClick r:id="rId7"/>
              </a:rPr>
              <a:t>Kühnův dětský sbor</a:t>
            </a:r>
            <a:endParaRPr lang="en-US" altLang="cs-CZ" sz="180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altLang="cs-CZ" sz="180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cs-CZ" sz="1800">
                <a:hlinkClick r:id="rId8"/>
              </a:rPr>
              <a:t>Cholera for Sale in New York! (Dirty Water Vending Machine)</a:t>
            </a:r>
            <a:endParaRPr lang="cs-CZ" altLang="cs-CZ" sz="1400"/>
          </a:p>
        </p:txBody>
      </p:sp>
      <p:sp>
        <p:nvSpPr>
          <p:cNvPr id="30724" name="Zástupný symbol pro číslo snímku 4">
            <a:extLst>
              <a:ext uri="{FF2B5EF4-FFF2-40B4-BE49-F238E27FC236}">
                <a16:creationId xmlns:a16="http://schemas.microsoft.com/office/drawing/2014/main" id="{279D2EBA-A5EC-460D-A828-3EC31AD761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9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9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9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2F97DC3-792D-4395-946C-3B93EF5D2BC3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0725" name="Zástupný symbol pro zápatí 2">
            <a:extLst>
              <a:ext uri="{FF2B5EF4-FFF2-40B4-BE49-F238E27FC236}">
                <a16:creationId xmlns:a16="http://schemas.microsoft.com/office/drawing/2014/main" id="{43147D1B-A4B9-4A7C-B1F0-E65747644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9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9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9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DA36533-A0AA-43E3-B644-5DFA5CC9B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7"/>
    </mc:Choice>
    <mc:Fallback xmlns="">
      <p:transition spd="slow" advTm="38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D3862-3F2B-41D7-B14F-382864AB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2400" dirty="0" err="1"/>
              <a:t>Financování</a:t>
            </a:r>
            <a:r>
              <a:rPr lang="en-US" sz="2400" dirty="0"/>
              <a:t> </a:t>
            </a:r>
            <a:r>
              <a:rPr lang="en-US" sz="2400" dirty="0" err="1"/>
              <a:t>nno</a:t>
            </a:r>
            <a:r>
              <a:rPr lang="en-US" sz="2400" dirty="0"/>
              <a:t> v ČR</a:t>
            </a:r>
            <a:endParaRPr lang="cs-CZ" sz="2400" dirty="0"/>
          </a:p>
        </p:txBody>
      </p:sp>
      <p:sp>
        <p:nvSpPr>
          <p:cNvPr id="7171" name="Zástupný symbol pro text 2">
            <a:extLst>
              <a:ext uri="{FF2B5EF4-FFF2-40B4-BE49-F238E27FC236}">
                <a16:creationId xmlns:a16="http://schemas.microsoft.com/office/drawing/2014/main" id="{0DE03B48-33B7-461D-810C-5785C6171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870825" cy="4179888"/>
          </a:xfrm>
        </p:spPr>
        <p:txBody>
          <a:bodyPr anchor="t"/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sz="1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sz="1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sz="1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sz="1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sz="1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sz="1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sz="1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sz="1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sz="1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sz="1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sz="1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sz="1800" dirty="0"/>
          </a:p>
          <a:p>
            <a:pPr>
              <a:defRPr/>
            </a:pPr>
            <a:endParaRPr lang="en-US" altLang="cs-CZ" sz="1800" dirty="0"/>
          </a:p>
          <a:p>
            <a:pPr>
              <a:defRPr/>
            </a:pPr>
            <a:endParaRPr lang="en-US" altLang="cs-CZ" sz="600" dirty="0"/>
          </a:p>
          <a:p>
            <a:pPr>
              <a:defRPr/>
            </a:pPr>
            <a:r>
              <a:rPr lang="en-US" altLang="cs-CZ" sz="1200" dirty="0"/>
              <a:t>	(</a:t>
            </a:r>
            <a:r>
              <a:rPr lang="en-US" altLang="cs-CZ" sz="1200" dirty="0" err="1"/>
              <a:t>Kermiet</a:t>
            </a:r>
            <a:r>
              <a:rPr lang="en-US" altLang="cs-CZ" sz="1200" dirty="0"/>
              <a:t> &amp; </a:t>
            </a:r>
            <a:r>
              <a:rPr lang="en-US" altLang="cs-CZ" sz="1200" dirty="0" err="1"/>
              <a:t>Smejkalová</a:t>
            </a:r>
            <a:r>
              <a:rPr lang="en-US" altLang="cs-CZ" sz="1200" dirty="0"/>
              <a:t>, 2014)</a:t>
            </a:r>
          </a:p>
        </p:txBody>
      </p:sp>
      <p:sp>
        <p:nvSpPr>
          <p:cNvPr id="10244" name="Zástupný symbol pro číslo snímku 4">
            <a:extLst>
              <a:ext uri="{FF2B5EF4-FFF2-40B4-BE49-F238E27FC236}">
                <a16:creationId xmlns:a16="http://schemas.microsoft.com/office/drawing/2014/main" id="{498E0E32-F57C-4904-8FC6-F1485B7823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7B1A016-B30B-4C63-A448-13F99546F98B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10245" name="Picture 4">
            <a:extLst>
              <a:ext uri="{FF2B5EF4-FFF2-40B4-BE49-F238E27FC236}">
                <a16:creationId xmlns:a16="http://schemas.microsoft.com/office/drawing/2014/main" id="{C9A429DB-8AFF-4460-BC39-247DC69F7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1335088"/>
            <a:ext cx="60833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ástupný symbol pro zápatí 2">
            <a:extLst>
              <a:ext uri="{FF2B5EF4-FFF2-40B4-BE49-F238E27FC236}">
                <a16:creationId xmlns:a16="http://schemas.microsoft.com/office/drawing/2014/main" id="{B30962A1-76F9-4C12-B6A3-EFD7D92EDC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8B122E9-3A74-4EE0-8F80-B406B44ED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88"/>
    </mc:Choice>
    <mc:Fallback xmlns="">
      <p:transition spd="slow" advTm="191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25C685-05B4-48FC-8B0B-0A07BA25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2400" dirty="0" err="1"/>
              <a:t>Přímá</a:t>
            </a:r>
            <a:r>
              <a:rPr lang="en-US" sz="2400" dirty="0"/>
              <a:t> </a:t>
            </a:r>
            <a:r>
              <a:rPr lang="en-US" sz="2400" dirty="0" err="1"/>
              <a:t>podpora</a:t>
            </a:r>
            <a:r>
              <a:rPr lang="en-US" sz="2400" dirty="0"/>
              <a:t> z </a:t>
            </a:r>
            <a:r>
              <a:rPr lang="en-US" sz="2400" dirty="0" err="1"/>
              <a:t>veřejných</a:t>
            </a:r>
            <a:r>
              <a:rPr lang="en-US" sz="2400" dirty="0"/>
              <a:t> </a:t>
            </a:r>
            <a:r>
              <a:rPr lang="en-US" sz="2400" dirty="0" err="1"/>
              <a:t>rozpočtů</a:t>
            </a:r>
            <a:endParaRPr lang="cs-CZ" sz="2400" dirty="0"/>
          </a:p>
        </p:txBody>
      </p:sp>
      <p:sp>
        <p:nvSpPr>
          <p:cNvPr id="7171" name="Zástupný symbol pro text 2">
            <a:extLst>
              <a:ext uri="{FF2B5EF4-FFF2-40B4-BE49-F238E27FC236}">
                <a16:creationId xmlns:a16="http://schemas.microsoft.com/office/drawing/2014/main" id="{4A767270-99ED-46D3-85D1-FEB0BC329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870825" cy="4179888"/>
          </a:xfrm>
        </p:spPr>
        <p:txBody>
          <a:bodyPr anchor="t"/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800" dirty="0" err="1"/>
              <a:t>Přímá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podpora</a:t>
            </a:r>
            <a:r>
              <a:rPr lang="en-US" altLang="cs-CZ" sz="18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>
              <a:defRPr/>
            </a:pPr>
            <a:r>
              <a:rPr lang="en-US" altLang="cs-CZ" dirty="0"/>
              <a:t>     </a:t>
            </a:r>
            <a:r>
              <a:rPr lang="en-US" altLang="cs-CZ" sz="1200" dirty="0"/>
              <a:t>(</a:t>
            </a:r>
            <a:r>
              <a:rPr lang="en-US" altLang="cs-CZ" sz="1200" dirty="0" err="1"/>
              <a:t>Prouzová</a:t>
            </a:r>
            <a:r>
              <a:rPr lang="en-US" altLang="cs-CZ" sz="1200" dirty="0"/>
              <a:t>, Z.; 2008)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endParaRPr lang="en-US" altLang="cs-CZ" sz="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800" dirty="0" err="1"/>
              <a:t>nejčastěji</a:t>
            </a:r>
            <a:r>
              <a:rPr lang="en-US" altLang="cs-CZ" sz="1800" dirty="0"/>
              <a:t> </a:t>
            </a:r>
            <a:r>
              <a:rPr lang="en-US" altLang="cs-CZ" sz="1800" dirty="0" err="1"/>
              <a:t>ve</a:t>
            </a:r>
            <a:r>
              <a:rPr lang="en-US" altLang="cs-CZ" sz="1800" dirty="0"/>
              <a:t> </a:t>
            </a:r>
            <a:r>
              <a:rPr lang="en-US" altLang="cs-CZ" sz="1800" dirty="0" err="1"/>
              <a:t>formě</a:t>
            </a:r>
            <a:r>
              <a:rPr lang="en-US" altLang="cs-CZ" sz="1800" dirty="0"/>
              <a:t> </a:t>
            </a:r>
            <a:r>
              <a:rPr lang="en-US" altLang="cs-CZ" sz="1800" dirty="0" err="1"/>
              <a:t>dotací</a:t>
            </a:r>
            <a:r>
              <a:rPr lang="en-US" altLang="cs-CZ" sz="1800" dirty="0"/>
              <a:t>, </a:t>
            </a:r>
            <a:r>
              <a:rPr lang="en-US" altLang="cs-CZ" sz="1800" dirty="0" err="1"/>
              <a:t>realizováno</a:t>
            </a:r>
            <a:r>
              <a:rPr lang="en-US" altLang="cs-CZ" sz="1800" dirty="0"/>
              <a:t> </a:t>
            </a:r>
            <a:r>
              <a:rPr lang="en-US" altLang="cs-CZ" sz="1800" dirty="0" err="1"/>
              <a:t>veřejnými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politikami</a:t>
            </a:r>
            <a:r>
              <a:rPr lang="en-US" altLang="cs-CZ" sz="1800" dirty="0"/>
              <a:t> (SDP)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endParaRPr lang="en-US" altLang="cs-CZ" sz="7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800" dirty="0" err="1"/>
              <a:t>proč</a:t>
            </a:r>
            <a:r>
              <a:rPr lang="en-US" altLang="cs-CZ" sz="1800" dirty="0"/>
              <a:t>?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600" dirty="0" err="1"/>
              <a:t>nejdůležitější</a:t>
            </a:r>
            <a:r>
              <a:rPr lang="en-US" altLang="cs-CZ" sz="1600" dirty="0"/>
              <a:t> (</a:t>
            </a:r>
            <a:r>
              <a:rPr lang="en-US" altLang="cs-CZ" sz="1600" dirty="0" err="1"/>
              <a:t>výhradní</a:t>
            </a:r>
            <a:r>
              <a:rPr lang="en-US" altLang="cs-CZ" sz="1600" dirty="0"/>
              <a:t>) </a:t>
            </a:r>
            <a:r>
              <a:rPr lang="en-US" altLang="cs-CZ" sz="1600" dirty="0" err="1"/>
              <a:t>poskytovatelé</a:t>
            </a:r>
            <a:r>
              <a:rPr lang="en-US" altLang="cs-CZ" sz="1600" dirty="0"/>
              <a:t> </a:t>
            </a:r>
            <a:r>
              <a:rPr lang="en-US" altLang="cs-CZ" sz="1600" dirty="0" err="1"/>
              <a:t>úzce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specializovaných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veřejných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služeb</a:t>
            </a:r>
            <a:r>
              <a:rPr lang="en-US" altLang="cs-CZ" sz="1600" dirty="0"/>
              <a:t> (</a:t>
            </a:r>
            <a:r>
              <a:rPr lang="en-US" altLang="cs-CZ" sz="1600" dirty="0" err="1"/>
              <a:t>humanitární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zahraniční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pomoc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multikulturní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činnosti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integrace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romské</a:t>
            </a:r>
            <a:r>
              <a:rPr lang="en-US" altLang="cs-CZ" sz="1600" dirty="0"/>
              <a:t> populace, </a:t>
            </a:r>
            <a:r>
              <a:rPr lang="en-US" altLang="cs-CZ" sz="1600" dirty="0" err="1"/>
              <a:t>ekologická</a:t>
            </a:r>
            <a:r>
              <a:rPr lang="en-US" altLang="cs-CZ" sz="1600" dirty="0"/>
              <a:t> </a:t>
            </a:r>
            <a:r>
              <a:rPr lang="en-US" altLang="cs-CZ" sz="1600" dirty="0" err="1"/>
              <a:t>osvěta</a:t>
            </a:r>
            <a:r>
              <a:rPr lang="en-US" altLang="cs-CZ" sz="1600" dirty="0"/>
              <a:t>…) </a:t>
            </a:r>
            <a:r>
              <a:rPr lang="en-US" altLang="cs-CZ" sz="1600" dirty="0" err="1"/>
              <a:t>či</a:t>
            </a:r>
            <a:r>
              <a:rPr lang="en-US" altLang="cs-CZ" sz="1600" dirty="0"/>
              <a:t> </a:t>
            </a:r>
            <a:r>
              <a:rPr lang="en-US" altLang="cs-CZ" sz="1600" dirty="0" err="1"/>
              <a:t>marginálních</a:t>
            </a:r>
            <a:r>
              <a:rPr lang="en-US" altLang="cs-CZ" sz="1600" dirty="0"/>
              <a:t> segment </a:t>
            </a:r>
            <a:r>
              <a:rPr lang="en-US" altLang="cs-CZ" sz="1600" dirty="0" err="1"/>
              <a:t>veřejných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služeb</a:t>
            </a:r>
            <a:endParaRPr lang="en-US" altLang="cs-CZ" sz="1600" dirty="0"/>
          </a:p>
        </p:txBody>
      </p:sp>
      <p:sp>
        <p:nvSpPr>
          <p:cNvPr id="11268" name="Zástupný symbol pro číslo snímku 4">
            <a:extLst>
              <a:ext uri="{FF2B5EF4-FFF2-40B4-BE49-F238E27FC236}">
                <a16:creationId xmlns:a16="http://schemas.microsoft.com/office/drawing/2014/main" id="{53004E4C-37DA-45EB-91F1-7D0C9FCF75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F7429BF-43C8-4D91-B949-1D529297ADC4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11269" name="Picture 2">
            <a:extLst>
              <a:ext uri="{FF2B5EF4-FFF2-40B4-BE49-F238E27FC236}">
                <a16:creationId xmlns:a16="http://schemas.microsoft.com/office/drawing/2014/main" id="{6BEABDDB-C855-4D38-B4E1-2F65A8261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125" r="406" b="2101"/>
          <a:stretch>
            <a:fillRect/>
          </a:stretch>
        </p:blipFill>
        <p:spPr bwMode="auto">
          <a:xfrm>
            <a:off x="1069975" y="2032000"/>
            <a:ext cx="385762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>
            <a:extLst>
              <a:ext uri="{FF2B5EF4-FFF2-40B4-BE49-F238E27FC236}">
                <a16:creationId xmlns:a16="http://schemas.microsoft.com/office/drawing/2014/main" id="{BA0E0B3D-6BA9-4904-8773-33E49FBCA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2032000"/>
            <a:ext cx="274955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Zástupný symbol pro zápatí 2">
            <a:extLst>
              <a:ext uri="{FF2B5EF4-FFF2-40B4-BE49-F238E27FC236}">
                <a16:creationId xmlns:a16="http://schemas.microsoft.com/office/drawing/2014/main" id="{C79F6FEC-DEF9-4EFE-82DB-961B9BF2B5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61D3AB2-9B43-4849-AF98-4F9F34CD0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68"/>
    </mc:Choice>
    <mc:Fallback xmlns="">
      <p:transition spd="slow" advTm="70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DC7199-7814-4B10-A2BC-F3CCA29CE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2400" dirty="0" err="1"/>
              <a:t>nePřímá</a:t>
            </a:r>
            <a:r>
              <a:rPr lang="en-US" sz="2400" dirty="0"/>
              <a:t> </a:t>
            </a:r>
            <a:r>
              <a:rPr lang="en-US" sz="2400" dirty="0" err="1"/>
              <a:t>podpora</a:t>
            </a:r>
            <a:r>
              <a:rPr lang="en-US" sz="2400" dirty="0"/>
              <a:t> z </a:t>
            </a:r>
            <a:r>
              <a:rPr lang="en-US" sz="2400" dirty="0" err="1"/>
              <a:t>veřejných</a:t>
            </a:r>
            <a:r>
              <a:rPr lang="en-US" sz="2400" dirty="0"/>
              <a:t> </a:t>
            </a:r>
            <a:r>
              <a:rPr lang="en-US" sz="2400" dirty="0" err="1"/>
              <a:t>rozpočtů</a:t>
            </a:r>
            <a:endParaRPr lang="cs-CZ" sz="2400" dirty="0"/>
          </a:p>
        </p:txBody>
      </p:sp>
      <p:sp>
        <p:nvSpPr>
          <p:cNvPr id="7171" name="Zástupný symbol pro text 2">
            <a:extLst>
              <a:ext uri="{FF2B5EF4-FFF2-40B4-BE49-F238E27FC236}">
                <a16:creationId xmlns:a16="http://schemas.microsoft.com/office/drawing/2014/main" id="{FF49E323-D30E-4FC6-8FEB-3EB16F581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179888"/>
          </a:xfrm>
        </p:spPr>
        <p:txBody>
          <a:bodyPr anchor="t"/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800" dirty="0" err="1"/>
              <a:t>Neřímá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podpora</a:t>
            </a:r>
            <a:r>
              <a:rPr lang="en-US" altLang="cs-CZ" sz="18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altLang="cs-CZ" dirty="0"/>
          </a:p>
          <a:p>
            <a:pPr>
              <a:defRPr/>
            </a:pPr>
            <a:endParaRPr lang="en-US" altLang="cs-CZ" dirty="0"/>
          </a:p>
          <a:p>
            <a:pPr>
              <a:defRPr/>
            </a:pPr>
            <a:endParaRPr lang="en-US" altLang="cs-CZ" dirty="0"/>
          </a:p>
          <a:p>
            <a:pPr>
              <a:defRPr/>
            </a:pPr>
            <a:r>
              <a:rPr lang="en-US" altLang="cs-CZ" sz="1200" dirty="0"/>
              <a:t>	(</a:t>
            </a:r>
            <a:r>
              <a:rPr lang="en-US" altLang="cs-CZ" sz="1200" dirty="0" err="1"/>
              <a:t>Prouzová</a:t>
            </a:r>
            <a:r>
              <a:rPr lang="en-US" altLang="cs-CZ" sz="1200" dirty="0"/>
              <a:t>, Z.; 2008)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endParaRPr lang="en-US" altLang="cs-CZ" sz="800" dirty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800" dirty="0" err="1"/>
              <a:t>Nejčastěji</a:t>
            </a:r>
            <a:r>
              <a:rPr lang="en-US" altLang="cs-CZ" sz="1800" dirty="0"/>
              <a:t> </a:t>
            </a:r>
            <a:r>
              <a:rPr lang="en-US" altLang="cs-CZ" sz="1800" dirty="0" err="1"/>
              <a:t>ve</a:t>
            </a:r>
            <a:r>
              <a:rPr lang="en-US" altLang="cs-CZ" sz="1800" dirty="0"/>
              <a:t> </a:t>
            </a:r>
            <a:r>
              <a:rPr lang="en-US" altLang="cs-CZ" sz="1800" dirty="0" err="1"/>
              <a:t>formě</a:t>
            </a:r>
            <a:r>
              <a:rPr lang="en-US" altLang="cs-CZ" sz="1800" dirty="0"/>
              <a:t>: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600" dirty="0"/>
              <a:t>1) </a:t>
            </a:r>
            <a:r>
              <a:rPr lang="en-US" altLang="cs-CZ" sz="1600" dirty="0" err="1"/>
              <a:t>možnosti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využít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komunikační</a:t>
            </a:r>
            <a:r>
              <a:rPr lang="en-US" altLang="cs-CZ" sz="1600" dirty="0"/>
              <a:t> a </a:t>
            </a:r>
            <a:r>
              <a:rPr lang="en-US" altLang="cs-CZ" sz="1600" dirty="0" err="1"/>
              <a:t>propagační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kanály</a:t>
            </a:r>
            <a:r>
              <a:rPr lang="en-US" altLang="cs-CZ" sz="1600" dirty="0"/>
              <a:t> (</a:t>
            </a:r>
            <a:r>
              <a:rPr lang="en-US" altLang="cs-CZ" sz="1600" dirty="0" err="1"/>
              <a:t>obecní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rozhlas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nástěnka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webové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stránky</a:t>
            </a:r>
            <a:r>
              <a:rPr lang="en-US" altLang="cs-CZ" sz="16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600" dirty="0"/>
              <a:t>2) </a:t>
            </a:r>
            <a:r>
              <a:rPr lang="en-US" altLang="cs-CZ" sz="1600" dirty="0" err="1"/>
              <a:t>pronájem</a:t>
            </a:r>
            <a:r>
              <a:rPr lang="en-US" altLang="cs-CZ" sz="1600" dirty="0"/>
              <a:t> </a:t>
            </a:r>
            <a:r>
              <a:rPr lang="en-US" altLang="cs-CZ" sz="1600" dirty="0" err="1"/>
              <a:t>či</a:t>
            </a:r>
            <a:r>
              <a:rPr lang="en-US" altLang="cs-CZ" sz="1600" dirty="0"/>
              <a:t> </a:t>
            </a:r>
            <a:r>
              <a:rPr lang="en-US" altLang="cs-CZ" sz="1600" dirty="0" err="1"/>
              <a:t>zapůjčení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majetku</a:t>
            </a:r>
            <a:r>
              <a:rPr lang="en-US" altLang="cs-CZ" sz="1600" dirty="0"/>
              <a:t> a </a:t>
            </a:r>
            <a:r>
              <a:rPr lang="en-US" altLang="cs-CZ" sz="1600" dirty="0" err="1"/>
              <a:t>zdrojů</a:t>
            </a:r>
            <a:r>
              <a:rPr lang="en-US" altLang="cs-CZ" sz="1600" dirty="0"/>
              <a:t> </a:t>
            </a:r>
            <a:r>
              <a:rPr lang="en-US" altLang="cs-CZ" sz="1600" dirty="0" err="1"/>
              <a:t>obce</a:t>
            </a:r>
            <a:r>
              <a:rPr lang="en-US" altLang="cs-CZ" sz="1600" dirty="0"/>
              <a:t> (</a:t>
            </a:r>
            <a:r>
              <a:rPr lang="en-US" altLang="cs-CZ" sz="1600" dirty="0" err="1"/>
              <a:t>pronájem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technické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vybavení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pracovní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čas</a:t>
            </a:r>
            <a:r>
              <a:rPr lang="en-US" altLang="cs-CZ" sz="16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600" dirty="0"/>
              <a:t>3) </a:t>
            </a:r>
            <a:r>
              <a:rPr lang="en-US" altLang="cs-CZ" sz="1600" dirty="0" err="1"/>
              <a:t>věcné</a:t>
            </a:r>
            <a:r>
              <a:rPr lang="en-US" altLang="cs-CZ" sz="1600" dirty="0"/>
              <a:t> a </a:t>
            </a:r>
            <a:r>
              <a:rPr lang="en-US" altLang="cs-CZ" sz="1600" dirty="0" err="1"/>
              <a:t>finančí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dary</a:t>
            </a:r>
            <a:endParaRPr lang="en-US" altLang="cs-CZ" sz="1600" dirty="0"/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600" dirty="0"/>
              <a:t>…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altLang="cs-CZ" sz="1600" dirty="0"/>
              <a:t>X) </a:t>
            </a:r>
            <a:r>
              <a:rPr lang="en-US" altLang="cs-CZ" sz="1600" dirty="0" err="1"/>
              <a:t>osvobození</a:t>
            </a:r>
            <a:r>
              <a:rPr lang="en-US" altLang="cs-CZ" sz="1600" dirty="0"/>
              <a:t> od </a:t>
            </a:r>
            <a:r>
              <a:rPr lang="en-US" altLang="cs-CZ" sz="1600" dirty="0" err="1"/>
              <a:t>místních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poplatků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slevy</a:t>
            </a:r>
            <a:r>
              <a:rPr lang="en-US" altLang="cs-CZ" sz="1600" dirty="0"/>
              <a:t> </a:t>
            </a:r>
            <a:r>
              <a:rPr lang="en-US" altLang="cs-CZ" sz="1600" dirty="0" err="1"/>
              <a:t>na</a:t>
            </a:r>
            <a:r>
              <a:rPr lang="en-US" altLang="cs-CZ" sz="1600" dirty="0"/>
              <a:t> </a:t>
            </a:r>
            <a:r>
              <a:rPr lang="en-US" altLang="cs-CZ" sz="1600" dirty="0" err="1"/>
              <a:t>daních</a:t>
            </a:r>
            <a:endParaRPr lang="cs-CZ" altLang="cs-CZ" sz="1200" dirty="0"/>
          </a:p>
        </p:txBody>
      </p:sp>
      <p:sp>
        <p:nvSpPr>
          <p:cNvPr id="12292" name="Zástupný symbol pro číslo snímku 4">
            <a:extLst>
              <a:ext uri="{FF2B5EF4-FFF2-40B4-BE49-F238E27FC236}">
                <a16:creationId xmlns:a16="http://schemas.microsoft.com/office/drawing/2014/main" id="{E6773826-CFF7-4403-9946-5CD4FD8EED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480337-4B76-4FBB-9AB2-CA46414BB229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12293" name="Picture 4">
            <a:extLst>
              <a:ext uri="{FF2B5EF4-FFF2-40B4-BE49-F238E27FC236}">
                <a16:creationId xmlns:a16="http://schemas.microsoft.com/office/drawing/2014/main" id="{0BF50D15-0B83-425A-8283-4C3FA572E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"/>
          <a:stretch>
            <a:fillRect/>
          </a:stretch>
        </p:blipFill>
        <p:spPr bwMode="auto">
          <a:xfrm>
            <a:off x="1371600" y="1973263"/>
            <a:ext cx="32829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Zástupný symbol pro zápatí 2">
            <a:extLst>
              <a:ext uri="{FF2B5EF4-FFF2-40B4-BE49-F238E27FC236}">
                <a16:creationId xmlns:a16="http://schemas.microsoft.com/office/drawing/2014/main" id="{0FBF91E6-1B14-4CB9-9360-11E6594680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13EA818-E102-4757-8B69-C24877EA2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00"/>
    </mc:Choice>
    <mc:Fallback xmlns="">
      <p:transition spd="slow" advTm="10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B4098-A8F2-4EFF-81CF-7129897AA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2400" dirty="0" err="1"/>
              <a:t>Rozbor</a:t>
            </a:r>
            <a:r>
              <a:rPr lang="en-US" sz="2400" dirty="0"/>
              <a:t> </a:t>
            </a:r>
            <a:r>
              <a:rPr lang="en-US" sz="2400" dirty="0" err="1"/>
              <a:t>financování</a:t>
            </a:r>
            <a:r>
              <a:rPr lang="en-US" sz="2400" dirty="0"/>
              <a:t> NNO z </a:t>
            </a:r>
            <a:r>
              <a:rPr lang="en-US" sz="2400" dirty="0" err="1"/>
              <a:t>veř</a:t>
            </a:r>
            <a:r>
              <a:rPr lang="en-US" sz="2400" dirty="0"/>
              <a:t>. </a:t>
            </a:r>
            <a:r>
              <a:rPr lang="en-US" sz="2400" dirty="0" err="1"/>
              <a:t>Rozpočtů</a:t>
            </a:r>
            <a:r>
              <a:rPr lang="en-US" sz="2400" dirty="0"/>
              <a:t> I. </a:t>
            </a:r>
            <a:endParaRPr lang="cs-CZ" sz="2400" dirty="0"/>
          </a:p>
        </p:txBody>
      </p:sp>
      <p:sp>
        <p:nvSpPr>
          <p:cNvPr id="13315" name="Zástupný symbol pro text 2">
            <a:extLst>
              <a:ext uri="{FF2B5EF4-FFF2-40B4-BE49-F238E27FC236}">
                <a16:creationId xmlns:a16="http://schemas.microsoft.com/office/drawing/2014/main" id="{DF648E66-D9CA-4193-BA55-4F9DD133E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179888"/>
          </a:xfrm>
        </p:spPr>
        <p:txBody>
          <a:bodyPr anchor="t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cs-CZ" sz="1800"/>
              <a:t>v roce 2015: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altLang="cs-CZ" sz="1600"/>
              <a:t>82.597 z.s. , 24.739 pobočných spolků, 2.710 o.p.s. 142 z.ú., 490 nadací, 1.331 nadačních fondů, 232 školských právnických zařízení, 1.000 zájmových sdružení p.o., 4.158 církevních právnických osob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altLang="cs-CZ" sz="1600"/>
              <a:t>16.480,4 mil. Kč poskytnutých dotací 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US" altLang="cs-CZ" sz="1400"/>
              <a:t>9.765,3 mil. Kč – státní rozpočet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US" altLang="cs-CZ" sz="1400"/>
              <a:t>2.297,9 mil. Kč – rozpočty krajů a rozpočet hl. m. Prahy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US" altLang="cs-CZ" sz="1400"/>
              <a:t>3.685,1 mil. Kč – rozpočty obcí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US" altLang="cs-CZ" sz="1400"/>
              <a:t>   737,1 mil. Kč – rozpočty státních fondů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endParaRPr lang="en-US" altLang="cs-CZ" sz="1400"/>
          </a:p>
          <a:p>
            <a:pPr marL="1257300" lvl="2" indent="-342900">
              <a:buFont typeface="Wingdings" panose="05000000000000000000" pitchFamily="2" charset="2"/>
              <a:buChar char="q"/>
            </a:pPr>
            <a:endParaRPr lang="en-US" altLang="cs-CZ" sz="1400"/>
          </a:p>
          <a:p>
            <a:pPr marL="1257300" lvl="2" indent="-342900">
              <a:buFont typeface="Wingdings" panose="05000000000000000000" pitchFamily="2" charset="2"/>
              <a:buChar char="q"/>
            </a:pPr>
            <a:endParaRPr lang="en-US" altLang="cs-CZ" sz="1400"/>
          </a:p>
          <a:p>
            <a:pPr marL="1257300" lvl="2" indent="-342900">
              <a:buFont typeface="Wingdings" panose="05000000000000000000" pitchFamily="2" charset="2"/>
              <a:buChar char="q"/>
            </a:pPr>
            <a:endParaRPr lang="en-US" altLang="cs-CZ" sz="1400"/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altLang="cs-CZ" sz="1600"/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altLang="cs-CZ" sz="1600"/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altLang="cs-CZ" sz="160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altLang="cs-CZ" sz="1600"/>
              <a:t>49,6 mil. Kč (státní rozpočet) a 226,8 mil. Kč (rozpočet krajů a hl.m. Prahy) na zadaných veřejných zakázkách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altLang="cs-CZ" sz="1600"/>
          </a:p>
        </p:txBody>
      </p:sp>
      <p:sp>
        <p:nvSpPr>
          <p:cNvPr id="13316" name="Zástupný symbol pro číslo snímku 4">
            <a:extLst>
              <a:ext uri="{FF2B5EF4-FFF2-40B4-BE49-F238E27FC236}">
                <a16:creationId xmlns:a16="http://schemas.microsoft.com/office/drawing/2014/main" id="{B5087EB3-E133-4E3E-B7AA-7B5D25FA4B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66CAC2B-694E-46ED-837F-59258E50E46F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13317" name="Picture 6">
            <a:extLst>
              <a:ext uri="{FF2B5EF4-FFF2-40B4-BE49-F238E27FC236}">
                <a16:creationId xmlns:a16="http://schemas.microsoft.com/office/drawing/2014/main" id="{DC428C01-B1CD-4F9A-AF1C-1549906F9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4502150"/>
            <a:ext cx="6116638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>
            <a:extLst>
              <a:ext uri="{FF2B5EF4-FFF2-40B4-BE49-F238E27FC236}">
                <a16:creationId xmlns:a16="http://schemas.microsoft.com/office/drawing/2014/main" id="{F746E3BA-FBCF-4F0F-A602-0E7F13A3B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4505325"/>
            <a:ext cx="265588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Zástupný symbol pro zápatí 2">
            <a:extLst>
              <a:ext uri="{FF2B5EF4-FFF2-40B4-BE49-F238E27FC236}">
                <a16:creationId xmlns:a16="http://schemas.microsoft.com/office/drawing/2014/main" id="{106220B2-A630-4676-A432-78A1FBDD71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D160CC6-F273-47E2-8AC7-8C09DB9A3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54"/>
    </mc:Choice>
    <mc:Fallback xmlns="">
      <p:transition spd="slow" advTm="54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447148-D52A-4A78-8300-EAA91522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8040687" cy="1362075"/>
          </a:xfrm>
        </p:spPr>
        <p:txBody>
          <a:bodyPr/>
          <a:lstStyle/>
          <a:p>
            <a:pPr>
              <a:defRPr/>
            </a:pPr>
            <a:r>
              <a:rPr lang="en-US" sz="2400" dirty="0" err="1"/>
              <a:t>Rozbor</a:t>
            </a:r>
            <a:r>
              <a:rPr lang="en-US" sz="2400" dirty="0"/>
              <a:t> </a:t>
            </a:r>
            <a:r>
              <a:rPr lang="en-US" sz="2400" dirty="0" err="1"/>
              <a:t>financování</a:t>
            </a:r>
            <a:r>
              <a:rPr lang="en-US" sz="2400" dirty="0"/>
              <a:t> NNO z </a:t>
            </a:r>
            <a:r>
              <a:rPr lang="en-US" sz="2400" dirty="0" err="1"/>
              <a:t>veř</a:t>
            </a:r>
            <a:r>
              <a:rPr lang="en-US" sz="2400" dirty="0"/>
              <a:t>. </a:t>
            </a:r>
            <a:r>
              <a:rPr lang="en-US" sz="2400" dirty="0" err="1"/>
              <a:t>Rozpočtů</a:t>
            </a:r>
            <a:r>
              <a:rPr lang="en-US" sz="2400" dirty="0"/>
              <a:t> II. </a:t>
            </a:r>
            <a:endParaRPr lang="cs-CZ" sz="2400" dirty="0"/>
          </a:p>
        </p:txBody>
      </p:sp>
      <p:sp>
        <p:nvSpPr>
          <p:cNvPr id="14339" name="Zástupný symbol pro text 2">
            <a:extLst>
              <a:ext uri="{FF2B5EF4-FFF2-40B4-BE49-F238E27FC236}">
                <a16:creationId xmlns:a16="http://schemas.microsoft.com/office/drawing/2014/main" id="{305B09B9-03C9-4A21-9ACD-AAD393375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98625"/>
            <a:ext cx="7772400" cy="4179888"/>
          </a:xfrm>
        </p:spPr>
        <p:txBody>
          <a:bodyPr anchor="t"/>
          <a:lstStyle/>
          <a:p>
            <a:pPr marL="800100" lvl="1" indent="-342900">
              <a:buFont typeface="Wingdings" panose="05000000000000000000" pitchFamily="2" charset="2"/>
              <a:buChar char="q"/>
            </a:pPr>
            <a:endParaRPr lang="en-US" altLang="cs-CZ" sz="1600"/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altLang="cs-CZ" sz="1600"/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altLang="cs-CZ" sz="1600"/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altLang="cs-CZ" sz="1600"/>
          </a:p>
        </p:txBody>
      </p:sp>
      <p:sp>
        <p:nvSpPr>
          <p:cNvPr id="14340" name="Zástupný symbol pro číslo snímku 4">
            <a:extLst>
              <a:ext uri="{FF2B5EF4-FFF2-40B4-BE49-F238E27FC236}">
                <a16:creationId xmlns:a16="http://schemas.microsoft.com/office/drawing/2014/main" id="{59B9FE82-C9D5-4C60-931C-B2AC53B760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2A1E860-F5B4-41EA-832E-CA8805449A67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14341" name="Picture 6">
            <a:extLst>
              <a:ext uri="{FF2B5EF4-FFF2-40B4-BE49-F238E27FC236}">
                <a16:creationId xmlns:a16="http://schemas.microsoft.com/office/drawing/2014/main" id="{E9E356D7-448A-48AF-B386-82FEF3413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573463"/>
            <a:ext cx="38989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>
            <a:extLst>
              <a:ext uri="{FF2B5EF4-FFF2-40B4-BE49-F238E27FC236}">
                <a16:creationId xmlns:a16="http://schemas.microsoft.com/office/drawing/2014/main" id="{AAD18E64-8CC3-4750-BF18-5BBD8414E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1582738"/>
            <a:ext cx="4583112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Zástupný symbol pro zápatí 2">
            <a:extLst>
              <a:ext uri="{FF2B5EF4-FFF2-40B4-BE49-F238E27FC236}">
                <a16:creationId xmlns:a16="http://schemas.microsoft.com/office/drawing/2014/main" id="{3C7F509D-EAE2-43B4-81C0-3AFA2D5D8F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0CBD67A-1978-4AFA-A61A-153523695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50"/>
    </mc:Choice>
    <mc:Fallback xmlns="">
      <p:transition spd="slow" advTm="28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E59C1-5521-472C-ADB2-46C7E9A7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50913"/>
            <a:ext cx="8040687" cy="1362075"/>
          </a:xfrm>
        </p:spPr>
        <p:txBody>
          <a:bodyPr/>
          <a:lstStyle/>
          <a:p>
            <a:pPr>
              <a:defRPr/>
            </a:pPr>
            <a:r>
              <a:rPr lang="en-US" sz="2400" dirty="0" err="1"/>
              <a:t>Rozbor</a:t>
            </a:r>
            <a:r>
              <a:rPr lang="en-US" sz="2400" dirty="0"/>
              <a:t> </a:t>
            </a:r>
            <a:r>
              <a:rPr lang="en-US" sz="2400" dirty="0" err="1"/>
              <a:t>financování</a:t>
            </a:r>
            <a:r>
              <a:rPr lang="en-US" sz="2400" dirty="0"/>
              <a:t> NNO z </a:t>
            </a:r>
            <a:r>
              <a:rPr lang="en-US" sz="2400" dirty="0" err="1"/>
              <a:t>veř</a:t>
            </a:r>
            <a:r>
              <a:rPr lang="en-US" sz="2400" dirty="0"/>
              <a:t>. </a:t>
            </a:r>
            <a:r>
              <a:rPr lang="en-US" sz="2400" dirty="0" err="1"/>
              <a:t>Rozpočtů</a:t>
            </a:r>
            <a:r>
              <a:rPr lang="en-US" sz="2400" dirty="0"/>
              <a:t> III. </a:t>
            </a:r>
            <a:endParaRPr lang="cs-CZ" sz="2400" dirty="0"/>
          </a:p>
        </p:txBody>
      </p:sp>
      <p:sp>
        <p:nvSpPr>
          <p:cNvPr id="15363" name="Zástupný symbol pro text 2">
            <a:extLst>
              <a:ext uri="{FF2B5EF4-FFF2-40B4-BE49-F238E27FC236}">
                <a16:creationId xmlns:a16="http://schemas.microsoft.com/office/drawing/2014/main" id="{B74CF85D-1DF4-4FEF-BD9E-209429E36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663" y="1849438"/>
            <a:ext cx="3048000" cy="4181475"/>
          </a:xfrm>
        </p:spPr>
        <p:txBody>
          <a:bodyPr anchor="t"/>
          <a:lstStyle/>
          <a:p>
            <a:pPr marL="800100" lvl="1" indent="-342900">
              <a:buFont typeface="Wingdings" panose="05000000000000000000" pitchFamily="2" charset="2"/>
              <a:buChar char="q"/>
            </a:pPr>
            <a:endParaRPr lang="en-US" altLang="cs-CZ" sz="160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altLang="cs-CZ" sz="1600"/>
              <a:t>Největší objem dotací ze státního rozpočtu získala Fotbalová asociace ČR (314 mil. Kč)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altLang="cs-CZ" sz="1600"/>
              <a:t>Nejvíce dotací ze státního rozpočtu získal Člověk v tísni (68)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altLang="cs-CZ" sz="1600"/>
              <a:t>16 % objemu dotací ze státního rozpočtu poskytnuto 10 NNO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altLang="cs-CZ" sz="160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altLang="cs-CZ" sz="1600"/>
              <a:t>více </a:t>
            </a:r>
            <a:r>
              <a:rPr lang="en-US" altLang="cs-CZ" sz="1600">
                <a:hlinkClick r:id="rId4"/>
              </a:rPr>
              <a:t>zde</a:t>
            </a:r>
            <a:r>
              <a:rPr lang="en-US" altLang="cs-CZ" sz="1600"/>
              <a:t>, či </a:t>
            </a:r>
            <a:r>
              <a:rPr lang="en-US" altLang="cs-CZ" sz="1600">
                <a:hlinkClick r:id="rId5"/>
              </a:rPr>
              <a:t>zde</a:t>
            </a:r>
            <a:endParaRPr lang="en-US" altLang="cs-CZ" sz="1600"/>
          </a:p>
        </p:txBody>
      </p:sp>
      <p:sp>
        <p:nvSpPr>
          <p:cNvPr id="15364" name="Zástupný symbol pro číslo snímku 4">
            <a:extLst>
              <a:ext uri="{FF2B5EF4-FFF2-40B4-BE49-F238E27FC236}">
                <a16:creationId xmlns:a16="http://schemas.microsoft.com/office/drawing/2014/main" id="{632837EF-C8A5-4A2C-8B8F-76DC3BFBFB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664F4FE-92CE-4F25-B100-3DB50B900ACF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54335AF3-8806-49A5-A165-BA1F70E5B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631950"/>
            <a:ext cx="52832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Zástupný symbol pro zápatí 2">
            <a:extLst>
              <a:ext uri="{FF2B5EF4-FFF2-40B4-BE49-F238E27FC236}">
                <a16:creationId xmlns:a16="http://schemas.microsoft.com/office/drawing/2014/main" id="{0A94B2E8-1AA6-46CC-BF0A-2C1C980B49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E21BAF4-9C59-4054-810B-255856F5D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80"/>
    </mc:Choice>
    <mc:Fallback xmlns="">
      <p:transition spd="slow" advTm="7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491AB-F62E-40E0-814C-34E524827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6663" y="2832100"/>
            <a:ext cx="5688012" cy="2036763"/>
          </a:xfrm>
        </p:spPr>
        <p:txBody>
          <a:bodyPr anchor="t"/>
          <a:lstStyle/>
          <a:p>
            <a:pPr>
              <a:defRPr/>
            </a:pPr>
            <a:br>
              <a:rPr lang="cs-CZ" sz="2000" dirty="0"/>
            </a:br>
            <a:br>
              <a:rPr lang="cs-CZ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 err="1"/>
              <a:t>Financování</a:t>
            </a:r>
            <a:r>
              <a:rPr lang="en-US" sz="2000" dirty="0"/>
              <a:t> NNO</a:t>
            </a:r>
            <a:br>
              <a:rPr lang="cs-CZ" sz="2000" b="0" dirty="0"/>
            </a:br>
            <a:r>
              <a:rPr lang="cs-CZ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Fundraising</a:t>
            </a:r>
            <a:br>
              <a:rPr lang="cs-CZ" sz="2000" b="0" dirty="0"/>
            </a:br>
            <a:endParaRPr lang="cs-CZ" sz="2000" b="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Zástupný symbol pro číslo snímku 3">
            <a:extLst>
              <a:ext uri="{FF2B5EF4-FFF2-40B4-BE49-F238E27FC236}">
                <a16:creationId xmlns:a16="http://schemas.microsoft.com/office/drawing/2014/main" id="{5B2C11EA-62E9-4271-B998-35837229F1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179BF62-F68F-4542-92A9-BA4CCA4A985D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r>
              <a:rPr lang="cs-CZ" altLang="cs-CZ" sz="1200">
                <a:solidFill>
                  <a:srgbClr val="969696"/>
                </a:solidFill>
              </a:rPr>
              <a:t> / </a:t>
            </a:r>
            <a:r>
              <a:rPr lang="en-US" altLang="cs-CZ" sz="1200">
                <a:solidFill>
                  <a:srgbClr val="969696"/>
                </a:solidFill>
              </a:rPr>
              <a:t>23</a:t>
            </a:r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447031C8-EE77-4863-B855-B82C244358C8}"/>
              </a:ext>
            </a:extLst>
          </p:cNvPr>
          <p:cNvSpPr txBox="1">
            <a:spLocks/>
          </p:cNvSpPr>
          <p:nvPr/>
        </p:nvSpPr>
        <p:spPr bwMode="auto">
          <a:xfrm>
            <a:off x="2506663" y="1739900"/>
            <a:ext cx="5688012" cy="16684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n-US" sz="3000" dirty="0"/>
              <a:t>SPR218</a:t>
            </a:r>
            <a:r>
              <a:rPr lang="cs-CZ" sz="3000" dirty="0"/>
              <a:t>:</a:t>
            </a:r>
            <a:endParaRPr lang="cs-CZ" sz="3000" kern="0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0A2DC145-BFE4-4417-B1B9-3C358219D878}"/>
              </a:ext>
            </a:extLst>
          </p:cNvPr>
          <p:cNvSpPr txBox="1">
            <a:spLocks/>
          </p:cNvSpPr>
          <p:nvPr/>
        </p:nvSpPr>
        <p:spPr bwMode="auto">
          <a:xfrm>
            <a:off x="2506663" y="4999038"/>
            <a:ext cx="5688012" cy="12493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cs-CZ" sz="1500" kern="0" dirty="0"/>
              <a:t>Jakub </a:t>
            </a:r>
            <a:r>
              <a:rPr lang="cs-CZ" sz="1500" kern="0" dirty="0" err="1"/>
              <a:t>Pejcal</a:t>
            </a:r>
            <a:endParaRPr lang="cs-CZ" sz="1500" kern="0" dirty="0"/>
          </a:p>
          <a:p>
            <a:pPr>
              <a:defRPr/>
            </a:pPr>
            <a:r>
              <a:rPr lang="cs-CZ" sz="1500" kern="0" dirty="0"/>
              <a:t>322799@mail.muni.cz</a:t>
            </a:r>
          </a:p>
          <a:p>
            <a:pPr>
              <a:defRPr/>
            </a:pPr>
            <a:r>
              <a:rPr lang="cs-CZ" sz="1500" kern="0" dirty="0"/>
              <a:t>ESF MU, Katedra veřejné ekonomie (kancelář č. 416)</a:t>
            </a:r>
          </a:p>
          <a:p>
            <a:pPr>
              <a:defRPr/>
            </a:pPr>
            <a:r>
              <a:rPr lang="cs-CZ" sz="1500" kern="0" dirty="0"/>
              <a:t>Centrum pro výzkum neziskového sektoru http://cvns.econ.muni.cz/</a:t>
            </a:r>
          </a:p>
        </p:txBody>
      </p:sp>
      <p:sp>
        <p:nvSpPr>
          <p:cNvPr id="16390" name="Zástupný symbol pro zápatí 2">
            <a:extLst>
              <a:ext uri="{FF2B5EF4-FFF2-40B4-BE49-F238E27FC236}">
                <a16:creationId xmlns:a16="http://schemas.microsoft.com/office/drawing/2014/main" id="{EFE1F553-5C67-41C1-8010-67F6B64471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7613" y="6248400"/>
            <a:ext cx="6207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969696"/>
                </a:solidFill>
              </a:rPr>
              <a:t>FSS: SPR218</a:t>
            </a:r>
            <a:r>
              <a:rPr lang="cs-CZ" altLang="en-US" sz="1200">
                <a:solidFill>
                  <a:srgbClr val="969696"/>
                </a:solidFill>
              </a:rPr>
              <a:t>: Jakub Pejcal, </a:t>
            </a:r>
            <a:r>
              <a:rPr lang="en-US" altLang="en-US" sz="1200">
                <a:solidFill>
                  <a:srgbClr val="969696"/>
                </a:solidFill>
              </a:rPr>
              <a:t>31.</a:t>
            </a:r>
            <a:r>
              <a:rPr lang="cs-CZ" altLang="en-US" sz="1200">
                <a:solidFill>
                  <a:srgbClr val="969696"/>
                </a:solidFill>
              </a:rPr>
              <a:t> 1</a:t>
            </a:r>
            <a:r>
              <a:rPr lang="en-US" altLang="en-US" sz="1200">
                <a:solidFill>
                  <a:srgbClr val="969696"/>
                </a:solidFill>
              </a:rPr>
              <a:t>0</a:t>
            </a:r>
            <a:r>
              <a:rPr lang="cs-CZ" altLang="en-US" sz="1200">
                <a:solidFill>
                  <a:srgbClr val="969696"/>
                </a:solidFill>
              </a:rPr>
              <a:t>. 201</a:t>
            </a:r>
            <a:r>
              <a:rPr lang="en-US" altLang="en-US" sz="1200">
                <a:solidFill>
                  <a:srgbClr val="969696"/>
                </a:solidFill>
              </a:rPr>
              <a:t>7</a:t>
            </a:r>
            <a:r>
              <a:rPr lang="cs-CZ" altLang="en-US" sz="1200">
                <a:solidFill>
                  <a:srgbClr val="969696"/>
                </a:solidFill>
              </a:rPr>
              <a:t>: </a:t>
            </a:r>
            <a:r>
              <a:rPr lang="en-US" altLang="en-US" sz="1200">
                <a:solidFill>
                  <a:srgbClr val="969696"/>
                </a:solidFill>
              </a:rPr>
              <a:t>Financování NNO, </a:t>
            </a:r>
            <a:r>
              <a:rPr lang="cs-CZ" altLang="en-US" sz="1200">
                <a:solidFill>
                  <a:srgbClr val="969696"/>
                </a:solidFill>
              </a:rPr>
              <a:t>Fundraising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3CAAD78-6DAB-4E1F-A8A9-F16E15E20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3"/>
    </mc:Choice>
    <mc:Fallback xmlns="">
      <p:transition spd="slow" advTm="6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2006">
  <a:themeElements>
    <a:clrScheme name="Prezentace_MU_2006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Prezentace_MU_2006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287D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287D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ezentace_MU_2006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e_MU_2006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_MU_2006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_MU_2006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e_MU_2006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_MU_2006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_MU_2006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287D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287D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měsi">
  <a:themeElements>
    <a:clrScheme name="1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287D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287D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287D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287D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Prezentace_MU_2006</Template>
  <TotalTime>14506</TotalTime>
  <Words>1882</Words>
  <Application>Microsoft Office PowerPoint</Application>
  <PresentationFormat>Předvádění na obrazovce (4:3)</PresentationFormat>
  <Paragraphs>329</Paragraphs>
  <Slides>23</Slides>
  <Notes>0</Notes>
  <HiddenSlides>0</HiddenSlides>
  <MMClips>23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Arial</vt:lpstr>
      <vt:lpstr>Tahoma</vt:lpstr>
      <vt:lpstr>Wingdings</vt:lpstr>
      <vt:lpstr>Prezentace_MU_2006</vt:lpstr>
      <vt:lpstr>Vlastní návrh</vt:lpstr>
      <vt:lpstr>1_Směsi</vt:lpstr>
      <vt:lpstr>2_Směsi</vt:lpstr>
      <vt:lpstr>    Financování NNO Fundraising </vt:lpstr>
      <vt:lpstr>Obsah přednášky</vt:lpstr>
      <vt:lpstr>Financování nno v ČR</vt:lpstr>
      <vt:lpstr>Přímá podpora z veřejných rozpočtů</vt:lpstr>
      <vt:lpstr>nePřímá podpora z veřejných rozpočtů</vt:lpstr>
      <vt:lpstr>Rozbor financování NNO z veř. Rozpočtů I. </vt:lpstr>
      <vt:lpstr>Rozbor financování NNO z veř. Rozpočtů II. </vt:lpstr>
      <vt:lpstr>Rozbor financování NNO z veř. Rozpočtů III. </vt:lpstr>
      <vt:lpstr>    Financování NNO Fundraising </vt:lpstr>
      <vt:lpstr>fundraising</vt:lpstr>
      <vt:lpstr>Hodnoty a obecná motivace</vt:lpstr>
      <vt:lpstr>Kdy lidé dávají peníze?</vt:lpstr>
      <vt:lpstr>Co víme o individuálních dárcích</vt:lpstr>
      <vt:lpstr>Co víme o firemních dárcích</vt:lpstr>
      <vt:lpstr>Jak se hledá dárce?</vt:lpstr>
      <vt:lpstr>Co následuje?</vt:lpstr>
      <vt:lpstr>Metody fundraisingu I. </vt:lpstr>
      <vt:lpstr>Metody fundraisingu II. </vt:lpstr>
      <vt:lpstr>Metody fundraisingu III. </vt:lpstr>
      <vt:lpstr>Fundraisingový koloběh</vt:lpstr>
      <vt:lpstr>Ověření úspěšnosti?</vt:lpstr>
      <vt:lpstr>Shrnutí</vt:lpstr>
      <vt:lpstr>Pár příkladů?</vt:lpstr>
    </vt:vector>
  </TitlesOfParts>
  <Company>RMU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VALNÉ</dc:title>
  <dc:creator>Tikalova</dc:creator>
  <cp:lastModifiedBy>Vladimír Hyánek</cp:lastModifiedBy>
  <cp:revision>461</cp:revision>
  <cp:lastPrinted>2014-10-30T13:55:13Z</cp:lastPrinted>
  <dcterms:created xsi:type="dcterms:W3CDTF">2006-01-20T11:47:07Z</dcterms:created>
  <dcterms:modified xsi:type="dcterms:W3CDTF">2020-03-28T08:36:51Z</dcterms:modified>
</cp:coreProperties>
</file>