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3" d="100"/>
          <a:sy n="63" d="100"/>
        </p:scale>
        <p:origin x="776" y="6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407835-F81D-479E-BC76-9FC18468D6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Martina Sponerová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74D0B9-0477-47D2-BB97-22A5A069A7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C58648-ACFE-426C-A517-328ECD990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ANALÝZA RIZIK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2C2A405-E89C-44BE-90A4-EEFF98AD95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43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Kapitálové riziko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Riziko nedostatečné výše vlastního kapitálu vzhledem k pokrytí ztrát banky.</a:t>
            </a:r>
          </a:p>
          <a:p>
            <a:pPr algn="just"/>
            <a:r>
              <a:rPr lang="cs-CZ" sz="2000" dirty="0"/>
              <a:t>Pro banku je důležitá absolutní výše vlastního kapitálu. Stejně důležité je i stanovení kapitálové přiměřenosti ve vztahu k rizikům, která bankovní podnikání obsahuje.</a:t>
            </a:r>
          </a:p>
          <a:p>
            <a:pPr algn="just"/>
            <a:r>
              <a:rPr lang="cs-CZ" sz="2000" dirty="0"/>
              <a:t>Kapitálová přiměřenost</a:t>
            </a:r>
          </a:p>
          <a:p>
            <a:pPr lvl="1" algn="just"/>
            <a:r>
              <a:rPr lang="cs-CZ" dirty="0"/>
              <a:t>změření rizik daného subjektu a stanovení odpovídající minimální úrovně kapitálu. Kapitálová přiměřenost představuje ohodnocení bezproblémového chodu finanční instituce v budoucnosti, tj. je ukazovatelem finanční síly a důvěryhodnosti banky.</a:t>
            </a:r>
          </a:p>
          <a:p>
            <a:r>
              <a:rPr lang="cs-CZ" sz="2000" dirty="0"/>
              <a:t>BASLE I, BASLE II, BASLE III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28323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Operační riziko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sz="2000" b="1" dirty="0"/>
              <a:t>transakční riziko</a:t>
            </a:r>
            <a:r>
              <a:rPr lang="cs-CZ" sz="2000" dirty="0"/>
              <a:t>, které je rizikem ztráty z prováděných operací v důsledku chyb zaměstnanců, chyb vyplývajících ze složitosti produktů a neschopnosti současných systémů je provádět, chyb v zaúčtování a ve vypořádání obchodů apod.;</a:t>
            </a:r>
          </a:p>
          <a:p>
            <a:pPr lvl="0" algn="just"/>
            <a:r>
              <a:rPr lang="cs-CZ" sz="2000" b="1" dirty="0"/>
              <a:t>riziko operačního řízení</a:t>
            </a:r>
            <a:r>
              <a:rPr lang="cs-CZ" sz="2000" dirty="0"/>
              <a:t>, které je rizikem ztráty z chyb v řízení aktivit ve front, </a:t>
            </a:r>
            <a:r>
              <a:rPr lang="cs-CZ" sz="2000" dirty="0" err="1"/>
              <a:t>middle</a:t>
            </a:r>
            <a:r>
              <a:rPr lang="cs-CZ" sz="2000" dirty="0"/>
              <a:t> a </a:t>
            </a:r>
            <a:r>
              <a:rPr lang="cs-CZ" sz="2000" dirty="0" err="1"/>
              <a:t>back</a:t>
            </a:r>
            <a:r>
              <a:rPr lang="cs-CZ" sz="2000" dirty="0"/>
              <a:t> </a:t>
            </a:r>
            <a:r>
              <a:rPr lang="cs-CZ" sz="2000" dirty="0" err="1"/>
              <a:t>office</a:t>
            </a:r>
            <a:r>
              <a:rPr lang="cs-CZ" sz="2000" dirty="0"/>
              <a:t>; jedná se o neidentifikovatelné obchody nad limit, neautorizované obchodování jednotlivými obchodníky, podvodné operace, praní peněz, neautorizovaný přístup k systému;</a:t>
            </a:r>
          </a:p>
          <a:p>
            <a:pPr algn="just"/>
            <a:r>
              <a:rPr lang="cs-CZ" sz="2000" b="1" dirty="0"/>
              <a:t>riziko systému</a:t>
            </a:r>
            <a:r>
              <a:rPr lang="cs-CZ" sz="2000" dirty="0"/>
              <a:t> je rizikem ztráty z chyb v systémech podpory; jedná se o chyby v počítačových programech, o nesprávné a opožděné podávání informací vedení apod.</a:t>
            </a:r>
          </a:p>
          <a:p>
            <a:pPr algn="just"/>
            <a:r>
              <a:rPr lang="cs-CZ" sz="2000" dirty="0"/>
              <a:t>Toto riziko je jen velmi obtížně kvantifikovatelné.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9828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Systém řízení rizik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/>
              <a:t>Hlavní složka finančního řízení bank.</a:t>
            </a:r>
          </a:p>
          <a:p>
            <a:r>
              <a:rPr lang="cs-CZ" altLang="cs-CZ" sz="2400" dirty="0"/>
              <a:t>Pro řízení bankovních rizik je nezbytné splnit dvě podmínky:</a:t>
            </a:r>
          </a:p>
          <a:p>
            <a:pPr lvl="1"/>
            <a:r>
              <a:rPr lang="cs-CZ" altLang="cs-CZ" sz="2400" dirty="0"/>
              <a:t>Identifikovat rizika.</a:t>
            </a:r>
          </a:p>
          <a:p>
            <a:pPr lvl="1"/>
            <a:r>
              <a:rPr lang="cs-CZ" altLang="cs-CZ" sz="2400" dirty="0"/>
              <a:t>Změřit rizika.</a:t>
            </a:r>
          </a:p>
          <a:p>
            <a:pPr algn="just"/>
            <a:r>
              <a:rPr lang="cs-CZ" sz="2400" dirty="0"/>
              <a:t>Správná identifikace, měření a řízení rizik patří k základním podmínkám efektivní činnosti banky.</a:t>
            </a:r>
          </a:p>
          <a:p>
            <a:pPr algn="just"/>
            <a:r>
              <a:rPr lang="cs-CZ" altLang="cs-CZ" sz="2400" dirty="0"/>
              <a:t>Systém řízení rizika je podrobný seznam limitů, pravidel a dalších parametrů pro monitorování a vykazování rizik.</a:t>
            </a:r>
          </a:p>
          <a:p>
            <a:pPr algn="just"/>
            <a:endParaRPr lang="cs-CZ" altLang="cs-CZ" dirty="0"/>
          </a:p>
          <a:p>
            <a:pPr marL="457200" lvl="1" indent="0"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Systém řízení rizik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b="1" dirty="0"/>
              <a:t>Z dlouhodobého pohledu – projekce.</a:t>
            </a:r>
          </a:p>
          <a:p>
            <a:pPr lvl="1" algn="just"/>
            <a:r>
              <a:rPr lang="cs-CZ" sz="2400" dirty="0"/>
              <a:t>Banka se snaží uplatňovat takovou strategii a dosáhnout takových cílových bilancí, aby výsledkem byla minimalizace nákladů na mimobilanční zabezpečovací nástroje /např. swapy, forwardy, opce/.</a:t>
            </a:r>
            <a:endParaRPr lang="cs-CZ" altLang="cs-CZ" sz="2400" dirty="0"/>
          </a:p>
          <a:p>
            <a:pPr algn="just"/>
            <a:r>
              <a:rPr lang="cs-CZ" sz="2400" b="1" dirty="0"/>
              <a:t>Řízení okamžité – </a:t>
            </a:r>
            <a:r>
              <a:rPr lang="cs-CZ" sz="2400" b="1" dirty="0" err="1"/>
              <a:t>hedging</a:t>
            </a:r>
            <a:r>
              <a:rPr lang="cs-CZ" sz="2400" b="1" dirty="0"/>
              <a:t>.</a:t>
            </a:r>
          </a:p>
          <a:p>
            <a:pPr lvl="1" algn="just"/>
            <a:r>
              <a:rPr lang="cs-CZ" sz="2400" dirty="0"/>
              <a:t>U některých rizik, zejména tržních, je možné zajištění proti nim tím způsobem, že nákupem nebo prodejem daného nástroje nakupujeme nebo prodáváme riziko s ním spojené.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726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Systém řízení rizik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400" dirty="0"/>
              <a:t>Podstata </a:t>
            </a:r>
            <a:r>
              <a:rPr lang="cs-CZ" sz="2400" dirty="0" err="1"/>
              <a:t>hedgingu</a:t>
            </a:r>
            <a:r>
              <a:rPr lang="cs-CZ" sz="2400" dirty="0"/>
              <a:t>:</a:t>
            </a:r>
          </a:p>
          <a:p>
            <a:pPr lvl="1" algn="just"/>
            <a:r>
              <a:rPr lang="cs-CZ" dirty="0"/>
              <a:t>Je dána tím, že podstatou každého rizika je rozdílná velikost či charakter budoucích cash </a:t>
            </a:r>
            <a:r>
              <a:rPr lang="cs-CZ" dirty="0" err="1"/>
              <a:t>flow</a:t>
            </a:r>
            <a:r>
              <a:rPr lang="cs-CZ" dirty="0"/>
              <a:t> a to z hlediska měny či způsobu stanovení cash </a:t>
            </a:r>
            <a:r>
              <a:rPr lang="cs-CZ" dirty="0" err="1"/>
              <a:t>flow</a:t>
            </a:r>
            <a:r>
              <a:rPr lang="cs-CZ" dirty="0"/>
              <a:t> v budoucnu /přecenění/. Smyslem zajištění je pak tyto rozdílné toky spárovat, tj. přidáním dalších toků dosáhnout stavu, kdy se toky na aktivní straně kryjí s toky na pasivní straně. Tím pak nevzniká žádná riziková pozice.</a:t>
            </a:r>
          </a:p>
          <a:p>
            <a:pPr algn="just"/>
            <a:r>
              <a:rPr lang="cs-CZ" sz="2400" dirty="0"/>
              <a:t>Měření bankovních rizik</a:t>
            </a:r>
          </a:p>
          <a:p>
            <a:pPr lvl="1" algn="just"/>
            <a:r>
              <a:rPr lang="cs-CZ" dirty="0"/>
              <a:t>klasická (spíše statická), která popisuje příčiny, tedy kde se nebezpečí ztráty objevuje, a většinou nic neříká o intenzitě rizika,</a:t>
            </a:r>
          </a:p>
          <a:p>
            <a:pPr lvl="1" algn="just"/>
            <a:r>
              <a:rPr lang="cs-CZ" dirty="0"/>
              <a:t>novější metoda, která se snaží odhadnout negativní dopad při nepříznivém vývoji, tedy odhad finanční ztráty.</a:t>
            </a:r>
          </a:p>
        </p:txBody>
      </p:sp>
    </p:spTree>
    <p:extLst>
      <p:ext uri="{BB962C8B-B14F-4D97-AF65-F5344CB8AC3E}">
        <p14:creationId xmlns:p14="http://schemas.microsoft.com/office/powerpoint/2010/main" val="2287825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Identifikace rizik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Nejdůležitější druhy bankovních rizik: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úvěrové riziko,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tržní riziko,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likviditní riziko,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kapitálové riziko,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operační riziko.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5</a:t>
            </a:fld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Úvěrové riziko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Úvěrové riziko spočívá v tom, že klient banky nedodrží sjednané podmínky finanční transakce a bance tím vznikne finanční ztráta. </a:t>
            </a:r>
          </a:p>
          <a:p>
            <a:pPr algn="just"/>
            <a:r>
              <a:rPr lang="cs-CZ" sz="2000" dirty="0"/>
              <a:t>Příčiny úvěrového rizika můžeme rozdělit na dvě skupiny: </a:t>
            </a:r>
          </a:p>
          <a:p>
            <a:pPr lvl="1" algn="just"/>
            <a:r>
              <a:rPr lang="cs-CZ" dirty="0"/>
              <a:t>interní příčiny, které jsou bezprostředně závislé na vlastních rozhodnutích banky, vyplývají ze špatných rozhodnutí banky o alokaci aktiv; </a:t>
            </a:r>
          </a:p>
          <a:p>
            <a:pPr lvl="1" algn="just"/>
            <a:r>
              <a:rPr lang="cs-CZ" dirty="0"/>
              <a:t>externí příčiny, které jsou naopak v zásadě nezávislé na rozhodnutích banky a jsou dány celkovým vývojem ekonomiky, politickou situací apod.</a:t>
            </a:r>
          </a:p>
          <a:p>
            <a:pPr algn="just"/>
            <a:r>
              <a:rPr lang="cs-CZ" sz="2000" dirty="0"/>
              <a:t>Úvěrové riziko ovlivňuje ziskovost banky, likviditu a úrokové riziko.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09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Tržní riziko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Jedná se o riziko ztráty ze změn tržních cen v důsledku nepříznivých změn tržních podmínek, tj. nepříznivého vývoje úrokových měr (úrokové riziko), cen akcií (akciové riziko), cen komodit (komoditní riziko) či měnového kurzu (měnové riziko).</a:t>
            </a:r>
          </a:p>
          <a:p>
            <a:r>
              <a:rPr lang="cs-CZ" sz="2000" dirty="0"/>
              <a:t>Tržní riziko můžeme rozdělit na: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Úrokové riziko,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Akciové riziko,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Komoditní riziko,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Měnové riziko.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00202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Tržní riziko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/>
              <a:t>Úrokové riziko</a:t>
            </a:r>
          </a:p>
          <a:p>
            <a:pPr lvl="1"/>
            <a:r>
              <a:rPr lang="cs-CZ" dirty="0"/>
              <a:t>Riziko změn tržních úrokových sazeb a jejich dopadu na zisk banky.</a:t>
            </a:r>
          </a:p>
          <a:p>
            <a:pPr marL="0" indent="0">
              <a:buNone/>
            </a:pPr>
            <a:r>
              <a:rPr lang="cs-CZ" sz="2000" b="1" dirty="0"/>
              <a:t>Akciové riziko</a:t>
            </a:r>
          </a:p>
          <a:p>
            <a:pPr lvl="1"/>
            <a:r>
              <a:rPr lang="cs-CZ" dirty="0"/>
              <a:t>Riziko ztráty ze změn cen nástrojů citlivých na ceny akcií.</a:t>
            </a:r>
          </a:p>
          <a:p>
            <a:pPr marL="0" indent="0">
              <a:buNone/>
            </a:pPr>
            <a:r>
              <a:rPr lang="cs-CZ" sz="2000" b="1" dirty="0"/>
              <a:t>Komoditní riziko</a:t>
            </a:r>
          </a:p>
          <a:p>
            <a:pPr lvl="1"/>
            <a:r>
              <a:rPr lang="cs-CZ" dirty="0"/>
              <a:t>Riziko ztráty ze změn cen nástrojů citlivých na ceny komodit.</a:t>
            </a:r>
          </a:p>
          <a:p>
            <a:pPr marL="57150" indent="0">
              <a:buNone/>
            </a:pPr>
            <a:r>
              <a:rPr lang="cs-CZ" sz="2000" b="1" dirty="0"/>
              <a:t>Měnové riziko</a:t>
            </a:r>
          </a:p>
          <a:p>
            <a:pPr marL="800100" lvl="1"/>
            <a:r>
              <a:rPr lang="cs-CZ" dirty="0"/>
              <a:t>Blízké úrokovému riziku. Vyplývá pro banku ze změn měnových kurzů.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49932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Likviditní riziko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Schopnost dostát v každém okamžiku svým splatným závazkům, zejména potom schopnost kdykoli vyplatit v požadované formě splatné vklady klientů.</a:t>
            </a:r>
          </a:p>
          <a:p>
            <a:pPr algn="just"/>
            <a:r>
              <a:rPr lang="cs-CZ" sz="2000" dirty="0"/>
              <a:t>Likvidita aktiv a pasiv.</a:t>
            </a:r>
          </a:p>
          <a:p>
            <a:pPr algn="just"/>
            <a:r>
              <a:rPr lang="cs-CZ" sz="2000" dirty="0"/>
              <a:t>Likvidita úzce souvisí se ziskem banky a s ostatními bankovními riziky.</a:t>
            </a:r>
          </a:p>
          <a:p>
            <a:pPr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350758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38</TotalTime>
  <Words>736</Words>
  <Application>Microsoft Office PowerPoint</Application>
  <PresentationFormat>Širokoúhlá obrazovka</PresentationFormat>
  <Paragraphs>75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ANALÝZA RIZIK </vt:lpstr>
      <vt:lpstr>Systém řízení rizik</vt:lpstr>
      <vt:lpstr>Systém řízení rizik</vt:lpstr>
      <vt:lpstr>Systém řízení rizik</vt:lpstr>
      <vt:lpstr>Identifikace rizik</vt:lpstr>
      <vt:lpstr>Úvěrové riziko</vt:lpstr>
      <vt:lpstr>Tržní riziko</vt:lpstr>
      <vt:lpstr>Tržní riziko</vt:lpstr>
      <vt:lpstr>Likviditní riziko</vt:lpstr>
      <vt:lpstr>Kapitálové riziko</vt:lpstr>
      <vt:lpstr>Operační riziko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Martina Sponerová</cp:lastModifiedBy>
  <cp:revision>7</cp:revision>
  <cp:lastPrinted>1601-01-01T00:00:00Z</cp:lastPrinted>
  <dcterms:created xsi:type="dcterms:W3CDTF">2019-10-20T17:16:57Z</dcterms:created>
  <dcterms:modified xsi:type="dcterms:W3CDTF">2020-03-25T09:58:57Z</dcterms:modified>
</cp:coreProperties>
</file>