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9"/>
  </p:notesMasterIdLst>
  <p:handoutMasterIdLst>
    <p:handoutMasterId r:id="rId50"/>
  </p:handoutMasterIdLst>
  <p:sldIdLst>
    <p:sldId id="256" r:id="rId2"/>
    <p:sldId id="257" r:id="rId3"/>
    <p:sldId id="272" r:id="rId4"/>
    <p:sldId id="273" r:id="rId5"/>
    <p:sldId id="258" r:id="rId6"/>
    <p:sldId id="260" r:id="rId7"/>
    <p:sldId id="259" r:id="rId8"/>
    <p:sldId id="261" r:id="rId9"/>
    <p:sldId id="262" r:id="rId10"/>
    <p:sldId id="263" r:id="rId11"/>
    <p:sldId id="264" r:id="rId12"/>
    <p:sldId id="265" r:id="rId13"/>
    <p:sldId id="266" r:id="rId14"/>
    <p:sldId id="267" r:id="rId15"/>
    <p:sldId id="268" r:id="rId16"/>
    <p:sldId id="269" r:id="rId17"/>
    <p:sldId id="270" r:id="rId18"/>
    <p:sldId id="271" r:id="rId19"/>
    <p:sldId id="298" r:id="rId20"/>
    <p:sldId id="299" r:id="rId21"/>
    <p:sldId id="300" r:id="rId22"/>
    <p:sldId id="301" r:id="rId23"/>
    <p:sldId id="302" r:id="rId24"/>
    <p:sldId id="304" r:id="rId25"/>
    <p:sldId id="274" r:id="rId26"/>
    <p:sldId id="275" r:id="rId27"/>
    <p:sldId id="276" r:id="rId28"/>
    <p:sldId id="277" r:id="rId29"/>
    <p:sldId id="279" r:id="rId30"/>
    <p:sldId id="278" r:id="rId31"/>
    <p:sldId id="280" r:id="rId32"/>
    <p:sldId id="281" r:id="rId33"/>
    <p:sldId id="282" r:id="rId34"/>
    <p:sldId id="293" r:id="rId35"/>
    <p:sldId id="295" r:id="rId36"/>
    <p:sldId id="294" r:id="rId37"/>
    <p:sldId id="296" r:id="rId38"/>
    <p:sldId id="297" r:id="rId39"/>
    <p:sldId id="283" r:id="rId40"/>
    <p:sldId id="284" r:id="rId41"/>
    <p:sldId id="285" r:id="rId42"/>
    <p:sldId id="286" r:id="rId43"/>
    <p:sldId id="287" r:id="rId44"/>
    <p:sldId id="288" r:id="rId45"/>
    <p:sldId id="289" r:id="rId46"/>
    <p:sldId id="291" r:id="rId47"/>
    <p:sldId id="292" r:id="rId48"/>
  </p:sldIdLst>
  <p:sldSz cx="12192000" cy="6858000"/>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833" autoAdjust="0"/>
    <p:restoredTop sz="96754" autoAdjust="0"/>
  </p:normalViewPr>
  <p:slideViewPr>
    <p:cSldViewPr snapToGrid="0">
      <p:cViewPr varScale="1">
        <p:scale>
          <a:sx n="63" d="100"/>
          <a:sy n="63" d="100"/>
        </p:scale>
        <p:origin x="776" y="5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52016"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52016" y="9430306"/>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50443" y="0"/>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90488" y="744538"/>
            <a:ext cx="6616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79768" y="4715153"/>
            <a:ext cx="5438140" cy="446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50443" y="9428583"/>
            <a:ext cx="2945659" cy="496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49B9B08F-DEFC-41F5-A90C-7ED8ADA130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Upravte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Upravte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Upravte styly předlohy textu.</a:t>
            </a:r>
          </a:p>
        </p:txBody>
      </p:sp>
      <p:pic>
        <p:nvPicPr>
          <p:cNvPr id="16" name="Obrázek 15">
            <a:extLst>
              <a:ext uri="{FF2B5EF4-FFF2-40B4-BE49-F238E27FC236}">
                <a16:creationId xmlns:a16="http://schemas.microsoft.com/office/drawing/2014/main" id="{F3FD241E-C136-47D8-959E-BB3B67B34CF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47E0891-B72B-451F-A5CC-18CC27B9DFD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9" name="Obrázek 8">
            <a:extLst>
              <a:ext uri="{FF2B5EF4-FFF2-40B4-BE49-F238E27FC236}">
                <a16:creationId xmlns:a16="http://schemas.microsoft.com/office/drawing/2014/main" id="{4F60899B-36F3-4125-A4D2-BF77A443E53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ECON">
    <p:bg>
      <p:bgPr>
        <a:solidFill>
          <a:srgbClr val="B9006E"/>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3F35F32C-C513-46D5-A31A-1C8F92EC97F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cs-CZ" dirty="0"/>
              <a:t>Definujte zápatí - název prezentace / pracoviště</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F7D96717-61A6-4CA4-8435-E0D536EBA67F}"/>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599CB6BE-5475-43A1-B06C-8E7566E44666}"/>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9" name="Obrázek 8">
            <a:extLst>
              <a:ext uri="{FF2B5EF4-FFF2-40B4-BE49-F238E27FC236}">
                <a16:creationId xmlns:a16="http://schemas.microsoft.com/office/drawing/2014/main" id="{EE00E847-80B3-4CCA-A625-6785A7EF085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1A2D5337-C607-4767-9675-2A7AE5CC3A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8" name="Obrázek 7">
            <a:extLst>
              <a:ext uri="{FF2B5EF4-FFF2-40B4-BE49-F238E27FC236}">
                <a16:creationId xmlns:a16="http://schemas.microsoft.com/office/drawing/2014/main" id="{BF1866C0-9E4A-449F-8756-70AFEADAD4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DEA7DE3-FBF5-48DB-AE89-99F65F9D8C2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14" name="Obrázek 13">
            <a:extLst>
              <a:ext uri="{FF2B5EF4-FFF2-40B4-BE49-F238E27FC236}">
                <a16:creationId xmlns:a16="http://schemas.microsoft.com/office/drawing/2014/main" id="{6A3A2FD6-9C9B-4458-A2AA-D1DD17E7E23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Upravte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Upravte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Upravte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Upravte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Upravte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Upravte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Upravte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Upravte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22" name="Obrázek 21">
            <a:extLst>
              <a:ext uri="{FF2B5EF4-FFF2-40B4-BE49-F238E27FC236}">
                <a16:creationId xmlns:a16="http://schemas.microsoft.com/office/drawing/2014/main" id="{6FCA30E9-0899-4BB2-A33A-8E8587324D0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Upravte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Upravte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Upravte styly předlohy textu.</a:t>
            </a:r>
          </a:p>
        </p:txBody>
      </p:sp>
      <p:pic>
        <p:nvPicPr>
          <p:cNvPr id="8" name="Obrázek 7">
            <a:extLst>
              <a:ext uri="{FF2B5EF4-FFF2-40B4-BE49-F238E27FC236}">
                <a16:creationId xmlns:a16="http://schemas.microsoft.com/office/drawing/2014/main" id="{4E8261C5-758A-4D2F-9F56-BFDCAE9A46A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Upravte styly předlohy textu.</a:t>
            </a:r>
          </a:p>
          <a:p>
            <a:pPr lvl="1"/>
            <a:r>
              <a:rPr lang="cs-CZ"/>
              <a:t>Druhá úroveň</a:t>
            </a:r>
          </a:p>
          <a:p>
            <a:pPr lvl="2"/>
            <a:r>
              <a:rPr lang="cs-CZ"/>
              <a:t>Třetí úroveň</a:t>
            </a:r>
          </a:p>
        </p:txBody>
      </p:sp>
      <p:pic>
        <p:nvPicPr>
          <p:cNvPr id="6" name="Obrázek 5">
            <a:extLst>
              <a:ext uri="{FF2B5EF4-FFF2-40B4-BE49-F238E27FC236}">
                <a16:creationId xmlns:a16="http://schemas.microsoft.com/office/drawing/2014/main" id="{6F243F96-CFB0-4597-BBC0-87FD04D98E4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http://i.idnes.cz/06/081/cl/MR14ba70_CB0629238.jpg"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Martina </a:t>
            </a:r>
            <a:r>
              <a:rPr lang="cs-CZ" dirty="0" err="1"/>
              <a:t>Sponerová</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Nelegální činnosti v bankovnictví, praní špinavých peněz</a:t>
            </a:r>
          </a:p>
        </p:txBody>
      </p:sp>
    </p:spTree>
    <p:extLst>
      <p:ext uri="{BB962C8B-B14F-4D97-AF65-F5344CB8AC3E}">
        <p14:creationId xmlns:p14="http://schemas.microsoft.com/office/powerpoint/2010/main" val="832599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Průvodní e-mail</a:t>
            </a:r>
          </a:p>
        </p:txBody>
      </p:sp>
      <p:sp>
        <p:nvSpPr>
          <p:cNvPr id="7" name="Zástupný symbol pro obsah 4"/>
          <p:cNvSpPr>
            <a:spLocks noGrp="1"/>
          </p:cNvSpPr>
          <p:nvPr>
            <p:ph idx="1"/>
          </p:nvPr>
        </p:nvSpPr>
        <p:spPr>
          <a:xfrm>
            <a:off x="720000" y="1692002"/>
            <a:ext cx="10753200" cy="4139998"/>
          </a:xfrm>
        </p:spPr>
        <p:txBody>
          <a:bodyPr/>
          <a:lstStyle/>
          <a:p>
            <a:pPr marL="324000" lvl="1" indent="0">
              <a:lnSpc>
                <a:spcPct val="150000"/>
              </a:lnSpc>
              <a:buClr>
                <a:srgbClr val="1216BA"/>
              </a:buClr>
              <a:buNone/>
            </a:pPr>
            <a:r>
              <a:rPr lang="cs-CZ" altLang="cs-CZ" sz="1400" dirty="0"/>
              <a:t>V </a:t>
            </a:r>
            <a:r>
              <a:rPr lang="cs-CZ" altLang="cs-CZ" sz="1400" dirty="0" err="1"/>
              <a:t>aktualnim</a:t>
            </a:r>
            <a:r>
              <a:rPr lang="cs-CZ" altLang="cs-CZ" sz="1400" dirty="0"/>
              <a:t> stadiu provozu jsou </a:t>
            </a:r>
            <a:r>
              <a:rPr lang="cs-CZ" altLang="cs-CZ" sz="1400" dirty="0" err="1"/>
              <a:t>mozne</a:t>
            </a:r>
            <a:r>
              <a:rPr lang="cs-CZ" altLang="cs-CZ" sz="1400" dirty="0"/>
              <a:t> </a:t>
            </a:r>
            <a:r>
              <a:rPr lang="cs-CZ" altLang="cs-CZ" sz="1400" dirty="0" err="1"/>
              <a:t>nektere</a:t>
            </a:r>
            <a:r>
              <a:rPr lang="cs-CZ" altLang="cs-CZ" sz="1400" dirty="0"/>
              <a:t> nesrovnalosti. </a:t>
            </a:r>
            <a:r>
              <a:rPr lang="cs-CZ" altLang="cs-CZ" sz="1400" dirty="0" err="1"/>
              <a:t>Pripoustime</a:t>
            </a:r>
            <a:r>
              <a:rPr lang="cs-CZ" altLang="cs-CZ" sz="1400" dirty="0"/>
              <a:t> jejich existenci, a proto </a:t>
            </a:r>
            <a:r>
              <a:rPr lang="cs-CZ" altLang="cs-CZ" sz="1400" dirty="0" err="1"/>
              <a:t>prosim</a:t>
            </a:r>
            <a:r>
              <a:rPr lang="cs-CZ" altLang="cs-CZ" sz="1400" dirty="0"/>
              <a:t> </a:t>
            </a:r>
            <a:r>
              <a:rPr lang="cs-CZ" altLang="cs-CZ" sz="1400" dirty="0" err="1"/>
              <a:t>nezasilejte</a:t>
            </a:r>
            <a:r>
              <a:rPr lang="cs-CZ" altLang="cs-CZ" sz="1400" dirty="0"/>
              <a:t> </a:t>
            </a:r>
            <a:r>
              <a:rPr lang="cs-CZ" altLang="cs-CZ" sz="1400" dirty="0" err="1"/>
              <a:t>dodatecne</a:t>
            </a:r>
            <a:r>
              <a:rPr lang="cs-CZ" altLang="cs-CZ" sz="1400" dirty="0"/>
              <a:t> popisy </a:t>
            </a:r>
            <a:r>
              <a:rPr lang="cs-CZ" altLang="cs-CZ" sz="1400" dirty="0" err="1"/>
              <a:t>vznikajicich</a:t>
            </a:r>
            <a:r>
              <a:rPr lang="cs-CZ" altLang="cs-CZ" sz="1400" dirty="0"/>
              <a:t> </a:t>
            </a:r>
            <a:r>
              <a:rPr lang="cs-CZ" altLang="cs-CZ" sz="1400" dirty="0" err="1"/>
              <a:t>potizi</a:t>
            </a:r>
            <a:r>
              <a:rPr lang="cs-CZ" altLang="cs-CZ" sz="1400" dirty="0"/>
              <a:t>, </a:t>
            </a:r>
            <a:r>
              <a:rPr lang="cs-CZ" altLang="cs-CZ" sz="1400" dirty="0" err="1"/>
              <a:t>prace</a:t>
            </a:r>
            <a:r>
              <a:rPr lang="cs-CZ" altLang="cs-CZ" sz="1400" dirty="0"/>
              <a:t> na jejich </a:t>
            </a:r>
            <a:r>
              <a:rPr lang="cs-CZ" altLang="cs-CZ" sz="1400" dirty="0" err="1"/>
              <a:t>odstraneni</a:t>
            </a:r>
            <a:r>
              <a:rPr lang="cs-CZ" altLang="cs-CZ" sz="1400" dirty="0"/>
              <a:t> </a:t>
            </a:r>
            <a:r>
              <a:rPr lang="cs-CZ" altLang="cs-CZ" sz="1400" dirty="0" err="1"/>
              <a:t>jiz</a:t>
            </a:r>
            <a:r>
              <a:rPr lang="cs-CZ" altLang="cs-CZ" sz="1400" dirty="0"/>
              <a:t> </a:t>
            </a:r>
            <a:r>
              <a:rPr lang="cs-CZ" altLang="cs-CZ" sz="1400" dirty="0" err="1"/>
              <a:t>probihaji</a:t>
            </a:r>
            <a:r>
              <a:rPr lang="cs-CZ" altLang="cs-CZ" sz="1400" dirty="0"/>
              <a:t>.</a:t>
            </a:r>
            <a:br>
              <a:rPr lang="cs-CZ" altLang="cs-CZ" sz="1400" dirty="0"/>
            </a:br>
            <a:r>
              <a:rPr lang="cs-CZ" altLang="cs-CZ" sz="1400" dirty="0" err="1"/>
              <a:t>Musime</a:t>
            </a:r>
            <a:r>
              <a:rPr lang="cs-CZ" altLang="cs-CZ" sz="1400" dirty="0"/>
              <a:t> </a:t>
            </a:r>
            <a:r>
              <a:rPr lang="cs-CZ" altLang="cs-CZ" sz="1400" dirty="0" err="1"/>
              <a:t>Vas</a:t>
            </a:r>
            <a:r>
              <a:rPr lang="cs-CZ" altLang="cs-CZ" sz="1400" dirty="0"/>
              <a:t> informovat o </a:t>
            </a:r>
            <a:r>
              <a:rPr lang="cs-CZ" altLang="cs-CZ" sz="1400" dirty="0" err="1"/>
              <a:t>bezpodminecnem</a:t>
            </a:r>
            <a:r>
              <a:rPr lang="cs-CZ" altLang="cs-CZ" sz="1400" dirty="0"/>
              <a:t> </a:t>
            </a:r>
            <a:r>
              <a:rPr lang="cs-CZ" altLang="cs-CZ" sz="1400" dirty="0" err="1"/>
              <a:t>pouziti</a:t>
            </a:r>
            <a:r>
              <a:rPr lang="cs-CZ" altLang="cs-CZ" sz="1400" dirty="0"/>
              <a:t> </a:t>
            </a:r>
            <a:r>
              <a:rPr lang="cs-CZ" altLang="cs-CZ" sz="1400" dirty="0" err="1"/>
              <a:t>noveho</a:t>
            </a:r>
            <a:r>
              <a:rPr lang="cs-CZ" altLang="cs-CZ" sz="1400" dirty="0"/>
              <a:t> </a:t>
            </a:r>
            <a:r>
              <a:rPr lang="cs-CZ" altLang="cs-CZ" sz="1400" dirty="0" err="1"/>
              <a:t>systemu</a:t>
            </a:r>
            <a:r>
              <a:rPr lang="cs-CZ" altLang="cs-CZ" sz="1400" dirty="0"/>
              <a:t> od listopadu, v </a:t>
            </a:r>
            <a:r>
              <a:rPr lang="cs-CZ" altLang="cs-CZ" sz="1400" dirty="0" err="1"/>
              <a:t>opacnem</a:t>
            </a:r>
            <a:r>
              <a:rPr lang="cs-CZ" altLang="cs-CZ" sz="1400" dirty="0"/>
              <a:t> </a:t>
            </a:r>
            <a:r>
              <a:rPr lang="cs-CZ" altLang="cs-CZ" sz="1400" dirty="0" err="1"/>
              <a:t>pripade</a:t>
            </a:r>
            <a:r>
              <a:rPr lang="cs-CZ" altLang="cs-CZ" sz="1400" dirty="0"/>
              <a:t> budou </a:t>
            </a:r>
            <a:r>
              <a:rPr lang="cs-CZ" altLang="cs-CZ" sz="1400" dirty="0" err="1"/>
              <a:t>Vase</a:t>
            </a:r>
            <a:r>
              <a:rPr lang="cs-CZ" altLang="cs-CZ" sz="1400" dirty="0"/>
              <a:t> </a:t>
            </a:r>
            <a:r>
              <a:rPr lang="cs-CZ" altLang="cs-CZ" sz="1400" dirty="0" err="1"/>
              <a:t>ucty</a:t>
            </a:r>
            <a:r>
              <a:rPr lang="cs-CZ" altLang="cs-CZ" sz="1400" dirty="0"/>
              <a:t> </a:t>
            </a:r>
            <a:r>
              <a:rPr lang="cs-CZ" altLang="cs-CZ" sz="1400" dirty="0" err="1"/>
              <a:t>zablokovany</a:t>
            </a:r>
            <a:r>
              <a:rPr lang="cs-CZ" altLang="cs-CZ" sz="1400" dirty="0"/>
              <a:t> do </a:t>
            </a:r>
            <a:r>
              <a:rPr lang="cs-CZ" altLang="cs-CZ" sz="1400" dirty="0" err="1"/>
              <a:t>okamziku</a:t>
            </a:r>
            <a:r>
              <a:rPr lang="cs-CZ" altLang="cs-CZ" sz="1400" dirty="0"/>
              <a:t> </a:t>
            </a:r>
            <a:r>
              <a:rPr lang="cs-CZ" altLang="cs-CZ" sz="1400" dirty="0" err="1"/>
              <a:t>uplne</a:t>
            </a:r>
            <a:r>
              <a:rPr lang="cs-CZ" altLang="cs-CZ" sz="1400" dirty="0"/>
              <a:t> identifikace </a:t>
            </a:r>
            <a:r>
              <a:rPr lang="cs-CZ" altLang="cs-CZ" sz="1400" dirty="0" err="1"/>
              <a:t>Vasi</a:t>
            </a:r>
            <a:r>
              <a:rPr lang="cs-CZ" altLang="cs-CZ" sz="1400" dirty="0"/>
              <a:t> osoby. Proto </a:t>
            </a:r>
            <a:r>
              <a:rPr lang="cs-CZ" altLang="cs-CZ" sz="1400" dirty="0" err="1"/>
              <a:t>doporucujeme</a:t>
            </a:r>
            <a:r>
              <a:rPr lang="cs-CZ" altLang="cs-CZ" sz="1400" dirty="0"/>
              <a:t> v </a:t>
            </a:r>
            <a:r>
              <a:rPr lang="cs-CZ" altLang="cs-CZ" sz="1400" dirty="0" err="1"/>
              <a:t>nejkratsi</a:t>
            </a:r>
            <a:r>
              <a:rPr lang="cs-CZ" altLang="cs-CZ" sz="1400" dirty="0"/>
              <a:t> </a:t>
            </a:r>
            <a:r>
              <a:rPr lang="cs-CZ" altLang="cs-CZ" sz="1400" dirty="0" err="1"/>
              <a:t>mozne</a:t>
            </a:r>
            <a:r>
              <a:rPr lang="cs-CZ" altLang="cs-CZ" sz="1400" dirty="0"/>
              <a:t> </a:t>
            </a:r>
            <a:r>
              <a:rPr lang="cs-CZ" altLang="cs-CZ" sz="1400" dirty="0" err="1"/>
              <a:t>dobe</a:t>
            </a:r>
            <a:r>
              <a:rPr lang="cs-CZ" altLang="cs-CZ" sz="1400" dirty="0"/>
              <a:t> </a:t>
            </a:r>
            <a:r>
              <a:rPr lang="cs-CZ" altLang="cs-CZ" sz="1400" dirty="0" err="1"/>
              <a:t>prejit</a:t>
            </a:r>
            <a:r>
              <a:rPr lang="cs-CZ" altLang="cs-CZ" sz="1400" dirty="0"/>
              <a:t> na novy </a:t>
            </a:r>
            <a:r>
              <a:rPr lang="cs-CZ" altLang="cs-CZ" sz="1400" dirty="0" err="1"/>
              <a:t>bezpecnostni</a:t>
            </a:r>
            <a:r>
              <a:rPr lang="cs-CZ" altLang="cs-CZ" sz="1400" dirty="0"/>
              <a:t> standard.</a:t>
            </a:r>
            <a:br>
              <a:rPr lang="cs-CZ" altLang="cs-CZ" sz="1400" dirty="0"/>
            </a:br>
            <a:br>
              <a:rPr lang="cs-CZ" altLang="cs-CZ" sz="1400" dirty="0"/>
            </a:br>
            <a:r>
              <a:rPr lang="cs-CZ" altLang="cs-CZ" sz="1400" dirty="0"/>
              <a:t>S pozdravem, </a:t>
            </a:r>
            <a:r>
              <a:rPr lang="cs-CZ" altLang="cs-CZ" sz="1400" dirty="0" err="1"/>
              <a:t>Oddeleni</a:t>
            </a:r>
            <a:r>
              <a:rPr lang="cs-CZ" altLang="cs-CZ" sz="1400" dirty="0"/>
              <a:t> Banky pro ochranu </a:t>
            </a:r>
            <a:r>
              <a:rPr lang="cs-CZ" altLang="cs-CZ" sz="1400" dirty="0" err="1"/>
              <a:t>pred</a:t>
            </a:r>
            <a:r>
              <a:rPr lang="cs-CZ" altLang="cs-CZ" sz="1400" dirty="0"/>
              <a:t> </a:t>
            </a:r>
            <a:r>
              <a:rPr lang="cs-CZ" altLang="cs-CZ" sz="1400" dirty="0" err="1"/>
              <a:t>fraudem</a:t>
            </a:r>
            <a:r>
              <a:rPr lang="cs-CZ" altLang="cs-CZ" sz="1400" dirty="0"/>
              <a:t>.</a:t>
            </a:r>
            <a:br>
              <a:rPr lang="cs-CZ" altLang="cs-CZ" sz="1400" dirty="0"/>
            </a:br>
            <a:endParaRPr lang="cs-CZ" altLang="cs-CZ" sz="1400" dirty="0"/>
          </a:p>
        </p:txBody>
      </p:sp>
    </p:spTree>
    <p:extLst>
      <p:ext uri="{BB962C8B-B14F-4D97-AF65-F5344CB8AC3E}">
        <p14:creationId xmlns:p14="http://schemas.microsoft.com/office/powerpoint/2010/main" val="723818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Závěr</a:t>
            </a:r>
          </a:p>
        </p:txBody>
      </p:sp>
      <p:sp>
        <p:nvSpPr>
          <p:cNvPr id="7" name="Zástupný symbol pro obsah 4"/>
          <p:cNvSpPr>
            <a:spLocks noGrp="1"/>
          </p:cNvSpPr>
          <p:nvPr>
            <p:ph idx="1"/>
          </p:nvPr>
        </p:nvSpPr>
        <p:spPr>
          <a:xfrm>
            <a:off x="720000" y="1692002"/>
            <a:ext cx="10753200" cy="4139998"/>
          </a:xfrm>
        </p:spPr>
        <p:txBody>
          <a:bodyPr/>
          <a:lstStyle/>
          <a:p>
            <a:r>
              <a:rPr lang="cs-CZ" altLang="cs-CZ" sz="1800" dirty="0"/>
              <a:t>Nikdy nesdělujte osobní údaje, hesla či kódy PIN formou e-mailu. </a:t>
            </a:r>
          </a:p>
          <a:p>
            <a:r>
              <a:rPr lang="cs-CZ" altLang="cs-CZ" sz="1800" dirty="0"/>
              <a:t>Banka od klientů nikdy nevyžaduje sdělení údajů touto formou! </a:t>
            </a:r>
          </a:p>
          <a:p>
            <a:r>
              <a:rPr lang="cs-CZ" altLang="cs-CZ" sz="1800" dirty="0"/>
              <a:t>Banka nezasílá nevyžádané e-maily s odkazy na internetové adresy. </a:t>
            </a:r>
          </a:p>
          <a:p>
            <a:r>
              <a:rPr lang="cs-CZ" altLang="cs-CZ" sz="1800" dirty="0"/>
              <a:t>V případě dalších otázek se můžete kdykoli obrátit, popř. můžete kontaktovat informační linku banky.</a:t>
            </a:r>
          </a:p>
        </p:txBody>
      </p:sp>
    </p:spTree>
    <p:extLst>
      <p:ext uri="{BB962C8B-B14F-4D97-AF65-F5344CB8AC3E}">
        <p14:creationId xmlns:p14="http://schemas.microsoft.com/office/powerpoint/2010/main" val="28165735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altLang="cs-CZ" dirty="0"/>
              <a:t>Podvody s platebními kartami</a:t>
            </a:r>
            <a:endParaRPr lang="cs-CZ" dirty="0"/>
          </a:p>
        </p:txBody>
      </p:sp>
      <p:sp>
        <p:nvSpPr>
          <p:cNvPr id="7" name="Zástupný symbol pro obsah 4"/>
          <p:cNvSpPr>
            <a:spLocks noGrp="1"/>
          </p:cNvSpPr>
          <p:nvPr>
            <p:ph idx="1"/>
          </p:nvPr>
        </p:nvSpPr>
        <p:spPr>
          <a:xfrm>
            <a:off x="720000" y="1692002"/>
            <a:ext cx="10753200" cy="4139998"/>
          </a:xfrm>
        </p:spPr>
        <p:txBody>
          <a:bodyPr/>
          <a:lstStyle/>
          <a:p>
            <a:pPr>
              <a:buNone/>
            </a:pPr>
            <a:r>
              <a:rPr lang="cs-CZ" altLang="cs-CZ" sz="2000" dirty="0"/>
              <a:t>Oblast zahrnuje mnoho kriminálních aktivit:</a:t>
            </a:r>
          </a:p>
          <a:p>
            <a:pPr lvl="1">
              <a:lnSpc>
                <a:spcPct val="150000"/>
              </a:lnSpc>
            </a:pPr>
            <a:r>
              <a:rPr lang="cs-CZ" altLang="cs-CZ" dirty="0"/>
              <a:t>krádež platebních karet,</a:t>
            </a:r>
          </a:p>
          <a:p>
            <a:pPr lvl="1">
              <a:lnSpc>
                <a:spcPct val="150000"/>
              </a:lnSpc>
            </a:pPr>
            <a:r>
              <a:rPr lang="cs-CZ" altLang="cs-CZ" dirty="0"/>
              <a:t>kopírování karet tajným zařízením připojeným k bankomatu,</a:t>
            </a:r>
          </a:p>
          <a:p>
            <a:pPr lvl="1">
              <a:lnSpc>
                <a:spcPct val="150000"/>
              </a:lnSpc>
            </a:pPr>
            <a:r>
              <a:rPr lang="cs-CZ" altLang="cs-CZ" dirty="0"/>
              <a:t>krádež údajů na kartě a zaplacení cizí kartou na internetu.</a:t>
            </a:r>
          </a:p>
          <a:p>
            <a:pPr lvl="1">
              <a:lnSpc>
                <a:spcPct val="150000"/>
              </a:lnSpc>
            </a:pPr>
            <a:endParaRPr lang="cs-CZ" altLang="cs-CZ" dirty="0"/>
          </a:p>
        </p:txBody>
      </p:sp>
    </p:spTree>
    <p:extLst>
      <p:ext uri="{BB962C8B-B14F-4D97-AF65-F5344CB8AC3E}">
        <p14:creationId xmlns:p14="http://schemas.microsoft.com/office/powerpoint/2010/main" val="3901571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altLang="cs-CZ" dirty="0"/>
              <a:t>Libanonská – ukrajinská smyčka</a:t>
            </a:r>
            <a:endParaRPr lang="cs-CZ" dirty="0"/>
          </a:p>
        </p:txBody>
      </p:sp>
      <p:pic>
        <p:nvPicPr>
          <p:cNvPr id="5" name="Picture 4" descr="Bankomat"/>
          <p:cNvPicPr>
            <a:picLocks noGrp="1" noChangeAspect="1" noChangeArrowheads="1"/>
          </p:cNvPicPr>
          <p:nvPr>
            <p:ph idx="1"/>
          </p:nvPr>
        </p:nvPicPr>
        <p:blipFill>
          <a:blip r:embed="rId2" r:link="rId3">
            <a:extLst>
              <a:ext uri="{28A0092B-C50C-407E-A947-70E740481C1C}">
                <a14:useLocalDpi xmlns:a14="http://schemas.microsoft.com/office/drawing/2010/main" val="0"/>
              </a:ext>
            </a:extLst>
          </a:blip>
          <a:srcRect/>
          <a:stretch>
            <a:fillRect/>
          </a:stretch>
        </p:blipFill>
        <p:spPr>
          <a:xfrm>
            <a:off x="2913529" y="1374926"/>
            <a:ext cx="6454589" cy="484094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891168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altLang="cs-CZ" dirty="0"/>
              <a:t>Libanonská – ukrajinská smyčka</a:t>
            </a:r>
            <a:endParaRPr lang="cs-CZ" dirty="0"/>
          </a:p>
        </p:txBody>
      </p:sp>
      <p:sp>
        <p:nvSpPr>
          <p:cNvPr id="2" name="Zástupný symbol pro obsah 1"/>
          <p:cNvSpPr>
            <a:spLocks noGrp="1"/>
          </p:cNvSpPr>
          <p:nvPr>
            <p:ph idx="1"/>
          </p:nvPr>
        </p:nvSpPr>
        <p:spPr/>
        <p:txBody>
          <a:bodyPr/>
          <a:lstStyle/>
          <a:p>
            <a:pPr>
              <a:buClr>
                <a:srgbClr val="1216BA"/>
              </a:buClr>
              <a:buNone/>
            </a:pPr>
            <a:r>
              <a:rPr lang="cs-CZ" altLang="cs-CZ" sz="2000" dirty="0"/>
              <a:t>Způsob a technika realizace</a:t>
            </a:r>
          </a:p>
          <a:p>
            <a:pPr>
              <a:buClr>
                <a:srgbClr val="1216BA"/>
              </a:buClr>
              <a:buNone/>
            </a:pPr>
            <a:endParaRPr lang="cs-CZ" altLang="cs-CZ" sz="2000" dirty="0"/>
          </a:p>
          <a:p>
            <a:pPr>
              <a:buClr>
                <a:srgbClr val="1216BA"/>
              </a:buClr>
            </a:pPr>
            <a:r>
              <a:rPr lang="cs-CZ" altLang="cs-CZ" sz="2000" dirty="0"/>
              <a:t>Kamera</a:t>
            </a:r>
          </a:p>
          <a:p>
            <a:pPr>
              <a:buClr>
                <a:srgbClr val="1216BA"/>
              </a:buClr>
            </a:pPr>
            <a:r>
              <a:rPr lang="cs-CZ" altLang="cs-CZ" sz="2000" dirty="0"/>
              <a:t>Magnetofonový pásek</a:t>
            </a:r>
          </a:p>
          <a:p>
            <a:pPr>
              <a:buClr>
                <a:srgbClr val="1216BA"/>
              </a:buClr>
            </a:pPr>
            <a:r>
              <a:rPr lang="cs-CZ" altLang="cs-CZ" sz="2000" dirty="0"/>
              <a:t>Tepelná folie pokrývající klávesnici</a:t>
            </a:r>
          </a:p>
          <a:p>
            <a:pPr>
              <a:buClr>
                <a:srgbClr val="1216BA"/>
              </a:buClr>
            </a:pPr>
            <a:r>
              <a:rPr lang="cs-CZ" altLang="cs-CZ" sz="2000" dirty="0"/>
              <a:t>Odezírání</a:t>
            </a:r>
          </a:p>
          <a:p>
            <a:pPr>
              <a:buClr>
                <a:srgbClr val="1216BA"/>
              </a:buClr>
            </a:pPr>
            <a:r>
              <a:rPr lang="cs-CZ" altLang="cs-CZ" sz="2000" dirty="0"/>
              <a:t>„Dobrá rada“</a:t>
            </a:r>
          </a:p>
          <a:p>
            <a:endParaRPr lang="cs-CZ" dirty="0"/>
          </a:p>
        </p:txBody>
      </p:sp>
    </p:spTree>
    <p:extLst>
      <p:ext uri="{BB962C8B-B14F-4D97-AF65-F5344CB8AC3E}">
        <p14:creationId xmlns:p14="http://schemas.microsoft.com/office/powerpoint/2010/main" val="41523733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altLang="cs-CZ" dirty="0"/>
              <a:t>Libanonská – ukrajinská smyčka</a:t>
            </a:r>
            <a:endParaRPr lang="cs-CZ" dirty="0"/>
          </a:p>
        </p:txBody>
      </p:sp>
      <p:sp>
        <p:nvSpPr>
          <p:cNvPr id="2" name="Zástupný symbol pro obsah 1"/>
          <p:cNvSpPr>
            <a:spLocks noGrp="1"/>
          </p:cNvSpPr>
          <p:nvPr>
            <p:ph idx="1"/>
          </p:nvPr>
        </p:nvSpPr>
        <p:spPr/>
        <p:txBody>
          <a:bodyPr/>
          <a:lstStyle/>
          <a:p>
            <a:pPr>
              <a:buClr>
                <a:srgbClr val="1216BA"/>
              </a:buClr>
            </a:pPr>
            <a:r>
              <a:rPr lang="cs-CZ" altLang="cs-CZ" sz="2000" dirty="0"/>
              <a:t>Podvodníci do štěrbiny, kam se zasouvá karta, nainstalovali čtečku. </a:t>
            </a:r>
          </a:p>
          <a:p>
            <a:pPr>
              <a:buClr>
                <a:srgbClr val="1216BA"/>
              </a:buClr>
            </a:pPr>
            <a:endParaRPr lang="cs-CZ" altLang="cs-CZ" sz="2000" dirty="0"/>
          </a:p>
          <a:p>
            <a:pPr>
              <a:buClr>
                <a:srgbClr val="1216BA"/>
              </a:buClr>
            </a:pPr>
            <a:r>
              <a:rPr lang="cs-CZ" altLang="cs-CZ" sz="2000" dirty="0"/>
              <a:t>Pro zjištění PIN kódu nepoužili jako obvykle mikrokameru, ale klávesnici bankomatu polepili tepelnou fólií, která zaznamenávala dotyky prstů.</a:t>
            </a:r>
            <a:r>
              <a:rPr lang="cs-CZ" altLang="cs-CZ" sz="1600" dirty="0"/>
              <a:t> </a:t>
            </a:r>
          </a:p>
          <a:p>
            <a:pPr>
              <a:buClr>
                <a:srgbClr val="1216BA"/>
              </a:buClr>
              <a:buNone/>
            </a:pPr>
            <a:endParaRPr lang="cs-CZ" altLang="cs-CZ" sz="1600" i="1" dirty="0"/>
          </a:p>
          <a:p>
            <a:pPr>
              <a:buClr>
                <a:srgbClr val="1216BA"/>
              </a:buClr>
              <a:buNone/>
            </a:pPr>
            <a:r>
              <a:rPr lang="cs-CZ" altLang="cs-CZ" sz="1600" i="1" dirty="0"/>
              <a:t>	V neděli 14. května 2006 do bankomatu v pražské centrále ČSOB bylo instalováno zařízení, jež dokáže kopírovat platební karty. Takzvaný </a:t>
            </a:r>
            <a:r>
              <a:rPr lang="cs-CZ" altLang="cs-CZ" sz="1600" i="1" dirty="0" err="1"/>
              <a:t>skimming</a:t>
            </a:r>
            <a:r>
              <a:rPr lang="cs-CZ" altLang="cs-CZ" sz="1600" i="1" dirty="0"/>
              <a:t> trval téměř po celý den.</a:t>
            </a:r>
          </a:p>
          <a:p>
            <a:endParaRPr lang="cs-CZ" dirty="0"/>
          </a:p>
        </p:txBody>
      </p:sp>
    </p:spTree>
    <p:extLst>
      <p:ext uri="{BB962C8B-B14F-4D97-AF65-F5344CB8AC3E}">
        <p14:creationId xmlns:p14="http://schemas.microsoft.com/office/powerpoint/2010/main" val="417833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altLang="cs-CZ" dirty="0"/>
              <a:t>Pachatel uvnitř</a:t>
            </a:r>
            <a:endParaRPr lang="cs-CZ" dirty="0"/>
          </a:p>
        </p:txBody>
      </p:sp>
      <p:sp>
        <p:nvSpPr>
          <p:cNvPr id="2" name="Zástupný symbol pro obsah 1"/>
          <p:cNvSpPr>
            <a:spLocks noGrp="1"/>
          </p:cNvSpPr>
          <p:nvPr>
            <p:ph idx="1"/>
          </p:nvPr>
        </p:nvSpPr>
        <p:spPr/>
        <p:txBody>
          <a:bodyPr/>
          <a:lstStyle/>
          <a:p>
            <a:pPr>
              <a:buClr>
                <a:srgbClr val="1216BA"/>
              </a:buClr>
              <a:buNone/>
            </a:pPr>
            <a:r>
              <a:rPr lang="cs-CZ" altLang="cs-CZ" sz="2000" b="1" dirty="0"/>
              <a:t>Podvodné úvěry</a:t>
            </a:r>
          </a:p>
          <a:p>
            <a:pPr>
              <a:buClr>
                <a:srgbClr val="1216BA"/>
              </a:buClr>
            </a:pPr>
            <a:r>
              <a:rPr lang="cs-CZ" altLang="cs-CZ" sz="1600" dirty="0"/>
              <a:t>zapojeni zaměstnanci banky, kteří poskytnou či napomohou poskytnutí úvěru spřízněné společnosti, nebo jednotlivci</a:t>
            </a:r>
          </a:p>
          <a:p>
            <a:pPr>
              <a:buClr>
                <a:srgbClr val="1216BA"/>
              </a:buClr>
            </a:pPr>
            <a:r>
              <a:rPr lang="cs-CZ" altLang="cs-CZ" sz="1600" dirty="0"/>
              <a:t>dotyčná společnost nedlouho poté vyhlásí bankrot </a:t>
            </a:r>
          </a:p>
          <a:p>
            <a:pPr>
              <a:buClr>
                <a:srgbClr val="1216BA"/>
              </a:buClr>
            </a:pPr>
            <a:r>
              <a:rPr lang="cs-CZ" altLang="cs-CZ" sz="1600" dirty="0"/>
              <a:t>banka přijde o půjčené peníze a podvodník zevnitř banky i jeho </a:t>
            </a:r>
            <a:r>
              <a:rPr lang="cs-CZ" altLang="cs-CZ" sz="1600" dirty="0" err="1"/>
              <a:t>komplicové</a:t>
            </a:r>
            <a:r>
              <a:rPr lang="cs-CZ" altLang="cs-CZ" sz="1600" dirty="0"/>
              <a:t> zvenku se podělí o kořist</a:t>
            </a:r>
          </a:p>
          <a:p>
            <a:pPr marL="72000" indent="0">
              <a:buClr>
                <a:srgbClr val="1216BA"/>
              </a:buClr>
              <a:buNone/>
            </a:pPr>
            <a:endParaRPr lang="cs-CZ" altLang="cs-CZ" sz="2000" b="1" dirty="0"/>
          </a:p>
          <a:p>
            <a:pPr marL="72000" indent="0">
              <a:buClr>
                <a:srgbClr val="1216BA"/>
              </a:buClr>
              <a:buNone/>
            </a:pPr>
            <a:r>
              <a:rPr lang="cs-CZ" altLang="cs-CZ" sz="2000" b="1" dirty="0"/>
              <a:t>Nadměrně rizikové obchody – krytí ztrát</a:t>
            </a:r>
            <a:endParaRPr lang="cs-CZ" altLang="cs-CZ" sz="2000" dirty="0"/>
          </a:p>
          <a:p>
            <a:pPr>
              <a:buClr>
                <a:srgbClr val="1216BA"/>
              </a:buClr>
            </a:pPr>
            <a:r>
              <a:rPr lang="cs-CZ" altLang="cs-CZ" sz="1600" dirty="0"/>
              <a:t>Obchodník-zaměstnanec překračuje limity banky pro spekulativní obchody. Jakmile prodělá a hrozí mu odhalení, dělá další a další podobné nepovolené transakce jménem banky, kterými se snaží ztrátu nahradit. </a:t>
            </a:r>
          </a:p>
          <a:p>
            <a:pPr>
              <a:lnSpc>
                <a:spcPct val="80000"/>
              </a:lnSpc>
              <a:buClr>
                <a:srgbClr val="1216BA"/>
              </a:buClr>
            </a:pPr>
            <a:endParaRPr lang="cs-CZ" sz="2000" dirty="0"/>
          </a:p>
        </p:txBody>
      </p:sp>
    </p:spTree>
    <p:extLst>
      <p:ext uri="{BB962C8B-B14F-4D97-AF65-F5344CB8AC3E}">
        <p14:creationId xmlns:p14="http://schemas.microsoft.com/office/powerpoint/2010/main" val="29830329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altLang="cs-CZ" dirty="0"/>
              <a:t>Pachatel uvnitř</a:t>
            </a:r>
            <a:endParaRPr lang="cs-CZ" dirty="0"/>
          </a:p>
        </p:txBody>
      </p:sp>
      <p:sp>
        <p:nvSpPr>
          <p:cNvPr id="2" name="Zástupný symbol pro obsah 1"/>
          <p:cNvSpPr>
            <a:spLocks noGrp="1"/>
          </p:cNvSpPr>
          <p:nvPr>
            <p:ph idx="1"/>
          </p:nvPr>
        </p:nvSpPr>
        <p:spPr/>
        <p:txBody>
          <a:bodyPr/>
          <a:lstStyle/>
          <a:p>
            <a:pPr>
              <a:buNone/>
            </a:pPr>
            <a:r>
              <a:rPr lang="cs-CZ" altLang="cs-CZ" sz="2000" b="1" dirty="0"/>
              <a:t>Padělání dokumentů po krádeži</a:t>
            </a:r>
            <a:endParaRPr lang="cs-CZ" altLang="cs-CZ" sz="2000" dirty="0"/>
          </a:p>
          <a:p>
            <a:pPr>
              <a:buClr>
                <a:srgbClr val="1216BA"/>
              </a:buClr>
            </a:pPr>
            <a:r>
              <a:rPr lang="cs-CZ" altLang="cs-CZ" sz="1600" dirty="0"/>
              <a:t>Krádež finančních prostředků v bance by mohla být odhalena při kontrole účetnictví. </a:t>
            </a:r>
          </a:p>
          <a:p>
            <a:pPr>
              <a:buClr>
                <a:srgbClr val="1216BA"/>
              </a:buClr>
            </a:pPr>
            <a:r>
              <a:rPr lang="cs-CZ" altLang="cs-CZ" sz="1600" dirty="0"/>
              <a:t>Pachatel zevnitř nebo vně banky padělá dokumenty, které dají účetní stránku zmizelých peněz naoko "do pořádku". </a:t>
            </a:r>
          </a:p>
          <a:p>
            <a:pPr>
              <a:buClr>
                <a:srgbClr val="1216BA"/>
              </a:buClr>
            </a:pPr>
            <a:r>
              <a:rPr lang="cs-CZ" altLang="cs-CZ" sz="1600" dirty="0"/>
              <a:t>Krádež pak vypadá, jakoby peníze byly poskytnuty někomu ve formě úvěru, vybrány vkladatelem nebo převedeny či investovány. </a:t>
            </a:r>
          </a:p>
          <a:p>
            <a:pPr marL="72000" indent="0">
              <a:lnSpc>
                <a:spcPct val="80000"/>
              </a:lnSpc>
              <a:buClr>
                <a:srgbClr val="1216BA"/>
              </a:buClr>
              <a:buNone/>
            </a:pPr>
            <a:endParaRPr lang="cs-CZ" altLang="cs-CZ" sz="2000" b="1" dirty="0"/>
          </a:p>
          <a:p>
            <a:pPr marL="72000" indent="0">
              <a:buClr>
                <a:srgbClr val="1216BA"/>
              </a:buClr>
              <a:buNone/>
            </a:pPr>
            <a:r>
              <a:rPr lang="cs-CZ" altLang="cs-CZ" sz="2000" b="1" dirty="0"/>
              <a:t>Krádeže identity</a:t>
            </a:r>
            <a:endParaRPr lang="cs-CZ" altLang="cs-CZ" sz="2400" dirty="0"/>
          </a:p>
          <a:p>
            <a:pPr>
              <a:buClr>
                <a:srgbClr val="1216BA"/>
              </a:buClr>
            </a:pPr>
            <a:r>
              <a:rPr lang="cs-CZ" altLang="cs-CZ" sz="1600" dirty="0"/>
              <a:t>Zaměstnanci banky prodají nebo předají osobám zvenčí údaje o klientech banky, jejich účtech a dalších údajích.</a:t>
            </a:r>
          </a:p>
          <a:p>
            <a:pPr>
              <a:buClr>
                <a:srgbClr val="1216BA"/>
              </a:buClr>
            </a:pPr>
            <a:endParaRPr lang="cs-CZ" altLang="cs-CZ" sz="1600" dirty="0"/>
          </a:p>
          <a:p>
            <a:pPr marL="72000" indent="0">
              <a:buClr>
                <a:srgbClr val="1216BA"/>
              </a:buClr>
              <a:buNone/>
            </a:pPr>
            <a:r>
              <a:rPr lang="cs-CZ" altLang="cs-CZ" sz="2000" b="1" dirty="0"/>
              <a:t>Padělání bankovek a mincí (legálních platidel)</a:t>
            </a:r>
          </a:p>
          <a:p>
            <a:pPr>
              <a:buClr>
                <a:srgbClr val="1216BA"/>
              </a:buClr>
            </a:pPr>
            <a:endParaRPr lang="cs-CZ" altLang="cs-CZ" sz="1600" dirty="0"/>
          </a:p>
          <a:p>
            <a:pPr>
              <a:lnSpc>
                <a:spcPct val="80000"/>
              </a:lnSpc>
              <a:buClr>
                <a:srgbClr val="1216BA"/>
              </a:buClr>
            </a:pPr>
            <a:endParaRPr lang="cs-CZ" sz="2000" dirty="0"/>
          </a:p>
        </p:txBody>
      </p:sp>
    </p:spTree>
    <p:extLst>
      <p:ext uri="{BB962C8B-B14F-4D97-AF65-F5344CB8AC3E}">
        <p14:creationId xmlns:p14="http://schemas.microsoft.com/office/powerpoint/2010/main" val="4742300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altLang="cs-CZ" dirty="0"/>
              <a:t>Prevence podvodů vlastních pracovníků</a:t>
            </a:r>
            <a:endParaRPr lang="cs-CZ" dirty="0"/>
          </a:p>
        </p:txBody>
      </p:sp>
      <p:sp>
        <p:nvSpPr>
          <p:cNvPr id="2" name="Zástupný symbol pro obsah 1"/>
          <p:cNvSpPr>
            <a:spLocks noGrp="1"/>
          </p:cNvSpPr>
          <p:nvPr>
            <p:ph idx="1"/>
          </p:nvPr>
        </p:nvSpPr>
        <p:spPr/>
        <p:txBody>
          <a:bodyPr/>
          <a:lstStyle/>
          <a:p>
            <a:pPr>
              <a:lnSpc>
                <a:spcPct val="90000"/>
              </a:lnSpc>
              <a:buClr>
                <a:srgbClr val="1216BA"/>
              </a:buClr>
            </a:pPr>
            <a:r>
              <a:rPr lang="cs-CZ" altLang="cs-CZ" sz="2000" dirty="0"/>
              <a:t>Vytvoření bezpečnostního prostředí banky</a:t>
            </a:r>
          </a:p>
          <a:p>
            <a:pPr>
              <a:lnSpc>
                <a:spcPct val="90000"/>
              </a:lnSpc>
              <a:buClr>
                <a:srgbClr val="1216BA"/>
              </a:buClr>
              <a:buNone/>
            </a:pPr>
            <a:endParaRPr lang="cs-CZ" altLang="cs-CZ" sz="2000" dirty="0"/>
          </a:p>
          <a:p>
            <a:pPr>
              <a:lnSpc>
                <a:spcPct val="90000"/>
              </a:lnSpc>
              <a:buClr>
                <a:srgbClr val="1216BA"/>
              </a:buClr>
            </a:pPr>
            <a:r>
              <a:rPr lang="cs-CZ" altLang="cs-CZ" sz="2000" dirty="0"/>
              <a:t>Školení bezpečnostní politiky banky a vzdělávání zaměstnanců </a:t>
            </a:r>
          </a:p>
          <a:p>
            <a:pPr>
              <a:lnSpc>
                <a:spcPct val="90000"/>
              </a:lnSpc>
              <a:buClr>
                <a:srgbClr val="1216BA"/>
              </a:buClr>
            </a:pPr>
            <a:endParaRPr lang="cs-CZ" altLang="cs-CZ" sz="2000" dirty="0"/>
          </a:p>
          <a:p>
            <a:pPr>
              <a:lnSpc>
                <a:spcPct val="90000"/>
              </a:lnSpc>
              <a:buClr>
                <a:srgbClr val="1216BA"/>
              </a:buClr>
            </a:pPr>
            <a:r>
              <a:rPr lang="cs-CZ" altLang="cs-CZ" sz="2000" dirty="0"/>
              <a:t>Bezpečnostní politika banky</a:t>
            </a:r>
          </a:p>
          <a:p>
            <a:pPr>
              <a:lnSpc>
                <a:spcPct val="90000"/>
              </a:lnSpc>
              <a:buClr>
                <a:srgbClr val="1216BA"/>
              </a:buClr>
            </a:pPr>
            <a:endParaRPr lang="cs-CZ" altLang="cs-CZ" sz="2000" dirty="0"/>
          </a:p>
          <a:p>
            <a:pPr>
              <a:lnSpc>
                <a:spcPct val="90000"/>
              </a:lnSpc>
              <a:buClr>
                <a:srgbClr val="1216BA"/>
              </a:buClr>
            </a:pPr>
            <a:r>
              <a:rPr lang="cs-CZ" altLang="cs-CZ" sz="2000" dirty="0"/>
              <a:t>Vytvoření a udržování firemní kultury </a:t>
            </a:r>
          </a:p>
          <a:p>
            <a:pPr>
              <a:buClr>
                <a:srgbClr val="1216BA"/>
              </a:buClr>
            </a:pPr>
            <a:endParaRPr lang="cs-CZ" altLang="cs-CZ" sz="1600" dirty="0"/>
          </a:p>
          <a:p>
            <a:pPr>
              <a:lnSpc>
                <a:spcPct val="80000"/>
              </a:lnSpc>
              <a:buClr>
                <a:srgbClr val="1216BA"/>
              </a:buClr>
            </a:pPr>
            <a:endParaRPr lang="cs-CZ" sz="2000" dirty="0"/>
          </a:p>
        </p:txBody>
      </p:sp>
    </p:spTree>
    <p:extLst>
      <p:ext uri="{BB962C8B-B14F-4D97-AF65-F5344CB8AC3E}">
        <p14:creationId xmlns:p14="http://schemas.microsoft.com/office/powerpoint/2010/main" val="2237084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altLang="cs-CZ" dirty="0" err="1"/>
              <a:t>Kyberkriminalita</a:t>
            </a:r>
            <a:endParaRPr lang="cs-CZ" dirty="0"/>
          </a:p>
        </p:txBody>
      </p:sp>
      <p:sp>
        <p:nvSpPr>
          <p:cNvPr id="2" name="Zástupný symbol pro obsah 1"/>
          <p:cNvSpPr>
            <a:spLocks noGrp="1"/>
          </p:cNvSpPr>
          <p:nvPr>
            <p:ph idx="1"/>
          </p:nvPr>
        </p:nvSpPr>
        <p:spPr/>
        <p:txBody>
          <a:bodyPr/>
          <a:lstStyle/>
          <a:p>
            <a:pPr algn="just">
              <a:buClr>
                <a:srgbClr val="1216BA"/>
              </a:buClr>
            </a:pPr>
            <a:r>
              <a:rPr lang="cs-CZ" altLang="cs-CZ" sz="2000" dirty="0"/>
              <a:t>soubor trestných činů, které jsou páchané prostřednictvím počítačů nebo jejichž cílem jsou počítače.</a:t>
            </a:r>
          </a:p>
          <a:p>
            <a:pPr algn="just">
              <a:buClr>
                <a:srgbClr val="1216BA"/>
              </a:buClr>
            </a:pPr>
            <a:r>
              <a:rPr lang="cs-CZ" sz="2000" dirty="0"/>
              <a:t>Nejedná se o nové trestné činy, které by výpočetní technika přinášela, ale jedná se o nový způsob jejich provedení, pomocí informačních technologií. Zejména jde o sabotáže, krádeže, neoprávněné užití cizí věci, vydírání a špionáž.</a:t>
            </a:r>
          </a:p>
          <a:p>
            <a:pPr algn="just">
              <a:buClr>
                <a:srgbClr val="1216BA"/>
              </a:buClr>
            </a:pPr>
            <a:r>
              <a:rPr lang="cs-CZ" sz="2000" b="1" dirty="0"/>
              <a:t>Prolomení systému</a:t>
            </a:r>
          </a:p>
          <a:p>
            <a:pPr algn="just">
              <a:buClr>
                <a:srgbClr val="1216BA"/>
              </a:buClr>
            </a:pPr>
            <a:r>
              <a:rPr lang="cs-CZ" sz="2000" dirty="0"/>
              <a:t>S digitalizací veškerých dat a veškerých postupů je možné získáním nadvlády nad systémem udělat téměř cokoliv. Prolomení systému může probíhat různými postupy</a:t>
            </a:r>
          </a:p>
        </p:txBody>
      </p:sp>
    </p:spTree>
    <p:extLst>
      <p:ext uri="{BB962C8B-B14F-4D97-AF65-F5344CB8AC3E}">
        <p14:creationId xmlns:p14="http://schemas.microsoft.com/office/powerpoint/2010/main" val="1514964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Obsah</a:t>
            </a:r>
          </a:p>
        </p:txBody>
      </p:sp>
      <p:sp>
        <p:nvSpPr>
          <p:cNvPr id="5" name="Zástupný symbol pro obsah 4"/>
          <p:cNvSpPr>
            <a:spLocks noGrp="1"/>
          </p:cNvSpPr>
          <p:nvPr>
            <p:ph idx="1"/>
          </p:nvPr>
        </p:nvSpPr>
        <p:spPr/>
        <p:txBody>
          <a:bodyPr/>
          <a:lstStyle/>
          <a:p>
            <a:r>
              <a:rPr lang="cs-CZ" dirty="0"/>
              <a:t>Nelegální činnosti v bankovnictví</a:t>
            </a:r>
          </a:p>
          <a:p>
            <a:pPr lvl="1"/>
            <a:r>
              <a:rPr lang="cs-CZ" dirty="0"/>
              <a:t>Pachatel mimo banku</a:t>
            </a:r>
          </a:p>
          <a:p>
            <a:pPr lvl="1"/>
            <a:r>
              <a:rPr lang="cs-CZ" dirty="0"/>
              <a:t>Pachatel uvnitř banky</a:t>
            </a:r>
          </a:p>
          <a:p>
            <a:pPr lvl="1"/>
            <a:r>
              <a:rPr lang="cs-CZ" dirty="0" err="1"/>
              <a:t>Kyberkriminalita</a:t>
            </a:r>
            <a:endParaRPr lang="cs-CZ" dirty="0"/>
          </a:p>
          <a:p>
            <a:pPr lvl="1"/>
            <a:r>
              <a:rPr lang="cs-CZ" dirty="0"/>
              <a:t>Počítačové bankovní krádeže</a:t>
            </a:r>
          </a:p>
          <a:p>
            <a:pPr lvl="1"/>
            <a:r>
              <a:rPr lang="cs-CZ" dirty="0"/>
              <a:t>Insider </a:t>
            </a:r>
            <a:r>
              <a:rPr lang="cs-CZ" dirty="0" err="1"/>
              <a:t>trading</a:t>
            </a:r>
            <a:endParaRPr lang="cs-CZ" dirty="0"/>
          </a:p>
          <a:p>
            <a:r>
              <a:rPr lang="cs-CZ" dirty="0"/>
              <a:t>Praní špinavých peněz</a:t>
            </a:r>
          </a:p>
          <a:p>
            <a:r>
              <a:rPr lang="cs-CZ" dirty="0"/>
              <a:t>Mezinárodní spolupráce</a:t>
            </a:r>
          </a:p>
        </p:txBody>
      </p:sp>
    </p:spTree>
    <p:extLst>
      <p:ext uri="{BB962C8B-B14F-4D97-AF65-F5344CB8AC3E}">
        <p14:creationId xmlns:p14="http://schemas.microsoft.com/office/powerpoint/2010/main" val="23310161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altLang="cs-CZ" dirty="0" err="1"/>
              <a:t>Kyberkriminalita</a:t>
            </a:r>
            <a:endParaRPr lang="cs-CZ" dirty="0"/>
          </a:p>
        </p:txBody>
      </p:sp>
      <p:sp>
        <p:nvSpPr>
          <p:cNvPr id="2" name="Zástupný symbol pro obsah 1"/>
          <p:cNvSpPr>
            <a:spLocks noGrp="1"/>
          </p:cNvSpPr>
          <p:nvPr>
            <p:ph idx="1"/>
          </p:nvPr>
        </p:nvSpPr>
        <p:spPr/>
        <p:txBody>
          <a:bodyPr/>
          <a:lstStyle/>
          <a:p>
            <a:pPr algn="just">
              <a:buClr>
                <a:srgbClr val="1216BA"/>
              </a:buClr>
            </a:pPr>
            <a:r>
              <a:rPr lang="cs-CZ" sz="2000" b="1" dirty="0"/>
              <a:t>Útok hrubou silou</a:t>
            </a:r>
            <a:endParaRPr lang="cs-CZ" sz="2000" dirty="0"/>
          </a:p>
          <a:p>
            <a:pPr algn="just">
              <a:buClr>
                <a:srgbClr val="1216BA"/>
              </a:buClr>
            </a:pPr>
            <a:r>
              <a:rPr lang="cs-CZ" sz="2000" dirty="0"/>
              <a:t>Neznamená útok pomocí kladiva, nýbrž pomocí speciálně navrženého softwaru, který se snaží na základě zkoušení všech možných kombinací uhodnout heslo k danému systému. Útok hrubou silou je limitován sílou hesla k danému systému, což znamená při současném výkonu počítačů, že heslo musí mít minimálně 8 znaků.</a:t>
            </a:r>
          </a:p>
          <a:p>
            <a:pPr algn="just">
              <a:buClr>
                <a:srgbClr val="1216BA"/>
              </a:buClr>
            </a:pPr>
            <a:r>
              <a:rPr lang="cs-CZ" sz="2000" b="1" dirty="0"/>
              <a:t>Slovníkový útok</a:t>
            </a:r>
          </a:p>
          <a:p>
            <a:pPr algn="just">
              <a:buClr>
                <a:srgbClr val="1216BA"/>
              </a:buClr>
            </a:pPr>
            <a:r>
              <a:rPr lang="cs-CZ" sz="2000" dirty="0"/>
              <a:t>Zde se jedná o útok na heslo, způsobem kdy se použijí slovníky všech dostupných jazyků a zkouší se jednotlivá slova, tak aby došlo k prolomení hesla. </a:t>
            </a:r>
          </a:p>
          <a:p>
            <a:pPr algn="just">
              <a:buClr>
                <a:srgbClr val="1216BA"/>
              </a:buClr>
            </a:pPr>
            <a:endParaRPr lang="cs-CZ" sz="2000" dirty="0"/>
          </a:p>
        </p:txBody>
      </p:sp>
    </p:spTree>
    <p:extLst>
      <p:ext uri="{BB962C8B-B14F-4D97-AF65-F5344CB8AC3E}">
        <p14:creationId xmlns:p14="http://schemas.microsoft.com/office/powerpoint/2010/main" val="356033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altLang="cs-CZ" dirty="0" err="1"/>
              <a:t>Kyberkriminalita</a:t>
            </a:r>
            <a:endParaRPr lang="cs-CZ" dirty="0"/>
          </a:p>
        </p:txBody>
      </p:sp>
      <p:sp>
        <p:nvSpPr>
          <p:cNvPr id="2" name="Zástupný symbol pro obsah 1"/>
          <p:cNvSpPr>
            <a:spLocks noGrp="1"/>
          </p:cNvSpPr>
          <p:nvPr>
            <p:ph idx="1"/>
          </p:nvPr>
        </p:nvSpPr>
        <p:spPr/>
        <p:txBody>
          <a:bodyPr/>
          <a:lstStyle/>
          <a:p>
            <a:pPr algn="just">
              <a:buClr>
                <a:srgbClr val="1216BA"/>
              </a:buClr>
            </a:pPr>
            <a:r>
              <a:rPr lang="cs-CZ" sz="2000" b="1" dirty="0"/>
              <a:t>Odposlech síťové komunikace</a:t>
            </a:r>
          </a:p>
          <a:p>
            <a:pPr algn="just">
              <a:buClr>
                <a:srgbClr val="1216BA"/>
              </a:buClr>
            </a:pPr>
            <a:r>
              <a:rPr lang="cs-CZ" sz="2000" dirty="0"/>
              <a:t>software sledující vaší práci s počítačem a v okamžiku, kdy se přihlašujete do zabezpečeného systému tak čte znaky, které vyťukáváte do klávesnice. Příkladným způsobem jak tento druh získání vašeho hesla omezit je využívání zabezpečených stránek, které jsou šifrovány a jejichž napadení je složitější. </a:t>
            </a:r>
          </a:p>
          <a:p>
            <a:pPr algn="just">
              <a:buClr>
                <a:srgbClr val="1216BA"/>
              </a:buClr>
            </a:pPr>
            <a:r>
              <a:rPr lang="cs-CZ" sz="2000" b="1" dirty="0"/>
              <a:t>Využití neukončeného spojení</a:t>
            </a:r>
          </a:p>
          <a:p>
            <a:pPr algn="just">
              <a:buClr>
                <a:srgbClr val="1216BA"/>
              </a:buClr>
            </a:pPr>
            <a:r>
              <a:rPr lang="cs-CZ" sz="2000" dirty="0"/>
              <a:t>Neodhlášení se např. z internetového bankovnictví. K této na první pohled malicherné chybě může dojít i v souvislosti s bankovním systémem. Jedná se o zcela zásadní pochybení, kterého mohou pachatele využít. Některé stránky mají ochranu formou automatického ukončování při nečinnosti, což bývá zpravidla 15 minut.</a:t>
            </a:r>
          </a:p>
        </p:txBody>
      </p:sp>
    </p:spTree>
    <p:extLst>
      <p:ext uri="{BB962C8B-B14F-4D97-AF65-F5344CB8AC3E}">
        <p14:creationId xmlns:p14="http://schemas.microsoft.com/office/powerpoint/2010/main" val="3270741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a:xfrm>
            <a:off x="720000" y="720000"/>
            <a:ext cx="10753200" cy="451576"/>
          </a:xfrm>
        </p:spPr>
        <p:txBody>
          <a:bodyPr/>
          <a:lstStyle/>
          <a:p>
            <a:r>
              <a:rPr lang="cs-CZ" altLang="cs-CZ" dirty="0" err="1"/>
              <a:t>Kyberkriminalita</a:t>
            </a:r>
            <a:endParaRPr lang="cs-CZ" dirty="0"/>
          </a:p>
        </p:txBody>
      </p:sp>
      <p:sp>
        <p:nvSpPr>
          <p:cNvPr id="2" name="Zástupný symbol pro obsah 1"/>
          <p:cNvSpPr>
            <a:spLocks noGrp="1"/>
          </p:cNvSpPr>
          <p:nvPr>
            <p:ph idx="1"/>
          </p:nvPr>
        </p:nvSpPr>
        <p:spPr/>
        <p:txBody>
          <a:bodyPr/>
          <a:lstStyle/>
          <a:p>
            <a:pPr algn="just">
              <a:buClr>
                <a:srgbClr val="1216BA"/>
              </a:buClr>
            </a:pPr>
            <a:r>
              <a:rPr lang="cs-CZ" sz="2000" b="1" dirty="0"/>
              <a:t>Zadní vrátka</a:t>
            </a:r>
          </a:p>
          <a:p>
            <a:pPr algn="just">
              <a:buClr>
                <a:srgbClr val="1216BA"/>
              </a:buClr>
            </a:pPr>
            <a:r>
              <a:rPr lang="cs-CZ" sz="2000" dirty="0"/>
              <a:t>Pro hackera není problém napsat program, který mu umožní vstup do daného systému, pomocí tzv. zadních vrátek, díky kterým nepotřebuje ani uživatelské jméno ani heslo. Tento program pak do počítače uživatele dostane pomocí viru, zpravidla jím bývá trojský kůň nebo počítačový červ.</a:t>
            </a:r>
          </a:p>
        </p:txBody>
      </p:sp>
    </p:spTree>
    <p:extLst>
      <p:ext uri="{BB962C8B-B14F-4D97-AF65-F5344CB8AC3E}">
        <p14:creationId xmlns:p14="http://schemas.microsoft.com/office/powerpoint/2010/main" val="21159348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Počítačové bankovní krádeže</a:t>
            </a:r>
          </a:p>
        </p:txBody>
      </p:sp>
      <p:sp>
        <p:nvSpPr>
          <p:cNvPr id="2" name="Zástupný symbol pro obsah 1"/>
          <p:cNvSpPr>
            <a:spLocks noGrp="1"/>
          </p:cNvSpPr>
          <p:nvPr>
            <p:ph idx="1"/>
          </p:nvPr>
        </p:nvSpPr>
        <p:spPr/>
        <p:txBody>
          <a:bodyPr/>
          <a:lstStyle/>
          <a:p>
            <a:pPr algn="just">
              <a:buClr>
                <a:srgbClr val="1216BA"/>
              </a:buClr>
            </a:pPr>
            <a:r>
              <a:rPr lang="cs-CZ" sz="2000" b="1" dirty="0" err="1"/>
              <a:t>Phishing</a:t>
            </a:r>
            <a:r>
              <a:rPr lang="cs-CZ" sz="2000" b="1" dirty="0"/>
              <a:t> </a:t>
            </a:r>
          </a:p>
          <a:p>
            <a:pPr algn="just">
              <a:buClr>
                <a:srgbClr val="1216BA"/>
              </a:buClr>
            </a:pPr>
            <a:r>
              <a:rPr lang="cs-CZ" sz="2000" b="1" dirty="0" err="1"/>
              <a:t>Pharming</a:t>
            </a:r>
            <a:endParaRPr lang="cs-CZ" sz="2000" b="1" dirty="0"/>
          </a:p>
          <a:p>
            <a:pPr algn="just">
              <a:buClr>
                <a:srgbClr val="1216BA"/>
              </a:buClr>
            </a:pPr>
            <a:r>
              <a:rPr lang="cs-CZ" sz="2000" dirty="0"/>
              <a:t>Jedná se o specifický způsob získávání citlivých údajů, kterému předchází napadení DNS a přepsání IP adresy počítače uživatele. Což způsobí, že při zadání webové stránky pro přihlášení do </a:t>
            </a:r>
            <a:r>
              <a:rPr lang="cs-CZ" sz="2000" dirty="0" err="1"/>
              <a:t>internetbanky</a:t>
            </a:r>
            <a:r>
              <a:rPr lang="cs-CZ" sz="2000" dirty="0"/>
              <a:t> je přepsána URL a uživatel je přesměrován na falešnou stránku vytvořenou pachatelem. Jedná se o téměř identické stránky, které jsou k nerozeznání od skutečných stránek dané banky.</a:t>
            </a:r>
          </a:p>
          <a:p>
            <a:pPr algn="just">
              <a:buClr>
                <a:srgbClr val="1216BA"/>
              </a:buClr>
            </a:pPr>
            <a:endParaRPr lang="cs-CZ" sz="2000" dirty="0"/>
          </a:p>
        </p:txBody>
      </p:sp>
    </p:spTree>
    <p:extLst>
      <p:ext uri="{BB962C8B-B14F-4D97-AF65-F5344CB8AC3E}">
        <p14:creationId xmlns:p14="http://schemas.microsoft.com/office/powerpoint/2010/main" val="576278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err="1"/>
              <a:t>Insider</a:t>
            </a:r>
            <a:r>
              <a:rPr lang="cs-CZ" dirty="0"/>
              <a:t> </a:t>
            </a:r>
            <a:r>
              <a:rPr lang="cs-CZ" dirty="0" err="1"/>
              <a:t>trading</a:t>
            </a:r>
            <a:endParaRPr lang="cs-CZ" dirty="0"/>
          </a:p>
        </p:txBody>
      </p:sp>
      <p:sp>
        <p:nvSpPr>
          <p:cNvPr id="2" name="Zástupný symbol pro obsah 1"/>
          <p:cNvSpPr>
            <a:spLocks noGrp="1"/>
          </p:cNvSpPr>
          <p:nvPr>
            <p:ph idx="1"/>
          </p:nvPr>
        </p:nvSpPr>
        <p:spPr/>
        <p:txBody>
          <a:bodyPr/>
          <a:lstStyle/>
          <a:p>
            <a:pPr algn="just">
              <a:buClr>
                <a:srgbClr val="1216BA"/>
              </a:buClr>
            </a:pPr>
            <a:r>
              <a:rPr lang="cs-CZ" sz="1600" dirty="0"/>
              <a:t>Termín „</a:t>
            </a:r>
            <a:r>
              <a:rPr lang="cs-CZ" sz="1600" dirty="0" err="1"/>
              <a:t>insider</a:t>
            </a:r>
            <a:r>
              <a:rPr lang="cs-CZ" sz="1600" dirty="0"/>
              <a:t> obchody“ je velice frekventovaný a je většinou znám všem ekonomům i subjektům spojeným s bankovní a obecně s podnikatelskou činností. </a:t>
            </a:r>
          </a:p>
          <a:p>
            <a:pPr algn="just">
              <a:buClr>
                <a:srgbClr val="1216BA"/>
              </a:buClr>
            </a:pPr>
            <a:r>
              <a:rPr lang="cs-CZ" sz="1600" dirty="0"/>
              <a:t>Obchody a smlouvy, při kterých jsou využívány (resp. zneužity) ostatním subjektům nedostupné informace, kdy dochází k manipulování trhem či k nedostatečné ochraně investorů. </a:t>
            </a:r>
          </a:p>
          <a:p>
            <a:pPr algn="just">
              <a:buClr>
                <a:srgbClr val="1216BA"/>
              </a:buClr>
            </a:pPr>
            <a:r>
              <a:rPr lang="cs-CZ" sz="1600" b="1" dirty="0" err="1"/>
              <a:t>Insider</a:t>
            </a:r>
            <a:r>
              <a:rPr lang="cs-CZ" sz="1600" b="1" dirty="0"/>
              <a:t> obchody jsou téměř výlučně spojeny s nákupem a prodejem cenných papírů. </a:t>
            </a:r>
          </a:p>
          <a:p>
            <a:pPr algn="just">
              <a:buClr>
                <a:srgbClr val="1216BA"/>
              </a:buClr>
            </a:pPr>
            <a:r>
              <a:rPr lang="cs-CZ" sz="1600" dirty="0"/>
              <a:t>Jen výjimečně k nim dochází i při jiných finančních a bankovních, resp. smluvních aktivitách, např. při poskytování úvěrů v bankách nebo při úniku důvěrných informací z vládních zdrojů či institucí veřejné správy. </a:t>
            </a:r>
          </a:p>
          <a:p>
            <a:pPr algn="just">
              <a:buClr>
                <a:srgbClr val="1216BA"/>
              </a:buClr>
            </a:pPr>
            <a:r>
              <a:rPr lang="cs-CZ" sz="1600" dirty="0"/>
              <a:t>Zářným příkladem zneužití neveřejných informací je nakoupení cenných papírů při nízkém kurzu následované markantním nárůstem kurzu, který vzroste na základě zveřejnění důležité informace nebo opačně.</a:t>
            </a:r>
          </a:p>
        </p:txBody>
      </p:sp>
    </p:spTree>
    <p:extLst>
      <p:ext uri="{BB962C8B-B14F-4D97-AF65-F5344CB8AC3E}">
        <p14:creationId xmlns:p14="http://schemas.microsoft.com/office/powerpoint/2010/main" val="1191520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altLang="cs-CZ" dirty="0"/>
              <a:t>Praní špinavých peněz</a:t>
            </a:r>
            <a:endParaRPr lang="cs-CZ" dirty="0"/>
          </a:p>
        </p:txBody>
      </p:sp>
      <p:sp>
        <p:nvSpPr>
          <p:cNvPr id="2" name="Zástupný symbol pro obsah 1"/>
          <p:cNvSpPr>
            <a:spLocks noGrp="1"/>
          </p:cNvSpPr>
          <p:nvPr>
            <p:ph idx="1"/>
          </p:nvPr>
        </p:nvSpPr>
        <p:spPr/>
        <p:txBody>
          <a:bodyPr/>
          <a:lstStyle/>
          <a:p>
            <a:pPr>
              <a:buClr>
                <a:srgbClr val="1216BA"/>
              </a:buClr>
            </a:pPr>
            <a:r>
              <a:rPr lang="cs-CZ" altLang="cs-CZ" sz="1600" dirty="0"/>
              <a:t>Nebo-</a:t>
            </a:r>
            <a:r>
              <a:rPr lang="cs-CZ" altLang="cs-CZ" sz="1600" dirty="0" err="1"/>
              <a:t>li</a:t>
            </a:r>
            <a:r>
              <a:rPr lang="cs-CZ" altLang="cs-CZ" sz="1600" dirty="0"/>
              <a:t> legalizace výnosů z trestné činnosti - úmyslné jednání, které zakrývá nezákonný původ jakéhokoli výnosu z trestné činnosti a které se současně snaží vzbudit zdání, že se jedná o příjem nebo o majetek, získaný v souladu s platnými zákony.</a:t>
            </a:r>
          </a:p>
          <a:p>
            <a:pPr marL="72000" indent="0">
              <a:buClr>
                <a:srgbClr val="1216BA"/>
              </a:buClr>
              <a:buNone/>
            </a:pPr>
            <a:r>
              <a:rPr lang="cs-CZ" altLang="cs-CZ" sz="1600" b="1" dirty="0"/>
              <a:t>Legislativa</a:t>
            </a:r>
          </a:p>
          <a:p>
            <a:pPr>
              <a:buClr>
                <a:srgbClr val="1216BA"/>
              </a:buClr>
            </a:pPr>
            <a:r>
              <a:rPr lang="cs-CZ" sz="1600" b="1" dirty="0"/>
              <a:t>Zákon č. 253/2008 o některých opatřeních proti legalizaci výnosů z trestné činnosti a financování terorismu</a:t>
            </a:r>
          </a:p>
          <a:p>
            <a:pPr lvl="1" algn="just">
              <a:buClr>
                <a:srgbClr val="1216BA"/>
              </a:buClr>
            </a:pPr>
            <a:r>
              <a:rPr lang="cs-CZ" sz="1600" dirty="0"/>
              <a:t>Zákon zapracovává příslušné předpisy Evropských společenství a upravuje oblast problematiky legalizace výnosů z trestné činnosti a financování terorismu. Účelem je zabránění zneužití finančního systému k praní špinavých peněz. Zákon vstoupil v účinnost dne 01.09.2008.  </a:t>
            </a:r>
          </a:p>
          <a:p>
            <a:pPr>
              <a:buClr>
                <a:srgbClr val="1216BA"/>
              </a:buClr>
            </a:pPr>
            <a:r>
              <a:rPr lang="cs-CZ" sz="1600" b="1" dirty="0"/>
              <a:t>Zákon č. 69/2006 Sb. o provádění mezinárodních sankcí</a:t>
            </a:r>
          </a:p>
          <a:p>
            <a:pPr lvl="1">
              <a:buClr>
                <a:srgbClr val="1216BA"/>
              </a:buClr>
            </a:pPr>
            <a:r>
              <a:rPr lang="cs-CZ" sz="1600" dirty="0"/>
              <a:t>Tento zákon upravuje některé povinnosti fyzických a právnických osob, při uskutečňování mezinárodních sankcí za účelem udržení nebo obnovení mezinárodního míru a bezpečnosti, ochrany základních lidských práv a boje proti terorismu.  </a:t>
            </a:r>
          </a:p>
          <a:p>
            <a:pPr>
              <a:buClr>
                <a:srgbClr val="1216BA"/>
              </a:buClr>
            </a:pPr>
            <a:r>
              <a:rPr lang="cs-CZ" sz="1600" b="1" dirty="0"/>
              <a:t>Vyhláška ČNB č. 281/2008 Sb. o některých požadavcích na systém vnitřních zásad, postupů a kontrolních opatření proti legalizaci výnosů z trestné činnosti a financování terorismu</a:t>
            </a:r>
          </a:p>
        </p:txBody>
      </p:sp>
    </p:spTree>
    <p:extLst>
      <p:ext uri="{BB962C8B-B14F-4D97-AF65-F5344CB8AC3E}">
        <p14:creationId xmlns:p14="http://schemas.microsoft.com/office/powerpoint/2010/main" val="150140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Zdroje výnosů z trestné činnosti</a:t>
            </a:r>
          </a:p>
        </p:txBody>
      </p:sp>
      <p:sp>
        <p:nvSpPr>
          <p:cNvPr id="2" name="Zástupný symbol pro obsah 1"/>
          <p:cNvSpPr>
            <a:spLocks noGrp="1"/>
          </p:cNvSpPr>
          <p:nvPr>
            <p:ph idx="1"/>
          </p:nvPr>
        </p:nvSpPr>
        <p:spPr/>
        <p:txBody>
          <a:bodyPr/>
          <a:lstStyle/>
          <a:p>
            <a:pPr lvl="0"/>
            <a:r>
              <a:rPr lang="cs-CZ" sz="1200" dirty="0"/>
              <a:t>obchod s nelegálními zbraněmi všeho druhu,</a:t>
            </a:r>
          </a:p>
          <a:p>
            <a:pPr lvl="0"/>
            <a:r>
              <a:rPr lang="cs-CZ" sz="1200" dirty="0"/>
              <a:t>obchod s drogami,</a:t>
            </a:r>
          </a:p>
          <a:p>
            <a:pPr lvl="0"/>
            <a:r>
              <a:rPr lang="cs-CZ" sz="1200" dirty="0"/>
              <a:t>obchod s „bílým masem“ a lidskými orgány,</a:t>
            </a:r>
          </a:p>
          <a:p>
            <a:pPr lvl="0"/>
            <a:r>
              <a:rPr lang="cs-CZ" sz="1200" dirty="0"/>
              <a:t>pašování a obchod s kradeným zbožím,</a:t>
            </a:r>
          </a:p>
          <a:p>
            <a:pPr lvl="0"/>
            <a:r>
              <a:rPr lang="cs-CZ" sz="1200" dirty="0"/>
              <a:t>padělání a obchod se značkovým zbožím,</a:t>
            </a:r>
          </a:p>
          <a:p>
            <a:pPr lvl="0"/>
            <a:r>
              <a:rPr lang="cs-CZ" sz="1200" dirty="0"/>
              <a:t>provozování nelegálních skládek odpadu,</a:t>
            </a:r>
          </a:p>
          <a:p>
            <a:pPr lvl="0"/>
            <a:r>
              <a:rPr lang="cs-CZ" sz="1200" dirty="0"/>
              <a:t>porušování autorských práv,</a:t>
            </a:r>
          </a:p>
          <a:p>
            <a:pPr lvl="0"/>
            <a:r>
              <a:rPr lang="cs-CZ" sz="1200" dirty="0"/>
              <a:t>padělání osobních dokladů a zkreslování účetnictví,</a:t>
            </a:r>
          </a:p>
          <a:p>
            <a:pPr lvl="0"/>
            <a:r>
              <a:rPr lang="cs-CZ" sz="1200" dirty="0"/>
              <a:t>daňové podvody a celní úniky,</a:t>
            </a:r>
          </a:p>
          <a:p>
            <a:pPr lvl="0"/>
            <a:r>
              <a:rPr lang="cs-CZ" sz="1200" dirty="0"/>
              <a:t>padělání bankovek, mincí, cenin, šeků a cestovních šeků,</a:t>
            </a:r>
          </a:p>
          <a:p>
            <a:pPr lvl="0"/>
            <a:r>
              <a:rPr lang="cs-CZ" sz="1200" dirty="0"/>
              <a:t>podvody s bankovními produkty a finančními instrumenty,</a:t>
            </a:r>
          </a:p>
          <a:p>
            <a:pPr lvl="0"/>
            <a:r>
              <a:rPr lang="cs-CZ" sz="1200" dirty="0" err="1"/>
              <a:t>insider</a:t>
            </a:r>
            <a:r>
              <a:rPr lang="cs-CZ" sz="1200" dirty="0"/>
              <a:t> </a:t>
            </a:r>
            <a:r>
              <a:rPr lang="cs-CZ" sz="1200" dirty="0" err="1"/>
              <a:t>trading</a:t>
            </a:r>
            <a:r>
              <a:rPr lang="cs-CZ" sz="1200" dirty="0"/>
              <a:t> a pojišťovací podvody,</a:t>
            </a:r>
          </a:p>
          <a:p>
            <a:pPr lvl="0"/>
            <a:r>
              <a:rPr lang="cs-CZ" sz="1200" dirty="0"/>
              <a:t>lichva a hospodářská kriminalita,</a:t>
            </a:r>
          </a:p>
          <a:p>
            <a:pPr lvl="0"/>
            <a:r>
              <a:rPr lang="cs-CZ" sz="1200" dirty="0"/>
              <a:t>počítačová trestná činnost,</a:t>
            </a:r>
          </a:p>
          <a:p>
            <a:pPr lvl="0"/>
            <a:r>
              <a:rPr lang="cs-CZ" sz="1200" dirty="0"/>
              <a:t>hazardní hry, sázky,</a:t>
            </a:r>
          </a:p>
          <a:p>
            <a:pPr lvl="0"/>
            <a:r>
              <a:rPr lang="cs-CZ" sz="1200" dirty="0"/>
              <a:t>únosy atp.</a:t>
            </a:r>
            <a:endParaRPr lang="cs-CZ" sz="1200" dirty="0">
              <a:effectLst/>
            </a:endParaRPr>
          </a:p>
        </p:txBody>
      </p:sp>
    </p:spTree>
    <p:extLst>
      <p:ext uri="{BB962C8B-B14F-4D97-AF65-F5344CB8AC3E}">
        <p14:creationId xmlns:p14="http://schemas.microsoft.com/office/powerpoint/2010/main" val="29482136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altLang="cs-CZ" dirty="0"/>
              <a:t>Fáze praní špinavých peněz</a:t>
            </a:r>
            <a:endParaRPr lang="cs-CZ" dirty="0"/>
          </a:p>
        </p:txBody>
      </p:sp>
      <p:sp>
        <p:nvSpPr>
          <p:cNvPr id="2" name="Zástupný symbol pro obsah 1"/>
          <p:cNvSpPr>
            <a:spLocks noGrp="1"/>
          </p:cNvSpPr>
          <p:nvPr>
            <p:ph idx="1"/>
          </p:nvPr>
        </p:nvSpPr>
        <p:spPr/>
        <p:txBody>
          <a:bodyPr/>
          <a:lstStyle/>
          <a:p>
            <a:pPr>
              <a:buClr>
                <a:srgbClr val="1216BA"/>
              </a:buClr>
            </a:pPr>
            <a:r>
              <a:rPr lang="cs-CZ" altLang="cs-CZ" sz="2000" b="1" dirty="0" err="1"/>
              <a:t>Placement</a:t>
            </a:r>
            <a:r>
              <a:rPr lang="cs-CZ" altLang="cs-CZ" sz="2000" b="1" dirty="0"/>
              <a:t> – umístění</a:t>
            </a:r>
          </a:p>
          <a:p>
            <a:pPr>
              <a:buClr>
                <a:srgbClr val="1216BA"/>
              </a:buClr>
            </a:pPr>
            <a:r>
              <a:rPr lang="cs-CZ" altLang="cs-CZ" sz="2000" dirty="0"/>
              <a:t>Cíl: Dostat peníze do místního finančního systému (platby na konta, využívání finančních tržních instrumentů).</a:t>
            </a:r>
          </a:p>
          <a:p>
            <a:pPr>
              <a:buClr>
                <a:srgbClr val="1216BA"/>
              </a:buClr>
            </a:pPr>
            <a:r>
              <a:rPr lang="cs-CZ" altLang="cs-CZ" sz="2000" b="1" dirty="0" err="1"/>
              <a:t>Layering</a:t>
            </a:r>
            <a:r>
              <a:rPr lang="cs-CZ" altLang="cs-CZ" sz="2000" b="1" dirty="0"/>
              <a:t> - rozdrobení peněz</a:t>
            </a:r>
            <a:endParaRPr lang="cs-CZ" altLang="cs-CZ" sz="2000" dirty="0"/>
          </a:p>
          <a:p>
            <a:pPr>
              <a:buClr>
                <a:srgbClr val="1216BA"/>
              </a:buClr>
            </a:pPr>
            <a:r>
              <a:rPr lang="cs-CZ" altLang="cs-CZ" sz="2000" dirty="0"/>
              <a:t>Zametání stop, umísťování peněz kriminálně získaných do finančních systémů po celém světě.</a:t>
            </a:r>
          </a:p>
          <a:p>
            <a:pPr>
              <a:buClr>
                <a:srgbClr val="1216BA"/>
              </a:buClr>
            </a:pPr>
            <a:r>
              <a:rPr lang="cs-CZ" altLang="cs-CZ" sz="2000" b="1" dirty="0" err="1"/>
              <a:t>Integration</a:t>
            </a:r>
            <a:r>
              <a:rPr lang="cs-CZ" altLang="cs-CZ" sz="2000" dirty="0"/>
              <a:t> </a:t>
            </a:r>
          </a:p>
          <a:p>
            <a:pPr>
              <a:buClr>
                <a:srgbClr val="1216BA"/>
              </a:buClr>
            </a:pPr>
            <a:r>
              <a:rPr lang="cs-CZ" altLang="cs-CZ" sz="2000" dirty="0"/>
              <a:t>navrácení kriminálně získaného a nyní již vypraného jmění zpět do normálního ekonomického oběhu</a:t>
            </a:r>
          </a:p>
        </p:txBody>
      </p:sp>
    </p:spTree>
    <p:extLst>
      <p:ext uri="{BB962C8B-B14F-4D97-AF65-F5344CB8AC3E}">
        <p14:creationId xmlns:p14="http://schemas.microsoft.com/office/powerpoint/2010/main" val="1720243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Metody praní špinavých peněz</a:t>
            </a:r>
          </a:p>
        </p:txBody>
      </p:sp>
      <p:sp>
        <p:nvSpPr>
          <p:cNvPr id="2" name="Zástupný symbol pro obsah 1"/>
          <p:cNvSpPr>
            <a:spLocks noGrp="1"/>
          </p:cNvSpPr>
          <p:nvPr>
            <p:ph idx="1"/>
          </p:nvPr>
        </p:nvSpPr>
        <p:spPr/>
        <p:txBody>
          <a:bodyPr/>
          <a:lstStyle/>
          <a:p>
            <a:pPr lvl="0"/>
            <a:r>
              <a:rPr lang="cs-CZ" sz="2000" dirty="0"/>
              <a:t>utajování neboli ukrývání výnosů z trestné činnosti uvnitř legálních obchodních struktur,</a:t>
            </a:r>
          </a:p>
          <a:p>
            <a:pPr lvl="0"/>
            <a:r>
              <a:rPr lang="cs-CZ" sz="2000" dirty="0"/>
              <a:t>zneužívání legitimních obchodů,</a:t>
            </a:r>
          </a:p>
          <a:p>
            <a:pPr lvl="0"/>
            <a:r>
              <a:rPr lang="cs-CZ" sz="2000" dirty="0"/>
              <a:t>používání falešné totožnosti (neboli falešných nebo odcizených osobních dokladů), resp. nastrčených osob (tzv. „bílých koní“),</a:t>
            </a:r>
          </a:p>
          <a:p>
            <a:pPr lvl="0"/>
            <a:r>
              <a:rPr lang="cs-CZ" sz="2000" dirty="0"/>
              <a:t>využívání různých právních řádů v různých zemích a/nebo</a:t>
            </a:r>
          </a:p>
          <a:p>
            <a:pPr lvl="0"/>
            <a:r>
              <a:rPr lang="cs-CZ" sz="2000" dirty="0"/>
              <a:t>používání anonymního majetku.</a:t>
            </a:r>
            <a:endParaRPr lang="cs-CZ" sz="2000" dirty="0">
              <a:effectLst/>
            </a:endParaRPr>
          </a:p>
        </p:txBody>
      </p:sp>
    </p:spTree>
    <p:extLst>
      <p:ext uri="{BB962C8B-B14F-4D97-AF65-F5344CB8AC3E}">
        <p14:creationId xmlns:p14="http://schemas.microsoft.com/office/powerpoint/2010/main" val="25312205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Boj bank proti legalizaci výnosů z trestné činnosti</a:t>
            </a:r>
          </a:p>
        </p:txBody>
      </p:sp>
      <p:sp>
        <p:nvSpPr>
          <p:cNvPr id="2" name="Zástupný symbol pro obsah 1"/>
          <p:cNvSpPr>
            <a:spLocks noGrp="1"/>
          </p:cNvSpPr>
          <p:nvPr>
            <p:ph idx="1"/>
          </p:nvPr>
        </p:nvSpPr>
        <p:spPr/>
        <p:txBody>
          <a:bodyPr/>
          <a:lstStyle/>
          <a:p>
            <a:pPr marL="72000" indent="0" algn="just">
              <a:buNone/>
            </a:pPr>
            <a:r>
              <a:rPr lang="cs-CZ" sz="2000" b="1" dirty="0"/>
              <a:t>Systém vnitřních zásad</a:t>
            </a:r>
          </a:p>
          <a:p>
            <a:pPr algn="just"/>
            <a:r>
              <a:rPr lang="cs-CZ" sz="2000" dirty="0"/>
              <a:t>v kompetenci nejvyššího vedení banky, jejím úkolem je definování potencionálních rizik a odhad ztrát z nich vznikajících. Jedná se o rizika související se zneužitím produktů a služeb banky teroristickými a zločineckými skupinami. </a:t>
            </a:r>
          </a:p>
          <a:p>
            <a:pPr algn="just"/>
            <a:r>
              <a:rPr lang="cs-CZ" sz="2000" dirty="0"/>
              <a:t>V reálu to znamená shromažďování veškerých informací o jednotlivých klientech a jejich transakcích, kde je archivována i jejich četnost a objemy.</a:t>
            </a:r>
          </a:p>
        </p:txBody>
      </p:sp>
    </p:spTree>
    <p:extLst>
      <p:ext uri="{BB962C8B-B14F-4D97-AF65-F5344CB8AC3E}">
        <p14:creationId xmlns:p14="http://schemas.microsoft.com/office/powerpoint/2010/main" val="110456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Nelegální činnosti v bankovnictví</a:t>
            </a:r>
          </a:p>
        </p:txBody>
      </p:sp>
      <p:sp>
        <p:nvSpPr>
          <p:cNvPr id="5" name="Zástupný symbol pro obsah 4"/>
          <p:cNvSpPr>
            <a:spLocks noGrp="1"/>
          </p:cNvSpPr>
          <p:nvPr>
            <p:ph idx="1"/>
          </p:nvPr>
        </p:nvSpPr>
        <p:spPr/>
        <p:txBody>
          <a:bodyPr/>
          <a:lstStyle/>
          <a:p>
            <a:r>
              <a:rPr lang="cs-CZ" sz="2400" dirty="0"/>
              <a:t>Změna postavení bank na trhu</a:t>
            </a:r>
          </a:p>
          <a:p>
            <a:r>
              <a:rPr lang="cs-CZ" sz="2400" dirty="0"/>
              <a:t>Změna způsobu získávání klientů</a:t>
            </a:r>
          </a:p>
          <a:p>
            <a:r>
              <a:rPr lang="cs-CZ" sz="2400" dirty="0"/>
              <a:t>Forma komunikace bank s klienty</a:t>
            </a:r>
          </a:p>
          <a:p>
            <a:r>
              <a:rPr lang="cs-CZ" sz="2400" dirty="0"/>
              <a:t>Rostoucí podíl mimobilančních aktivit bank</a:t>
            </a:r>
          </a:p>
          <a:p>
            <a:r>
              <a:rPr lang="cs-CZ" sz="2400" dirty="0"/>
              <a:t>Rozvoj elektronického bankovnictví</a:t>
            </a:r>
          </a:p>
          <a:p>
            <a:pPr marL="72000" indent="0">
              <a:buNone/>
            </a:pPr>
            <a:r>
              <a:rPr lang="cs-CZ" sz="2400" dirty="0"/>
              <a:t>→ zpronevěry, loupeže, krádeže, podvody, korupce, </a:t>
            </a:r>
            <a:r>
              <a:rPr lang="cs-CZ" sz="2400" dirty="0" err="1"/>
              <a:t>insider</a:t>
            </a:r>
            <a:r>
              <a:rPr lang="cs-CZ" sz="2400" dirty="0"/>
              <a:t> </a:t>
            </a:r>
            <a:r>
              <a:rPr lang="cs-CZ" sz="2400" dirty="0" err="1"/>
              <a:t>trading</a:t>
            </a:r>
            <a:r>
              <a:rPr lang="cs-CZ" sz="2400" dirty="0"/>
              <a:t> a praní špinavých peněz. </a:t>
            </a:r>
          </a:p>
          <a:p>
            <a:endParaRPr lang="cs-CZ" dirty="0"/>
          </a:p>
        </p:txBody>
      </p:sp>
    </p:spTree>
    <p:extLst>
      <p:ext uri="{BB962C8B-B14F-4D97-AF65-F5344CB8AC3E}">
        <p14:creationId xmlns:p14="http://schemas.microsoft.com/office/powerpoint/2010/main" val="38877331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Boj bank proti legalizaci výnosů z trestné činnosti</a:t>
            </a:r>
          </a:p>
        </p:txBody>
      </p:sp>
      <p:sp>
        <p:nvSpPr>
          <p:cNvPr id="2" name="Zástupný symbol pro obsah 1"/>
          <p:cNvSpPr>
            <a:spLocks noGrp="1"/>
          </p:cNvSpPr>
          <p:nvPr>
            <p:ph idx="1"/>
          </p:nvPr>
        </p:nvSpPr>
        <p:spPr/>
        <p:txBody>
          <a:bodyPr/>
          <a:lstStyle/>
          <a:p>
            <a:pPr marL="72000" indent="0" algn="just">
              <a:buNone/>
            </a:pPr>
            <a:r>
              <a:rPr lang="cs-CZ" sz="2000" b="1" dirty="0"/>
              <a:t>Poznej svého klienta</a:t>
            </a:r>
          </a:p>
          <a:p>
            <a:pPr algn="just"/>
            <a:r>
              <a:rPr lang="cs-CZ" sz="2000" dirty="0"/>
              <a:t>U každého klienta musí být provedena legitimace, tedy kontrola klienta fyzicky s jeho doklady totožnosti, jejich zanesení do spisu klienta a samozřejmě nutnost vytvoření podpisového vzoru. </a:t>
            </a:r>
          </a:p>
          <a:p>
            <a:pPr algn="just"/>
            <a:r>
              <a:rPr lang="cs-CZ" sz="2000" dirty="0"/>
              <a:t>Klient je sledován a jeho návyky a veškeré transakce, včetně jednotlivých produktů, které využívá, jsou pečlivě zaznamenány a případné odchylky od normálu jsou brány jako podezřelé a následně jsou i prověřeny.</a:t>
            </a:r>
          </a:p>
          <a:p>
            <a:pPr algn="just"/>
            <a:endParaRPr lang="cs-CZ" sz="2000" dirty="0"/>
          </a:p>
          <a:p>
            <a:pPr marL="72000" indent="0" algn="just">
              <a:buNone/>
            </a:pPr>
            <a:endParaRPr lang="cs-CZ" sz="2000" b="1" dirty="0"/>
          </a:p>
          <a:p>
            <a:pPr algn="just"/>
            <a:endParaRPr lang="cs-CZ" sz="2000" b="1" dirty="0"/>
          </a:p>
        </p:txBody>
      </p:sp>
    </p:spTree>
    <p:extLst>
      <p:ext uri="{BB962C8B-B14F-4D97-AF65-F5344CB8AC3E}">
        <p14:creationId xmlns:p14="http://schemas.microsoft.com/office/powerpoint/2010/main" val="11476568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Jak poznat podezřelého klienta – právnické osoby</a:t>
            </a:r>
          </a:p>
        </p:txBody>
      </p:sp>
      <p:sp>
        <p:nvSpPr>
          <p:cNvPr id="2" name="Zástupný symbol pro obsah 1"/>
          <p:cNvSpPr>
            <a:spLocks noGrp="1"/>
          </p:cNvSpPr>
          <p:nvPr>
            <p:ph idx="1"/>
          </p:nvPr>
        </p:nvSpPr>
        <p:spPr/>
        <p:txBody>
          <a:bodyPr/>
          <a:lstStyle/>
          <a:p>
            <a:pPr algn="just"/>
            <a:r>
              <a:rPr lang="cs-CZ" sz="1600" dirty="0"/>
              <a:t>Především subjekty obchodující se zeměmi třetího světa, zejména se zeměmi, na něž jsou uvaleny mezinárodní sankce,</a:t>
            </a:r>
          </a:p>
          <a:p>
            <a:pPr lvl="0"/>
            <a:r>
              <a:rPr lang="cs-CZ" sz="1600" dirty="0"/>
              <a:t>subjekty s nepřehlednou vlastnickou strukturou, kde jsou vlastníky společnosti třeba i jiné právnické osoby, </a:t>
            </a:r>
          </a:p>
          <a:p>
            <a:pPr lvl="0"/>
            <a:r>
              <a:rPr lang="cs-CZ" sz="1600" dirty="0"/>
              <a:t>nejasný původ finančních prostředků, </a:t>
            </a:r>
          </a:p>
          <a:p>
            <a:pPr lvl="0"/>
            <a:r>
              <a:rPr lang="cs-CZ" sz="1600" dirty="0"/>
              <a:t>podezřelost sídla společnosti, </a:t>
            </a:r>
          </a:p>
          <a:p>
            <a:pPr lvl="0"/>
            <a:r>
              <a:rPr lang="cs-CZ" sz="1600" dirty="0"/>
              <a:t>neserióznost statutárního zástupce/ů, </a:t>
            </a:r>
          </a:p>
          <a:p>
            <a:pPr lvl="0"/>
            <a:r>
              <a:rPr lang="cs-CZ" sz="1600" dirty="0"/>
              <a:t>podezřelost obchodů prováděných společníky,</a:t>
            </a:r>
          </a:p>
          <a:p>
            <a:pPr lvl="0"/>
            <a:r>
              <a:rPr lang="cs-CZ" sz="1600" dirty="0"/>
              <a:t>zmocňování třetích osob k jednání s bankou,</a:t>
            </a:r>
          </a:p>
          <a:p>
            <a:pPr lvl="0"/>
            <a:r>
              <a:rPr lang="cs-CZ" sz="1600" dirty="0"/>
              <a:t>podezřelé názvy subjektu (lehce zaměnitelné za lukrativní společnosti a značky),</a:t>
            </a:r>
          </a:p>
          <a:p>
            <a:pPr lvl="0"/>
            <a:r>
              <a:rPr lang="cs-CZ" sz="1600" dirty="0"/>
              <a:t>negativní reklama v médiích,</a:t>
            </a:r>
          </a:p>
          <a:p>
            <a:pPr lvl="0"/>
            <a:r>
              <a:rPr lang="cs-CZ" sz="1600" dirty="0"/>
              <a:t>obranné chování při konkrétním dotazování na obchodní aktivity.</a:t>
            </a:r>
          </a:p>
          <a:p>
            <a:pPr algn="just"/>
            <a:endParaRPr lang="cs-CZ" sz="2000" dirty="0"/>
          </a:p>
          <a:p>
            <a:pPr algn="just"/>
            <a:endParaRPr lang="cs-CZ" sz="2000" dirty="0"/>
          </a:p>
          <a:p>
            <a:pPr marL="72000" indent="0" algn="just">
              <a:buNone/>
            </a:pPr>
            <a:endParaRPr lang="cs-CZ" sz="2000" b="1" dirty="0"/>
          </a:p>
          <a:p>
            <a:pPr algn="just"/>
            <a:endParaRPr lang="cs-CZ" sz="2000" b="1" dirty="0"/>
          </a:p>
        </p:txBody>
      </p:sp>
    </p:spTree>
    <p:extLst>
      <p:ext uri="{BB962C8B-B14F-4D97-AF65-F5344CB8AC3E}">
        <p14:creationId xmlns:p14="http://schemas.microsoft.com/office/powerpoint/2010/main" val="1338470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Jak poznat podezřelého klienta – fyzické osoby</a:t>
            </a:r>
          </a:p>
        </p:txBody>
      </p:sp>
      <p:sp>
        <p:nvSpPr>
          <p:cNvPr id="2" name="Zástupný symbol pro obsah 1"/>
          <p:cNvSpPr>
            <a:spLocks noGrp="1"/>
          </p:cNvSpPr>
          <p:nvPr>
            <p:ph idx="1"/>
          </p:nvPr>
        </p:nvSpPr>
        <p:spPr/>
        <p:txBody>
          <a:bodyPr/>
          <a:lstStyle/>
          <a:p>
            <a:pPr lvl="0"/>
            <a:r>
              <a:rPr lang="cs-CZ" sz="1600" dirty="0"/>
              <a:t>občan odmítá svou identifikaci,</a:t>
            </a:r>
          </a:p>
          <a:p>
            <a:pPr lvl="0"/>
            <a:r>
              <a:rPr lang="cs-CZ" sz="1600" dirty="0"/>
              <a:t>figurují ve výkonných orgánech mnoha PO,</a:t>
            </a:r>
          </a:p>
          <a:p>
            <a:pPr lvl="0"/>
            <a:r>
              <a:rPr lang="cs-CZ" sz="1600" dirty="0"/>
              <a:t>nejasný původ finančních prostředků,</a:t>
            </a:r>
          </a:p>
          <a:p>
            <a:pPr lvl="0"/>
            <a:r>
              <a:rPr lang="cs-CZ" sz="1600" dirty="0"/>
              <a:t>předkládají falešné dokumenty nebo informace,</a:t>
            </a:r>
          </a:p>
          <a:p>
            <a:pPr lvl="0"/>
            <a:r>
              <a:rPr lang="cs-CZ" sz="1600" dirty="0"/>
              <a:t>snaha o uplácení bankovních úředníků,</a:t>
            </a:r>
          </a:p>
          <a:p>
            <a:pPr lvl="0"/>
            <a:r>
              <a:rPr lang="cs-CZ" sz="1600" dirty="0"/>
              <a:t>snaha o urychlení bankovního procesu,</a:t>
            </a:r>
          </a:p>
          <a:p>
            <a:pPr lvl="0"/>
            <a:r>
              <a:rPr lang="cs-CZ" sz="1600" dirty="0"/>
              <a:t>jsou ovládáni třetí osobou,</a:t>
            </a:r>
          </a:p>
          <a:p>
            <a:pPr lvl="0"/>
            <a:r>
              <a:rPr lang="cs-CZ" sz="1600" dirty="0"/>
              <a:t>objemné transakce brzy po uzavření smlouvy.</a:t>
            </a:r>
          </a:p>
        </p:txBody>
      </p:sp>
    </p:spTree>
    <p:extLst>
      <p:ext uri="{BB962C8B-B14F-4D97-AF65-F5344CB8AC3E}">
        <p14:creationId xmlns:p14="http://schemas.microsoft.com/office/powerpoint/2010/main" val="27462847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Podezřelé obchody</a:t>
            </a:r>
          </a:p>
        </p:txBody>
      </p:sp>
      <p:sp>
        <p:nvSpPr>
          <p:cNvPr id="2" name="Zástupný symbol pro obsah 1"/>
          <p:cNvSpPr>
            <a:spLocks noGrp="1"/>
          </p:cNvSpPr>
          <p:nvPr>
            <p:ph idx="1"/>
          </p:nvPr>
        </p:nvSpPr>
        <p:spPr/>
        <p:txBody>
          <a:bodyPr/>
          <a:lstStyle/>
          <a:p>
            <a:pPr marL="72000" lvl="0" indent="0">
              <a:buNone/>
            </a:pPr>
            <a:r>
              <a:rPr lang="cs-CZ" sz="1600" b="1" dirty="0"/>
              <a:t>Podezřelým je obchod vždy, pokud:</a:t>
            </a:r>
          </a:p>
          <a:p>
            <a:pPr lvl="0"/>
            <a:r>
              <a:rPr lang="cs-CZ" sz="1600" dirty="0"/>
              <a:t>klientem nebo skutečným majitelem je osoba, vůči které Česká republika uplatňuje mezinárodní sankce podle zvláštního zákona,</a:t>
            </a:r>
          </a:p>
          <a:p>
            <a:pPr lvl="0"/>
            <a:r>
              <a:rPr lang="cs-CZ" sz="1600" dirty="0"/>
              <a:t>předmětem obchodu je nebo má být zboží nebo služby, vůči nimž Česká republika uplatňuje sankce podle zvláštního zákona,</a:t>
            </a:r>
          </a:p>
          <a:p>
            <a:pPr lvl="0"/>
            <a:r>
              <a:rPr lang="cs-CZ" sz="1600" dirty="0"/>
              <a:t>klient se odmítá podrobit kontrole nebo odmítá uvést identifikační údaje osoby, za kterou jedná.</a:t>
            </a:r>
          </a:p>
          <a:p>
            <a:pPr lvl="0"/>
            <a:endParaRPr lang="cs-CZ" sz="1600" dirty="0"/>
          </a:p>
          <a:p>
            <a:pPr marL="72000" lvl="0" indent="0" algn="just">
              <a:buNone/>
            </a:pPr>
            <a:r>
              <a:rPr lang="cs-CZ" sz="1600" dirty="0"/>
              <a:t>Za podezřelý obchod se považuje vždy obchod, u kterého je detekován některý z rizikových faktorů, nebo v případech, kdy klient předkládá v rámci požadovaného obchodu nebo poskytnutí služby podklady popř. sděluje informace, obsahující skutečnosti, které by mohly nasvědčovat podezřelému obchodu (např. proplacení faktury v ekvivalentu přesahujícím v přepočtu aktuálního kurzu české koruny částku 15.000 EUR), nebo pokud finanční instituce obdrží informaci o rizikovém faktoru od jiné banky nebo finanční instituce nebo z obecně dostupných informačních zdrojů.</a:t>
            </a:r>
          </a:p>
        </p:txBody>
      </p:sp>
    </p:spTree>
    <p:extLst>
      <p:ext uri="{BB962C8B-B14F-4D97-AF65-F5344CB8AC3E}">
        <p14:creationId xmlns:p14="http://schemas.microsoft.com/office/powerpoint/2010/main" val="2609749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Monitorování a vyhodnocení podezřelých obchodů</a:t>
            </a:r>
            <a:br>
              <a:rPr lang="cs-CZ" dirty="0"/>
            </a:br>
            <a:endParaRPr lang="cs-CZ" dirty="0"/>
          </a:p>
        </p:txBody>
      </p:sp>
      <p:sp>
        <p:nvSpPr>
          <p:cNvPr id="2" name="Zástupný symbol pro obsah 1"/>
          <p:cNvSpPr>
            <a:spLocks noGrp="1"/>
          </p:cNvSpPr>
          <p:nvPr>
            <p:ph idx="1"/>
          </p:nvPr>
        </p:nvSpPr>
        <p:spPr/>
        <p:txBody>
          <a:bodyPr/>
          <a:lstStyle/>
          <a:p>
            <a:pPr lvl="0"/>
            <a:r>
              <a:rPr lang="cs-CZ" sz="1600" dirty="0"/>
              <a:t>Podezřelé obchody jsou identifikovány na základě výběru systémového a systematického monitorování znaků podezřelých obchodů.</a:t>
            </a:r>
          </a:p>
          <a:p>
            <a:pPr marL="72000" lvl="0" indent="0">
              <a:buNone/>
            </a:pPr>
            <a:endParaRPr lang="cs-CZ" sz="1600" b="1" dirty="0"/>
          </a:p>
          <a:p>
            <a:pPr marL="72000" lvl="0" indent="0">
              <a:buNone/>
            </a:pPr>
            <a:r>
              <a:rPr lang="cs-CZ" sz="1600" b="1" dirty="0"/>
              <a:t>Interní oznámení o možném podezřelém obchodu</a:t>
            </a:r>
          </a:p>
          <a:p>
            <a:pPr lvl="0"/>
            <a:r>
              <a:rPr lang="cs-CZ" sz="1600" dirty="0"/>
              <a:t>zaměstnanec, který na základě zjištění či jiné informace identifikuje znak podezřelého obchodu či jakoukoliv jinou skutečnost, která by mohla nasvědčovat podezřelému obchodu, zašle neprodleně kontaktní osobě interní oznámení podezřelého obchodu, a to písemně prostřednictvím vyplněného formuláře „Interní hlášení podezřelého obchodu“ nebo formou e-mailu.</a:t>
            </a:r>
          </a:p>
          <a:p>
            <a:pPr lvl="0"/>
            <a:endParaRPr lang="cs-CZ" sz="1600" dirty="0">
              <a:effectLst/>
            </a:endParaRPr>
          </a:p>
        </p:txBody>
      </p:sp>
    </p:spTree>
    <p:extLst>
      <p:ext uri="{BB962C8B-B14F-4D97-AF65-F5344CB8AC3E}">
        <p14:creationId xmlns:p14="http://schemas.microsoft.com/office/powerpoint/2010/main" val="8672432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Monitorování a vyhodnocení podezřelých obchodů</a:t>
            </a:r>
            <a:br>
              <a:rPr lang="cs-CZ" dirty="0"/>
            </a:br>
            <a:endParaRPr lang="cs-CZ" dirty="0"/>
          </a:p>
        </p:txBody>
      </p:sp>
      <p:sp>
        <p:nvSpPr>
          <p:cNvPr id="2" name="Zástupný symbol pro obsah 1"/>
          <p:cNvSpPr>
            <a:spLocks noGrp="1"/>
          </p:cNvSpPr>
          <p:nvPr>
            <p:ph idx="1"/>
          </p:nvPr>
        </p:nvSpPr>
        <p:spPr/>
        <p:txBody>
          <a:bodyPr/>
          <a:lstStyle/>
          <a:p>
            <a:pPr marL="72000" lvl="0" indent="0">
              <a:buNone/>
            </a:pPr>
            <a:r>
              <a:rPr lang="cs-CZ" sz="1600" b="1" dirty="0"/>
              <a:t>Obsah interního oznámení</a:t>
            </a:r>
          </a:p>
          <a:p>
            <a:pPr lvl="0"/>
            <a:r>
              <a:rPr lang="cs-CZ" sz="1600" dirty="0"/>
              <a:t>přesné a úplné identifikační údaje týkající se účastníků obchodu, </a:t>
            </a:r>
          </a:p>
          <a:p>
            <a:pPr lvl="0"/>
            <a:r>
              <a:rPr lang="cs-CZ" sz="1600" dirty="0"/>
              <a:t>úplné vylíčení skutkového děje, ve kterém je spatřován podezřelý obchod, </a:t>
            </a:r>
          </a:p>
          <a:p>
            <a:pPr lvl="0"/>
            <a:r>
              <a:rPr lang="cs-CZ" sz="1600" dirty="0"/>
              <a:t>vyjádření, zda byl obchod proveden nebo odložen, </a:t>
            </a:r>
          </a:p>
          <a:p>
            <a:pPr lvl="0"/>
            <a:r>
              <a:rPr lang="cs-CZ" sz="1600" dirty="0"/>
              <a:t>přehled dalších účtů klienta vedených ve finanční instituci, případně u jiných bank, pokud jsou tyto skutečnosti zaměstnanci známy, </a:t>
            </a:r>
          </a:p>
          <a:p>
            <a:pPr lvl="0"/>
            <a:r>
              <a:rPr lang="cs-CZ" sz="1600" dirty="0"/>
              <a:t>veškeré další údaje a skutečnosti, které mohou jakkoliv přispět k posouzení věci, </a:t>
            </a:r>
          </a:p>
          <a:p>
            <a:pPr lvl="0"/>
            <a:r>
              <a:rPr lang="cs-CZ" sz="1600" dirty="0"/>
              <a:t>popis všech možných vazeb a dalších relevantních údajů, které jsou k dispozici.</a:t>
            </a:r>
          </a:p>
          <a:p>
            <a:pPr lvl="0"/>
            <a:endParaRPr lang="cs-CZ" sz="1600" dirty="0">
              <a:effectLst/>
            </a:endParaRPr>
          </a:p>
        </p:txBody>
      </p:sp>
    </p:spTree>
    <p:extLst>
      <p:ext uri="{BB962C8B-B14F-4D97-AF65-F5344CB8AC3E}">
        <p14:creationId xmlns:p14="http://schemas.microsoft.com/office/powerpoint/2010/main" val="22586152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Monitorování a vyhodnocení podezřelých obchodů</a:t>
            </a:r>
            <a:br>
              <a:rPr lang="cs-CZ" dirty="0"/>
            </a:br>
            <a:endParaRPr lang="cs-CZ" dirty="0"/>
          </a:p>
        </p:txBody>
      </p:sp>
      <p:sp>
        <p:nvSpPr>
          <p:cNvPr id="2" name="Zástupný symbol pro obsah 1"/>
          <p:cNvSpPr>
            <a:spLocks noGrp="1"/>
          </p:cNvSpPr>
          <p:nvPr>
            <p:ph idx="1"/>
          </p:nvPr>
        </p:nvSpPr>
        <p:spPr/>
        <p:txBody>
          <a:bodyPr/>
          <a:lstStyle/>
          <a:p>
            <a:pPr marL="72000" lvl="0" indent="0">
              <a:buNone/>
            </a:pPr>
            <a:r>
              <a:rPr lang="cs-CZ" sz="1600" b="1" dirty="0"/>
              <a:t>Postup při oznámení podezřelého obchodu</a:t>
            </a:r>
          </a:p>
          <a:p>
            <a:pPr lvl="0"/>
            <a:r>
              <a:rPr lang="cs-CZ" sz="1600" dirty="0"/>
              <a:t>posouzení znaků podezřelého obchodu, </a:t>
            </a:r>
          </a:p>
          <a:p>
            <a:pPr lvl="0"/>
            <a:r>
              <a:rPr lang="cs-CZ" sz="1600" dirty="0"/>
              <a:t>odeslání interního oznámení podezřelého obchodu kontaktní osobě, </a:t>
            </a:r>
          </a:p>
          <a:p>
            <a:pPr lvl="0"/>
            <a:r>
              <a:rPr lang="cs-CZ" sz="1600" dirty="0"/>
              <a:t>shromáždění veškerých relevantních a písemných podkladů k oznámení podezřelého obchodu, které v případě vyžádání odešle kontaktní osobě, případně na základě výzvy kontaktní osoby poskytne k věci doplňující informace nebo podklady.</a:t>
            </a:r>
          </a:p>
          <a:p>
            <a:pPr lvl="0"/>
            <a:r>
              <a:rPr lang="cs-CZ" sz="1600" dirty="0"/>
              <a:t>Kontaktní osoba na základě obdrženého oznámení o podezřelém obchodu, popřípadě na základě dalších vyžádaných informací rozhodne o tom, zda se jedná o podezřelý obchod podléhající oznámení MF. </a:t>
            </a:r>
            <a:endParaRPr lang="cs-CZ" sz="1600" dirty="0">
              <a:effectLst/>
            </a:endParaRPr>
          </a:p>
        </p:txBody>
      </p:sp>
    </p:spTree>
    <p:extLst>
      <p:ext uri="{BB962C8B-B14F-4D97-AF65-F5344CB8AC3E}">
        <p14:creationId xmlns:p14="http://schemas.microsoft.com/office/powerpoint/2010/main" val="2127030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Vyhodnocení podezřelých obchodů</a:t>
            </a:r>
            <a:br>
              <a:rPr lang="cs-CZ" dirty="0"/>
            </a:br>
            <a:endParaRPr lang="cs-CZ" dirty="0"/>
          </a:p>
        </p:txBody>
      </p:sp>
      <p:sp>
        <p:nvSpPr>
          <p:cNvPr id="2" name="Zástupný symbol pro obsah 1"/>
          <p:cNvSpPr>
            <a:spLocks noGrp="1"/>
          </p:cNvSpPr>
          <p:nvPr>
            <p:ph idx="1"/>
          </p:nvPr>
        </p:nvSpPr>
        <p:spPr/>
        <p:txBody>
          <a:bodyPr/>
          <a:lstStyle/>
          <a:p>
            <a:pPr marL="72000" lvl="0" indent="0">
              <a:buNone/>
            </a:pPr>
            <a:r>
              <a:rPr lang="cs-CZ" sz="1600" b="1" dirty="0"/>
              <a:t>Oznámení podezřelého obchodu MF</a:t>
            </a:r>
          </a:p>
          <a:p>
            <a:r>
              <a:rPr lang="cs-CZ" sz="1600" dirty="0"/>
              <a:t>Kontaktní osoba je v případě vyhodnocení obchodu jako podezřelého povinna učinit oznámení MF bez zbytečného odkladu, nejpozději do 3 pracovních dnů od zjištění obchodu. Hrozí-li nebezpečí z prodlení, či vyžadují-li to okolnosti případu, oznámí kontaktní osoba podezřelý obchod neprodleně po jeho zjištění.</a:t>
            </a:r>
          </a:p>
          <a:p>
            <a:r>
              <a:rPr lang="cs-CZ" sz="1600" dirty="0"/>
              <a:t>Odklad splnění příkazu klienta</a:t>
            </a:r>
          </a:p>
          <a:p>
            <a:r>
              <a:rPr lang="cs-CZ" sz="1600" dirty="0"/>
              <a:t>Odklad splnění příkazu klienta je nástrojem, jehož cílem je zabránit, aby výnos z trestné činnosti unikl mimo dosah orgánů činných v trestním řízení. O odkladu splnění příkazu klienta rozhoduje kontaktní osoba, a to v rámci pravidel stanovených zákonem. </a:t>
            </a:r>
            <a:endParaRPr lang="cs-CZ" sz="1600" dirty="0">
              <a:effectLst/>
            </a:endParaRPr>
          </a:p>
        </p:txBody>
      </p:sp>
    </p:spTree>
    <p:extLst>
      <p:ext uri="{BB962C8B-B14F-4D97-AF65-F5344CB8AC3E}">
        <p14:creationId xmlns:p14="http://schemas.microsoft.com/office/powerpoint/2010/main" val="20979946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Vyhodnocení podezřelých obchodů</a:t>
            </a:r>
            <a:br>
              <a:rPr lang="cs-CZ" dirty="0"/>
            </a:br>
            <a:endParaRPr lang="cs-CZ" dirty="0"/>
          </a:p>
        </p:txBody>
      </p:sp>
      <p:sp>
        <p:nvSpPr>
          <p:cNvPr id="2" name="Zástupný symbol pro obsah 1"/>
          <p:cNvSpPr>
            <a:spLocks noGrp="1"/>
          </p:cNvSpPr>
          <p:nvPr>
            <p:ph idx="1"/>
          </p:nvPr>
        </p:nvSpPr>
        <p:spPr/>
        <p:txBody>
          <a:bodyPr/>
          <a:lstStyle/>
          <a:p>
            <a:pPr marL="72000" lvl="0" indent="0">
              <a:buNone/>
            </a:pPr>
            <a:r>
              <a:rPr lang="cs-CZ" sz="1600" b="1" dirty="0"/>
              <a:t>Neuskutečnění obchodu – shrnutí</a:t>
            </a:r>
          </a:p>
          <a:p>
            <a:r>
              <a:rPr lang="cs-CZ" sz="1600" dirty="0"/>
              <a:t>Finanční instituce neuskuteční obchod za následujících podmínek: </a:t>
            </a:r>
          </a:p>
          <a:p>
            <a:r>
              <a:rPr lang="cs-CZ" sz="1600" dirty="0"/>
              <a:t>klient je pro finanční instituci nepřijatelným klientem dle Pravidel přijatelnosti, </a:t>
            </a:r>
          </a:p>
          <a:p>
            <a:r>
              <a:rPr lang="cs-CZ" sz="1600" dirty="0"/>
              <a:t>klient se odmítne podrobit identifikaci </a:t>
            </a:r>
          </a:p>
          <a:p>
            <a:r>
              <a:rPr lang="cs-CZ" sz="1600" dirty="0"/>
              <a:t>klient neposkytne požadovanou či potřebnou součinnost při kontrole, resp. neposkytne informace, které jsou k provedení kontroly nezbytné </a:t>
            </a:r>
          </a:p>
          <a:p>
            <a:r>
              <a:rPr lang="cs-CZ" sz="1600" dirty="0"/>
              <a:t>Finanční instituce nemůže z dalších důvodů provést identifikaci či kontrolu klienta </a:t>
            </a:r>
          </a:p>
          <a:p>
            <a:r>
              <a:rPr lang="cs-CZ" sz="1600" dirty="0"/>
              <a:t>příslušný zaměstnanec má pochybnosti o pravdivosti klientem poskytnutých informací nebo o pravosti předložených dokladů, </a:t>
            </a:r>
          </a:p>
          <a:p>
            <a:r>
              <a:rPr lang="cs-CZ" sz="1600" dirty="0"/>
              <a:t>klientem je politicky exponovaná osoba, přičemž kontaktní osoba neschválila obchod nebo finanční instituci není znám původ majetku užitého v obchodu.</a:t>
            </a:r>
            <a:endParaRPr lang="cs-CZ" sz="1600" dirty="0">
              <a:effectLst/>
            </a:endParaRPr>
          </a:p>
        </p:txBody>
      </p:sp>
    </p:spTree>
    <p:extLst>
      <p:ext uri="{BB962C8B-B14F-4D97-AF65-F5344CB8AC3E}">
        <p14:creationId xmlns:p14="http://schemas.microsoft.com/office/powerpoint/2010/main" val="2753861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Podezřelé obchody – depozitní účty</a:t>
            </a:r>
          </a:p>
        </p:txBody>
      </p:sp>
      <p:sp>
        <p:nvSpPr>
          <p:cNvPr id="2" name="Zástupný symbol pro obsah 1"/>
          <p:cNvSpPr>
            <a:spLocks noGrp="1"/>
          </p:cNvSpPr>
          <p:nvPr>
            <p:ph idx="1"/>
          </p:nvPr>
        </p:nvSpPr>
        <p:spPr/>
        <p:txBody>
          <a:bodyPr/>
          <a:lstStyle/>
          <a:p>
            <a:pPr marL="72000" indent="0">
              <a:buNone/>
            </a:pPr>
            <a:r>
              <a:rPr lang="cs-CZ" sz="1600" b="1" dirty="0"/>
              <a:t>Podezření by mělo vyvolat následující ukazatele:</a:t>
            </a:r>
          </a:p>
          <a:p>
            <a:r>
              <a:rPr lang="cs-CZ" sz="1600" dirty="0"/>
              <a:t>více účtů zřizovaných pro jednoho klienta,</a:t>
            </a:r>
          </a:p>
          <a:p>
            <a:r>
              <a:rPr lang="cs-CZ" sz="1600" dirty="0"/>
              <a:t>převody, jejichž objem neodpovídá finanční situaci klienta,</a:t>
            </a:r>
          </a:p>
          <a:p>
            <a:r>
              <a:rPr lang="cs-CZ" sz="1600" dirty="0"/>
              <a:t>problémy s identifikací klienta,</a:t>
            </a:r>
          </a:p>
          <a:p>
            <a:r>
              <a:rPr lang="cs-CZ" sz="1600" dirty="0"/>
              <a:t>podezřelé transakce,</a:t>
            </a:r>
          </a:p>
          <a:p>
            <a:r>
              <a:rPr lang="cs-CZ" sz="1600" dirty="0"/>
              <a:t>jednání vysoce odlišné od jednání běžných klientů,</a:t>
            </a:r>
          </a:p>
          <a:p>
            <a:r>
              <a:rPr lang="cs-CZ" sz="1600" dirty="0"/>
              <a:t>omezovaní dispozičních práv společníků,</a:t>
            </a:r>
          </a:p>
          <a:p>
            <a:r>
              <a:rPr lang="cs-CZ" sz="1600" dirty="0"/>
              <a:t>udělení dispozičních práv osobám, které logicky nesouvisí s klientem,</a:t>
            </a:r>
          </a:p>
          <a:p>
            <a:r>
              <a:rPr lang="cs-CZ" sz="1600" dirty="0"/>
              <a:t>náhlé zaktivování nevyužívaného účtu vysokými transakcemi,</a:t>
            </a:r>
          </a:p>
          <a:p>
            <a:r>
              <a:rPr lang="cs-CZ" sz="1600" dirty="0"/>
              <a:t>klient obchoduje se zeměmi, které podporují terorismus,</a:t>
            </a:r>
          </a:p>
          <a:p>
            <a:r>
              <a:rPr lang="cs-CZ" sz="1600" dirty="0"/>
              <a:t>klient obchoduje se zeměmi, které nemají opatření proti praní špinavých peněz,</a:t>
            </a:r>
          </a:p>
          <a:p>
            <a:r>
              <a:rPr lang="cs-CZ" sz="1600" dirty="0"/>
              <a:t>klient je doprovázen třetí osobou.</a:t>
            </a:r>
          </a:p>
        </p:txBody>
      </p:sp>
    </p:spTree>
    <p:extLst>
      <p:ext uri="{BB962C8B-B14F-4D97-AF65-F5344CB8AC3E}">
        <p14:creationId xmlns:p14="http://schemas.microsoft.com/office/powerpoint/2010/main" val="2458779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Charakteristika finančních podvodníků</a:t>
            </a:r>
          </a:p>
        </p:txBody>
      </p:sp>
      <p:sp>
        <p:nvSpPr>
          <p:cNvPr id="5" name="Zástupný symbol pro obsah 4"/>
          <p:cNvSpPr>
            <a:spLocks noGrp="1"/>
          </p:cNvSpPr>
          <p:nvPr>
            <p:ph idx="1"/>
          </p:nvPr>
        </p:nvSpPr>
        <p:spPr/>
        <p:txBody>
          <a:bodyPr/>
          <a:lstStyle/>
          <a:p>
            <a:r>
              <a:rPr lang="cs-CZ" sz="2400" dirty="0"/>
              <a:t>Velcí finanční podvodníci – neustále na cestách, zpravidla pocházejí z angloamerického světa, většina </a:t>
            </a:r>
            <a:r>
              <a:rPr lang="cs-CZ" sz="2400" dirty="0" err="1"/>
              <a:t>bezstrestní</a:t>
            </a:r>
            <a:r>
              <a:rPr lang="cs-CZ" sz="2400" dirty="0"/>
              <a:t> občané, muži ve věku 50 – 60 let.</a:t>
            </a:r>
          </a:p>
          <a:p>
            <a:r>
              <a:rPr lang="cs-CZ" sz="2400" dirty="0"/>
              <a:t>Sídlo – kanceláře v nejvyšších patrech mrakodrapů, luxusní hotely.</a:t>
            </a:r>
          </a:p>
          <a:p>
            <a:r>
              <a:rPr lang="cs-CZ" sz="2400" dirty="0"/>
              <a:t>Účastní se různých setkání za účelem dojednání velkých bankovních transakcí (trustů).</a:t>
            </a:r>
          </a:p>
          <a:p>
            <a:endParaRPr lang="cs-CZ" sz="2400" dirty="0"/>
          </a:p>
          <a:p>
            <a:endParaRPr lang="cs-CZ" sz="2400" dirty="0"/>
          </a:p>
          <a:p>
            <a:endParaRPr lang="cs-CZ" dirty="0"/>
          </a:p>
        </p:txBody>
      </p:sp>
    </p:spTree>
    <p:extLst>
      <p:ext uri="{BB962C8B-B14F-4D97-AF65-F5344CB8AC3E}">
        <p14:creationId xmlns:p14="http://schemas.microsoft.com/office/powerpoint/2010/main" val="37129368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Podezřelé obchody – bezhotovostní platební styk</a:t>
            </a:r>
          </a:p>
        </p:txBody>
      </p:sp>
      <p:sp>
        <p:nvSpPr>
          <p:cNvPr id="2" name="Zástupný symbol pro obsah 1"/>
          <p:cNvSpPr>
            <a:spLocks noGrp="1"/>
          </p:cNvSpPr>
          <p:nvPr>
            <p:ph idx="1"/>
          </p:nvPr>
        </p:nvSpPr>
        <p:spPr/>
        <p:txBody>
          <a:bodyPr/>
          <a:lstStyle/>
          <a:p>
            <a:pPr lvl="0"/>
            <a:r>
              <a:rPr lang="cs-CZ" sz="1600" dirty="0"/>
              <a:t>převody z/do daňových rájů,</a:t>
            </a:r>
          </a:p>
          <a:p>
            <a:pPr lvl="0"/>
            <a:r>
              <a:rPr lang="cs-CZ" sz="1600" dirty="0"/>
              <a:t>prokazatelné odůvodnění neobvyklé transakce,</a:t>
            </a:r>
          </a:p>
          <a:p>
            <a:pPr lvl="0"/>
            <a:r>
              <a:rPr lang="cs-CZ" sz="1600" dirty="0"/>
              <a:t>velké množství transakcí v krátkém časovém horizontu,</a:t>
            </a:r>
          </a:p>
          <a:p>
            <a:pPr lvl="0"/>
            <a:r>
              <a:rPr lang="cs-CZ" sz="1600" dirty="0"/>
              <a:t>převody částek neodpovídajících ekonomické situaci klienta,</a:t>
            </a:r>
          </a:p>
          <a:p>
            <a:pPr lvl="0"/>
            <a:r>
              <a:rPr lang="cs-CZ" sz="1600" dirty="0"/>
              <a:t>převody z/do zahraničí, jejichž účelem je dar, nebo úvěr,</a:t>
            </a:r>
          </a:p>
          <a:p>
            <a:pPr lvl="0"/>
            <a:r>
              <a:rPr lang="cs-CZ" sz="1600" dirty="0"/>
              <a:t>významné změny v zůstatku v krátkém čase,</a:t>
            </a:r>
          </a:p>
          <a:p>
            <a:pPr lvl="0"/>
            <a:r>
              <a:rPr lang="cs-CZ" sz="1600" dirty="0"/>
              <a:t>kulantně zaokrouhlené částky s předmětem „platba za zboží/služby“,</a:t>
            </a:r>
          </a:p>
          <a:p>
            <a:pPr lvl="0"/>
            <a:r>
              <a:rPr lang="cs-CZ" sz="1600" dirty="0"/>
              <a:t>netypické transakce a</a:t>
            </a:r>
          </a:p>
          <a:p>
            <a:pPr lvl="0"/>
            <a:r>
              <a:rPr lang="cs-CZ" sz="1600" dirty="0"/>
              <a:t>převody autorizované zmocněnou osobou.</a:t>
            </a:r>
          </a:p>
        </p:txBody>
      </p:sp>
    </p:spTree>
    <p:extLst>
      <p:ext uri="{BB962C8B-B14F-4D97-AF65-F5344CB8AC3E}">
        <p14:creationId xmlns:p14="http://schemas.microsoft.com/office/powerpoint/2010/main" val="29151005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Podezřelé obchody – hotovostní platební styk</a:t>
            </a:r>
          </a:p>
        </p:txBody>
      </p:sp>
      <p:sp>
        <p:nvSpPr>
          <p:cNvPr id="2" name="Zástupný symbol pro obsah 1"/>
          <p:cNvSpPr>
            <a:spLocks noGrp="1"/>
          </p:cNvSpPr>
          <p:nvPr>
            <p:ph idx="1"/>
          </p:nvPr>
        </p:nvSpPr>
        <p:spPr/>
        <p:txBody>
          <a:bodyPr/>
          <a:lstStyle/>
          <a:p>
            <a:pPr lvl="0"/>
            <a:r>
              <a:rPr lang="cs-CZ" sz="1600" dirty="0"/>
              <a:t>opakované vklady těsně pod úrovní limitu stanoveného zákonem č. 252/2004 Sb.,</a:t>
            </a:r>
          </a:p>
          <a:p>
            <a:pPr lvl="0"/>
            <a:r>
              <a:rPr lang="cs-CZ" sz="1600" dirty="0"/>
              <a:t>vklady z různých poboček bank na jeden účet klienta,</a:t>
            </a:r>
          </a:p>
          <a:p>
            <a:pPr lvl="0"/>
            <a:r>
              <a:rPr lang="cs-CZ" sz="1600" dirty="0"/>
              <a:t>počet hotovostních vkladů je neobvyklý danému klientovi,</a:t>
            </a:r>
          </a:p>
          <a:p>
            <a:pPr lvl="0"/>
            <a:r>
              <a:rPr lang="cs-CZ" sz="1600" dirty="0"/>
              <a:t>časté vklady v cizí měně a výběry v domácí,</a:t>
            </a:r>
          </a:p>
          <a:p>
            <a:pPr lvl="0"/>
            <a:r>
              <a:rPr lang="cs-CZ" sz="1600" dirty="0"/>
              <a:t>velké množství malých vkladů oproti malému množství velkých výběrů,</a:t>
            </a:r>
          </a:p>
          <a:p>
            <a:pPr lvl="0"/>
            <a:r>
              <a:rPr lang="cs-CZ" sz="1600" dirty="0"/>
              <a:t>transakce v neobvyklých měnách a neobvyklých objemech,</a:t>
            </a:r>
          </a:p>
          <a:p>
            <a:pPr lvl="0"/>
            <a:r>
              <a:rPr lang="cs-CZ" sz="1600" dirty="0"/>
              <a:t>vklady a následné převody vysokých částek do zahraničí.</a:t>
            </a:r>
            <a:endParaRPr lang="cs-CZ" sz="1600" dirty="0">
              <a:effectLst/>
            </a:endParaRPr>
          </a:p>
        </p:txBody>
      </p:sp>
    </p:spTree>
    <p:extLst>
      <p:ext uri="{BB962C8B-B14F-4D97-AF65-F5344CB8AC3E}">
        <p14:creationId xmlns:p14="http://schemas.microsoft.com/office/powerpoint/2010/main" val="36580870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Podezřelé obchody – bezpečnostní schránky</a:t>
            </a:r>
          </a:p>
        </p:txBody>
      </p:sp>
      <p:sp>
        <p:nvSpPr>
          <p:cNvPr id="2" name="Zástupný symbol pro obsah 1"/>
          <p:cNvSpPr>
            <a:spLocks noGrp="1"/>
          </p:cNvSpPr>
          <p:nvPr>
            <p:ph idx="1"/>
          </p:nvPr>
        </p:nvSpPr>
        <p:spPr/>
        <p:txBody>
          <a:bodyPr/>
          <a:lstStyle/>
          <a:p>
            <a:pPr lvl="0"/>
            <a:r>
              <a:rPr lang="cs-CZ" sz="1600" dirty="0"/>
              <a:t>pronajímání většího množství schránek,</a:t>
            </a:r>
          </a:p>
          <a:p>
            <a:pPr lvl="0"/>
            <a:r>
              <a:rPr lang="cs-CZ" sz="1600" dirty="0"/>
              <a:t>dispoziční práva k více schránkám,</a:t>
            </a:r>
          </a:p>
          <a:p>
            <a:pPr lvl="0"/>
            <a:r>
              <a:rPr lang="cs-CZ" sz="1600" dirty="0"/>
              <a:t>nevyužití jiných služeb banky,</a:t>
            </a:r>
          </a:p>
          <a:p>
            <a:pPr lvl="0"/>
            <a:r>
              <a:rPr lang="cs-CZ" sz="1600" dirty="0"/>
              <a:t>podezřelý (neupravený) vzhled klienta.</a:t>
            </a:r>
            <a:endParaRPr lang="cs-CZ" sz="1600" dirty="0">
              <a:effectLst/>
            </a:endParaRPr>
          </a:p>
        </p:txBody>
      </p:sp>
    </p:spTree>
    <p:extLst>
      <p:ext uri="{BB962C8B-B14F-4D97-AF65-F5344CB8AC3E}">
        <p14:creationId xmlns:p14="http://schemas.microsoft.com/office/powerpoint/2010/main" val="10701176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Podezřelé obchody – šeky a cestovní šeky</a:t>
            </a:r>
          </a:p>
        </p:txBody>
      </p:sp>
      <p:sp>
        <p:nvSpPr>
          <p:cNvPr id="2" name="Zástupný symbol pro obsah 1"/>
          <p:cNvSpPr>
            <a:spLocks noGrp="1"/>
          </p:cNvSpPr>
          <p:nvPr>
            <p:ph idx="1"/>
          </p:nvPr>
        </p:nvSpPr>
        <p:spPr/>
        <p:txBody>
          <a:bodyPr/>
          <a:lstStyle/>
          <a:p>
            <a:pPr lvl="0"/>
            <a:r>
              <a:rPr lang="cs-CZ" sz="1600" dirty="0"/>
              <a:t>pronajímání většího množství schránek,</a:t>
            </a:r>
          </a:p>
          <a:p>
            <a:pPr lvl="0"/>
            <a:r>
              <a:rPr lang="cs-CZ" sz="1600" dirty="0"/>
              <a:t>dispoziční práva k více schránkám,</a:t>
            </a:r>
          </a:p>
          <a:p>
            <a:pPr lvl="0"/>
            <a:r>
              <a:rPr lang="cs-CZ" sz="1600" dirty="0"/>
              <a:t>nevyužití jiných služeb banky,</a:t>
            </a:r>
          </a:p>
          <a:p>
            <a:pPr lvl="0"/>
            <a:r>
              <a:rPr lang="cs-CZ" sz="1600" dirty="0"/>
              <a:t>podezřelý (neupravený) vzhled klienta.</a:t>
            </a:r>
            <a:endParaRPr lang="cs-CZ" sz="1600" dirty="0">
              <a:effectLst/>
            </a:endParaRPr>
          </a:p>
        </p:txBody>
      </p:sp>
    </p:spTree>
    <p:extLst>
      <p:ext uri="{BB962C8B-B14F-4D97-AF65-F5344CB8AC3E}">
        <p14:creationId xmlns:p14="http://schemas.microsoft.com/office/powerpoint/2010/main" val="2537960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Podezřelé obchody – bankovní úvěry</a:t>
            </a:r>
          </a:p>
        </p:txBody>
      </p:sp>
      <p:sp>
        <p:nvSpPr>
          <p:cNvPr id="2" name="Zástupný symbol pro obsah 1"/>
          <p:cNvSpPr>
            <a:spLocks noGrp="1"/>
          </p:cNvSpPr>
          <p:nvPr>
            <p:ph idx="1"/>
          </p:nvPr>
        </p:nvSpPr>
        <p:spPr/>
        <p:txBody>
          <a:bodyPr/>
          <a:lstStyle/>
          <a:p>
            <a:pPr lvl="0"/>
            <a:r>
              <a:rPr lang="cs-CZ" sz="1600" dirty="0" err="1"/>
              <a:t>místěpříslušnost</a:t>
            </a:r>
            <a:r>
              <a:rPr lang="cs-CZ" sz="1600" dirty="0"/>
              <a:t> klienta k pobočce,</a:t>
            </a:r>
          </a:p>
          <a:p>
            <a:pPr lvl="0"/>
            <a:r>
              <a:rPr lang="cs-CZ" sz="1600" dirty="0"/>
              <a:t>přítomnost třetích osob při žádosti o úvěr,</a:t>
            </a:r>
          </a:p>
          <a:p>
            <a:pPr lvl="0"/>
            <a:r>
              <a:rPr lang="cs-CZ" sz="1600" dirty="0"/>
              <a:t>pozměněné nebo falešné podklady pro žádost o úvěr,</a:t>
            </a:r>
          </a:p>
          <a:p>
            <a:pPr lvl="0"/>
            <a:r>
              <a:rPr lang="cs-CZ" sz="1600" dirty="0"/>
              <a:t>ručitelský závazek osob nespjatých s klientem (bez prokazatelné motivace),</a:t>
            </a:r>
          </a:p>
          <a:p>
            <a:pPr lvl="0"/>
            <a:r>
              <a:rPr lang="cs-CZ" sz="1600" dirty="0"/>
              <a:t>předčasné splacení úvěru třetí osobou,</a:t>
            </a:r>
          </a:p>
          <a:p>
            <a:pPr lvl="0"/>
            <a:r>
              <a:rPr lang="cs-CZ" sz="1600" dirty="0"/>
              <a:t>záruka, jejíž původ je pochybný,</a:t>
            </a:r>
          </a:p>
          <a:p>
            <a:pPr lvl="0"/>
            <a:r>
              <a:rPr lang="cs-CZ" sz="1600" dirty="0"/>
              <a:t>splácení úvěru prostředky, u nichž může být podezření, že pochází z trestné činnosti,</a:t>
            </a:r>
          </a:p>
          <a:p>
            <a:pPr lvl="0"/>
            <a:r>
              <a:rPr lang="cs-CZ" sz="1600" dirty="0"/>
              <a:t>opakované nabírání a předčasné splácení úvěrů,</a:t>
            </a:r>
          </a:p>
          <a:p>
            <a:pPr lvl="0"/>
            <a:r>
              <a:rPr lang="cs-CZ" sz="1600" dirty="0"/>
              <a:t>využití prostředků v rozporu s účelem úvěru.</a:t>
            </a:r>
            <a:endParaRPr lang="cs-CZ" sz="1600" dirty="0">
              <a:effectLst/>
            </a:endParaRPr>
          </a:p>
        </p:txBody>
      </p:sp>
    </p:spTree>
    <p:extLst>
      <p:ext uri="{BB962C8B-B14F-4D97-AF65-F5344CB8AC3E}">
        <p14:creationId xmlns:p14="http://schemas.microsoft.com/office/powerpoint/2010/main" val="32256995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r>
              <a:rPr lang="cs-CZ" dirty="0"/>
              <a:t>Podezřelé obchody – cenné papíry</a:t>
            </a:r>
            <a:br>
              <a:rPr lang="cs-CZ" dirty="0"/>
            </a:br>
            <a:endParaRPr lang="cs-CZ" dirty="0"/>
          </a:p>
        </p:txBody>
      </p:sp>
      <p:sp>
        <p:nvSpPr>
          <p:cNvPr id="2" name="Zástupný symbol pro obsah 1"/>
          <p:cNvSpPr>
            <a:spLocks noGrp="1"/>
          </p:cNvSpPr>
          <p:nvPr>
            <p:ph idx="1"/>
          </p:nvPr>
        </p:nvSpPr>
        <p:spPr/>
        <p:txBody>
          <a:bodyPr/>
          <a:lstStyle/>
          <a:p>
            <a:pPr lvl="0"/>
            <a:r>
              <a:rPr lang="cs-CZ" sz="1600" dirty="0"/>
              <a:t>neobvyklé množství nebo druh CP,</a:t>
            </a:r>
          </a:p>
          <a:p>
            <a:pPr lvl="0"/>
            <a:r>
              <a:rPr lang="cs-CZ" sz="1600" dirty="0"/>
              <a:t>nezvyklé vypořádání obchodu na klientovu žádost,</a:t>
            </a:r>
          </a:p>
          <a:p>
            <a:pPr lvl="0"/>
            <a:r>
              <a:rPr lang="cs-CZ" sz="1600" dirty="0"/>
              <a:t>odlišnost cen obchodovaných cenných papírů oproti jejich cenám na běžném trhu,</a:t>
            </a:r>
          </a:p>
          <a:p>
            <a:pPr lvl="0"/>
            <a:r>
              <a:rPr lang="cs-CZ" sz="1600" dirty="0"/>
              <a:t>nákupy velkého množství CP nově emitovaných, nebo emitovaných společnostmi z daňových rájů,</a:t>
            </a:r>
          </a:p>
          <a:p>
            <a:pPr lvl="0"/>
            <a:r>
              <a:rPr lang="cs-CZ" sz="1600" dirty="0"/>
              <a:t>obchodování s CP, které jsou v seznamu odcizených nebo ztracených,</a:t>
            </a:r>
          </a:p>
          <a:p>
            <a:pPr lvl="0"/>
            <a:r>
              <a:rPr lang="cs-CZ" sz="1600" dirty="0"/>
              <a:t>neobvykle vysoké smluvní pokuty u opčních smluv,</a:t>
            </a:r>
          </a:p>
          <a:p>
            <a:pPr lvl="0"/>
            <a:r>
              <a:rPr lang="cs-CZ" sz="1600" dirty="0"/>
              <a:t>obchody, jejichž zprostředkovatelé jsou společnosti sídlící v daňových rájích.</a:t>
            </a:r>
            <a:endParaRPr lang="cs-CZ" sz="1600" dirty="0">
              <a:effectLst/>
            </a:endParaRPr>
          </a:p>
        </p:txBody>
      </p:sp>
    </p:spTree>
    <p:extLst>
      <p:ext uri="{BB962C8B-B14F-4D97-AF65-F5344CB8AC3E}">
        <p14:creationId xmlns:p14="http://schemas.microsoft.com/office/powerpoint/2010/main" val="349963243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r>
              <a:rPr lang="cs-CZ" dirty="0"/>
              <a:t>Mezinárodní spolupráce</a:t>
            </a:r>
          </a:p>
        </p:txBody>
      </p:sp>
      <p:sp>
        <p:nvSpPr>
          <p:cNvPr id="2" name="Zástupný symbol pro obsah 1"/>
          <p:cNvSpPr>
            <a:spLocks noGrp="1"/>
          </p:cNvSpPr>
          <p:nvPr>
            <p:ph idx="1"/>
          </p:nvPr>
        </p:nvSpPr>
        <p:spPr/>
        <p:txBody>
          <a:bodyPr/>
          <a:lstStyle/>
          <a:p>
            <a:r>
              <a:rPr lang="cs-CZ" sz="2000" dirty="0"/>
              <a:t>harmonizace legislativy, pravidel a koordinace postupů v této oblasti napříč zeměmi.</a:t>
            </a:r>
          </a:p>
          <a:p>
            <a:r>
              <a:rPr lang="cs-CZ" sz="2000" b="1" dirty="0"/>
              <a:t>Vídeňská úmluva 1988 </a:t>
            </a:r>
            <a:r>
              <a:rPr lang="cs-CZ" sz="2000" dirty="0"/>
              <a:t>- Úmluva OSN proti nelegálnímu obchodování s drogami a psychotropními látkami.</a:t>
            </a:r>
          </a:p>
          <a:p>
            <a:r>
              <a:rPr lang="cs-CZ" sz="1600" dirty="0"/>
              <a:t>Tato úmluva je „základním kamenem“ spolupráce mezi státy v této oblasti.</a:t>
            </a:r>
          </a:p>
          <a:p>
            <a:r>
              <a:rPr lang="cs-CZ" sz="2000" b="1" dirty="0"/>
              <a:t>Deklarace principů Basilejského výboru 1988</a:t>
            </a:r>
            <a:r>
              <a:rPr lang="cs-CZ" sz="2000" dirty="0"/>
              <a:t>, která bankám doporučuje dodržovat 4 základní procedury.</a:t>
            </a:r>
          </a:p>
          <a:p>
            <a:r>
              <a:rPr lang="cs-CZ" sz="1600" dirty="0"/>
              <a:t>Znát svého zákazníka</a:t>
            </a:r>
          </a:p>
          <a:p>
            <a:r>
              <a:rPr lang="cs-CZ" sz="1600" dirty="0"/>
              <a:t>Soulad s právním řádem, </a:t>
            </a:r>
          </a:p>
          <a:p>
            <a:r>
              <a:rPr lang="cs-CZ" sz="1600" dirty="0"/>
              <a:t>Spolupracovat se soudními orgány</a:t>
            </a:r>
          </a:p>
          <a:p>
            <a:r>
              <a:rPr lang="cs-CZ" sz="1600" dirty="0"/>
              <a:t>Dodržování Deklarace</a:t>
            </a:r>
          </a:p>
        </p:txBody>
      </p:sp>
    </p:spTree>
    <p:extLst>
      <p:ext uri="{BB962C8B-B14F-4D97-AF65-F5344CB8AC3E}">
        <p14:creationId xmlns:p14="http://schemas.microsoft.com/office/powerpoint/2010/main" val="25406704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47</a:t>
            </a:fld>
            <a:endParaRPr lang="cs-CZ" altLang="cs-CZ" dirty="0"/>
          </a:p>
        </p:txBody>
      </p:sp>
      <p:sp>
        <p:nvSpPr>
          <p:cNvPr id="4" name="Nadpis 3"/>
          <p:cNvSpPr>
            <a:spLocks noGrp="1"/>
          </p:cNvSpPr>
          <p:nvPr>
            <p:ph type="title"/>
          </p:nvPr>
        </p:nvSpPr>
        <p:spPr/>
        <p:txBody>
          <a:bodyPr/>
          <a:lstStyle/>
          <a:p>
            <a:r>
              <a:rPr lang="cs-CZ" dirty="0"/>
              <a:t>Mezinárodní spolupráce</a:t>
            </a:r>
          </a:p>
        </p:txBody>
      </p:sp>
      <p:sp>
        <p:nvSpPr>
          <p:cNvPr id="2" name="Zástupný symbol pro obsah 1"/>
          <p:cNvSpPr>
            <a:spLocks noGrp="1"/>
          </p:cNvSpPr>
          <p:nvPr>
            <p:ph idx="1"/>
          </p:nvPr>
        </p:nvSpPr>
        <p:spPr/>
        <p:txBody>
          <a:bodyPr/>
          <a:lstStyle/>
          <a:p>
            <a:r>
              <a:rPr lang="en-US" sz="2000" b="1" dirty="0"/>
              <a:t>Financial Action Task Force (FATF)</a:t>
            </a:r>
            <a:endParaRPr lang="cs-CZ" sz="2000" b="1" dirty="0"/>
          </a:p>
          <a:p>
            <a:r>
              <a:rPr lang="cs-CZ" sz="1600" dirty="0"/>
              <a:t>„Skupina pro finanční úkoly“ je nezávislou skupinou devětadvaceti států a dvou organizací, která byla založena na ekonomickém summitu zemí skupiny G7 v roce 1989 v Paříži právě za účelem boje proti praní špinavých peněz.</a:t>
            </a:r>
          </a:p>
          <a:p>
            <a:r>
              <a:rPr lang="cs-CZ" sz="2000" b="1" dirty="0"/>
              <a:t>Štrasburská úmluva</a:t>
            </a:r>
          </a:p>
          <a:p>
            <a:r>
              <a:rPr lang="cs-CZ" sz="1600" dirty="0"/>
              <a:t>Štrasburská úmluva z roku 1990 vstoupila v platnost pro Českou republiku dne 1. března 1997. Tato úmluva má za úkol zlepšit opatření mezinárodní spolupráce proti mezinárodní organizované kriminalitě jako celku. </a:t>
            </a:r>
          </a:p>
          <a:p>
            <a:pPr algn="just"/>
            <a:r>
              <a:rPr lang="cs-CZ" sz="1600" dirty="0"/>
              <a:t>Jeden z cílů úmluvy je usnadnit mezinárodní spolupráci ve vyšetřování, vyhledávání, zabavení a konfiskaci příjmů ze všech typů kriminality, zvláště ze závažné trestné činnosti jako prodej drog, obchodování se zbraněmi, obchodování s dětmi a mladými ženami a terorismus a další trestné činy, které vytvářejí velký zisk.</a:t>
            </a:r>
          </a:p>
        </p:txBody>
      </p:sp>
    </p:spTree>
    <p:extLst>
      <p:ext uri="{BB962C8B-B14F-4D97-AF65-F5344CB8AC3E}">
        <p14:creationId xmlns:p14="http://schemas.microsoft.com/office/powerpoint/2010/main" val="1111412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altLang="cs-CZ" dirty="0"/>
              <a:t>Pachatel je mimo banku :</a:t>
            </a:r>
            <a:endParaRPr lang="cs-CZ" dirty="0"/>
          </a:p>
        </p:txBody>
      </p:sp>
      <p:sp>
        <p:nvSpPr>
          <p:cNvPr id="5" name="Zástupný symbol pro obsah 4"/>
          <p:cNvSpPr>
            <a:spLocks noGrp="1"/>
          </p:cNvSpPr>
          <p:nvPr>
            <p:ph idx="1"/>
          </p:nvPr>
        </p:nvSpPr>
        <p:spPr/>
        <p:txBody>
          <a:bodyPr/>
          <a:lstStyle/>
          <a:p>
            <a:pPr lvl="1">
              <a:lnSpc>
                <a:spcPct val="150000"/>
              </a:lnSpc>
              <a:buClr>
                <a:srgbClr val="1216BA"/>
              </a:buClr>
            </a:pPr>
            <a:r>
              <a:rPr lang="cs-CZ" altLang="cs-CZ" b="1" dirty="0"/>
              <a:t>Podvodné žádosti o úvěr</a:t>
            </a:r>
          </a:p>
          <a:p>
            <a:pPr lvl="1">
              <a:lnSpc>
                <a:spcPct val="150000"/>
              </a:lnSpc>
              <a:buClr>
                <a:srgbClr val="1216BA"/>
              </a:buClr>
            </a:pPr>
            <a:r>
              <a:rPr lang="cs-CZ" altLang="cs-CZ" sz="1600" dirty="0"/>
              <a:t>Klient-podvodník žádá o úvěr a snaží se zastřít svoji finanční historii, používá falešné či pozměněné údaje o sobě, aby nebylo možné zjistit jeho nesplacené úvěry u jiných bank. Následné poskytnutí úvěru a předlužení pak vede k nevyhnutelnému bankrotu podniku či platební neschopnosti klienta.</a:t>
            </a:r>
          </a:p>
          <a:p>
            <a:pPr lvl="1">
              <a:lnSpc>
                <a:spcPct val="150000"/>
              </a:lnSpc>
              <a:buClr>
                <a:srgbClr val="1216BA"/>
              </a:buClr>
            </a:pPr>
            <a:r>
              <a:rPr lang="cs-CZ" altLang="cs-CZ" b="1" dirty="0"/>
              <a:t>Převody peněz na základě falešných dokumentů</a:t>
            </a:r>
          </a:p>
          <a:p>
            <a:pPr lvl="1">
              <a:lnSpc>
                <a:spcPct val="150000"/>
              </a:lnSpc>
              <a:buClr>
                <a:srgbClr val="1216BA"/>
              </a:buClr>
            </a:pPr>
            <a:r>
              <a:rPr lang="cs-CZ" altLang="cs-CZ" sz="1600" dirty="0"/>
              <a:t>Předložením falešného příkazu k úhradě z účtu bez tušení klienta odejde platba do vzdálené banky ve vzdálené zemi, kde jsou peníze vybrány, účet uzavřen a pachatelé zmizí.</a:t>
            </a:r>
          </a:p>
          <a:p>
            <a:pPr lvl="1">
              <a:lnSpc>
                <a:spcPct val="150000"/>
              </a:lnSpc>
              <a:buClr>
                <a:srgbClr val="1216BA"/>
              </a:buClr>
            </a:pPr>
            <a:r>
              <a:rPr lang="cs-CZ" altLang="cs-CZ" b="1" dirty="0"/>
              <a:t>Falešné směnky, falešné bankovní garance </a:t>
            </a:r>
          </a:p>
          <a:p>
            <a:pPr marL="324000" lvl="1" indent="0">
              <a:lnSpc>
                <a:spcPct val="150000"/>
              </a:lnSpc>
              <a:buClr>
                <a:srgbClr val="1216BA"/>
              </a:buClr>
              <a:buNone/>
            </a:pPr>
            <a:endParaRPr lang="cs-CZ" altLang="cs-CZ" dirty="0"/>
          </a:p>
        </p:txBody>
      </p:sp>
    </p:spTree>
    <p:extLst>
      <p:ext uri="{BB962C8B-B14F-4D97-AF65-F5344CB8AC3E}">
        <p14:creationId xmlns:p14="http://schemas.microsoft.com/office/powerpoint/2010/main" val="4199396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altLang="cs-CZ" dirty="0"/>
              <a:t>Pachatel je mimo banku :</a:t>
            </a:r>
            <a:endParaRPr lang="cs-CZ" dirty="0"/>
          </a:p>
        </p:txBody>
      </p:sp>
      <p:sp>
        <p:nvSpPr>
          <p:cNvPr id="5" name="Zástupný symbol pro obsah 4"/>
          <p:cNvSpPr>
            <a:spLocks noGrp="1"/>
          </p:cNvSpPr>
          <p:nvPr>
            <p:ph idx="1"/>
          </p:nvPr>
        </p:nvSpPr>
        <p:spPr/>
        <p:txBody>
          <a:bodyPr/>
          <a:lstStyle/>
          <a:p>
            <a:pPr lvl="1">
              <a:lnSpc>
                <a:spcPct val="150000"/>
              </a:lnSpc>
              <a:buClr>
                <a:srgbClr val="1216BA"/>
              </a:buClr>
            </a:pPr>
            <a:r>
              <a:rPr lang="cs-CZ" altLang="cs-CZ" b="1" dirty="0"/>
              <a:t>Mezinárodní podvody – zneužití jména banky a banky bez licence</a:t>
            </a:r>
          </a:p>
          <a:p>
            <a:pPr lvl="1">
              <a:lnSpc>
                <a:spcPct val="150000"/>
              </a:lnSpc>
              <a:buClr>
                <a:srgbClr val="1216BA"/>
              </a:buClr>
            </a:pPr>
            <a:r>
              <a:rPr lang="cs-CZ" altLang="cs-CZ" sz="1600" dirty="0"/>
              <a:t>Krátkodobě existující banky, které nemají bankovní licenci a snaží se předstírat, že jsou renomovanou bankovní institucí.</a:t>
            </a:r>
          </a:p>
          <a:p>
            <a:pPr lvl="1">
              <a:lnSpc>
                <a:spcPct val="150000"/>
              </a:lnSpc>
              <a:buClr>
                <a:srgbClr val="1216BA"/>
              </a:buClr>
            </a:pPr>
            <a:r>
              <a:rPr lang="cs-CZ" altLang="cs-CZ" sz="1600" dirty="0"/>
              <a:t>Například v roce 2002 se v USA objevil subjekt s názvem Chase Trust Bank, jehož název se snažil napodobovat tehdy existující velkou banku Chase Manhattan Bank. Tato banka bez licence pak podnikala za hranicí zákona.</a:t>
            </a:r>
          </a:p>
          <a:p>
            <a:pPr lvl="1">
              <a:lnSpc>
                <a:spcPct val="150000"/>
              </a:lnSpc>
              <a:buClr>
                <a:srgbClr val="1216BA"/>
              </a:buClr>
            </a:pPr>
            <a:r>
              <a:rPr lang="cs-CZ" altLang="cs-CZ" b="1" dirty="0"/>
              <a:t>Vylákání údajů o klientovi přímo od klienta</a:t>
            </a:r>
          </a:p>
          <a:p>
            <a:pPr lvl="1">
              <a:lnSpc>
                <a:spcPct val="150000"/>
              </a:lnSpc>
              <a:buClr>
                <a:srgbClr val="1216BA"/>
              </a:buClr>
            </a:pPr>
            <a:r>
              <a:rPr lang="cs-CZ" altLang="cs-CZ" sz="1600" dirty="0"/>
              <a:t>prostřednictvím podvodných e-mailů, tvářících se jako e-maily a zobrazení stránky banky nebo jiné instituce (tzv. </a:t>
            </a:r>
            <a:r>
              <a:rPr lang="cs-CZ" altLang="cs-CZ" sz="1600" dirty="0" err="1"/>
              <a:t>phishing</a:t>
            </a:r>
            <a:r>
              <a:rPr lang="cs-CZ" altLang="cs-CZ" sz="1600" dirty="0"/>
              <a:t>) </a:t>
            </a:r>
            <a:br>
              <a:rPr lang="cs-CZ" altLang="cs-CZ" dirty="0"/>
            </a:br>
            <a:endParaRPr lang="cs-CZ" altLang="cs-CZ" dirty="0"/>
          </a:p>
          <a:p>
            <a:pPr lvl="1">
              <a:lnSpc>
                <a:spcPct val="150000"/>
              </a:lnSpc>
              <a:buClr>
                <a:srgbClr val="1216BA"/>
              </a:buClr>
            </a:pPr>
            <a:endParaRPr lang="cs-CZ" altLang="cs-CZ" dirty="0"/>
          </a:p>
        </p:txBody>
      </p:sp>
    </p:spTree>
    <p:extLst>
      <p:ext uri="{BB962C8B-B14F-4D97-AF65-F5344CB8AC3E}">
        <p14:creationId xmlns:p14="http://schemas.microsoft.com/office/powerpoint/2010/main" val="1127124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altLang="cs-CZ" dirty="0"/>
              <a:t>Pachatel je mimo banku :</a:t>
            </a:r>
            <a:endParaRPr lang="cs-CZ" dirty="0"/>
          </a:p>
        </p:txBody>
      </p:sp>
      <p:sp>
        <p:nvSpPr>
          <p:cNvPr id="5" name="Zástupný symbol pro obsah 4"/>
          <p:cNvSpPr>
            <a:spLocks noGrp="1"/>
          </p:cNvSpPr>
          <p:nvPr>
            <p:ph idx="1"/>
          </p:nvPr>
        </p:nvSpPr>
        <p:spPr/>
        <p:txBody>
          <a:bodyPr/>
          <a:lstStyle/>
          <a:p>
            <a:pPr>
              <a:lnSpc>
                <a:spcPct val="80000"/>
              </a:lnSpc>
              <a:buClr>
                <a:srgbClr val="1216BA"/>
              </a:buClr>
            </a:pPr>
            <a:r>
              <a:rPr lang="cs-CZ" altLang="cs-CZ" sz="2000" b="1" dirty="0"/>
              <a:t>Podvody s investováním </a:t>
            </a:r>
          </a:p>
          <a:p>
            <a:pPr lvl="1" algn="just">
              <a:lnSpc>
                <a:spcPct val="150000"/>
              </a:lnSpc>
              <a:buClr>
                <a:srgbClr val="1216BA"/>
              </a:buClr>
            </a:pPr>
            <a:r>
              <a:rPr lang="cs-CZ" altLang="cs-CZ" sz="1800" dirty="0"/>
              <a:t>Nabídka výhodného investování, alokace finančních prostředků. Jde o falešné nabídky neuvěřitelně výhodného zhodnocení peněz, které nikdo jiný nenabízí. Může jít o varianty pyramidových her nebo jiná schémata.</a:t>
            </a:r>
          </a:p>
          <a:p>
            <a:pPr lvl="1" algn="just">
              <a:lnSpc>
                <a:spcPct val="150000"/>
              </a:lnSpc>
              <a:buClr>
                <a:srgbClr val="1216BA"/>
              </a:buClr>
            </a:pPr>
            <a:r>
              <a:rPr lang="cs-CZ" altLang="cs-CZ" sz="1800" dirty="0"/>
              <a:t>Investiční hry</a:t>
            </a:r>
          </a:p>
          <a:p>
            <a:pPr algn="just">
              <a:buClr>
                <a:srgbClr val="1216BA"/>
              </a:buClr>
            </a:pPr>
            <a:r>
              <a:rPr lang="cs-CZ" altLang="cs-CZ" sz="2000" b="1" dirty="0"/>
              <a:t>Nabídka daňových úniků, neúměrného zhodnocení nebo zúročení kapitálu</a:t>
            </a:r>
          </a:p>
          <a:p>
            <a:pPr algn="just">
              <a:buClr>
                <a:srgbClr val="1216BA"/>
              </a:buClr>
            </a:pPr>
            <a:r>
              <a:rPr lang="cs-CZ" altLang="cs-CZ" sz="2000" b="1" dirty="0"/>
              <a:t>Fiktivní převody FP</a:t>
            </a:r>
          </a:p>
          <a:p>
            <a:pPr algn="just">
              <a:buClr>
                <a:srgbClr val="1216BA"/>
              </a:buClr>
            </a:pPr>
            <a:r>
              <a:rPr lang="cs-CZ" altLang="cs-CZ" sz="2000" b="1" dirty="0"/>
              <a:t>Nabídka koupě CP, výhodné burzovní spekulace, finanční účasti  </a:t>
            </a:r>
          </a:p>
          <a:p>
            <a:pPr algn="just">
              <a:buClr>
                <a:srgbClr val="1216BA"/>
              </a:buClr>
            </a:pPr>
            <a:r>
              <a:rPr lang="cs-CZ" altLang="cs-CZ" sz="2000" b="1" dirty="0"/>
              <a:t>Útok hrubou silou</a:t>
            </a:r>
          </a:p>
          <a:p>
            <a:pPr lvl="1">
              <a:lnSpc>
                <a:spcPct val="80000"/>
              </a:lnSpc>
              <a:buClr>
                <a:srgbClr val="1216BA"/>
              </a:buClr>
            </a:pPr>
            <a:endParaRPr lang="cs-CZ" altLang="cs-CZ" dirty="0"/>
          </a:p>
          <a:p>
            <a:pPr lvl="1">
              <a:lnSpc>
                <a:spcPct val="150000"/>
              </a:lnSpc>
              <a:buClr>
                <a:srgbClr val="1216BA"/>
              </a:buClr>
            </a:pPr>
            <a:endParaRPr lang="cs-CZ" altLang="cs-CZ" dirty="0"/>
          </a:p>
        </p:txBody>
      </p:sp>
    </p:spTree>
    <p:extLst>
      <p:ext uri="{BB962C8B-B14F-4D97-AF65-F5344CB8AC3E}">
        <p14:creationId xmlns:p14="http://schemas.microsoft.com/office/powerpoint/2010/main" val="1088828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Příklad </a:t>
            </a:r>
            <a:r>
              <a:rPr lang="cs-CZ" dirty="0" err="1"/>
              <a:t>phisingu</a:t>
            </a:r>
            <a:endParaRPr lang="cs-CZ" dirty="0"/>
          </a:p>
        </p:txBody>
      </p:sp>
      <p:pic>
        <p:nvPicPr>
          <p:cNvPr id="6" name="Picture 4" descr="Screenshot"/>
          <p:cNvPicPr>
            <a:picLocks noChangeAspect="1" noChangeArrowheads="1"/>
          </p:cNvPicPr>
          <p:nvPr/>
        </p:nvPicPr>
        <p:blipFill rotWithShape="1">
          <a:blip r:embed="rId2">
            <a:extLst>
              <a:ext uri="{28A0092B-C50C-407E-A947-70E740481C1C}">
                <a14:useLocalDpi xmlns:a14="http://schemas.microsoft.com/office/drawing/2010/main" val="0"/>
              </a:ext>
            </a:extLst>
          </a:blip>
          <a:srcRect t="18195"/>
          <a:stretch/>
        </p:blipFill>
        <p:spPr bwMode="auto">
          <a:xfrm>
            <a:off x="2219419" y="1676400"/>
            <a:ext cx="7127875" cy="42998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588349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Průvodní e-mail</a:t>
            </a:r>
          </a:p>
        </p:txBody>
      </p:sp>
      <p:sp>
        <p:nvSpPr>
          <p:cNvPr id="7" name="Zástupný symbol pro obsah 4"/>
          <p:cNvSpPr>
            <a:spLocks noGrp="1"/>
          </p:cNvSpPr>
          <p:nvPr>
            <p:ph idx="1"/>
          </p:nvPr>
        </p:nvSpPr>
        <p:spPr>
          <a:xfrm>
            <a:off x="720000" y="1692002"/>
            <a:ext cx="10753200" cy="4139998"/>
          </a:xfrm>
        </p:spPr>
        <p:txBody>
          <a:bodyPr/>
          <a:lstStyle/>
          <a:p>
            <a:pPr marL="324000" lvl="1" indent="0">
              <a:lnSpc>
                <a:spcPct val="150000"/>
              </a:lnSpc>
              <a:buClr>
                <a:srgbClr val="1216BA"/>
              </a:buClr>
              <a:buNone/>
            </a:pPr>
            <a:r>
              <a:rPr lang="cs-CZ" altLang="cs-CZ" sz="1400" dirty="0"/>
              <a:t>Dobry den </a:t>
            </a:r>
            <a:r>
              <a:rPr lang="cs-CZ" altLang="cs-CZ" sz="1400" dirty="0" err="1"/>
              <a:t>vazeni</a:t>
            </a:r>
            <a:r>
              <a:rPr lang="cs-CZ" altLang="cs-CZ" sz="1400" dirty="0"/>
              <a:t> klienti!</a:t>
            </a:r>
            <a:br>
              <a:rPr lang="cs-CZ" altLang="cs-CZ" sz="1400" dirty="0"/>
            </a:br>
            <a:r>
              <a:rPr lang="cs-CZ" altLang="cs-CZ" sz="1400" dirty="0" err="1"/>
              <a:t>Leto</a:t>
            </a:r>
            <a:r>
              <a:rPr lang="cs-CZ" altLang="cs-CZ" sz="1400" dirty="0"/>
              <a:t> roku 2006 bylo pro Banku </a:t>
            </a:r>
            <a:r>
              <a:rPr lang="cs-CZ" altLang="cs-CZ" sz="1400" dirty="0" err="1"/>
              <a:t>nejzavaznejsim</a:t>
            </a:r>
            <a:r>
              <a:rPr lang="cs-CZ" altLang="cs-CZ" sz="1400" dirty="0"/>
              <a:t> z hlediska poctu </a:t>
            </a:r>
            <a:r>
              <a:rPr lang="cs-CZ" altLang="cs-CZ" sz="1400" dirty="0" err="1"/>
              <a:t>nelegalnich</a:t>
            </a:r>
            <a:r>
              <a:rPr lang="cs-CZ" altLang="cs-CZ" sz="1400" dirty="0"/>
              <a:t> operaci. </a:t>
            </a:r>
            <a:r>
              <a:rPr lang="cs-CZ" altLang="cs-CZ" sz="1400" dirty="0" err="1"/>
              <a:t>Cim</a:t>
            </a:r>
            <a:r>
              <a:rPr lang="cs-CZ" altLang="cs-CZ" sz="1400" dirty="0"/>
              <a:t> dal vice </a:t>
            </a:r>
            <a:r>
              <a:rPr lang="cs-CZ" altLang="cs-CZ" sz="1400" dirty="0" err="1"/>
              <a:t>maji</a:t>
            </a:r>
            <a:r>
              <a:rPr lang="cs-CZ" altLang="cs-CZ" sz="1400" dirty="0"/>
              <a:t> podvodnici </a:t>
            </a:r>
            <a:r>
              <a:rPr lang="cs-CZ" altLang="cs-CZ" sz="1400" dirty="0" err="1"/>
              <a:t>zajem</a:t>
            </a:r>
            <a:r>
              <a:rPr lang="cs-CZ" altLang="cs-CZ" sz="1400" dirty="0"/>
              <a:t> o </a:t>
            </a:r>
            <a:r>
              <a:rPr lang="cs-CZ" altLang="cs-CZ" sz="1400" dirty="0" err="1"/>
              <a:t>duvernou</a:t>
            </a:r>
            <a:r>
              <a:rPr lang="cs-CZ" altLang="cs-CZ" sz="1400" dirty="0"/>
              <a:t> informaci </a:t>
            </a:r>
            <a:r>
              <a:rPr lang="cs-CZ" altLang="cs-CZ" sz="1400" dirty="0" err="1"/>
              <a:t>nasich</a:t>
            </a:r>
            <a:r>
              <a:rPr lang="cs-CZ" altLang="cs-CZ" sz="1400" dirty="0"/>
              <a:t> </a:t>
            </a:r>
            <a:r>
              <a:rPr lang="cs-CZ" altLang="cs-CZ" sz="1400" dirty="0" err="1"/>
              <a:t>zakazniku</a:t>
            </a:r>
            <a:r>
              <a:rPr lang="cs-CZ" altLang="cs-CZ" sz="1400" dirty="0"/>
              <a:t>. </a:t>
            </a:r>
            <a:r>
              <a:rPr lang="cs-CZ" altLang="cs-CZ" sz="1400" dirty="0" err="1"/>
              <a:t>Velke</a:t>
            </a:r>
            <a:r>
              <a:rPr lang="cs-CZ" altLang="cs-CZ" sz="1400" dirty="0"/>
              <a:t> </a:t>
            </a:r>
            <a:r>
              <a:rPr lang="cs-CZ" altLang="cs-CZ" sz="1400" dirty="0" err="1"/>
              <a:t>mnozstvi</a:t>
            </a:r>
            <a:r>
              <a:rPr lang="cs-CZ" altLang="cs-CZ" sz="1400" dirty="0"/>
              <a:t> lidi se na </a:t>
            </a:r>
            <a:r>
              <a:rPr lang="cs-CZ" altLang="cs-CZ" sz="1400" dirty="0" err="1"/>
              <a:t>nas</a:t>
            </a:r>
            <a:r>
              <a:rPr lang="cs-CZ" altLang="cs-CZ" sz="1400" dirty="0"/>
              <a:t> </a:t>
            </a:r>
            <a:r>
              <a:rPr lang="cs-CZ" altLang="cs-CZ" sz="1400" dirty="0" err="1"/>
              <a:t>obraci</a:t>
            </a:r>
            <a:r>
              <a:rPr lang="cs-CZ" altLang="cs-CZ" sz="1400" dirty="0"/>
              <a:t> s zadosti zamezit vzniku </a:t>
            </a:r>
            <a:r>
              <a:rPr lang="cs-CZ" altLang="cs-CZ" sz="1400" dirty="0" err="1"/>
              <a:t>nebezpeci</a:t>
            </a:r>
            <a:r>
              <a:rPr lang="cs-CZ" altLang="cs-CZ" sz="1400" dirty="0"/>
              <a:t> </a:t>
            </a:r>
            <a:r>
              <a:rPr lang="cs-CZ" altLang="cs-CZ" sz="1400" dirty="0" err="1"/>
              <a:t>ztraty</a:t>
            </a:r>
            <a:r>
              <a:rPr lang="cs-CZ" altLang="cs-CZ" sz="1400" dirty="0"/>
              <a:t> </a:t>
            </a:r>
            <a:r>
              <a:rPr lang="cs-CZ" altLang="cs-CZ" sz="1400" dirty="0" err="1"/>
              <a:t>peneznich</a:t>
            </a:r>
            <a:r>
              <a:rPr lang="cs-CZ" altLang="cs-CZ" sz="1400" dirty="0"/>
              <a:t> </a:t>
            </a:r>
            <a:r>
              <a:rPr lang="cs-CZ" altLang="cs-CZ" sz="1400" dirty="0" err="1"/>
              <a:t>prostredku</a:t>
            </a:r>
            <a:r>
              <a:rPr lang="cs-CZ" altLang="cs-CZ" sz="1400" dirty="0"/>
              <a:t> z </a:t>
            </a:r>
            <a:r>
              <a:rPr lang="cs-CZ" altLang="cs-CZ" sz="1400" dirty="0" err="1"/>
              <a:t>uctu</a:t>
            </a:r>
            <a:r>
              <a:rPr lang="cs-CZ" altLang="cs-CZ" sz="1400" dirty="0"/>
              <a:t>.</a:t>
            </a:r>
            <a:br>
              <a:rPr lang="cs-CZ" altLang="cs-CZ" sz="1400" dirty="0"/>
            </a:br>
            <a:r>
              <a:rPr lang="cs-CZ" altLang="cs-CZ" sz="1400" dirty="0"/>
              <a:t>S ohledem na </a:t>
            </a:r>
            <a:r>
              <a:rPr lang="cs-CZ" altLang="cs-CZ" sz="1400" dirty="0" err="1"/>
              <a:t>soucasny</a:t>
            </a:r>
            <a:r>
              <a:rPr lang="cs-CZ" altLang="cs-CZ" sz="1400" dirty="0"/>
              <a:t> stav </a:t>
            </a:r>
            <a:r>
              <a:rPr lang="cs-CZ" altLang="cs-CZ" sz="1400" dirty="0" err="1"/>
              <a:t>vyhlasuje</a:t>
            </a:r>
            <a:r>
              <a:rPr lang="cs-CZ" altLang="cs-CZ" sz="1400" dirty="0"/>
              <a:t> Banka </a:t>
            </a:r>
            <a:r>
              <a:rPr lang="cs-CZ" altLang="cs-CZ" sz="1400" dirty="0" err="1"/>
              <a:t>nasledujici</a:t>
            </a:r>
            <a:r>
              <a:rPr lang="cs-CZ" altLang="cs-CZ" sz="1400" dirty="0"/>
              <a:t> </a:t>
            </a:r>
            <a:r>
              <a:rPr lang="cs-CZ" altLang="cs-CZ" sz="1400" dirty="0" err="1"/>
              <a:t>mesic</a:t>
            </a:r>
            <a:r>
              <a:rPr lang="cs-CZ" altLang="cs-CZ" sz="1400" dirty="0"/>
              <a:t> za </a:t>
            </a:r>
            <a:r>
              <a:rPr lang="cs-CZ" altLang="cs-CZ" sz="1400" dirty="0" err="1"/>
              <a:t>mesic</a:t>
            </a:r>
            <a:r>
              <a:rPr lang="cs-CZ" altLang="cs-CZ" sz="1400" dirty="0"/>
              <a:t> boje s </a:t>
            </a:r>
            <a:r>
              <a:rPr lang="cs-CZ" altLang="cs-CZ" sz="1400" dirty="0" err="1"/>
              <a:t>fraudem</a:t>
            </a:r>
            <a:r>
              <a:rPr lang="cs-CZ" altLang="cs-CZ" sz="1400" dirty="0"/>
              <a:t>. Do 1.listopadu </a:t>
            </a:r>
            <a:r>
              <a:rPr lang="cs-CZ" altLang="cs-CZ" sz="1400" dirty="0" err="1"/>
              <a:t>musi</a:t>
            </a:r>
            <a:r>
              <a:rPr lang="cs-CZ" altLang="cs-CZ" sz="1400" dirty="0"/>
              <a:t> </a:t>
            </a:r>
            <a:r>
              <a:rPr lang="cs-CZ" altLang="cs-CZ" sz="1400" dirty="0" err="1"/>
              <a:t>vsechny</a:t>
            </a:r>
            <a:r>
              <a:rPr lang="cs-CZ" altLang="cs-CZ" sz="1400" dirty="0"/>
              <a:t> </a:t>
            </a:r>
            <a:r>
              <a:rPr lang="cs-CZ" altLang="cs-CZ" sz="1400" dirty="0" err="1"/>
              <a:t>nasi</a:t>
            </a:r>
            <a:r>
              <a:rPr lang="cs-CZ" altLang="cs-CZ" sz="1400" dirty="0"/>
              <a:t> klienti aktivovat novy </a:t>
            </a:r>
            <a:r>
              <a:rPr lang="cs-CZ" altLang="cs-CZ" sz="1400" dirty="0" err="1"/>
              <a:t>system</a:t>
            </a:r>
            <a:r>
              <a:rPr lang="cs-CZ" altLang="cs-CZ" sz="1400" dirty="0"/>
              <a:t> </a:t>
            </a:r>
            <a:r>
              <a:rPr lang="cs-CZ" altLang="cs-CZ" sz="1400" dirty="0" err="1"/>
              <a:t>bezpecnosti</a:t>
            </a:r>
            <a:r>
              <a:rPr lang="cs-CZ" altLang="cs-CZ" sz="1400" dirty="0"/>
              <a:t> </a:t>
            </a:r>
            <a:r>
              <a:rPr lang="cs-CZ" altLang="cs-CZ" sz="1400" dirty="0" err="1"/>
              <a:t>vlastnich</a:t>
            </a:r>
            <a:r>
              <a:rPr lang="cs-CZ" altLang="cs-CZ" sz="1400" dirty="0"/>
              <a:t> </a:t>
            </a:r>
            <a:r>
              <a:rPr lang="cs-CZ" altLang="cs-CZ" sz="1400" dirty="0" err="1"/>
              <a:t>uctu</a:t>
            </a:r>
            <a:r>
              <a:rPr lang="cs-CZ" altLang="cs-CZ" sz="1400" dirty="0"/>
              <a:t>. </a:t>
            </a:r>
          </a:p>
          <a:p>
            <a:pPr marL="324000" lvl="1" indent="0">
              <a:lnSpc>
                <a:spcPct val="150000"/>
              </a:lnSpc>
              <a:buClr>
                <a:srgbClr val="1216BA"/>
              </a:buClr>
              <a:buNone/>
            </a:pPr>
            <a:r>
              <a:rPr lang="cs-CZ" altLang="cs-CZ" sz="1400" dirty="0"/>
              <a:t>Provedli jsme velkou </a:t>
            </a:r>
            <a:r>
              <a:rPr lang="cs-CZ" altLang="cs-CZ" sz="1400" dirty="0" err="1"/>
              <a:t>praci</a:t>
            </a:r>
            <a:r>
              <a:rPr lang="cs-CZ" altLang="cs-CZ" sz="1400" dirty="0"/>
              <a:t> pro </a:t>
            </a:r>
            <a:r>
              <a:rPr lang="cs-CZ" altLang="cs-CZ" sz="1400" dirty="0" err="1"/>
              <a:t>zlepseni</a:t>
            </a:r>
            <a:r>
              <a:rPr lang="cs-CZ" altLang="cs-CZ" sz="1400" dirty="0"/>
              <a:t> </a:t>
            </a:r>
            <a:r>
              <a:rPr lang="cs-CZ" altLang="cs-CZ" sz="1400" dirty="0" err="1"/>
              <a:t>bezpecnosti</a:t>
            </a:r>
            <a:r>
              <a:rPr lang="cs-CZ" altLang="cs-CZ" sz="1400" dirty="0"/>
              <a:t>. </a:t>
            </a:r>
            <a:r>
              <a:rPr lang="cs-CZ" altLang="cs-CZ" sz="1400" dirty="0" err="1"/>
              <a:t>System</a:t>
            </a:r>
            <a:r>
              <a:rPr lang="cs-CZ" altLang="cs-CZ" sz="1400" dirty="0"/>
              <a:t> byl </a:t>
            </a:r>
            <a:r>
              <a:rPr lang="cs-CZ" altLang="cs-CZ" sz="1400" dirty="0" err="1"/>
              <a:t>zkontrolovan</a:t>
            </a:r>
            <a:r>
              <a:rPr lang="cs-CZ" altLang="cs-CZ" sz="1400" dirty="0"/>
              <a:t> </a:t>
            </a:r>
            <a:r>
              <a:rPr lang="cs-CZ" altLang="cs-CZ" sz="1400" dirty="0" err="1"/>
              <a:t>uznavanymi</a:t>
            </a:r>
            <a:r>
              <a:rPr lang="cs-CZ" altLang="cs-CZ" sz="1400" dirty="0"/>
              <a:t> </a:t>
            </a:r>
            <a:r>
              <a:rPr lang="cs-CZ" altLang="cs-CZ" sz="1400" dirty="0" err="1"/>
              <a:t>odborniky</a:t>
            </a:r>
            <a:r>
              <a:rPr lang="cs-CZ" altLang="cs-CZ" sz="1400" dirty="0"/>
              <a:t> v oboru </a:t>
            </a:r>
            <a:r>
              <a:rPr lang="cs-CZ" altLang="cs-CZ" sz="1400" dirty="0" err="1"/>
              <a:t>elektronickych</a:t>
            </a:r>
            <a:r>
              <a:rPr lang="cs-CZ" altLang="cs-CZ" sz="1400" dirty="0"/>
              <a:t> plateb, a </a:t>
            </a:r>
            <a:r>
              <a:rPr lang="cs-CZ" altLang="cs-CZ" sz="1400" dirty="0" err="1"/>
              <a:t>vsechny</a:t>
            </a:r>
            <a:r>
              <a:rPr lang="cs-CZ" altLang="cs-CZ" sz="1400" dirty="0"/>
              <a:t> </a:t>
            </a:r>
            <a:r>
              <a:rPr lang="cs-CZ" altLang="cs-CZ" sz="1400" dirty="0" err="1"/>
              <a:t>nezavisli</a:t>
            </a:r>
            <a:r>
              <a:rPr lang="cs-CZ" altLang="cs-CZ" sz="1400" dirty="0"/>
              <a:t> experti potvrdili </a:t>
            </a:r>
            <a:r>
              <a:rPr lang="cs-CZ" altLang="cs-CZ" sz="1400" dirty="0" err="1"/>
              <a:t>ucinnost</a:t>
            </a:r>
            <a:r>
              <a:rPr lang="cs-CZ" altLang="cs-CZ" sz="1400" dirty="0"/>
              <a:t> </a:t>
            </a:r>
            <a:r>
              <a:rPr lang="cs-CZ" altLang="cs-CZ" sz="1400" dirty="0" err="1"/>
              <a:t>systemu</a:t>
            </a:r>
            <a:r>
              <a:rPr lang="cs-CZ" altLang="cs-CZ" sz="1400" dirty="0"/>
              <a:t> proti </a:t>
            </a:r>
            <a:r>
              <a:rPr lang="cs-CZ" altLang="cs-CZ" sz="1400" dirty="0" err="1"/>
              <a:t>frodu</a:t>
            </a:r>
            <a:r>
              <a:rPr lang="cs-CZ" altLang="cs-CZ" sz="1400" dirty="0"/>
              <a:t>. Z </a:t>
            </a:r>
            <a:r>
              <a:rPr lang="cs-CZ" altLang="cs-CZ" sz="1400" dirty="0" err="1"/>
              <a:t>duvodu</a:t>
            </a:r>
            <a:r>
              <a:rPr lang="cs-CZ" altLang="cs-CZ" sz="1400" dirty="0"/>
              <a:t> </a:t>
            </a:r>
            <a:r>
              <a:rPr lang="cs-CZ" altLang="cs-CZ" sz="1400" dirty="0" err="1"/>
              <a:t>nebezpeci</a:t>
            </a:r>
            <a:r>
              <a:rPr lang="cs-CZ" altLang="cs-CZ" sz="1400" dirty="0"/>
              <a:t> </a:t>
            </a:r>
            <a:r>
              <a:rPr lang="cs-CZ" altLang="cs-CZ" sz="1400" dirty="0" err="1"/>
              <a:t>mozneho</a:t>
            </a:r>
            <a:r>
              <a:rPr lang="cs-CZ" altLang="cs-CZ" sz="1400" dirty="0"/>
              <a:t> </a:t>
            </a:r>
            <a:r>
              <a:rPr lang="cs-CZ" altLang="cs-CZ" sz="1400" dirty="0" err="1"/>
              <a:t>zneuziti</a:t>
            </a:r>
            <a:r>
              <a:rPr lang="cs-CZ" altLang="cs-CZ" sz="1400" dirty="0"/>
              <a:t> </a:t>
            </a:r>
            <a:r>
              <a:rPr lang="cs-CZ" altLang="cs-CZ" sz="1400" dirty="0" err="1"/>
              <a:t>techto</a:t>
            </a:r>
            <a:r>
              <a:rPr lang="cs-CZ" altLang="cs-CZ" sz="1400" dirty="0"/>
              <a:t> </a:t>
            </a:r>
            <a:r>
              <a:rPr lang="cs-CZ" altLang="cs-CZ" sz="1400" dirty="0" err="1"/>
              <a:t>udaju</a:t>
            </a:r>
            <a:r>
              <a:rPr lang="cs-CZ" altLang="cs-CZ" sz="1400" dirty="0"/>
              <a:t> </a:t>
            </a:r>
            <a:r>
              <a:rPr lang="cs-CZ" altLang="cs-CZ" sz="1400" dirty="0" err="1"/>
              <a:t>podvodniky</a:t>
            </a:r>
            <a:r>
              <a:rPr lang="cs-CZ" altLang="cs-CZ" sz="1400" dirty="0"/>
              <a:t> nejsou tyto data </a:t>
            </a:r>
            <a:r>
              <a:rPr lang="cs-CZ" altLang="cs-CZ" sz="1400" dirty="0" err="1"/>
              <a:t>zverejnena</a:t>
            </a:r>
            <a:r>
              <a:rPr lang="cs-CZ" altLang="cs-CZ" sz="1400" dirty="0"/>
              <a:t> v </a:t>
            </a:r>
            <a:r>
              <a:rPr lang="cs-CZ" altLang="cs-CZ" sz="1400" dirty="0" err="1"/>
              <a:t>otevrenych</a:t>
            </a:r>
            <a:r>
              <a:rPr lang="cs-CZ" altLang="cs-CZ" sz="1400" dirty="0"/>
              <a:t> </a:t>
            </a:r>
            <a:r>
              <a:rPr lang="cs-CZ" altLang="cs-CZ" sz="1400" dirty="0" err="1"/>
              <a:t>zdrojich</a:t>
            </a:r>
            <a:r>
              <a:rPr lang="cs-CZ" altLang="cs-CZ" sz="1400" dirty="0"/>
              <a:t>.</a:t>
            </a:r>
            <a:br>
              <a:rPr lang="cs-CZ" altLang="cs-CZ" sz="1400" dirty="0"/>
            </a:br>
            <a:r>
              <a:rPr lang="cs-CZ" altLang="cs-CZ" sz="1400" dirty="0"/>
              <a:t>Vy jste byl (a) zvolen (a) jako jeden z </a:t>
            </a:r>
            <a:r>
              <a:rPr lang="cs-CZ" altLang="cs-CZ" sz="1400" dirty="0" err="1"/>
              <a:t>ucastniku</a:t>
            </a:r>
            <a:r>
              <a:rPr lang="cs-CZ" altLang="cs-CZ" sz="1400" dirty="0"/>
              <a:t> </a:t>
            </a:r>
            <a:r>
              <a:rPr lang="cs-CZ" altLang="cs-CZ" sz="1400" dirty="0" err="1"/>
              <a:t>finalniho</a:t>
            </a:r>
            <a:r>
              <a:rPr lang="cs-CZ" altLang="cs-CZ" sz="1400" dirty="0"/>
              <a:t> stadia </a:t>
            </a:r>
            <a:r>
              <a:rPr lang="cs-CZ" altLang="cs-CZ" sz="1400" dirty="0" err="1"/>
              <a:t>testovani</a:t>
            </a:r>
            <a:r>
              <a:rPr lang="cs-CZ" altLang="cs-CZ" sz="1400" dirty="0"/>
              <a:t> </a:t>
            </a:r>
            <a:r>
              <a:rPr lang="cs-CZ" altLang="cs-CZ" sz="1400" dirty="0" err="1"/>
              <a:t>systemu</a:t>
            </a:r>
            <a:r>
              <a:rPr lang="cs-CZ" altLang="cs-CZ" sz="1400" dirty="0"/>
              <a:t>.</a:t>
            </a:r>
            <a:br>
              <a:rPr lang="cs-CZ" altLang="cs-CZ" sz="1400" dirty="0"/>
            </a:br>
            <a:r>
              <a:rPr lang="cs-CZ" altLang="cs-CZ" sz="1400" dirty="0"/>
              <a:t>V </a:t>
            </a:r>
            <a:r>
              <a:rPr lang="cs-CZ" altLang="cs-CZ" sz="1400" dirty="0" err="1"/>
              <a:t>soucasne</a:t>
            </a:r>
            <a:r>
              <a:rPr lang="cs-CZ" altLang="cs-CZ" sz="1400" dirty="0"/>
              <a:t> </a:t>
            </a:r>
            <a:r>
              <a:rPr lang="cs-CZ" altLang="cs-CZ" sz="1400" dirty="0" err="1"/>
              <a:t>dobe</a:t>
            </a:r>
            <a:r>
              <a:rPr lang="cs-CZ" altLang="cs-CZ" sz="1400" dirty="0"/>
              <a:t> </a:t>
            </a:r>
            <a:r>
              <a:rPr lang="cs-CZ" altLang="cs-CZ" sz="1400" dirty="0" err="1"/>
              <a:t>Vam</a:t>
            </a:r>
            <a:r>
              <a:rPr lang="cs-CZ" altLang="cs-CZ" sz="1400" dirty="0"/>
              <a:t> navrhujeme </a:t>
            </a:r>
            <a:r>
              <a:rPr lang="cs-CZ" altLang="cs-CZ" sz="1400" dirty="0" err="1"/>
              <a:t>vyuzit</a:t>
            </a:r>
            <a:r>
              <a:rPr lang="cs-CZ" altLang="cs-CZ" sz="1400" dirty="0"/>
              <a:t> odkaz https://www.servis24.cz/ebanking-s24/ a </a:t>
            </a:r>
            <a:r>
              <a:rPr lang="cs-CZ" altLang="cs-CZ" sz="1400" dirty="0" err="1"/>
              <a:t>standardnim</a:t>
            </a:r>
            <a:r>
              <a:rPr lang="cs-CZ" altLang="cs-CZ" sz="1400" dirty="0"/>
              <a:t> </a:t>
            </a:r>
            <a:r>
              <a:rPr lang="cs-CZ" altLang="cs-CZ" sz="1400" dirty="0" err="1"/>
              <a:t>zpusobem</a:t>
            </a:r>
            <a:r>
              <a:rPr lang="cs-CZ" altLang="cs-CZ" sz="1400" dirty="0"/>
              <a:t> </a:t>
            </a:r>
            <a:r>
              <a:rPr lang="cs-CZ" altLang="cs-CZ" sz="1400" dirty="0" err="1"/>
              <a:t>prihlaseni</a:t>
            </a:r>
            <a:r>
              <a:rPr lang="cs-CZ" altLang="cs-CZ" sz="1400" dirty="0"/>
              <a:t> do Internet </a:t>
            </a:r>
            <a:r>
              <a:rPr lang="cs-CZ" altLang="cs-CZ" sz="1400" dirty="0" err="1"/>
              <a:t>bankingu</a:t>
            </a:r>
            <a:r>
              <a:rPr lang="cs-CZ" altLang="cs-CZ" sz="1400" dirty="0"/>
              <a:t> aktivovat novy </a:t>
            </a:r>
            <a:r>
              <a:rPr lang="cs-CZ" altLang="cs-CZ" sz="1400" dirty="0" err="1"/>
              <a:t>bezpecnostni</a:t>
            </a:r>
            <a:r>
              <a:rPr lang="cs-CZ" altLang="cs-CZ" sz="1400" dirty="0"/>
              <a:t> </a:t>
            </a:r>
            <a:r>
              <a:rPr lang="cs-CZ" altLang="cs-CZ" sz="1400" dirty="0" err="1"/>
              <a:t>system</a:t>
            </a:r>
            <a:r>
              <a:rPr lang="cs-CZ" altLang="cs-CZ" sz="1400" dirty="0"/>
              <a:t>.</a:t>
            </a:r>
          </a:p>
        </p:txBody>
      </p:sp>
    </p:spTree>
    <p:extLst>
      <p:ext uri="{BB962C8B-B14F-4D97-AF65-F5344CB8AC3E}">
        <p14:creationId xmlns:p14="http://schemas.microsoft.com/office/powerpoint/2010/main" val="1059219250"/>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CZ.potx" id="{AE58135E-4D61-4028-838C-EC4BFDF857E0}" vid="{3EB0DBB9-0B57-400A-AD77-0800E0296781}"/>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prezentace-econ-cz</Template>
  <TotalTime>219</TotalTime>
  <Words>3547</Words>
  <Application>Microsoft Office PowerPoint</Application>
  <PresentationFormat>Širokoúhlá obrazovka</PresentationFormat>
  <Paragraphs>358</Paragraphs>
  <Slides>47</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47</vt:i4>
      </vt:variant>
    </vt:vector>
  </HeadingPairs>
  <TitlesOfParts>
    <vt:vector size="51" baseType="lpstr">
      <vt:lpstr>Arial</vt:lpstr>
      <vt:lpstr>Tahoma</vt:lpstr>
      <vt:lpstr>Wingdings</vt:lpstr>
      <vt:lpstr>Prezentace_MU_CZ</vt:lpstr>
      <vt:lpstr>Nelegální činnosti v bankovnictví, praní špinavých peněz</vt:lpstr>
      <vt:lpstr>Obsah</vt:lpstr>
      <vt:lpstr>Nelegální činnosti v bankovnictví</vt:lpstr>
      <vt:lpstr>Charakteristika finančních podvodníků</vt:lpstr>
      <vt:lpstr>Pachatel je mimo banku :</vt:lpstr>
      <vt:lpstr>Pachatel je mimo banku :</vt:lpstr>
      <vt:lpstr>Pachatel je mimo banku :</vt:lpstr>
      <vt:lpstr>Příklad phisingu</vt:lpstr>
      <vt:lpstr>Průvodní e-mail</vt:lpstr>
      <vt:lpstr>Průvodní e-mail</vt:lpstr>
      <vt:lpstr>Závěr</vt:lpstr>
      <vt:lpstr>Podvody s platebními kartami</vt:lpstr>
      <vt:lpstr>Libanonská – ukrajinská smyčka</vt:lpstr>
      <vt:lpstr>Libanonská – ukrajinská smyčka</vt:lpstr>
      <vt:lpstr>Libanonská – ukrajinská smyčka</vt:lpstr>
      <vt:lpstr>Pachatel uvnitř</vt:lpstr>
      <vt:lpstr>Pachatel uvnitř</vt:lpstr>
      <vt:lpstr>Prevence podvodů vlastních pracovníků</vt:lpstr>
      <vt:lpstr>Kyberkriminalita</vt:lpstr>
      <vt:lpstr>Kyberkriminalita</vt:lpstr>
      <vt:lpstr>Kyberkriminalita</vt:lpstr>
      <vt:lpstr>Kyberkriminalita</vt:lpstr>
      <vt:lpstr>Počítačové bankovní krádeže</vt:lpstr>
      <vt:lpstr>Insider trading</vt:lpstr>
      <vt:lpstr>Praní špinavých peněz</vt:lpstr>
      <vt:lpstr>Zdroje výnosů z trestné činnosti</vt:lpstr>
      <vt:lpstr>Fáze praní špinavých peněz</vt:lpstr>
      <vt:lpstr>Metody praní špinavých peněz</vt:lpstr>
      <vt:lpstr>Boj bank proti legalizaci výnosů z trestné činnosti</vt:lpstr>
      <vt:lpstr>Boj bank proti legalizaci výnosů z trestné činnosti</vt:lpstr>
      <vt:lpstr>Jak poznat podezřelého klienta – právnické osoby</vt:lpstr>
      <vt:lpstr>Jak poznat podezřelého klienta – fyzické osoby</vt:lpstr>
      <vt:lpstr>Podezřelé obchody</vt:lpstr>
      <vt:lpstr>Monitorování a vyhodnocení podezřelých obchodů </vt:lpstr>
      <vt:lpstr>Monitorování a vyhodnocení podezřelých obchodů </vt:lpstr>
      <vt:lpstr>Monitorování a vyhodnocení podezřelých obchodů </vt:lpstr>
      <vt:lpstr>Vyhodnocení podezřelých obchodů </vt:lpstr>
      <vt:lpstr>Vyhodnocení podezřelých obchodů </vt:lpstr>
      <vt:lpstr>Podezřelé obchody – depozitní účty</vt:lpstr>
      <vt:lpstr>Podezřelé obchody – bezhotovostní platební styk</vt:lpstr>
      <vt:lpstr>Podezřelé obchody – hotovostní platební styk</vt:lpstr>
      <vt:lpstr>Podezřelé obchody – bezpečnostní schránky</vt:lpstr>
      <vt:lpstr>Podezřelé obchody – šeky a cestovní šeky</vt:lpstr>
      <vt:lpstr>Podezřelé obchody – bankovní úvěry</vt:lpstr>
      <vt:lpstr>Podezřelé obchody – cenné papíry </vt:lpstr>
      <vt:lpstr>Mezinárodní spolupráce</vt:lpstr>
      <vt:lpstr>Mezinárodní spolupráce</vt:lpstr>
    </vt:vector>
  </TitlesOfParts>
  <Company>Ekonomicko-správní fakulta Masarykovy univerzity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Pokorná Martina</dc:creator>
  <cp:lastModifiedBy>Martina Sponerová</cp:lastModifiedBy>
  <cp:revision>20</cp:revision>
  <cp:lastPrinted>2019-11-20T11:56:06Z</cp:lastPrinted>
  <dcterms:created xsi:type="dcterms:W3CDTF">2019-10-16T09:54:51Z</dcterms:created>
  <dcterms:modified xsi:type="dcterms:W3CDTF">2019-11-20T18:11:25Z</dcterms:modified>
</cp:coreProperties>
</file>