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2"/>
  </p:notesMasterIdLst>
  <p:handoutMasterIdLst>
    <p:handoutMasterId r:id="rId33"/>
  </p:handoutMasterIdLst>
  <p:sldIdLst>
    <p:sldId id="256" r:id="rId2"/>
    <p:sldId id="258" r:id="rId3"/>
    <p:sldId id="285" r:id="rId4"/>
    <p:sldId id="302" r:id="rId5"/>
    <p:sldId id="300" r:id="rId6"/>
    <p:sldId id="301" r:id="rId7"/>
    <p:sldId id="260" r:id="rId8"/>
    <p:sldId id="261" r:id="rId9"/>
    <p:sldId id="262" r:id="rId10"/>
    <p:sldId id="270" r:id="rId11"/>
    <p:sldId id="263" r:id="rId12"/>
    <p:sldId id="303" r:id="rId13"/>
    <p:sldId id="265" r:id="rId14"/>
    <p:sldId id="266" r:id="rId15"/>
    <p:sldId id="267" r:id="rId16"/>
    <p:sldId id="268" r:id="rId17"/>
    <p:sldId id="269" r:id="rId18"/>
    <p:sldId id="271" r:id="rId19"/>
    <p:sldId id="272" r:id="rId20"/>
    <p:sldId id="273" r:id="rId21"/>
    <p:sldId id="275" r:id="rId22"/>
    <p:sldId id="276" r:id="rId23"/>
    <p:sldId id="277" r:id="rId24"/>
    <p:sldId id="278" r:id="rId25"/>
    <p:sldId id="279" r:id="rId26"/>
    <p:sldId id="280" r:id="rId27"/>
    <p:sldId id="281" r:id="rId28"/>
    <p:sldId id="282" r:id="rId29"/>
    <p:sldId id="283" r:id="rId30"/>
    <p:sldId id="284" r:id="rId31"/>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6754" autoAdjust="0"/>
  </p:normalViewPr>
  <p:slideViewPr>
    <p:cSldViewPr snapToGrid="0">
      <p:cViewPr varScale="1">
        <p:scale>
          <a:sx n="63" d="100"/>
          <a:sy n="63" d="100"/>
        </p:scale>
        <p:origin x="732"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portal.gov.cz/app/zakony/download?idBiblio=40846&amp;nr=96~2F1993~20Sb.&amp;ft=pdf" TargetMode="External"/><Relationship Id="rId2" Type="http://schemas.openxmlformats.org/officeDocument/2006/relationships/hyperlink" Target="https://portal.gov.cz/app/zakony/download?idBiblio=86883&amp;nr=257~2F2016~20Sb.&amp;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ÚVĚRY</a:t>
            </a:r>
          </a:p>
        </p:txBody>
      </p:sp>
      <p:sp>
        <p:nvSpPr>
          <p:cNvPr id="5" name="Podnadpis 4"/>
          <p:cNvSpPr>
            <a:spLocks noGrp="1"/>
          </p:cNvSpPr>
          <p:nvPr>
            <p:ph type="subTitle" idx="1"/>
          </p:nvPr>
        </p:nvSpPr>
        <p:spPr/>
        <p:txBody>
          <a:bodyPr/>
          <a:lstStyle/>
          <a:p>
            <a:endParaRPr lang="cs-CZ" b="1" dirty="0"/>
          </a:p>
        </p:txBody>
      </p:sp>
    </p:spTree>
    <p:extLst>
      <p:ext uri="{BB962C8B-B14F-4D97-AF65-F5344CB8AC3E}">
        <p14:creationId xmlns:p14="http://schemas.microsoft.com/office/powerpoint/2010/main" val="12225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Vyhodnocení bonity</a:t>
            </a:r>
          </a:p>
        </p:txBody>
      </p:sp>
      <p:sp>
        <p:nvSpPr>
          <p:cNvPr id="5" name="Zástupný symbol pro obsah 4"/>
          <p:cNvSpPr>
            <a:spLocks noGrp="1"/>
          </p:cNvSpPr>
          <p:nvPr>
            <p:ph idx="1"/>
          </p:nvPr>
        </p:nvSpPr>
        <p:spPr/>
        <p:txBody>
          <a:bodyPr/>
          <a:lstStyle/>
          <a:p>
            <a:r>
              <a:rPr lang="cs-CZ" sz="2000" b="1" dirty="0"/>
              <a:t>LTV </a:t>
            </a:r>
            <a:r>
              <a:rPr lang="cs-CZ" sz="2000" b="1" dirty="0" err="1"/>
              <a:t>Loan</a:t>
            </a:r>
            <a:r>
              <a:rPr lang="cs-CZ" sz="2000" b="1" dirty="0"/>
              <a:t> to </a:t>
            </a:r>
            <a:r>
              <a:rPr lang="cs-CZ" sz="2000" b="1" dirty="0" err="1"/>
              <a:t>Value</a:t>
            </a:r>
            <a:endParaRPr lang="cs-CZ" sz="2000" b="1" dirty="0"/>
          </a:p>
          <a:p>
            <a:pPr lvl="1">
              <a:lnSpc>
                <a:spcPct val="150000"/>
              </a:lnSpc>
            </a:pPr>
            <a:r>
              <a:rPr lang="cs-CZ" sz="1600" b="1" dirty="0"/>
              <a:t>poměr mezi hodnotou zastavené nemovitosti a výší úvěru</a:t>
            </a:r>
            <a:r>
              <a:rPr lang="cs-CZ" sz="1600" dirty="0"/>
              <a:t> (tzv. LTV – </a:t>
            </a:r>
            <a:r>
              <a:rPr lang="cs-CZ" sz="1600" dirty="0" err="1"/>
              <a:t>loan</a:t>
            </a:r>
            <a:r>
              <a:rPr lang="cs-CZ" sz="1600" dirty="0"/>
              <a:t> to </a:t>
            </a:r>
            <a:r>
              <a:rPr lang="cs-CZ" sz="1600" dirty="0" err="1"/>
              <a:t>value</a:t>
            </a:r>
            <a:r>
              <a:rPr lang="cs-CZ" sz="1600" dirty="0"/>
              <a:t>): na základě doporučení České národní banky mají banky poskytovat úvěry do výše 90 % LTV, </a:t>
            </a:r>
          </a:p>
          <a:p>
            <a:r>
              <a:rPr lang="cs-CZ" sz="2000" b="1" dirty="0"/>
              <a:t>DTI (</a:t>
            </a:r>
            <a:r>
              <a:rPr lang="cs-CZ" sz="2000" b="1" dirty="0" err="1"/>
              <a:t>Debt</a:t>
            </a:r>
            <a:r>
              <a:rPr lang="cs-CZ" sz="2000" b="1" dirty="0"/>
              <a:t> to </a:t>
            </a:r>
            <a:r>
              <a:rPr lang="cs-CZ" sz="2000" b="1" dirty="0" err="1"/>
              <a:t>Income</a:t>
            </a:r>
            <a:r>
              <a:rPr lang="cs-CZ" sz="2000" b="1" dirty="0"/>
              <a:t>)</a:t>
            </a:r>
          </a:p>
          <a:p>
            <a:pPr lvl="1">
              <a:lnSpc>
                <a:spcPct val="150000"/>
              </a:lnSpc>
            </a:pPr>
            <a:r>
              <a:rPr lang="cs-CZ" sz="1600" dirty="0"/>
              <a:t>regulace ČNB z roku 2018 zavedla pravidla, podle kterých </a:t>
            </a:r>
            <a:r>
              <a:rPr lang="cs-CZ" sz="1600" b="1" dirty="0"/>
              <a:t>objem všech úvěrů žadatele nesmí převýšit devítinásobek čistého ročního příjmu a zároveň </a:t>
            </a:r>
          </a:p>
          <a:p>
            <a:r>
              <a:rPr lang="cs-CZ" sz="2000" b="1" dirty="0"/>
              <a:t>DSTI (</a:t>
            </a:r>
            <a:r>
              <a:rPr lang="cs-CZ" sz="2000" b="1" dirty="0" err="1"/>
              <a:t>Debt</a:t>
            </a:r>
            <a:r>
              <a:rPr lang="cs-CZ" sz="2000" b="1" dirty="0"/>
              <a:t> </a:t>
            </a:r>
            <a:r>
              <a:rPr lang="cs-CZ" sz="2000" b="1" dirty="0" err="1"/>
              <a:t>Service</a:t>
            </a:r>
            <a:r>
              <a:rPr lang="cs-CZ" sz="2000" b="1" dirty="0"/>
              <a:t> to </a:t>
            </a:r>
            <a:r>
              <a:rPr lang="cs-CZ" sz="2000" b="1" dirty="0" err="1"/>
              <a:t>Income</a:t>
            </a:r>
            <a:r>
              <a:rPr lang="cs-CZ" sz="2000" b="1" dirty="0"/>
              <a:t>)</a:t>
            </a:r>
          </a:p>
          <a:p>
            <a:pPr lvl="1"/>
            <a:r>
              <a:rPr lang="cs-CZ" sz="1600" b="1" dirty="0"/>
              <a:t>měsíční splátka nesmí přesáhnout 45 % jeho měsíčního příjmu. </a:t>
            </a:r>
          </a:p>
        </p:txBody>
      </p:sp>
    </p:spTree>
    <p:extLst>
      <p:ext uri="{BB962C8B-B14F-4D97-AF65-F5344CB8AC3E}">
        <p14:creationId xmlns:p14="http://schemas.microsoft.com/office/powerpoint/2010/main" val="263221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Hypotéční úvěr</a:t>
            </a:r>
          </a:p>
        </p:txBody>
      </p:sp>
      <p:sp>
        <p:nvSpPr>
          <p:cNvPr id="5" name="Zástupný symbol pro obsah 4"/>
          <p:cNvSpPr>
            <a:spLocks noGrp="1"/>
          </p:cNvSpPr>
          <p:nvPr>
            <p:ph idx="1"/>
          </p:nvPr>
        </p:nvSpPr>
        <p:spPr/>
        <p:txBody>
          <a:bodyPr/>
          <a:lstStyle/>
          <a:p>
            <a:pPr>
              <a:buFontTx/>
              <a:buChar char="-"/>
            </a:pPr>
            <a:r>
              <a:rPr lang="cs-CZ" sz="1800" dirty="0"/>
              <a:t>patří mezi spotřebitelské úvěry na bydlení, jde o úvěr zajištěný nemovitostí, resp. zástavním právem k nemovitosti (hypotékou).</a:t>
            </a:r>
          </a:p>
          <a:p>
            <a:pPr>
              <a:buFontTx/>
              <a:buChar char="-"/>
            </a:pPr>
            <a:r>
              <a:rPr lang="cs-CZ" sz="1800" dirty="0"/>
              <a:t>Méně běžné je poskytnutí nemovitosti jako záruky za půjčku neúčelovou, často označovanou jako americká hypotéka.</a:t>
            </a:r>
          </a:p>
          <a:p>
            <a:pPr marL="72000" indent="0">
              <a:buNone/>
            </a:pPr>
            <a:endParaRPr lang="cs-CZ" sz="1800" b="1" dirty="0"/>
          </a:p>
          <a:p>
            <a:pPr marL="72000" indent="0">
              <a:buNone/>
            </a:pPr>
            <a:r>
              <a:rPr lang="cs-CZ" sz="1800" b="1" dirty="0"/>
              <a:t>Americká hypotéka</a:t>
            </a:r>
            <a:r>
              <a:rPr lang="cs-CZ" sz="1800" dirty="0"/>
              <a:t> </a:t>
            </a:r>
          </a:p>
          <a:p>
            <a:pPr algn="just"/>
            <a:r>
              <a:rPr lang="cs-CZ" sz="1800" dirty="0"/>
              <a:t>patří mezi úvěr na spotřebu, jedná se o neúčelový úvěr zajištěný zástavním právem k nemovitosti a řídí se zákonem o spotřebitelském úvěru. Americká hypotéka má obvykle vyšší úrokovou sazbu než hypoteční úvěr na bydlení, avšak nižší než běžný spotřebitelský úvěr.</a:t>
            </a:r>
          </a:p>
          <a:p>
            <a:pPr marL="72000" indent="0">
              <a:buNone/>
            </a:pPr>
            <a:endParaRPr lang="cs-CZ" sz="1800" b="1" dirty="0"/>
          </a:p>
        </p:txBody>
      </p:sp>
    </p:spTree>
    <p:extLst>
      <p:ext uri="{BB962C8B-B14F-4D97-AF65-F5344CB8AC3E}">
        <p14:creationId xmlns:p14="http://schemas.microsoft.com/office/powerpoint/2010/main" val="2590288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Úvěr</a:t>
            </a:r>
          </a:p>
        </p:txBody>
      </p:sp>
      <p:sp>
        <p:nvSpPr>
          <p:cNvPr id="5" name="Zástupný symbol pro obsah 4"/>
          <p:cNvSpPr>
            <a:spLocks noGrp="1"/>
          </p:cNvSpPr>
          <p:nvPr>
            <p:ph idx="1"/>
          </p:nvPr>
        </p:nvSpPr>
        <p:spPr/>
        <p:txBody>
          <a:bodyPr/>
          <a:lstStyle/>
          <a:p>
            <a:pPr marL="72000" indent="0">
              <a:buNone/>
            </a:pPr>
            <a:r>
              <a:rPr lang="cs-CZ" sz="2400" b="1" dirty="0"/>
              <a:t>Hypoteční úvěry se mohou lišit např. podle:</a:t>
            </a:r>
            <a:endParaRPr lang="cs-CZ" sz="2400" dirty="0"/>
          </a:p>
          <a:p>
            <a:r>
              <a:rPr lang="cs-CZ" sz="2000" b="1" dirty="0"/>
              <a:t>doby fixace úrokové sazby: sazba</a:t>
            </a:r>
            <a:r>
              <a:rPr lang="cs-CZ" sz="2000" dirty="0"/>
              <a:t> je obvykle fixována na 1, 3 a 5 let, </a:t>
            </a:r>
          </a:p>
          <a:p>
            <a:r>
              <a:rPr lang="cs-CZ" sz="2000" dirty="0"/>
              <a:t>nebo může být tzv. </a:t>
            </a:r>
            <a:r>
              <a:rPr lang="cs-CZ" sz="2000" b="1" dirty="0"/>
              <a:t>variabilní</a:t>
            </a:r>
            <a:r>
              <a:rPr lang="cs-CZ" sz="2000" dirty="0"/>
              <a:t>. To znamená, že se úroková sazba odvíjí od předem stanoveného ukazatele (např. od mezibankovní výpůjční sazby PRIBOR), k němuž si banka naúčtuje přirážku (marži), která tvoří její zisk, </a:t>
            </a:r>
          </a:p>
          <a:p>
            <a:pPr>
              <a:buFontTx/>
              <a:buChar char="-"/>
            </a:pPr>
            <a:endParaRPr lang="cs-CZ" sz="2000" dirty="0"/>
          </a:p>
          <a:p>
            <a:pPr marL="72000" indent="0">
              <a:buNone/>
            </a:pPr>
            <a:endParaRPr lang="cs-CZ" sz="2000" dirty="0"/>
          </a:p>
          <a:p>
            <a:pPr marL="72000" indent="0">
              <a:buNone/>
            </a:pPr>
            <a:endParaRPr lang="cs-CZ" sz="2000" dirty="0"/>
          </a:p>
        </p:txBody>
      </p:sp>
    </p:spTree>
    <p:extLst>
      <p:ext uri="{BB962C8B-B14F-4D97-AF65-F5344CB8AC3E}">
        <p14:creationId xmlns:p14="http://schemas.microsoft.com/office/powerpoint/2010/main" val="1974105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Úvěr, půjčka, odložená platba, leasing</a:t>
            </a:r>
          </a:p>
        </p:txBody>
      </p:sp>
      <p:sp>
        <p:nvSpPr>
          <p:cNvPr id="5" name="Zástupný symbol pro obsah 4"/>
          <p:cNvSpPr>
            <a:spLocks noGrp="1"/>
          </p:cNvSpPr>
          <p:nvPr>
            <p:ph idx="1"/>
          </p:nvPr>
        </p:nvSpPr>
        <p:spPr/>
        <p:txBody>
          <a:bodyPr/>
          <a:lstStyle/>
          <a:p>
            <a:r>
              <a:rPr lang="cs-CZ" sz="2000" dirty="0"/>
              <a:t>Z právního pohledu je důležitý rozdíl mezi úvěrem a půjčkou.</a:t>
            </a:r>
          </a:p>
          <a:p>
            <a:r>
              <a:rPr lang="cs-CZ" sz="2000" dirty="0"/>
              <a:t>V případě </a:t>
            </a:r>
            <a:r>
              <a:rPr lang="cs-CZ" sz="2000" b="1" dirty="0"/>
              <a:t>půjčky </a:t>
            </a:r>
            <a:r>
              <a:rPr lang="cs-CZ" sz="2000" dirty="0"/>
              <a:t>smlouva vzniká nikoli uzavřením písemné dohody, ale poskytnutím peněz z ruky do ruky nebo převodem na účet.</a:t>
            </a:r>
          </a:p>
          <a:p>
            <a:r>
              <a:rPr lang="cs-CZ" sz="2000" b="1" dirty="0"/>
              <a:t>Úvěr </a:t>
            </a:r>
            <a:r>
              <a:rPr lang="cs-CZ" sz="2000" dirty="0"/>
              <a:t>je příslib poskytnout peníze a smlouva vzniká jejím uzavřením (podpisem). Smlouvou o úvěru vzniká dlužníkovi právo peníze čerpat a věřiteli povinnost peníze poskytnout.</a:t>
            </a:r>
          </a:p>
          <a:p>
            <a:r>
              <a:rPr lang="cs-CZ" sz="2000" dirty="0"/>
              <a:t>Úvěrem je i kreditní karta a kontokorent (povolené přečerpání účtu). </a:t>
            </a:r>
          </a:p>
          <a:p>
            <a:r>
              <a:rPr lang="cs-CZ" sz="2000" b="1" dirty="0"/>
              <a:t>Odloženou platbou </a:t>
            </a:r>
            <a:r>
              <a:rPr lang="cs-CZ" sz="2000" dirty="0"/>
              <a:t>je forma nákupu věci, při které namísto kupujícího zaplatí nákup někdo jiný, komu následně kupující kupní cenu splácí, tedy</a:t>
            </a:r>
            <a:r>
              <a:rPr lang="cs-CZ" sz="2000" b="1" dirty="0"/>
              <a:t> nákup na splátky</a:t>
            </a:r>
            <a:r>
              <a:rPr lang="cs-CZ" sz="2000" dirty="0"/>
              <a:t>. </a:t>
            </a:r>
          </a:p>
          <a:p>
            <a:endParaRPr lang="cs-CZ" sz="2000" dirty="0"/>
          </a:p>
          <a:p>
            <a:pPr marL="72000" indent="0">
              <a:buNone/>
            </a:pPr>
            <a:endParaRPr lang="cs-CZ" sz="1800" dirty="0"/>
          </a:p>
        </p:txBody>
      </p:sp>
    </p:spTree>
    <p:extLst>
      <p:ext uri="{BB962C8B-B14F-4D97-AF65-F5344CB8AC3E}">
        <p14:creationId xmlns:p14="http://schemas.microsoft.com/office/powerpoint/2010/main" val="180824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Úvěr, půjčka, odložená platba, leasing</a:t>
            </a:r>
          </a:p>
        </p:txBody>
      </p:sp>
      <p:sp>
        <p:nvSpPr>
          <p:cNvPr id="5" name="Zástupný symbol pro obsah 4"/>
          <p:cNvSpPr>
            <a:spLocks noGrp="1"/>
          </p:cNvSpPr>
          <p:nvPr>
            <p:ph idx="1"/>
          </p:nvPr>
        </p:nvSpPr>
        <p:spPr/>
        <p:txBody>
          <a:bodyPr/>
          <a:lstStyle/>
          <a:p>
            <a:pPr marL="72000" indent="0">
              <a:buNone/>
            </a:pPr>
            <a:r>
              <a:rPr lang="cs-CZ" sz="2000" b="1" dirty="0"/>
              <a:t>Leasing </a:t>
            </a:r>
          </a:p>
          <a:p>
            <a:pPr marL="72000" indent="0">
              <a:buNone/>
            </a:pPr>
            <a:r>
              <a:rPr lang="cs-CZ" sz="2000" dirty="0"/>
              <a:t>je forma užívání věci (nejčastěji automobilu), kdy věc koupí místo uživatele někdo jiný (leasingová společnost), který věc uživateli za peníze pronajme. </a:t>
            </a:r>
          </a:p>
          <a:p>
            <a:r>
              <a:rPr lang="cs-CZ" sz="2000" dirty="0"/>
              <a:t>V případě </a:t>
            </a:r>
            <a:r>
              <a:rPr lang="cs-CZ" sz="2000" b="1" dirty="0"/>
              <a:t>finančního leasingu</a:t>
            </a:r>
            <a:r>
              <a:rPr lang="cs-CZ" sz="2000" dirty="0"/>
              <a:t> se uživatel o věc stará jako o vlastní a po určité době pronájmu si ji smí odkoupit. </a:t>
            </a:r>
          </a:p>
          <a:p>
            <a:r>
              <a:rPr lang="cs-CZ" sz="2000" dirty="0"/>
              <a:t>V případě </a:t>
            </a:r>
            <a:r>
              <a:rPr lang="cs-CZ" sz="2000" b="1" dirty="0"/>
              <a:t>operativního leasingu</a:t>
            </a:r>
            <a:r>
              <a:rPr lang="cs-CZ" sz="2000" dirty="0"/>
              <a:t> uživatel věc pouze používá, zatímco veškerý servis zajišťuje leasingová společnost. Uživatel pouze platí dohodnuté částky, v nichž je obsažen jak nájem věci, tak veškerý servis s ní související. </a:t>
            </a:r>
          </a:p>
          <a:p>
            <a:endParaRPr lang="cs-CZ" sz="2000" dirty="0"/>
          </a:p>
          <a:p>
            <a:pPr marL="72000" indent="0">
              <a:buNone/>
            </a:pPr>
            <a:endParaRPr lang="cs-CZ" sz="1800" dirty="0"/>
          </a:p>
        </p:txBody>
      </p:sp>
    </p:spTree>
    <p:extLst>
      <p:ext uri="{BB962C8B-B14F-4D97-AF65-F5344CB8AC3E}">
        <p14:creationId xmlns:p14="http://schemas.microsoft.com/office/powerpoint/2010/main" val="183078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Registry dlužníků</a:t>
            </a:r>
          </a:p>
        </p:txBody>
      </p:sp>
      <p:sp>
        <p:nvSpPr>
          <p:cNvPr id="5" name="Zástupný symbol pro obsah 4"/>
          <p:cNvSpPr>
            <a:spLocks noGrp="1"/>
          </p:cNvSpPr>
          <p:nvPr>
            <p:ph idx="1"/>
          </p:nvPr>
        </p:nvSpPr>
        <p:spPr/>
        <p:txBody>
          <a:bodyPr/>
          <a:lstStyle/>
          <a:p>
            <a:r>
              <a:rPr lang="cs-CZ" sz="2000" dirty="0"/>
              <a:t>Registr dlužníků je elektronická databáze, která shromažďuje osobní údaje o dlužnících, jejich dluzích a platební morálce. V České republice existují 3 oficiální registry dlužníků – spotřebitelů. </a:t>
            </a:r>
          </a:p>
          <a:p>
            <a:pPr marL="72000" indent="0">
              <a:buNone/>
            </a:pPr>
            <a:r>
              <a:rPr lang="cs-CZ" sz="2000" b="1" dirty="0"/>
              <a:t>Bankovní registr klientských informací </a:t>
            </a:r>
            <a:r>
              <a:rPr lang="cs-CZ" sz="2000" dirty="0"/>
              <a:t>(BRKI - členy registru jsou pouze banky), </a:t>
            </a:r>
          </a:p>
          <a:p>
            <a:pPr marL="72000" indent="0">
              <a:buNone/>
            </a:pPr>
            <a:r>
              <a:rPr lang="cs-CZ" sz="2000" b="1" dirty="0"/>
              <a:t>Nebankovní registr klientských informací </a:t>
            </a:r>
            <a:r>
              <a:rPr lang="cs-CZ" sz="2000" dirty="0"/>
              <a:t>(NRKI - členy jsou kromě bank i nebankovní úvěrové společnosti a leasingové společnosti) a </a:t>
            </a:r>
          </a:p>
          <a:p>
            <a:pPr marL="72000" indent="0">
              <a:buNone/>
            </a:pPr>
            <a:r>
              <a:rPr lang="cs-CZ" sz="2000" b="1" dirty="0"/>
              <a:t>sdružení SOLUS</a:t>
            </a:r>
            <a:r>
              <a:rPr lang="cs-CZ" sz="2000" dirty="0"/>
              <a:t>, jehož členy jsou kromě bank a seriózních nebankovních věřitelů i telekomunikační operátoři a distributoři energií. </a:t>
            </a:r>
          </a:p>
          <a:p>
            <a:pPr marL="72000" indent="0">
              <a:buNone/>
            </a:pPr>
            <a:endParaRPr lang="cs-CZ" sz="1800" dirty="0"/>
          </a:p>
        </p:txBody>
      </p:sp>
    </p:spTree>
    <p:extLst>
      <p:ext uri="{BB962C8B-B14F-4D97-AF65-F5344CB8AC3E}">
        <p14:creationId xmlns:p14="http://schemas.microsoft.com/office/powerpoint/2010/main" val="1632337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Registry dlužníků</a:t>
            </a:r>
          </a:p>
        </p:txBody>
      </p:sp>
      <p:sp>
        <p:nvSpPr>
          <p:cNvPr id="5" name="Zástupný symbol pro obsah 4"/>
          <p:cNvSpPr>
            <a:spLocks noGrp="1"/>
          </p:cNvSpPr>
          <p:nvPr>
            <p:ph idx="1"/>
          </p:nvPr>
        </p:nvSpPr>
        <p:spPr/>
        <p:txBody>
          <a:bodyPr/>
          <a:lstStyle/>
          <a:p>
            <a:pPr marL="72000" indent="0">
              <a:buNone/>
            </a:pPr>
            <a:r>
              <a:rPr lang="cs-CZ" sz="2000" dirty="0"/>
              <a:t>Existují v zásadě dva druhy registrů: </a:t>
            </a:r>
          </a:p>
          <a:p>
            <a:r>
              <a:rPr lang="cs-CZ" sz="2000" b="1" dirty="0"/>
              <a:t>registr negativní</a:t>
            </a:r>
            <a:r>
              <a:rPr lang="cs-CZ" sz="2000" dirty="0"/>
              <a:t>, který vede o dlužníku informace, pouze pokud je dlužník v prodlení, tedy nesplácí (výše uvedený SOLUS) a</a:t>
            </a:r>
          </a:p>
          <a:p>
            <a:r>
              <a:rPr lang="cs-CZ" sz="2000" b="1" dirty="0"/>
              <a:t>registr pozitivní</a:t>
            </a:r>
            <a:r>
              <a:rPr lang="cs-CZ" sz="2000" dirty="0"/>
              <a:t>, který vede o dlužníku informace již na základě pouhé skutečnosti, že dlužník někomu (bance, nebankovnímu věřiteli, leasingové společnosti) dluží, nebo dokonce na základě pouhé žádosti o úvěr (výše uvedené BRKI a NRKI). Tento druh registru vede údaje o platební morálce, lze z něj vyčíst i to, že dlužník řádně a včas splácí a vede samozřejmě i údaje negativní, tedy když se dlužník dostává do prodlení. </a:t>
            </a:r>
          </a:p>
          <a:p>
            <a:pPr marL="72000" indent="0">
              <a:buNone/>
            </a:pPr>
            <a:endParaRPr lang="cs-CZ" sz="1800" dirty="0"/>
          </a:p>
        </p:txBody>
      </p:sp>
    </p:spTree>
    <p:extLst>
      <p:ext uri="{BB962C8B-B14F-4D97-AF65-F5344CB8AC3E}">
        <p14:creationId xmlns:p14="http://schemas.microsoft.com/office/powerpoint/2010/main" val="4253602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Spotřebitelský úvěr</a:t>
            </a:r>
          </a:p>
        </p:txBody>
      </p:sp>
      <p:sp>
        <p:nvSpPr>
          <p:cNvPr id="5" name="Zástupný symbol pro obsah 4"/>
          <p:cNvSpPr>
            <a:spLocks noGrp="1"/>
          </p:cNvSpPr>
          <p:nvPr>
            <p:ph idx="1"/>
          </p:nvPr>
        </p:nvSpPr>
        <p:spPr/>
        <p:txBody>
          <a:bodyPr/>
          <a:lstStyle/>
          <a:p>
            <a:r>
              <a:rPr lang="cs-CZ" sz="2000" dirty="0"/>
              <a:t>Spotřebitelským úvěrem je podle zákona odložená platba, peněžitá zápůjčka, úvěr nebo obdobná finanční služba poskytovaná nebo zprostředkovaná podnikatelem spotřebiteli. </a:t>
            </a:r>
          </a:p>
          <a:p>
            <a:r>
              <a:rPr lang="cs-CZ" sz="2000" dirty="0"/>
              <a:t>Spotřebitelem může být i člověk, který pracuje na živnostenský list, pokud si úvěr bere pro svou osobní potřebu a nikoli pro účely podnikání. </a:t>
            </a:r>
          </a:p>
          <a:p>
            <a:r>
              <a:rPr lang="cs-CZ" sz="2000" dirty="0"/>
              <a:t>Spotřebitelským úvěrem je např. finanční leasing (automobil nakoupí leasingová společnost, která jej pronajme uživateli; uživatel se o auto stará jako o vlastní a po určité době pronájmu si ho smí odkoupit). </a:t>
            </a:r>
          </a:p>
          <a:p>
            <a:r>
              <a:rPr lang="cs-CZ" sz="2000" dirty="0"/>
              <a:t>K poskytování a zprostředkování spotřebitelského úvěru je nutné mít oprávnění od České národní banky.</a:t>
            </a:r>
            <a:endParaRPr lang="cs-CZ" sz="1800" dirty="0"/>
          </a:p>
        </p:txBody>
      </p:sp>
    </p:spTree>
    <p:extLst>
      <p:ext uri="{BB962C8B-B14F-4D97-AF65-F5344CB8AC3E}">
        <p14:creationId xmlns:p14="http://schemas.microsoft.com/office/powerpoint/2010/main" val="1347171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Spotřebitelský úvěr</a:t>
            </a:r>
          </a:p>
        </p:txBody>
      </p:sp>
      <p:sp>
        <p:nvSpPr>
          <p:cNvPr id="5" name="Zástupný symbol pro obsah 4"/>
          <p:cNvSpPr>
            <a:spLocks noGrp="1"/>
          </p:cNvSpPr>
          <p:nvPr>
            <p:ph idx="1"/>
          </p:nvPr>
        </p:nvSpPr>
        <p:spPr/>
        <p:txBody>
          <a:bodyPr/>
          <a:lstStyle/>
          <a:p>
            <a:r>
              <a:rPr lang="cs-CZ" altLang="cs-CZ" sz="1800" dirty="0">
                <a:latin typeface="Arial" panose="020B0604020202020204" pitchFamily="34" charset="0"/>
                <a:hlinkClick r:id="rId2" tooltip="Odkaz na externí web"/>
              </a:rPr>
              <a:t>zákon č. 257/2016 Sb., o spotřebitelském úvěru</a:t>
            </a:r>
            <a:r>
              <a:rPr lang="cs-CZ" altLang="cs-CZ" sz="1800" dirty="0">
                <a:latin typeface="Arial" panose="020B0604020202020204" pitchFamily="34" charset="0"/>
              </a:rPr>
              <a:t> – obsahuje podrobnou právní úpravu spotřebitelského úvěru včetně úvěrů hypotečních, nahradil zákon č. 145/2010 Sb.</a:t>
            </a:r>
          </a:p>
          <a:p>
            <a:r>
              <a:rPr lang="cs-CZ" altLang="cs-CZ" sz="1800" dirty="0">
                <a:latin typeface="Arial" panose="020B0604020202020204" pitchFamily="34" charset="0"/>
                <a:hlinkClick r:id="rId3" tooltip="Odkaz na externí web"/>
              </a:rPr>
              <a:t>zákon č. 96/1993 Sb., o stavebním spoření</a:t>
            </a:r>
            <a:r>
              <a:rPr lang="cs-CZ" altLang="cs-CZ" sz="1800" dirty="0">
                <a:latin typeface="Arial" panose="020B0604020202020204" pitchFamily="34" charset="0"/>
              </a:rPr>
              <a:t> – obsahuje právní úpravu stavebního spoření včetně poskytování úvěrů ze stavebního spoření</a:t>
            </a:r>
          </a:p>
          <a:p>
            <a:endParaRPr lang="cs-CZ" sz="1800" dirty="0"/>
          </a:p>
        </p:txBody>
      </p:sp>
    </p:spTree>
    <p:extLst>
      <p:ext uri="{BB962C8B-B14F-4D97-AF65-F5344CB8AC3E}">
        <p14:creationId xmlns:p14="http://schemas.microsoft.com/office/powerpoint/2010/main" val="3574866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Rozlišování spotřebitelských úvěrů</a:t>
            </a:r>
          </a:p>
        </p:txBody>
      </p:sp>
      <p:sp>
        <p:nvSpPr>
          <p:cNvPr id="5" name="Zástupný symbol pro obsah 4"/>
          <p:cNvSpPr>
            <a:spLocks noGrp="1"/>
          </p:cNvSpPr>
          <p:nvPr>
            <p:ph idx="1"/>
          </p:nvPr>
        </p:nvSpPr>
        <p:spPr/>
        <p:txBody>
          <a:bodyPr/>
          <a:lstStyle/>
          <a:p>
            <a:pPr marL="72000" indent="0">
              <a:buNone/>
            </a:pPr>
            <a:r>
              <a:rPr lang="cs-CZ" sz="1800" dirty="0"/>
              <a:t>Spotřebitelské úvěry:</a:t>
            </a:r>
          </a:p>
          <a:p>
            <a:r>
              <a:rPr lang="cs-CZ" sz="1800" b="1" dirty="0"/>
              <a:t>na bydlení</a:t>
            </a:r>
            <a:r>
              <a:rPr lang="cs-CZ" sz="1800" dirty="0"/>
              <a:t>, ty jsou zajištěné zástavním právem k nemovitosti nebo určené k její koupi, výstavbě, vyplacení jiného úvěru zajištěného touto nemovitostí, nebo úvěry poskytnuté stavebními spořitelnami, a</a:t>
            </a:r>
          </a:p>
          <a:p>
            <a:r>
              <a:rPr lang="cs-CZ" sz="1800" b="1" dirty="0"/>
              <a:t>jiné než na bydlení </a:t>
            </a:r>
            <a:r>
              <a:rPr lang="cs-CZ" sz="1800" dirty="0"/>
              <a:t>(všechny ostatní, které byly podle dřívějšího zákona spotřebitelským úvěrem).</a:t>
            </a:r>
          </a:p>
          <a:p>
            <a:pPr marL="72000" indent="0">
              <a:buNone/>
            </a:pPr>
            <a:endParaRPr lang="cs-CZ" sz="1800" b="1" dirty="0"/>
          </a:p>
          <a:p>
            <a:pPr marL="72000" indent="0">
              <a:buNone/>
            </a:pPr>
            <a:r>
              <a:rPr lang="cs-CZ" sz="1800" b="1" dirty="0"/>
              <a:t>Na co se zákon nevztahuje</a:t>
            </a:r>
          </a:p>
          <a:p>
            <a:r>
              <a:rPr lang="cs-CZ" sz="1800" dirty="0"/>
              <a:t>Z působnosti zákona jsou některé úvěrové služby vyňaty, např. operativní leasing (uživatel věc používá, veškerý servis však zajišťuje leasingová společnost), zastavárenské služby, částečně též bezúročné půjčky, půjčky a úvěry poskytované obcemi z tzv. fondů rozvoje bydlení, a ty, které jsou spojeny s obchodováním s investičními nástroji. </a:t>
            </a:r>
          </a:p>
          <a:p>
            <a:endParaRPr lang="cs-CZ" sz="1800" dirty="0"/>
          </a:p>
        </p:txBody>
      </p:sp>
    </p:spTree>
    <p:extLst>
      <p:ext uri="{BB962C8B-B14F-4D97-AF65-F5344CB8AC3E}">
        <p14:creationId xmlns:p14="http://schemas.microsoft.com/office/powerpoint/2010/main" val="827532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Co je dnes na programu</a:t>
            </a:r>
          </a:p>
        </p:txBody>
      </p:sp>
      <p:sp>
        <p:nvSpPr>
          <p:cNvPr id="5" name="Zástupný symbol pro obsah 4"/>
          <p:cNvSpPr>
            <a:spLocks noGrp="1"/>
          </p:cNvSpPr>
          <p:nvPr>
            <p:ph idx="1"/>
          </p:nvPr>
        </p:nvSpPr>
        <p:spPr/>
        <p:txBody>
          <a:bodyPr/>
          <a:lstStyle/>
          <a:p>
            <a:r>
              <a:rPr lang="cs-CZ" sz="2400" dirty="0"/>
              <a:t>Úvěr a jeho členění</a:t>
            </a:r>
          </a:p>
          <a:p>
            <a:r>
              <a:rPr lang="cs-CZ" sz="2400" dirty="0"/>
              <a:t>Půjčka, leasing, odložená platba</a:t>
            </a:r>
          </a:p>
          <a:p>
            <a:r>
              <a:rPr lang="cs-CZ" sz="2400" dirty="0"/>
              <a:t>Registry dlužníků</a:t>
            </a:r>
          </a:p>
          <a:p>
            <a:r>
              <a:rPr lang="cs-CZ" sz="2400" dirty="0"/>
              <a:t>Spotřebitelský úvěr včetně zákonné úpravy</a:t>
            </a:r>
          </a:p>
          <a:p>
            <a:r>
              <a:rPr lang="cs-CZ" sz="2400" dirty="0"/>
              <a:t>Úvěr ze stavebního spoření</a:t>
            </a:r>
          </a:p>
          <a:p>
            <a:endParaRPr lang="cs-CZ" sz="2400" dirty="0"/>
          </a:p>
          <a:p>
            <a:endParaRPr lang="cs-CZ" sz="2400" dirty="0"/>
          </a:p>
        </p:txBody>
      </p:sp>
    </p:spTree>
    <p:extLst>
      <p:ext uri="{BB962C8B-B14F-4D97-AF65-F5344CB8AC3E}">
        <p14:creationId xmlns:p14="http://schemas.microsoft.com/office/powerpoint/2010/main" val="425944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Informační povinnosti vůči spotřebiteli</a:t>
            </a:r>
          </a:p>
        </p:txBody>
      </p:sp>
      <p:sp>
        <p:nvSpPr>
          <p:cNvPr id="5" name="Zástupný symbol pro obsah 4"/>
          <p:cNvSpPr>
            <a:spLocks noGrp="1"/>
          </p:cNvSpPr>
          <p:nvPr>
            <p:ph idx="1"/>
          </p:nvPr>
        </p:nvSpPr>
        <p:spPr/>
        <p:txBody>
          <a:bodyPr/>
          <a:lstStyle/>
          <a:p>
            <a:r>
              <a:rPr lang="cs-CZ" sz="1800" dirty="0"/>
              <a:t>Podnikatel (poskytovatel nebo zprostředkovatel) musí spotřebitele před uzavřením smlouvy o úvěru řádně informovat, proto zákon obsahuje soupis informací, které musí být spotřebiteli sděleny. </a:t>
            </a:r>
          </a:p>
          <a:p>
            <a:r>
              <a:rPr lang="cs-CZ" sz="1800" dirty="0"/>
              <a:t>Nejdůležitější z nich jsou informace o tom, kolik jej bude úvěr stát, tj. informace o úrocích, poplatcích, daních, provizích a dalších případných platbách, včetně plateb za možné doplňkové služby (např. pojištění schopnosti splácet úvěr, pojištění nemovitosti sloužící jako zajištění hypotečního úvěru), nebo též havarijní pojištění auta, pokud je jeho sjednání podmínkou financování nákupu automobilu). </a:t>
            </a:r>
          </a:p>
          <a:p>
            <a:r>
              <a:rPr lang="cs-CZ" sz="1800" dirty="0"/>
              <a:t>Cena zaplacená za úvěr je shrnuta v roční procentní sazbě nákladů (RPSN), která vyjadřuje celkové náklady úvěru vyjádřené jako procento z objemu půjčených peněz placené každý rok. Pro porovnání ceny úvěru by měl člověk sledovat údaj RPSN a nikoli samotnou úrokovou sazbu, která bývá často výrazně nižší. </a:t>
            </a:r>
          </a:p>
          <a:p>
            <a:endParaRPr lang="cs-CZ" sz="1800" dirty="0"/>
          </a:p>
        </p:txBody>
      </p:sp>
    </p:spTree>
    <p:extLst>
      <p:ext uri="{BB962C8B-B14F-4D97-AF65-F5344CB8AC3E}">
        <p14:creationId xmlns:p14="http://schemas.microsoft.com/office/powerpoint/2010/main" val="3305819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Posouzení schopnosti spotřebitele splatit úvěr (úvěruschopnost)</a:t>
            </a:r>
          </a:p>
        </p:txBody>
      </p:sp>
      <p:sp>
        <p:nvSpPr>
          <p:cNvPr id="5" name="Zástupný symbol pro obsah 4"/>
          <p:cNvSpPr>
            <a:spLocks noGrp="1"/>
          </p:cNvSpPr>
          <p:nvPr>
            <p:ph idx="1"/>
          </p:nvPr>
        </p:nvSpPr>
        <p:spPr/>
        <p:txBody>
          <a:bodyPr/>
          <a:lstStyle/>
          <a:p>
            <a:pPr marL="72000" indent="0">
              <a:buNone/>
            </a:pPr>
            <a:endParaRPr lang="cs-CZ" sz="1800" dirty="0"/>
          </a:p>
          <a:p>
            <a:r>
              <a:rPr lang="cs-CZ" sz="1600" dirty="0"/>
              <a:t>Před uzavřením smlouvy o úvěru je poskytovatel povinen posoudit, zda je spotřebitel schopen úvěr splácet. </a:t>
            </a:r>
          </a:p>
          <a:p>
            <a:r>
              <a:rPr lang="cs-CZ" sz="1600" dirty="0"/>
              <a:t>Poskytovatel nesmí spotřebiteli poskytnout úvěr, pokud je výsledek tohoto posouzení negativní. </a:t>
            </a:r>
          </a:p>
          <a:p>
            <a:r>
              <a:rPr lang="cs-CZ" sz="1600" dirty="0"/>
              <a:t>Navzdory tomuto ustanovení zákona některé společnosti ve svých reklamních materiálech ubezpečují spotřebitele, že mu bude poskytnut úvěr, i když je uveden v některém z registrů nebo je nezaměstnaný.</a:t>
            </a:r>
          </a:p>
          <a:p>
            <a:r>
              <a:rPr lang="cs-CZ" sz="1600" dirty="0"/>
              <a:t>Pro vás by měla být tato prohlášení varováním, že jste se setkali se společností, které je již od počátku zřejmé, že velmi pravděpodobně nebudete moci úvěr splácet, což je cílem těchto nekalých praktik. Potom totiž dochází k rychlému navyšování dlužné částky např. o pokuty a zasílané upomínky.</a:t>
            </a:r>
          </a:p>
          <a:p>
            <a:r>
              <a:rPr lang="cs-CZ" sz="1600" dirty="0"/>
              <a:t>Máte možnost uplatnit na základě zákona u soudu neplatnost smlouvy, ve které byl spotřebitelský úvěr bez prověření schopnosti spotřebitele splácet sjednán. Současně se poskytovatel svým jednáním (neprověřením) dopustí na základě tohoto zákona správního deliktu, který je sankcionován pokutou.  </a:t>
            </a:r>
          </a:p>
          <a:p>
            <a:endParaRPr lang="cs-CZ" sz="1600" dirty="0"/>
          </a:p>
        </p:txBody>
      </p:sp>
    </p:spTree>
    <p:extLst>
      <p:ext uri="{BB962C8B-B14F-4D97-AF65-F5344CB8AC3E}">
        <p14:creationId xmlns:p14="http://schemas.microsoft.com/office/powerpoint/2010/main" val="3774038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Zákaz použití směnky nebo šeku </a:t>
            </a:r>
          </a:p>
        </p:txBody>
      </p:sp>
      <p:sp>
        <p:nvSpPr>
          <p:cNvPr id="5" name="Zástupný symbol pro obsah 4"/>
          <p:cNvSpPr>
            <a:spLocks noGrp="1"/>
          </p:cNvSpPr>
          <p:nvPr>
            <p:ph idx="1"/>
          </p:nvPr>
        </p:nvSpPr>
        <p:spPr/>
        <p:txBody>
          <a:bodyPr/>
          <a:lstStyle/>
          <a:p>
            <a:r>
              <a:rPr lang="cs-CZ" sz="1600" dirty="0"/>
              <a:t>V souvislosti s úvěrem nesmí být po spotřebiteli požadován podpis směnky nebo šeku. </a:t>
            </a:r>
          </a:p>
          <a:p>
            <a:r>
              <a:rPr lang="cs-CZ" sz="1600" dirty="0"/>
              <a:t>Směnka i šek mají zvláštní právní úpravu sjednocenou po celém světě, jejíž pochopení je pro spotřebitele náročné, a proto byly často zneužívány ve vztazích ze spotřebitelského úvěru. </a:t>
            </a:r>
          </a:p>
          <a:p>
            <a:r>
              <a:rPr lang="cs-CZ" sz="1600" dirty="0"/>
              <a:t>Největší riziko vyplývající z použití směnky spočívá v tom, že směnka má samostatný život, není závislá na původní smlouvě o úvěru, takže se může stát, že spotřebitel splatí celý úvěr, a poté jej někdo vymáhá po spotřebiteli znovu na základě směnky, kterou podepsal. </a:t>
            </a:r>
          </a:p>
          <a:p>
            <a:r>
              <a:rPr lang="cs-CZ" sz="1600" dirty="0"/>
              <a:t>Směnka je od původní smlouvy o úvěru oddělenou povinností zaplatit určitou peněžní částku a může být prodávána. Osobu, která po spotřebiteli směnku vymáhá, nemusí zajímat, zda spotřebitel úvěr splatil či nikoli a nemusí spotřebitele vůbec znát. Může být třeba i desátým majitelem směnky v řadě po věřiteli, který ji prodal. </a:t>
            </a:r>
          </a:p>
        </p:txBody>
      </p:sp>
    </p:spTree>
    <p:extLst>
      <p:ext uri="{BB962C8B-B14F-4D97-AF65-F5344CB8AC3E}">
        <p14:creationId xmlns:p14="http://schemas.microsoft.com/office/powerpoint/2010/main" val="1794058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Zajištění úvěru a jeho přiměřenost</a:t>
            </a:r>
          </a:p>
        </p:txBody>
      </p:sp>
      <p:sp>
        <p:nvSpPr>
          <p:cNvPr id="5" name="Zástupný symbol pro obsah 4"/>
          <p:cNvSpPr>
            <a:spLocks noGrp="1"/>
          </p:cNvSpPr>
          <p:nvPr>
            <p:ph idx="1"/>
          </p:nvPr>
        </p:nvSpPr>
        <p:spPr/>
        <p:txBody>
          <a:bodyPr/>
          <a:lstStyle/>
          <a:p>
            <a:r>
              <a:rPr lang="cs-CZ" sz="1600" dirty="0"/>
              <a:t>Po spotřebiteli nesmí být požadováno zajištění úvěru (např. nemovitost), které má k okamžiku poskytnutí úvěru výrazně vyšší hodnotu než poskytnutý úvěr, pokud takový úvěr neslouží k nákupu (výstavbě) věci, která jej zajišťuje. </a:t>
            </a:r>
          </a:p>
          <a:p>
            <a:endParaRPr lang="cs-CZ" sz="1600" dirty="0"/>
          </a:p>
          <a:p>
            <a:r>
              <a:rPr lang="cs-CZ" sz="1600" dirty="0"/>
              <a:t>Toto ustanovení chrání spotřebitele před jednáním věřitelů, kteří poskytují úvěr nikoli s úmyslem dostat jej splacený s úroky, ale s úmyslem získat nemovitost vlastněnou spotřebitelem. Většinou v takových případech ani neposuzují schopnost spotřebitele splatit úvěr. Spotřebitel obdrží úvěr na 200.000 Kč oproti zajištění nemovitostí v hodnotě desetkrát vyšší, a při prvním porušení smlouvy o ni přijde. </a:t>
            </a:r>
          </a:p>
          <a:p>
            <a:endParaRPr lang="cs-CZ" sz="1600" dirty="0"/>
          </a:p>
          <a:p>
            <a:r>
              <a:rPr lang="cs-CZ" sz="1600" dirty="0"/>
              <a:t>Pro zajištění nemovitosti lze použít pouze zástavní právo, které je nejvíce regulovaným způsobem zajištění. Není možno využít např. zajišťovací převod práva (při němž se nemovitost stává vlastnictvím věřitele, který ji na základě smlouvy převede zpět spotřebiteli po splacení úvěru).</a:t>
            </a:r>
            <a:endParaRPr lang="cs-CZ" sz="1600" dirty="0">
              <a:effectLst/>
            </a:endParaRPr>
          </a:p>
        </p:txBody>
      </p:sp>
    </p:spTree>
    <p:extLst>
      <p:ext uri="{BB962C8B-B14F-4D97-AF65-F5344CB8AC3E}">
        <p14:creationId xmlns:p14="http://schemas.microsoft.com/office/powerpoint/2010/main" val="3707604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Právo odstoupit od smlouvy a lhůta na rozmyšlenou</a:t>
            </a:r>
          </a:p>
        </p:txBody>
      </p:sp>
      <p:sp>
        <p:nvSpPr>
          <p:cNvPr id="5" name="Zástupný symbol pro obsah 4"/>
          <p:cNvSpPr>
            <a:spLocks noGrp="1"/>
          </p:cNvSpPr>
          <p:nvPr>
            <p:ph idx="1"/>
          </p:nvPr>
        </p:nvSpPr>
        <p:spPr>
          <a:xfrm>
            <a:off x="720000" y="1946441"/>
            <a:ext cx="10753200" cy="4139998"/>
          </a:xfrm>
        </p:spPr>
        <p:txBody>
          <a:bodyPr/>
          <a:lstStyle/>
          <a:p>
            <a:r>
              <a:rPr lang="cs-CZ" sz="1600" dirty="0"/>
              <a:t>Smlouva o úvěru i smlouva o jeho zprostředkování musí být uzavřeny písemně. Spotřebitel má právo si uzavření smlouvy rozmyslet ve lhůtě 14 dnů, během nichž má smlouvu či její návrh k dispozici, a to ve dvou různých variantách.</a:t>
            </a:r>
          </a:p>
          <a:p>
            <a:r>
              <a:rPr lang="cs-CZ" sz="1600" dirty="0"/>
              <a:t>V případě uzavření smlouvy o spotřebitelském úvěru </a:t>
            </a:r>
            <a:r>
              <a:rPr lang="cs-CZ" sz="1600" b="1" dirty="0"/>
              <a:t>na bydlení</a:t>
            </a:r>
            <a:r>
              <a:rPr lang="cs-CZ" sz="1600" dirty="0"/>
              <a:t> má spotřebitel lhůtu 14 dnů</a:t>
            </a:r>
            <a:r>
              <a:rPr lang="cs-CZ" sz="1600" b="1" dirty="0"/>
              <a:t> před</a:t>
            </a:r>
            <a:r>
              <a:rPr lang="cs-CZ" sz="1600" dirty="0"/>
              <a:t> uzavřením smlouvy. Spotřebitel má k dispozici kompletní návrh smlouvy a poskytovatel nesmí v průběhu této lhůty měnit smluvní podmínky. </a:t>
            </a:r>
          </a:p>
          <a:p>
            <a:r>
              <a:rPr lang="cs-CZ" sz="1600" dirty="0"/>
              <a:t>Od smlouvy o spotřebitelském </a:t>
            </a:r>
            <a:r>
              <a:rPr lang="cs-CZ" sz="1600" b="1" dirty="0"/>
              <a:t>úvěru jiném než na bydlení</a:t>
            </a:r>
            <a:r>
              <a:rPr lang="cs-CZ" sz="1600" dirty="0"/>
              <a:t> a od smlouvy </a:t>
            </a:r>
            <a:r>
              <a:rPr lang="cs-CZ" sz="1600" b="1" dirty="0"/>
              <a:t>o zprostředkování</a:t>
            </a:r>
            <a:r>
              <a:rPr lang="cs-CZ" sz="1600" dirty="0"/>
              <a:t> je možné odstoupit ve lhůtě 14 dnů </a:t>
            </a:r>
            <a:r>
              <a:rPr lang="cs-CZ" sz="1600" b="1" dirty="0"/>
              <a:t>od</a:t>
            </a:r>
            <a:r>
              <a:rPr lang="cs-CZ" sz="1600" dirty="0"/>
              <a:t> uzavření smlouvy bez uvedení důvodu. Dopis o odstoupení od smlouvy musí být poskytovateli nebo zprostředkovateli zaslán nejpozději poslední den této lhůty. Poskytovatel nebo zprostředkovatel nemůže požadovat, aby byl podpis úředně ověřen.</a:t>
            </a:r>
            <a:endParaRPr lang="cs-CZ" sz="1600" dirty="0">
              <a:effectLst/>
            </a:endParaRPr>
          </a:p>
        </p:txBody>
      </p:sp>
    </p:spTree>
    <p:extLst>
      <p:ext uri="{BB962C8B-B14F-4D97-AF65-F5344CB8AC3E}">
        <p14:creationId xmlns:p14="http://schemas.microsoft.com/office/powerpoint/2010/main" val="3753255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Zákaz vázat poskytnutí nebo zprostředkování úvěru na sjednání doplňkových služeb</a:t>
            </a:r>
          </a:p>
        </p:txBody>
      </p:sp>
      <p:sp>
        <p:nvSpPr>
          <p:cNvPr id="5" name="Zástupný symbol pro obsah 4"/>
          <p:cNvSpPr>
            <a:spLocks noGrp="1"/>
          </p:cNvSpPr>
          <p:nvPr>
            <p:ph idx="1"/>
          </p:nvPr>
        </p:nvSpPr>
        <p:spPr/>
        <p:txBody>
          <a:bodyPr/>
          <a:lstStyle/>
          <a:p>
            <a:endParaRPr lang="cs-CZ" sz="1600" dirty="0"/>
          </a:p>
          <a:p>
            <a:endParaRPr lang="cs-CZ" sz="1600" dirty="0"/>
          </a:p>
          <a:p>
            <a:r>
              <a:rPr lang="cs-CZ" sz="1600" dirty="0"/>
              <a:t>Zákon zakazuje, aby bylo sjednání úvěru nebo jeho zprostředkování podmíněno sjednáním doplňkových služeb, např. životního pojištění.</a:t>
            </a:r>
          </a:p>
          <a:p>
            <a:r>
              <a:rPr lang="cs-CZ" sz="1600" dirty="0"/>
              <a:t>U </a:t>
            </a:r>
            <a:r>
              <a:rPr lang="cs-CZ" sz="1600" b="1" dirty="0"/>
              <a:t>zprostředkování</a:t>
            </a:r>
            <a:r>
              <a:rPr lang="cs-CZ" sz="1600" dirty="0"/>
              <a:t> úvěru je tento zákaz absolutní.</a:t>
            </a:r>
          </a:p>
          <a:p>
            <a:pPr algn="just"/>
            <a:r>
              <a:rPr lang="cs-CZ" sz="1600" dirty="0"/>
              <a:t>V případě </a:t>
            </a:r>
            <a:r>
              <a:rPr lang="cs-CZ" sz="1600" b="1" dirty="0"/>
              <a:t>sjednání</a:t>
            </a:r>
            <a:r>
              <a:rPr lang="cs-CZ" sz="1600" dirty="0"/>
              <a:t> úvěru existují výjimky ve prospěch bezplatného platebního nebo spořicího účtu, stavebního spoření a pojištění. V případě pojištění můžete zvolit pojišťovnu a pojištění dle vlastního výběru; poskytovatel má pouze právo stanovit, jaké parametry musí pojištění splňovat (např. výši pojistné částky, spoluúčast, přípustné výluky). To neplatí pro pojištění financovaného vozidla, u něhož poskytovatel může vyžadovat uzavření jím vybraného pojistného produktu. Tato výjimka je určena k tomu, aby byla maximálně zajištěna hodnota financovaného vozu, který většinou slouží k zajištění úvěru. </a:t>
            </a:r>
            <a:endParaRPr lang="cs-CZ" sz="1600" dirty="0">
              <a:effectLst/>
            </a:endParaRPr>
          </a:p>
        </p:txBody>
      </p:sp>
    </p:spTree>
    <p:extLst>
      <p:ext uri="{BB962C8B-B14F-4D97-AF65-F5344CB8AC3E}">
        <p14:creationId xmlns:p14="http://schemas.microsoft.com/office/powerpoint/2010/main" val="2350051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Právo předčasně splatit úvěr</a:t>
            </a:r>
          </a:p>
        </p:txBody>
      </p:sp>
      <p:sp>
        <p:nvSpPr>
          <p:cNvPr id="5" name="Zástupný symbol pro obsah 4"/>
          <p:cNvSpPr>
            <a:spLocks noGrp="1"/>
          </p:cNvSpPr>
          <p:nvPr>
            <p:ph idx="1"/>
          </p:nvPr>
        </p:nvSpPr>
        <p:spPr/>
        <p:txBody>
          <a:bodyPr/>
          <a:lstStyle/>
          <a:p>
            <a:r>
              <a:rPr lang="cs-CZ" sz="1600" dirty="0"/>
              <a:t>Spotřebitel může úvěr kdykoli zcela nebo částečně předčasně splatit. V takovém případě věřitel musí snížit adekvátně úroky a poplatky placené spotřebitelem o částku, kterou by musel zaplatit, pokud by úvěr předčasně nesplatil. Zároveň má věřitel právo na náhradu nákladů spojených s předčasným splacením.</a:t>
            </a:r>
          </a:p>
          <a:p>
            <a:r>
              <a:rPr lang="cs-CZ" sz="1600" dirty="0"/>
              <a:t>U </a:t>
            </a:r>
            <a:r>
              <a:rPr lang="cs-CZ" sz="1600" b="1" dirty="0"/>
              <a:t>spotřebitelského úvěru</a:t>
            </a:r>
            <a:r>
              <a:rPr lang="cs-CZ" sz="1600" dirty="0"/>
              <a:t> jiného než na bydlení nesmí přesáhnout 1 % z předčasně splacené části úvěru a částky úroku, kterou by jinak spotřebitel do konce doby splatnosti úvěru zaplatil. </a:t>
            </a:r>
          </a:p>
          <a:p>
            <a:r>
              <a:rPr lang="cs-CZ" sz="1600" dirty="0"/>
              <a:t>V případě </a:t>
            </a:r>
            <a:r>
              <a:rPr lang="cs-CZ" sz="1600" b="1" dirty="0"/>
              <a:t>úvěrů na bydlení</a:t>
            </a:r>
            <a:r>
              <a:rPr lang="cs-CZ" sz="1600" dirty="0"/>
              <a:t> není náhrada nákladů omezena jedním procentem (s výjimkou případů, kdy dochází k předčasnému splacení v důsledku prodeje nemovitosti), avšak jsou stanoveny situace, při nichž je předčasné splacení úplně zdarma, např. v případě předčasného splacení v důsledku dlouhodobé nemoci nebo invalidity. Také je možno každoročně splatit zdarma v období jednoho měsíce před výročím fixace úrokové sazby (resp. výročím uzavření smlouvy o úvěru) 25 % celkové výše úvěru. </a:t>
            </a:r>
            <a:endParaRPr lang="cs-CZ" sz="1600" dirty="0">
              <a:effectLst/>
            </a:endParaRPr>
          </a:p>
        </p:txBody>
      </p:sp>
    </p:spTree>
    <p:extLst>
      <p:ext uri="{BB962C8B-B14F-4D97-AF65-F5344CB8AC3E}">
        <p14:creationId xmlns:p14="http://schemas.microsoft.com/office/powerpoint/2010/main" val="1741153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Omezení sankcí a vymáhání dluhu</a:t>
            </a:r>
          </a:p>
        </p:txBody>
      </p:sp>
      <p:sp>
        <p:nvSpPr>
          <p:cNvPr id="5" name="Zástupný symbol pro obsah 4"/>
          <p:cNvSpPr>
            <a:spLocks noGrp="1"/>
          </p:cNvSpPr>
          <p:nvPr>
            <p:ph idx="1"/>
          </p:nvPr>
        </p:nvSpPr>
        <p:spPr/>
        <p:txBody>
          <a:bodyPr/>
          <a:lstStyle/>
          <a:p>
            <a:r>
              <a:rPr lang="cs-CZ" sz="1600" dirty="0"/>
              <a:t>Zákon výrazně omezuje sankce, které je možno uplatnit při prodlení u splácení dluhu ze spotřebitelského úvěru. Omezení platí i pro smlouvy uzavřené před 1.12.2016, pokud k prodlení došlo po tomto datu. </a:t>
            </a:r>
          </a:p>
          <a:p>
            <a:r>
              <a:rPr lang="cs-CZ" sz="1600" dirty="0"/>
              <a:t>Podle nové právní úpravy je možné sjednat (výslovně ve smlouvě o spotřebitelském úvěru, protože co tam není uvedeno, není vymahatelné):</a:t>
            </a:r>
          </a:p>
          <a:p>
            <a:r>
              <a:rPr lang="cs-CZ" sz="1600" dirty="0"/>
              <a:t>úroky z prodlení ve výši stanovené nařízením vlády (nyní 8,05 % p. a.),</a:t>
            </a:r>
          </a:p>
          <a:p>
            <a:r>
              <a:rPr lang="cs-CZ" sz="1600" dirty="0"/>
              <a:t>smluvní pokutu ve výši 0,1 % denně z dlužné částky, která však nesmí přesáhnout polovinu poskytnutého úvěru, maximálně však 200.000 Kč, a dále</a:t>
            </a:r>
          </a:p>
          <a:p>
            <a:r>
              <a:rPr lang="cs-CZ" sz="1600" dirty="0"/>
              <a:t>náhradu účelně vynaložených nákladů na vymáhání dluhu (např. zastoupení advokátem, soudní poplatky, poplatky inkasní agentuře apod.).</a:t>
            </a:r>
          </a:p>
          <a:p>
            <a:r>
              <a:rPr lang="cs-CZ" sz="1600" dirty="0"/>
              <a:t>Účelnost takto vynaložených nákladů je povinen věřitel prokázat.</a:t>
            </a:r>
            <a:endParaRPr lang="cs-CZ" sz="1600" dirty="0">
              <a:effectLst/>
            </a:endParaRPr>
          </a:p>
        </p:txBody>
      </p:sp>
    </p:spTree>
    <p:extLst>
      <p:ext uri="{BB962C8B-B14F-4D97-AF65-F5344CB8AC3E}">
        <p14:creationId xmlns:p14="http://schemas.microsoft.com/office/powerpoint/2010/main" val="4093605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Úvěr ze stavebního spoření</a:t>
            </a:r>
          </a:p>
        </p:txBody>
      </p:sp>
      <p:sp>
        <p:nvSpPr>
          <p:cNvPr id="5" name="Zástupný symbol pro obsah 4"/>
          <p:cNvSpPr>
            <a:spLocks noGrp="1"/>
          </p:cNvSpPr>
          <p:nvPr>
            <p:ph idx="1"/>
          </p:nvPr>
        </p:nvSpPr>
        <p:spPr/>
        <p:txBody>
          <a:bodyPr/>
          <a:lstStyle/>
          <a:p>
            <a:pPr algn="just"/>
            <a:r>
              <a:rPr lang="cs-CZ" sz="1600" b="1" dirty="0"/>
              <a:t>fáze úvěru</a:t>
            </a:r>
            <a:r>
              <a:rPr lang="cs-CZ" sz="1600" dirty="0"/>
              <a:t> u stavebního spoření je založena na splnění určité hodnoty tzv. </a:t>
            </a:r>
            <a:r>
              <a:rPr lang="cs-CZ" sz="1600" dirty="0" err="1"/>
              <a:t>ohodnocovacího</a:t>
            </a:r>
            <a:r>
              <a:rPr lang="cs-CZ" sz="1600" dirty="0"/>
              <a:t> čísla (které se počítá z výše uspořené částky a připsaných záloh státních podpor, z výše získaných úroků od začátku stavebního spoření, z varianty či tarifu spoření a výše cílové částky) nárok na poskytnutí úvěru do výše tzv.</a:t>
            </a:r>
            <a:r>
              <a:rPr lang="cs-CZ" sz="1600" b="1" dirty="0"/>
              <a:t> cílové částky</a:t>
            </a:r>
            <a:r>
              <a:rPr lang="cs-CZ" sz="1600" dirty="0"/>
              <a:t>. Zákon o stavebním spoření omezuje úročení úvěru tak, že úrok smí být maximálně o 3 procentní body vyšší, než je úročení vkladů. Při úročení vkladů ve výši 2 % smí být tedy úrok z úvěru nejvýše 5 %.</a:t>
            </a:r>
          </a:p>
          <a:p>
            <a:pPr algn="just"/>
            <a:endParaRPr lang="cs-CZ" sz="1600" dirty="0"/>
          </a:p>
          <a:p>
            <a:pPr algn="just"/>
            <a:r>
              <a:rPr lang="cs-CZ" sz="1600" dirty="0"/>
              <a:t>Pokud účastník stavebního spoření potřebuje úvěr dříve, než naspořil smluvně stanovenou částku, může požádat o </a:t>
            </a:r>
            <a:r>
              <a:rPr lang="cs-CZ" sz="1600" b="1" dirty="0"/>
              <a:t>tzv. překlenovací úvěr,</a:t>
            </a:r>
            <a:r>
              <a:rPr lang="cs-CZ" sz="1600" dirty="0"/>
              <a:t> a to na dobu, než naspoří smluvenou částku a bude mít nárok na řádný úvěr ze stavebního spoření. </a:t>
            </a:r>
          </a:p>
        </p:txBody>
      </p:sp>
    </p:spTree>
    <p:extLst>
      <p:ext uri="{BB962C8B-B14F-4D97-AF65-F5344CB8AC3E}">
        <p14:creationId xmlns:p14="http://schemas.microsoft.com/office/powerpoint/2010/main" val="2132951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Úvěr ze stavebního spoření</a:t>
            </a:r>
          </a:p>
        </p:txBody>
      </p:sp>
      <p:sp>
        <p:nvSpPr>
          <p:cNvPr id="5" name="Zástupný symbol pro obsah 4"/>
          <p:cNvSpPr>
            <a:spLocks noGrp="1"/>
          </p:cNvSpPr>
          <p:nvPr>
            <p:ph idx="1"/>
          </p:nvPr>
        </p:nvSpPr>
        <p:spPr/>
        <p:txBody>
          <a:bodyPr/>
          <a:lstStyle/>
          <a:p>
            <a:pPr algn="just"/>
            <a:r>
              <a:rPr lang="cs-CZ" sz="1600" dirty="0"/>
              <a:t>Překlenovací úvěr bývá úročen vyšším úrokem než řádný úvěr ze stavebního spoření. </a:t>
            </a:r>
          </a:p>
          <a:p>
            <a:pPr algn="just"/>
            <a:endParaRPr lang="cs-CZ" sz="1600" dirty="0"/>
          </a:p>
          <a:p>
            <a:pPr algn="just"/>
            <a:r>
              <a:rPr lang="cs-CZ" sz="1600" dirty="0"/>
              <a:t>Úskalím překlenovacího úvěru je, že překlenovací úvěr není splácen v pravidelných splátkách (ty jsou započítány na spoření). To znamená, že ve fázi překlenovacího úvěru platíte do doby, než naspoříte částku určenou ve smlouvě, pouze úrok z CELÉ částky překlenovacího úvěru, nedochází tedy ke snižování jistiny (částky úvěru). </a:t>
            </a:r>
          </a:p>
          <a:p>
            <a:pPr algn="just"/>
            <a:endParaRPr lang="cs-CZ" sz="1600" dirty="0"/>
          </a:p>
          <a:p>
            <a:pPr algn="just"/>
            <a:r>
              <a:rPr lang="cs-CZ" sz="1600" dirty="0"/>
              <a:t>Překlenovací úvěr totiž bývá splacen naráz z poskytnutého řádného úvěru ze stavebního spoření. </a:t>
            </a:r>
          </a:p>
          <a:p>
            <a:pPr algn="just"/>
            <a:endParaRPr lang="cs-CZ" sz="1600" dirty="0"/>
          </a:p>
          <a:p>
            <a:pPr algn="just"/>
            <a:r>
              <a:rPr lang="cs-CZ" sz="1600" b="1" dirty="0">
                <a:solidFill>
                  <a:srgbClr val="FF0000"/>
                </a:solidFill>
              </a:rPr>
              <a:t>ALE</a:t>
            </a:r>
            <a:r>
              <a:rPr lang="cs-CZ" sz="1600" dirty="0"/>
              <a:t> výhodou překlenovacího úvěru je, že částka, která je použita na umoření dluhu v případě hypotéky, vkládáte na stavební spoření, kde je úročena a získáváte kromě úroku státní podporu!!!</a:t>
            </a:r>
          </a:p>
        </p:txBody>
      </p:sp>
    </p:spTree>
    <p:extLst>
      <p:ext uri="{BB962C8B-B14F-4D97-AF65-F5344CB8AC3E}">
        <p14:creationId xmlns:p14="http://schemas.microsoft.com/office/powerpoint/2010/main" val="2613558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Úvěr</a:t>
            </a:r>
          </a:p>
        </p:txBody>
      </p:sp>
      <p:sp>
        <p:nvSpPr>
          <p:cNvPr id="5" name="Zástupný symbol pro obsah 4"/>
          <p:cNvSpPr>
            <a:spLocks noGrp="1"/>
          </p:cNvSpPr>
          <p:nvPr>
            <p:ph idx="1"/>
          </p:nvPr>
        </p:nvSpPr>
        <p:spPr/>
        <p:txBody>
          <a:bodyPr/>
          <a:lstStyle/>
          <a:p>
            <a:r>
              <a:rPr lang="cs-CZ" sz="2000" dirty="0"/>
              <a:t>Úvěrující (věřitel) se zavazuje, že úvěrovanému (</a:t>
            </a:r>
            <a:r>
              <a:rPr lang="cs-CZ" sz="2000" dirty="0" err="1"/>
              <a:t>dlužiteli</a:t>
            </a:r>
            <a:r>
              <a:rPr lang="cs-CZ" sz="2000" dirty="0"/>
              <a:t>) poskytne na jeho požádání a v jeho prospěch peněžité prostředky v určité částce. Naopak úvěrovaný se zavazuje, že tyto prostředky vrátí v předem stanovené lhůtě a zaplatí za ně úrok.</a:t>
            </a:r>
          </a:p>
          <a:p>
            <a:endParaRPr lang="cs-CZ" sz="2000" dirty="0"/>
          </a:p>
          <a:p>
            <a:pPr marL="72000" indent="0">
              <a:buNone/>
            </a:pPr>
            <a:r>
              <a:rPr lang="cs-CZ" sz="2000" b="1" dirty="0"/>
              <a:t>Co to je úrok?</a:t>
            </a:r>
          </a:p>
          <a:p>
            <a:r>
              <a:rPr lang="cs-CZ" sz="2000" dirty="0"/>
              <a:t>Úrok představuje odměnu za poskytnutí úvěru. Je vyjádřen v procentech na určité období - zpravidla jednoho roku (</a:t>
            </a:r>
            <a:r>
              <a:rPr lang="cs-CZ" sz="2000" dirty="0" err="1"/>
              <a:t>p.a</a:t>
            </a:r>
            <a:r>
              <a:rPr lang="cs-CZ" sz="2000" dirty="0"/>
              <a:t>. - per </a:t>
            </a:r>
            <a:r>
              <a:rPr lang="cs-CZ" sz="2000" dirty="0" err="1"/>
              <a:t>annum</a:t>
            </a:r>
            <a:r>
              <a:rPr lang="cs-CZ" sz="2000" dirty="0"/>
              <a:t>) z celkové částky úvěru.</a:t>
            </a:r>
          </a:p>
          <a:p>
            <a:pPr marL="72000" indent="0">
              <a:buNone/>
            </a:pPr>
            <a:endParaRPr lang="cs-CZ" sz="2400" dirty="0"/>
          </a:p>
        </p:txBody>
      </p:sp>
    </p:spTree>
    <p:extLst>
      <p:ext uri="{BB962C8B-B14F-4D97-AF65-F5344CB8AC3E}">
        <p14:creationId xmlns:p14="http://schemas.microsoft.com/office/powerpoint/2010/main" val="2077862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Jaký je rozdíl mezi úvěrem ze stavebního spoření a úvěrem hypotečním?</a:t>
            </a:r>
          </a:p>
        </p:txBody>
      </p:sp>
      <p:sp>
        <p:nvSpPr>
          <p:cNvPr id="5" name="Zástupný symbol pro obsah 4"/>
          <p:cNvSpPr>
            <a:spLocks noGrp="1"/>
          </p:cNvSpPr>
          <p:nvPr>
            <p:ph idx="1"/>
          </p:nvPr>
        </p:nvSpPr>
        <p:spPr/>
        <p:txBody>
          <a:bodyPr/>
          <a:lstStyle/>
          <a:p>
            <a:pPr algn="just"/>
            <a:endParaRPr lang="cs-CZ" sz="1600" dirty="0"/>
          </a:p>
          <a:p>
            <a:pPr algn="just"/>
            <a:r>
              <a:rPr lang="cs-CZ" sz="1600" dirty="0"/>
              <a:t>Jak úvěr ze stavebního spoření, tak úvěr hypoteční, jsou ze zákona spotřebitelským úvěrem na bydlení. </a:t>
            </a:r>
          </a:p>
          <a:p>
            <a:pPr algn="just"/>
            <a:endParaRPr lang="cs-CZ" sz="1600" dirty="0"/>
          </a:p>
          <a:p>
            <a:pPr algn="just"/>
            <a:r>
              <a:rPr lang="cs-CZ" sz="1600" dirty="0"/>
              <a:t>Hypoteční úvěr je úvěr zajištěný zástavním právem k nemovitosti, tzv. hypotékou. </a:t>
            </a:r>
          </a:p>
          <a:p>
            <a:pPr algn="just"/>
            <a:endParaRPr lang="cs-CZ" sz="1600" dirty="0"/>
          </a:p>
          <a:p>
            <a:pPr algn="just"/>
            <a:r>
              <a:rPr lang="cs-CZ" sz="1600" dirty="0"/>
              <a:t>Oproti tomu při splnění dohodnutých podmínek a do určité výše úvěru (obvykle do 500.000 Kč) nemusí být úvěr ze stavebního spoření zajištěn zástavním právem k nemovitosti. </a:t>
            </a:r>
          </a:p>
          <a:p>
            <a:pPr algn="just"/>
            <a:endParaRPr lang="cs-CZ" sz="1600" dirty="0"/>
          </a:p>
          <a:p>
            <a:pPr algn="just"/>
            <a:r>
              <a:rPr lang="cs-CZ" sz="1600" dirty="0"/>
              <a:t>U úvěru ze stavebního spoření je navíc úroková sazba známa (fixována) na celou dobu trvání úvěru. </a:t>
            </a:r>
          </a:p>
          <a:p>
            <a:pPr algn="just"/>
            <a:endParaRPr lang="cs-CZ" sz="1600" dirty="0"/>
          </a:p>
          <a:p>
            <a:pPr algn="just"/>
            <a:r>
              <a:rPr lang="cs-CZ" sz="1600" dirty="0"/>
              <a:t>U hypoték se úroková sazba fixuje běžně na 3 – 5 let, nikoli na celou dobu trvání úvěru.</a:t>
            </a:r>
          </a:p>
        </p:txBody>
      </p:sp>
    </p:spTree>
    <p:extLst>
      <p:ext uri="{BB962C8B-B14F-4D97-AF65-F5344CB8AC3E}">
        <p14:creationId xmlns:p14="http://schemas.microsoft.com/office/powerpoint/2010/main" val="12393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Úvěr</a:t>
            </a:r>
          </a:p>
        </p:txBody>
      </p:sp>
      <p:sp>
        <p:nvSpPr>
          <p:cNvPr id="5" name="Zástupný symbol pro obsah 4"/>
          <p:cNvSpPr>
            <a:spLocks noGrp="1"/>
          </p:cNvSpPr>
          <p:nvPr>
            <p:ph idx="1"/>
          </p:nvPr>
        </p:nvSpPr>
        <p:spPr/>
        <p:txBody>
          <a:bodyPr/>
          <a:lstStyle/>
          <a:p>
            <a:pPr marL="72000" indent="0">
              <a:buNone/>
            </a:pPr>
            <a:r>
              <a:rPr lang="cs-CZ" sz="2000" b="1" dirty="0"/>
              <a:t>Co znamená RPSN?</a:t>
            </a:r>
          </a:p>
          <a:p>
            <a:r>
              <a:rPr lang="cs-CZ" sz="2000" dirty="0"/>
              <a:t>Na rozdíl od úroku zahrnuje RPSN všechny náklady úvěru včetně všech dodatečných plateb a je vyjádřena jako roční procento z celkové výše úvěru. Je to tedy nejjednodušší pomůcka pro porovnání výhodnosti úvěru. Čím nižší RPSN, tím je úvěr „levnější”.</a:t>
            </a:r>
          </a:p>
          <a:p>
            <a:pPr marL="72000" indent="0">
              <a:buNone/>
            </a:pPr>
            <a:endParaRPr lang="cs-CZ" sz="2400" dirty="0"/>
          </a:p>
        </p:txBody>
      </p:sp>
    </p:spTree>
    <p:extLst>
      <p:ext uri="{BB962C8B-B14F-4D97-AF65-F5344CB8AC3E}">
        <p14:creationId xmlns:p14="http://schemas.microsoft.com/office/powerpoint/2010/main" val="165516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00" y="1782503"/>
            <a:ext cx="11215862" cy="3621789"/>
          </a:xfrm>
          <a:prstGeom prst="rect">
            <a:avLst/>
          </a:prstGeom>
        </p:spPr>
      </p:pic>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RPSN</a:t>
            </a:r>
          </a:p>
        </p:txBody>
      </p:sp>
      <p:sp>
        <p:nvSpPr>
          <p:cNvPr id="5" name="Zástupný symbol pro obsah 4"/>
          <p:cNvSpPr>
            <a:spLocks noGrp="1"/>
          </p:cNvSpPr>
          <p:nvPr>
            <p:ph idx="1"/>
          </p:nvPr>
        </p:nvSpPr>
        <p:spPr/>
        <p:txBody>
          <a:bodyPr/>
          <a:lstStyle/>
          <a:p>
            <a:pPr marL="72000" indent="0">
              <a:buNone/>
            </a:pPr>
            <a:endParaRPr lang="cs-CZ" sz="1800" dirty="0"/>
          </a:p>
          <a:p>
            <a:r>
              <a:rPr lang="cs-CZ" sz="1800" dirty="0"/>
              <a:t> </a:t>
            </a:r>
          </a:p>
          <a:p>
            <a:endParaRPr lang="cs-CZ" sz="1800" dirty="0"/>
          </a:p>
          <a:p>
            <a:endParaRPr lang="cs-CZ" sz="1800" dirty="0"/>
          </a:p>
          <a:p>
            <a:endParaRPr lang="cs-CZ" sz="1800" dirty="0"/>
          </a:p>
          <a:p>
            <a:endParaRPr lang="cs-CZ" sz="1800" dirty="0"/>
          </a:p>
          <a:p>
            <a:endParaRPr lang="cs-CZ" sz="1800" dirty="0"/>
          </a:p>
          <a:p>
            <a:endParaRPr lang="cs-CZ" sz="1800" dirty="0"/>
          </a:p>
          <a:p>
            <a:endParaRPr lang="cs-CZ" sz="1800" dirty="0"/>
          </a:p>
          <a:p>
            <a:r>
              <a:rPr lang="cs-CZ" sz="1600" dirty="0"/>
              <a:t>Kalkulátor RPSN je k dispozici např. na webových stránkách finančního arbitra</a:t>
            </a:r>
          </a:p>
          <a:p>
            <a:pPr marL="72000" indent="0">
              <a:buNone/>
            </a:pPr>
            <a:r>
              <a:rPr lang="cs-CZ" sz="1600" dirty="0"/>
              <a:t>http://www.finarbitr.cz/cs/informace-pro-verejnost/kalkulator-rpsn.html</a:t>
            </a:r>
          </a:p>
        </p:txBody>
      </p:sp>
    </p:spTree>
    <p:extLst>
      <p:ext uri="{BB962C8B-B14F-4D97-AF65-F5344CB8AC3E}">
        <p14:creationId xmlns:p14="http://schemas.microsoft.com/office/powerpoint/2010/main" val="409382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délky trvání:</a:t>
            </a:r>
          </a:p>
          <a:p>
            <a:r>
              <a:rPr lang="cs-CZ" sz="2000" dirty="0"/>
              <a:t>krátkodobé (splatné do 1 roku)</a:t>
            </a:r>
          </a:p>
          <a:p>
            <a:r>
              <a:rPr lang="cs-CZ" sz="2000" dirty="0"/>
              <a:t>střednědobé (1 - 5 let)</a:t>
            </a:r>
          </a:p>
          <a:p>
            <a:r>
              <a:rPr lang="cs-CZ" sz="2000" dirty="0"/>
              <a:t>dlouhodobé (nad 5 let)</a:t>
            </a:r>
          </a:p>
          <a:p>
            <a:pPr marL="72000" indent="0">
              <a:buNone/>
            </a:pPr>
            <a:endParaRPr lang="cs-CZ" sz="2000" b="1" dirty="0"/>
          </a:p>
          <a:p>
            <a:pPr marL="72000" indent="0">
              <a:buNone/>
            </a:pPr>
            <a:r>
              <a:rPr lang="cs-CZ" sz="2000" b="1" dirty="0"/>
              <a:t>Podle osoby věřitele:</a:t>
            </a:r>
          </a:p>
          <a:p>
            <a:r>
              <a:rPr lang="cs-CZ" sz="2000" dirty="0"/>
              <a:t>bankovní úvěry (věřitelem je banka nebo družstevní záložna)</a:t>
            </a:r>
          </a:p>
          <a:p>
            <a:r>
              <a:rPr lang="cs-CZ" sz="2000" dirty="0"/>
              <a:t>nebankovní úvěry</a:t>
            </a:r>
          </a:p>
          <a:p>
            <a:pPr marL="72000" indent="0">
              <a:buNone/>
            </a:pPr>
            <a:endParaRPr lang="cs-CZ" sz="2400" dirty="0"/>
          </a:p>
        </p:txBody>
      </p:sp>
    </p:spTree>
    <p:extLst>
      <p:ext uri="{BB962C8B-B14F-4D97-AF65-F5344CB8AC3E}">
        <p14:creationId xmlns:p14="http://schemas.microsoft.com/office/powerpoint/2010/main" val="3340191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osoby dlužníka:</a:t>
            </a:r>
          </a:p>
          <a:p>
            <a:r>
              <a:rPr lang="cs-CZ" sz="2000" dirty="0"/>
              <a:t>spotřebitelské úvěry</a:t>
            </a:r>
          </a:p>
          <a:p>
            <a:r>
              <a:rPr lang="cs-CZ" sz="2000" dirty="0"/>
              <a:t>úvěry poskytované osobám, které nejsou spotřebiteli</a:t>
            </a:r>
          </a:p>
          <a:p>
            <a:endParaRPr lang="cs-CZ" sz="2000" dirty="0"/>
          </a:p>
          <a:p>
            <a:pPr marL="72000" indent="0">
              <a:buNone/>
            </a:pPr>
            <a:r>
              <a:rPr lang="cs-CZ" sz="2000" b="1" dirty="0"/>
              <a:t>Podle zajištění:</a:t>
            </a:r>
          </a:p>
          <a:p>
            <a:r>
              <a:rPr lang="cs-CZ" sz="2000" dirty="0"/>
              <a:t>úvěry nezajištěné</a:t>
            </a:r>
          </a:p>
          <a:p>
            <a:r>
              <a:rPr lang="cs-CZ" sz="2000" dirty="0"/>
              <a:t>úvěry zajištěné – např. ručením (závazkem jiného člověka, že dluh zaplatí, pokud jej nezaplatí dlužník), zástavním právem k nemovitosti (tzv. hypotékou) či k jiné věci, zajišťovacím převodem práva či dohodou o srážkách ze mzdy či jiných příjmů. </a:t>
            </a:r>
          </a:p>
          <a:p>
            <a:endParaRPr lang="cs-CZ" sz="2000" dirty="0"/>
          </a:p>
          <a:p>
            <a:pPr marL="72000" indent="0">
              <a:buNone/>
            </a:pPr>
            <a:endParaRPr lang="cs-CZ" sz="2400" dirty="0"/>
          </a:p>
        </p:txBody>
      </p:sp>
    </p:spTree>
    <p:extLst>
      <p:ext uri="{BB962C8B-B14F-4D97-AF65-F5344CB8AC3E}">
        <p14:creationId xmlns:p14="http://schemas.microsoft.com/office/powerpoint/2010/main" val="3668014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účelu použití úvěru:</a:t>
            </a:r>
          </a:p>
          <a:p>
            <a:r>
              <a:rPr lang="cs-CZ" sz="2000" dirty="0"/>
              <a:t>na spotřebu (určené pro koupi spotřebního zboží, např. auta, televize, lednice, na dovolenou), tzv. spotřebitelské úvěry regulované zákonem,</a:t>
            </a:r>
          </a:p>
          <a:p>
            <a:r>
              <a:rPr lang="cs-CZ" sz="2000" dirty="0"/>
              <a:t>na bydlení,</a:t>
            </a:r>
          </a:p>
          <a:p>
            <a:r>
              <a:rPr lang="cs-CZ" sz="2000" dirty="0"/>
              <a:t>ostatní.</a:t>
            </a:r>
            <a:endParaRPr lang="cs-CZ" sz="2000" dirty="0">
              <a:effectLst/>
            </a:endParaRPr>
          </a:p>
        </p:txBody>
      </p:sp>
    </p:spTree>
    <p:extLst>
      <p:ext uri="{BB962C8B-B14F-4D97-AF65-F5344CB8AC3E}">
        <p14:creationId xmlns:p14="http://schemas.microsoft.com/office/powerpoint/2010/main" val="113978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Druhy úvěrů</a:t>
            </a:r>
          </a:p>
        </p:txBody>
      </p:sp>
      <p:sp>
        <p:nvSpPr>
          <p:cNvPr id="5" name="Zástupný symbol pro obsah 4"/>
          <p:cNvSpPr>
            <a:spLocks noGrp="1"/>
          </p:cNvSpPr>
          <p:nvPr>
            <p:ph idx="1"/>
          </p:nvPr>
        </p:nvSpPr>
        <p:spPr/>
        <p:txBody>
          <a:bodyPr/>
          <a:lstStyle/>
          <a:p>
            <a:pPr marL="72000" indent="0">
              <a:buNone/>
            </a:pPr>
            <a:r>
              <a:rPr lang="cs-CZ" sz="2400" b="1" dirty="0"/>
              <a:t>Úvěry na bydlení lze rozdělit na:</a:t>
            </a:r>
            <a:endParaRPr lang="cs-CZ" sz="2400" dirty="0"/>
          </a:p>
          <a:p>
            <a:r>
              <a:rPr lang="cs-CZ" sz="2000" dirty="0"/>
              <a:t>hypoteční úvěry,</a:t>
            </a:r>
          </a:p>
          <a:p>
            <a:r>
              <a:rPr lang="cs-CZ" sz="2000" dirty="0"/>
              <a:t>úvěry účelově určené k pořízení, zachování, údržbě, výstavbě bydlení (spotřebitelské úvěry na bydlení, americká hypotéka),</a:t>
            </a:r>
          </a:p>
          <a:p>
            <a:r>
              <a:rPr lang="cs-CZ" sz="2000" dirty="0"/>
              <a:t>úvěry ze stavebního spoření. </a:t>
            </a:r>
          </a:p>
        </p:txBody>
      </p:sp>
    </p:spTree>
    <p:extLst>
      <p:ext uri="{BB962C8B-B14F-4D97-AF65-F5344CB8AC3E}">
        <p14:creationId xmlns:p14="http://schemas.microsoft.com/office/powerpoint/2010/main" val="199815022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2891</Words>
  <Application>Microsoft Office PowerPoint</Application>
  <PresentationFormat>Širokoúhlá obrazovka</PresentationFormat>
  <Paragraphs>203</Paragraphs>
  <Slides>30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Tahoma</vt:lpstr>
      <vt:lpstr>Wingdings</vt:lpstr>
      <vt:lpstr>Prezentace_MU_CZ</vt:lpstr>
      <vt:lpstr>ÚVĚRY</vt:lpstr>
      <vt:lpstr>Co je dnes na programu</vt:lpstr>
      <vt:lpstr>Úvěr</vt:lpstr>
      <vt:lpstr>Úvěr</vt:lpstr>
      <vt:lpstr>RPSN</vt:lpstr>
      <vt:lpstr>Dělení úvěrů</vt:lpstr>
      <vt:lpstr>Dělení úvěrů</vt:lpstr>
      <vt:lpstr>Dělení úvěrů</vt:lpstr>
      <vt:lpstr>Druhy úvěrů</vt:lpstr>
      <vt:lpstr>Vyhodnocení bonity</vt:lpstr>
      <vt:lpstr>Hypotéční úvěr</vt:lpstr>
      <vt:lpstr>Úvěr</vt:lpstr>
      <vt:lpstr>Úvěr, půjčka, odložená platba, leasing</vt:lpstr>
      <vt:lpstr>Úvěr, půjčka, odložená platba, leasing</vt:lpstr>
      <vt:lpstr>Registry dlužníků</vt:lpstr>
      <vt:lpstr>Registry dlužníků</vt:lpstr>
      <vt:lpstr>Spotřebitelský úvěr</vt:lpstr>
      <vt:lpstr>Spotřebitelský úvěr</vt:lpstr>
      <vt:lpstr>Rozlišování spotřebitelských úvěrů</vt:lpstr>
      <vt:lpstr>Informační povinnosti vůči spotřebiteli</vt:lpstr>
      <vt:lpstr>Posouzení schopnosti spotřebitele splatit úvěr (úvěruschopnost)</vt:lpstr>
      <vt:lpstr>Zákaz použití směnky nebo šeku </vt:lpstr>
      <vt:lpstr>Zajištění úvěru a jeho přiměřenost</vt:lpstr>
      <vt:lpstr>Právo odstoupit od smlouvy a lhůta na rozmyšlenou</vt:lpstr>
      <vt:lpstr>Zákaz vázat poskytnutí nebo zprostředkování úvěru na sjednání doplňkových služeb</vt:lpstr>
      <vt:lpstr>Právo předčasně splatit úvěr</vt:lpstr>
      <vt:lpstr>Omezení sankcí a vymáhání dluhu</vt:lpstr>
      <vt:lpstr>Úvěr ze stavebního spoření</vt:lpstr>
      <vt:lpstr>Úvěr ze stavebního spoření</vt:lpstr>
      <vt:lpstr>Jaký je rozdíl mezi úvěrem ze stavebního spoření a úvěrem hypotečním?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ÚVĚRY</dc:title>
  <dc:creator>Martina Sponerová</dc:creator>
  <cp:lastModifiedBy>Martina Sponerová</cp:lastModifiedBy>
  <cp:revision>4</cp:revision>
  <dcterms:created xsi:type="dcterms:W3CDTF">2020-02-27T08:25:12Z</dcterms:created>
  <dcterms:modified xsi:type="dcterms:W3CDTF">2020-03-27T08:52:23Z</dcterms:modified>
</cp:coreProperties>
</file>