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8" r:id="rId10"/>
    <p:sldId id="265" r:id="rId11"/>
    <p:sldId id="267" r:id="rId12"/>
    <p:sldId id="271" r:id="rId13"/>
    <p:sldId id="272" r:id="rId14"/>
    <p:sldId id="291" r:id="rId15"/>
    <p:sldId id="273" r:id="rId16"/>
    <p:sldId id="280" r:id="rId17"/>
    <p:sldId id="281" r:id="rId18"/>
    <p:sldId id="282" r:id="rId19"/>
    <p:sldId id="283" r:id="rId20"/>
    <p:sldId id="29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69" r:id="rId38"/>
    <p:sldId id="274" r:id="rId39"/>
    <p:sldId id="275" r:id="rId40"/>
    <p:sldId id="279" r:id="rId41"/>
    <p:sldId id="276" r:id="rId42"/>
    <p:sldId id="277" r:id="rId43"/>
    <p:sldId id="303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3.wmf"/><Relationship Id="rId4" Type="http://schemas.openxmlformats.org/officeDocument/2006/relationships/image" Target="../media/image26.wmf"/><Relationship Id="rId9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2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SECTION | DEMO BLU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8337065" y="4773828"/>
            <a:ext cx="3854937" cy="208417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9617" tIns="44808" rIns="89617" bIns="44808" numCol="1" rtlCol="0" anchor="ctr" anchorCtr="0" compatLnSpc="1">
            <a:prstTxWarp prst="textNoShape">
              <a:avLst/>
            </a:prstTxWarp>
          </a:bodyPr>
          <a:lstStyle/>
          <a:p>
            <a:pPr algn="ctr" defTabSz="895831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" y="4773828"/>
            <a:ext cx="8337062" cy="2084172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9617" tIns="44808" rIns="89617" bIns="44808" numCol="1" rtlCol="0" anchor="ctr" anchorCtr="0" compatLnSpc="1">
            <a:prstTxWarp prst="textNoShape">
              <a:avLst/>
            </a:prstTxWarp>
          </a:bodyPr>
          <a:lstStyle/>
          <a:p>
            <a:pPr algn="ctr" defTabSz="895831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9836" y="4773829"/>
            <a:ext cx="8217227" cy="917862"/>
          </a:xfrm>
          <a:noFill/>
        </p:spPr>
        <p:txBody>
          <a:bodyPr lIns="146289" tIns="91431" rIns="146289" bIns="91431" anchor="t" anchorCtr="0"/>
          <a:lstStyle>
            <a:lvl1pPr>
              <a:defRPr sz="5293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8337065" y="4773831"/>
            <a:ext cx="3854936" cy="1352610"/>
          </a:xfrm>
          <a:noFill/>
        </p:spPr>
        <p:txBody>
          <a:bodyPr tIns="109717" bIns="109717">
            <a:noAutofit/>
          </a:bodyPr>
          <a:lstStyle>
            <a:lvl1pPr marL="0" indent="0">
              <a:spcBef>
                <a:spcPts val="0"/>
              </a:spcBef>
              <a:buNone/>
              <a:defRPr sz="1765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05806" y="6246344"/>
            <a:ext cx="2036322" cy="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239" y="6430127"/>
            <a:ext cx="3859607" cy="364224"/>
          </a:xfrm>
        </p:spPr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77859" y="6430127"/>
            <a:ext cx="2844904" cy="364224"/>
          </a:xfrm>
        </p:spPr>
        <p:txBody>
          <a:bodyPr/>
          <a:lstStyle/>
          <a:p>
            <a:fld id="{25B1B22E-D3C8-4129-8E85-2E5037E3E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69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8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5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73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07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2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2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5713-BE29-4E19-9A9E-7BE3219B1A65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321E-F572-412B-8065-092ABF93BC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sophosoft.com/graphics/football2002/sample2002-Graphs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%3Fq%3Dkeys%26hl%3Dcs%26lr%3D%26sa%3DN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amgmedia.com/freephotos/keys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Relationship Id="rId22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osoba/401436" TargetMode="External"/><Relationship Id="rId3" Type="http://schemas.openxmlformats.org/officeDocument/2006/relationships/hyperlink" Target="https://is.muni.cz/auth/osoba/206437" TargetMode="External"/><Relationship Id="rId7" Type="http://schemas.openxmlformats.org/officeDocument/2006/relationships/hyperlink" Target="https://is.muni.cz/auth/publication/1218615?vysledek=73126" TargetMode="External"/><Relationship Id="rId2" Type="http://schemas.openxmlformats.org/officeDocument/2006/relationships/hyperlink" Target="https://is.muni.cz/auth/publication/1497051?vysledek=73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osoba/408849" TargetMode="External"/><Relationship Id="rId5" Type="http://schemas.openxmlformats.org/officeDocument/2006/relationships/hyperlink" Target="https://is.muni.cz/auth/osoba/146287" TargetMode="External"/><Relationship Id="rId4" Type="http://schemas.openxmlformats.org/officeDocument/2006/relationships/hyperlink" Target="https://is.muni.cz/auth/osoba/173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přednáška POIN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22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7" y="1263897"/>
            <a:ext cx="8659266" cy="4602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566160" y="631767"/>
            <a:ext cx="34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MS Dynamics 365 Business </a:t>
            </a:r>
            <a:r>
              <a:rPr lang="cs-CZ" dirty="0" err="1" smtClean="0"/>
              <a:t>Central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15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12" y="1244600"/>
            <a:ext cx="9544431" cy="5509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566160" y="631767"/>
            <a:ext cx="343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MS Dynamics 365 Business </a:t>
            </a:r>
            <a:r>
              <a:rPr lang="cs-CZ" dirty="0" err="1" smtClean="0"/>
              <a:t>Central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6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38200" y="197004"/>
            <a:ext cx="10515600" cy="1325563"/>
          </a:xfrm>
        </p:spPr>
        <p:txBody>
          <a:bodyPr/>
          <a:lstStyle/>
          <a:p>
            <a:r>
              <a:rPr lang="cs-CZ" altLang="cs-CZ" dirty="0" smtClean="0"/>
              <a:t>ERP-benefity 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E67AA-9709-46F9-98FD-177275457B07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08100"/>
            <a:ext cx="496252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613150"/>
            <a:ext cx="4972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870964"/>
            <a:ext cx="494347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ERP-benefity II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E67AA-9709-46F9-98FD-177275457B07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1557338"/>
            <a:ext cx="5000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1844676"/>
            <a:ext cx="5000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47851" y="3586164"/>
            <a:ext cx="8342313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b="1" dirty="0" err="1">
                <a:latin typeface="Arial" charset="0"/>
              </a:rPr>
              <a:t>Zdroj</a:t>
            </a:r>
            <a:r>
              <a:rPr lang="cs-CZ" sz="1050" b="1" dirty="0">
                <a:latin typeface="Arial" charset="0"/>
              </a:rPr>
              <a:t> (benefity I a II) </a:t>
            </a:r>
            <a:r>
              <a:rPr lang="en-US" sz="1050" b="1" dirty="0">
                <a:latin typeface="Arial" charset="0"/>
              </a:rPr>
              <a:t>:</a:t>
            </a:r>
            <a:r>
              <a:rPr lang="en-US" sz="1050" dirty="0">
                <a:latin typeface="Arial" charset="0"/>
              </a:rPr>
              <a:t> SHANG, Shari a Peter B. SEDDON. Assessing and managing the benefits of enterprise systems: the business manager's perspective, 2002, str. 296-299</a:t>
            </a:r>
            <a:r>
              <a:rPr lang="cs-CZ" sz="1050" dirty="0">
                <a:latin typeface="Arial" charset="0"/>
              </a:rPr>
              <a:t> , překlad DP Lenka Hladká</a:t>
            </a:r>
          </a:p>
        </p:txBody>
      </p:sp>
    </p:spTree>
    <p:extLst>
      <p:ext uri="{BB962C8B-B14F-4D97-AF65-F5344CB8AC3E}">
        <p14:creationId xmlns:p14="http://schemas.microsoft.com/office/powerpoint/2010/main" val="34992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a nevýhody různých řešení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3E67AA-9709-46F9-98FD-177275457B07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84314"/>
            <a:ext cx="6710362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ástupný symbol pro datum 3"/>
          <p:cNvSpPr txBox="1">
            <a:spLocks noGrp="1"/>
          </p:cNvSpPr>
          <p:nvPr/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554D6FF6-CD4F-42B9-AA04-7AED44D65569}" type="datetime1">
              <a:rPr lang="cs-CZ" sz="1400"/>
              <a:pPr eaLnBrk="1" hangingPunct="1">
                <a:defRPr/>
              </a:pPr>
              <a:t>17.01.2020</a:t>
            </a:fld>
            <a:endParaRPr lang="cs-CZ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6988" y="692150"/>
            <a:ext cx="7072312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mtClean="0">
                <a:latin typeface="Calibri" panose="020F0502020204030204" pitchFamily="34" charset="0"/>
              </a:rPr>
              <a:t>Simplified  schema of ERP usage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001839" y="1760539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ERP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75088" y="17605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875088" y="19764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75088" y="21923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3875088" y="2408239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3875088" y="2625726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3875088" y="2841626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3370263" y="1976439"/>
            <a:ext cx="4318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24" name="AutoShape 11"/>
          <p:cNvSpPr>
            <a:spLocks/>
          </p:cNvSpPr>
          <p:nvPr/>
        </p:nvSpPr>
        <p:spPr bwMode="auto">
          <a:xfrm>
            <a:off x="6754814" y="1689101"/>
            <a:ext cx="223837" cy="1223963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7042150" y="1905001"/>
            <a:ext cx="26543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Transaction- entries</a:t>
            </a:r>
            <a:r>
              <a:rPr lang="cs-CZ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- položky</a:t>
            </a:r>
            <a:endParaRPr lang="en-US" altLang="cs-CZ" sz="14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4090989" y="1544639"/>
            <a:ext cx="2447925" cy="1944687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  <a:cs typeface="Times New Roman" panose="02020603050405020304" pitchFamily="18" charset="0"/>
              </a:rPr>
              <a:t>DB </a:t>
            </a: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6456364" y="3071814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Times New Roman" panose="02020603050405020304" pitchFamily="18" charset="0"/>
              </a:rPr>
              <a:t>ERP</a:t>
            </a:r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5675314" y="2984501"/>
            <a:ext cx="1587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5675313" y="3346450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0" name="Rectangle 17"/>
          <p:cNvSpPr>
            <a:spLocks noChangeArrowheads="1"/>
          </p:cNvSpPr>
          <p:nvPr/>
        </p:nvSpPr>
        <p:spPr bwMode="auto">
          <a:xfrm>
            <a:off x="2001839" y="2768601"/>
            <a:ext cx="1152525" cy="360363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Partners</a:t>
            </a: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2362200" y="2265364"/>
            <a:ext cx="1588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flipV="1">
            <a:off x="2867025" y="2265364"/>
            <a:ext cx="1588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5962650" y="3921126"/>
            <a:ext cx="1081088" cy="3603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Reports</a:t>
            </a:r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6610350" y="3560763"/>
            <a:ext cx="1588" cy="360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7258050" y="3921126"/>
            <a:ext cx="1081088" cy="3603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Trends</a:t>
            </a:r>
          </a:p>
        </p:txBody>
      </p:sp>
      <p:pic>
        <p:nvPicPr>
          <p:cNvPr id="13336" name="Picture 23" descr="sample2002-Graph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782888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Line 24"/>
          <p:cNvSpPr>
            <a:spLocks noChangeShapeType="1"/>
          </p:cNvSpPr>
          <p:nvPr/>
        </p:nvSpPr>
        <p:spPr bwMode="auto">
          <a:xfrm flipV="1">
            <a:off x="8040689" y="3359150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>
            <a:off x="7691439" y="3560763"/>
            <a:ext cx="1587" cy="360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39" name="Oval 26"/>
          <p:cNvSpPr>
            <a:spLocks noChangeArrowheads="1"/>
          </p:cNvSpPr>
          <p:nvPr/>
        </p:nvSpPr>
        <p:spPr bwMode="auto">
          <a:xfrm>
            <a:off x="5808664" y="3644900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13340" name="Text Box 27"/>
          <p:cNvSpPr txBox="1">
            <a:spLocks noChangeArrowheads="1"/>
          </p:cNvSpPr>
          <p:nvPr/>
        </p:nvSpPr>
        <p:spPr bwMode="auto">
          <a:xfrm>
            <a:off x="9048750" y="3575051"/>
            <a:ext cx="12382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(trends)</a:t>
            </a:r>
          </a:p>
        </p:txBody>
      </p:sp>
      <p:sp>
        <p:nvSpPr>
          <p:cNvPr id="13341" name="Rectangle 28"/>
          <p:cNvSpPr>
            <a:spLocks noChangeArrowheads="1"/>
          </p:cNvSpPr>
          <p:nvPr/>
        </p:nvSpPr>
        <p:spPr bwMode="auto">
          <a:xfrm>
            <a:off x="4378325" y="5145089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Knowledge of methods applied for process management</a:t>
            </a:r>
          </a:p>
        </p:txBody>
      </p:sp>
      <p:sp>
        <p:nvSpPr>
          <p:cNvPr id="13342" name="Line 29"/>
          <p:cNvSpPr>
            <a:spLocks noChangeShapeType="1"/>
          </p:cNvSpPr>
          <p:nvPr/>
        </p:nvSpPr>
        <p:spPr bwMode="auto">
          <a:xfrm>
            <a:off x="7258050" y="4713288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3" name="Line 30"/>
          <p:cNvSpPr>
            <a:spLocks noChangeShapeType="1"/>
          </p:cNvSpPr>
          <p:nvPr/>
        </p:nvSpPr>
        <p:spPr bwMode="auto">
          <a:xfrm>
            <a:off x="9418639" y="4281488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4" name="Rectangle 31"/>
          <p:cNvSpPr>
            <a:spLocks noChangeArrowheads="1"/>
          </p:cNvSpPr>
          <p:nvPr/>
        </p:nvSpPr>
        <p:spPr bwMode="auto">
          <a:xfrm>
            <a:off x="2217738" y="5145089"/>
            <a:ext cx="1657350" cy="503237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  <a:cs typeface="Times New Roman" panose="02020603050405020304" pitchFamily="18" charset="0"/>
              </a:rPr>
              <a:t>Decision</a:t>
            </a:r>
          </a:p>
        </p:txBody>
      </p:sp>
      <p:sp>
        <p:nvSpPr>
          <p:cNvPr id="13345" name="Line 32"/>
          <p:cNvSpPr>
            <a:spLocks noChangeShapeType="1"/>
          </p:cNvSpPr>
          <p:nvPr/>
        </p:nvSpPr>
        <p:spPr bwMode="auto">
          <a:xfrm flipH="1">
            <a:off x="3875089" y="5434014"/>
            <a:ext cx="503237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6" name="Line 33"/>
          <p:cNvSpPr>
            <a:spLocks noChangeShapeType="1"/>
          </p:cNvSpPr>
          <p:nvPr/>
        </p:nvSpPr>
        <p:spPr bwMode="auto">
          <a:xfrm flipV="1">
            <a:off x="2506664" y="3128964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7" name="Rectangle 34"/>
          <p:cNvSpPr>
            <a:spLocks noChangeArrowheads="1"/>
          </p:cNvSpPr>
          <p:nvPr/>
        </p:nvSpPr>
        <p:spPr bwMode="auto">
          <a:xfrm>
            <a:off x="2938463" y="3849689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Enterprise</a:t>
            </a:r>
          </a:p>
        </p:txBody>
      </p:sp>
      <p:sp>
        <p:nvSpPr>
          <p:cNvPr id="13348" name="Line 35"/>
          <p:cNvSpPr>
            <a:spLocks noChangeShapeType="1"/>
          </p:cNvSpPr>
          <p:nvPr/>
        </p:nvSpPr>
        <p:spPr bwMode="auto">
          <a:xfrm flipV="1">
            <a:off x="3298825" y="2265364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49" name="Line 36"/>
          <p:cNvSpPr>
            <a:spLocks noChangeShapeType="1"/>
          </p:cNvSpPr>
          <p:nvPr/>
        </p:nvSpPr>
        <p:spPr bwMode="auto">
          <a:xfrm>
            <a:off x="3514725" y="2265364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0" name="Line 37"/>
          <p:cNvSpPr>
            <a:spLocks noChangeShapeType="1"/>
          </p:cNvSpPr>
          <p:nvPr/>
        </p:nvSpPr>
        <p:spPr bwMode="auto">
          <a:xfrm flipV="1">
            <a:off x="3154364" y="4425950"/>
            <a:ext cx="1587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1" name="Line 38"/>
          <p:cNvSpPr>
            <a:spLocks noChangeShapeType="1"/>
          </p:cNvSpPr>
          <p:nvPr/>
        </p:nvSpPr>
        <p:spPr bwMode="auto">
          <a:xfrm flipV="1">
            <a:off x="4594225" y="4425950"/>
            <a:ext cx="1588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2" name="Line 39"/>
          <p:cNvSpPr>
            <a:spLocks noChangeShapeType="1"/>
          </p:cNvSpPr>
          <p:nvPr/>
        </p:nvSpPr>
        <p:spPr bwMode="auto">
          <a:xfrm>
            <a:off x="5026025" y="4425950"/>
            <a:ext cx="1588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3" name="Line 40"/>
          <p:cNvSpPr>
            <a:spLocks noChangeShapeType="1"/>
          </p:cNvSpPr>
          <p:nvPr/>
        </p:nvSpPr>
        <p:spPr bwMode="auto">
          <a:xfrm>
            <a:off x="8975725" y="4224339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4" name="Line 41"/>
          <p:cNvSpPr>
            <a:spLocks noChangeShapeType="1"/>
          </p:cNvSpPr>
          <p:nvPr/>
        </p:nvSpPr>
        <p:spPr bwMode="auto">
          <a:xfrm flipH="1" flipV="1">
            <a:off x="2711451" y="5014914"/>
            <a:ext cx="6264275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5" name="Line 42"/>
          <p:cNvSpPr>
            <a:spLocks noChangeShapeType="1"/>
          </p:cNvSpPr>
          <p:nvPr/>
        </p:nvSpPr>
        <p:spPr bwMode="auto">
          <a:xfrm flipV="1">
            <a:off x="2722564" y="3128963"/>
            <a:ext cx="1587" cy="1871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6" name="Line 43"/>
          <p:cNvSpPr>
            <a:spLocks noChangeShapeType="1"/>
          </p:cNvSpPr>
          <p:nvPr/>
        </p:nvSpPr>
        <p:spPr bwMode="auto">
          <a:xfrm>
            <a:off x="6899275" y="4713289"/>
            <a:ext cx="1588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357" name="Line 44"/>
          <p:cNvSpPr>
            <a:spLocks noChangeShapeType="1"/>
          </p:cNvSpPr>
          <p:nvPr/>
        </p:nvSpPr>
        <p:spPr bwMode="auto">
          <a:xfrm flipH="1" flipV="1">
            <a:off x="5519739" y="4151313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3358" name="Picture 45" descr="key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5807076"/>
            <a:ext cx="7969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9" name="Text Box 46"/>
          <p:cNvSpPr txBox="1">
            <a:spLocks noChangeArrowheads="1"/>
          </p:cNvSpPr>
          <p:nvPr/>
        </p:nvSpPr>
        <p:spPr bwMode="auto">
          <a:xfrm>
            <a:off x="7608889" y="5805489"/>
            <a:ext cx="186170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Key knowledge</a:t>
            </a:r>
          </a:p>
        </p:txBody>
      </p:sp>
      <p:sp>
        <p:nvSpPr>
          <p:cNvPr id="13360" name="Line 47"/>
          <p:cNvSpPr>
            <a:spLocks noChangeShapeType="1"/>
          </p:cNvSpPr>
          <p:nvPr/>
        </p:nvSpPr>
        <p:spPr bwMode="auto">
          <a:xfrm flipV="1">
            <a:off x="7032625" y="5664200"/>
            <a:ext cx="15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3361" name="Picture 48" descr="key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807075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2" name="Text Box 49"/>
          <p:cNvSpPr txBox="1">
            <a:spLocks noChangeArrowheads="1"/>
          </p:cNvSpPr>
          <p:nvPr/>
        </p:nvSpPr>
        <p:spPr bwMode="auto">
          <a:xfrm>
            <a:off x="4295776" y="5805489"/>
            <a:ext cx="173346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panose="020B0604020202020204" pitchFamily="34" charset="0"/>
                <a:cs typeface="Times New Roman" panose="02020603050405020304" pitchFamily="18" charset="0"/>
              </a:rPr>
              <a:t>Key decisions</a:t>
            </a:r>
          </a:p>
        </p:txBody>
      </p:sp>
    </p:spTree>
    <p:extLst>
      <p:ext uri="{BB962C8B-B14F-4D97-AF65-F5344CB8AC3E}">
        <p14:creationId xmlns:p14="http://schemas.microsoft.com/office/powerpoint/2010/main" val="2389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3300"/>
                </a:solidFill>
                <a:latin typeface="Arial" panose="020B0604020202020204" pitchFamily="34" charset="0"/>
              </a:rPr>
              <a:t>ERP</a:t>
            </a:r>
            <a:endParaRPr lang="en-GB" altLang="cs-CZ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711450" y="1341438"/>
            <a:ext cx="72723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The main objective of </a:t>
            </a:r>
            <a:r>
              <a:rPr lang="en-GB" altLang="cs-CZ" sz="1800">
                <a:solidFill>
                  <a:srgbClr val="FF3300"/>
                </a:solidFill>
                <a:latin typeface="Arial" panose="020B0604020202020204" pitchFamily="34" charset="0"/>
              </a:rPr>
              <a:t>Enterprise Resource Planning</a:t>
            </a:r>
            <a:r>
              <a:rPr lang="en-GB" altLang="cs-CZ" sz="1800">
                <a:latin typeface="Arial" panose="020B0604020202020204" pitchFamily="34" charset="0"/>
              </a:rPr>
              <a:t>, or ERP, is to integrate all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GB" altLang="cs-CZ" sz="1800">
                <a:latin typeface="Arial" panose="020B0604020202020204" pitchFamily="34" charset="0"/>
              </a:rPr>
              <a:t>departments and functions across a company into a single system by using a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GB" altLang="cs-CZ" sz="1800">
                <a:latin typeface="Arial" panose="020B0604020202020204" pitchFamily="34" charset="0"/>
              </a:rPr>
              <a:t>common database, the value of which is to be able to have only one correct set of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GB" altLang="cs-CZ" sz="1800">
                <a:latin typeface="Arial" panose="020B0604020202020204" pitchFamily="34" charset="0"/>
              </a:rPr>
              <a:t>data.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852739"/>
            <a:ext cx="4092575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>
          <a:xfrm>
            <a:off x="2001839" y="552450"/>
            <a:ext cx="8499475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mtClean="0">
                <a:latin typeface="Arial" panose="020B0604020202020204" pitchFamily="34" charset="0"/>
              </a:rPr>
              <a:t>Isolated Data Islands</a:t>
            </a:r>
            <a:endParaRPr lang="en-US" altLang="cs-CZ" smtClean="0"/>
          </a:p>
        </p:txBody>
      </p:sp>
      <p:sp>
        <p:nvSpPr>
          <p:cNvPr id="16387" name="Zástupný symbol pro číslo snímku 2"/>
          <p:cNvSpPr txBox="1">
            <a:spLocks noGrp="1"/>
          </p:cNvSpPr>
          <p:nvPr/>
        </p:nvSpPr>
        <p:spPr bwMode="auto">
          <a:xfrm>
            <a:off x="8291513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4E8485-22E3-40B8-8338-858C2A049C3F}" type="slidenum">
              <a:rPr lang="en-US" altLang="cs-CZ" sz="10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cs-CZ" sz="1000">
              <a:solidFill>
                <a:srgbClr val="FFFFFF"/>
              </a:solidFill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27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orelDRAW!" r:id="rId3" imgW="3121762" imgH="1683410" progId="">
                  <p:embed/>
                </p:oleObj>
              </mc:Choice>
              <mc:Fallback>
                <p:oleObj name="CorelDRAW!" r:id="rId3" imgW="3121762" imgH="1683410" progId="">
                  <p:embed/>
                  <p:pic>
                    <p:nvPicPr>
                      <p:cNvPr id="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4875214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orelDRAW!" r:id="rId5" imgW="3670402" imgH="3505810" progId="">
                  <p:embed/>
                </p:oleObj>
              </mc:Choice>
              <mc:Fallback>
                <p:oleObj name="CorelDRAW!" r:id="rId5" imgW="3670402" imgH="3505810" progId="">
                  <p:embed/>
                  <p:pic>
                    <p:nvPicPr>
                      <p:cNvPr id="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4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403851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6489701" y="1604964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orelDRAW!" r:id="rId7" imgW="2503627" imgH="3064154" progId="">
                  <p:embed/>
                </p:oleObj>
              </mc:Choice>
              <mc:Fallback>
                <p:oleObj name="CorelDRAW!" r:id="rId7" imgW="2503627" imgH="3064154" progId="">
                  <p:embed/>
                  <p:pic>
                    <p:nvPicPr>
                      <p:cNvPr id="11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1" y="1604964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7286625" y="2540001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CorelDRAW!" r:id="rId9" imgW="1556581" imgH="1881782" progId="">
                  <p:embed/>
                </p:oleObj>
              </mc:Choice>
              <mc:Fallback>
                <p:oleObj name="CorelDRAW!" r:id="rId9" imgW="1556581" imgH="1881782" progId="">
                  <p:embed/>
                  <p:pic>
                    <p:nvPicPr>
                      <p:cNvPr id="12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2540001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8642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orelDRAW!" r:id="rId11" imgW="2784307" imgH="2137558" progId="">
                  <p:embed/>
                </p:oleObj>
              </mc:Choice>
              <mc:Fallback>
                <p:oleObj name="CorelDRAW!" r:id="rId11" imgW="2784307" imgH="2137558" progId="">
                  <p:embed/>
                  <p:pic>
                    <p:nvPicPr>
                      <p:cNvPr id="1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2917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lip" r:id="rId13" imgW="4519613" imgH="3467100" progId="">
                  <p:embed/>
                </p:oleObj>
              </mc:Choice>
              <mc:Fallback>
                <p:oleObj name="Clip" r:id="rId13" imgW="4519613" imgH="3467100" progId="">
                  <p:embed/>
                  <p:pic>
                    <p:nvPicPr>
                      <p:cNvPr id="14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4494214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15" imgW="5821363" imgH="2887663" progId="">
                  <p:embed/>
                </p:oleObj>
              </mc:Choice>
              <mc:Fallback>
                <p:oleObj name="Clip" r:id="rId15" imgW="5821363" imgH="2887663" progId="">
                  <p:embed/>
                  <p:pic>
                    <p:nvPicPr>
                      <p:cNvPr id="15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4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79938" y="2224089"/>
            <a:ext cx="14605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078664" y="1663701"/>
            <a:ext cx="11525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406776" y="3354389"/>
            <a:ext cx="14319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solidFill>
                  <a:schemeClr val="bg1"/>
                </a:solidFill>
                <a:latin typeface="Arial" panose="020B0604020202020204" pitchFamily="34" charset="0"/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752725" y="4437064"/>
            <a:ext cx="130968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Customers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589464" y="4454525"/>
            <a:ext cx="1184275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Production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Planning 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515351" y="3681413"/>
            <a:ext cx="154146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078664" y="3165475"/>
            <a:ext cx="1323975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solidFill>
                  <a:srgbClr val="271C07"/>
                </a:solidFill>
                <a:latin typeface="Arial" panose="020B0604020202020204" pitchFamily="34" charset="0"/>
              </a:rPr>
              <a:t>Customer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solidFill>
                  <a:srgbClr val="271C07"/>
                </a:solidFill>
                <a:latin typeface="Arial" panose="020B0604020202020204" pitchFamily="34" charset="0"/>
              </a:rPr>
              <a:t>Orders</a:t>
            </a:r>
            <a:endParaRPr lang="en-US" altLang="cs-CZ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462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tx2"/>
                </a:solidFill>
                <a:latin typeface="Arial" panose="020B0604020202020204" pitchFamily="34" charset="0"/>
              </a:rPr>
              <a:t>Production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chemeClr val="tx2"/>
                </a:solidFill>
                <a:latin typeface="Arial" panose="020B0604020202020204" pitchFamily="34" charset="0"/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2381251" y="1639889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Accounting </a:t>
            </a:r>
          </a:p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8172451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endParaRPr lang="cs-CZ">
              <a:solidFill>
                <a:schemeClr val="tx2"/>
              </a:solidFill>
              <a:latin typeface="Arial" charset="0"/>
            </a:endParaRPr>
          </a:p>
          <a:p>
            <a:pPr algn="ctr" defTabSz="457200">
              <a:defRPr/>
            </a:pPr>
            <a:r>
              <a:rPr lang="en-US">
                <a:solidFill>
                  <a:schemeClr val="tx2"/>
                </a:solidFill>
                <a:latin typeface="Arial" charset="0"/>
              </a:rPr>
              <a:t>Marketing</a:t>
            </a:r>
          </a:p>
          <a:p>
            <a:pPr algn="ctr" defTabSz="457200">
              <a:defRPr/>
            </a:pPr>
            <a:r>
              <a:rPr lang="en-US">
                <a:solidFill>
                  <a:schemeClr val="tx2"/>
                </a:solidFill>
                <a:latin typeface="Arial" charset="0"/>
              </a:rPr>
              <a:t>&amp; Sales</a:t>
            </a:r>
          </a:p>
          <a:p>
            <a:pPr algn="ctr" defTabSz="457200">
              <a:defRPr/>
            </a:pPr>
            <a:r>
              <a:rPr lang="en-US">
                <a:solidFill>
                  <a:schemeClr val="tx2"/>
                </a:solidFill>
                <a:latin typeface="Arial" charset="0"/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743451" y="5307014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Quality</a:t>
            </a:r>
          </a:p>
          <a:p>
            <a:pPr algn="ctr" defTabSz="457200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Management</a:t>
            </a:r>
          </a:p>
          <a:p>
            <a:pPr algn="ctr" defTabSz="457200"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8316914" y="5040314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orelDRAW!" r:id="rId17" imgW="2134818" imgH="2945081" progId="">
                  <p:embed/>
                </p:oleObj>
              </mc:Choice>
              <mc:Fallback>
                <p:oleObj name="CorelDRAW!" r:id="rId17" imgW="2134818" imgH="2945081" progId="">
                  <p:embed/>
                  <p:pic>
                    <p:nvPicPr>
                      <p:cNvPr id="27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4" y="5040314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2868614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orelDRAW!" r:id="rId19" imgW="2990088" imgH="2424074" progId="">
                  <p:embed/>
                </p:oleObj>
              </mc:Choice>
              <mc:Fallback>
                <p:oleObj name="CorelDRAW!" r:id="rId19" imgW="2990088" imgH="2424074" progId="">
                  <p:embed/>
                  <p:pic>
                    <p:nvPicPr>
                      <p:cNvPr id="28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4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7200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Island of </a:t>
            </a:r>
          </a:p>
          <a:p>
            <a:pPr algn="ctr" defTabSz="457200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231189" y="5949950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   </a:t>
            </a:r>
            <a:r>
              <a:rPr lang="en-US" altLang="cs-CZ" sz="1400">
                <a:latin typeface="Arial" panose="020B0604020202020204" pitchFamily="34" charset="0"/>
              </a:rPr>
              <a:t>Inventory and Production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2625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Quality Management</a:t>
            </a:r>
            <a:r>
              <a:rPr lang="cs-CZ" altLang="cs-CZ" sz="1400">
                <a:latin typeface="Arial" panose="020B0604020202020204" pitchFamily="34" charset="0"/>
              </a:rPr>
              <a:t> 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818563" y="192088"/>
            <a:ext cx="16827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err="1">
                <a:latin typeface="+mj-lt"/>
              </a:rPr>
              <a:t>Steel</a:t>
            </a:r>
            <a:r>
              <a:rPr lang="cs-CZ" sz="1000" dirty="0">
                <a:latin typeface="+mj-lt"/>
              </a:rPr>
              <a:t> </a:t>
            </a:r>
            <a:r>
              <a:rPr lang="cs-CZ" sz="1000" dirty="0" err="1">
                <a:latin typeface="+mj-lt"/>
              </a:rPr>
              <a:t>Service</a:t>
            </a:r>
            <a:r>
              <a:rPr lang="cs-CZ" sz="1000" dirty="0">
                <a:latin typeface="+mj-lt"/>
              </a:rPr>
              <a:t> Center </a:t>
            </a:r>
            <a:r>
              <a:rPr lang="cs-CZ" sz="1000" dirty="0" err="1">
                <a:latin typeface="+mj-lt"/>
              </a:rPr>
              <a:t>Vertical</a:t>
            </a:r>
            <a:r>
              <a:rPr lang="cs-CZ" sz="1000" dirty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072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>
          <a:xfrm>
            <a:off x="1952626" y="838200"/>
            <a:ext cx="8499475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sp>
        <p:nvSpPr>
          <p:cNvPr id="17411" name="Zástupný symbol pro číslo snímku 2"/>
          <p:cNvSpPr txBox="1">
            <a:spLocks noGrp="1"/>
          </p:cNvSpPr>
          <p:nvPr/>
        </p:nvSpPr>
        <p:spPr bwMode="auto">
          <a:xfrm>
            <a:off x="8291513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DF7FF6-6759-4166-80FD-E093CF004369}" type="slidenum">
              <a:rPr lang="en-US" altLang="cs-CZ" sz="10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cs-CZ" sz="1000">
              <a:solidFill>
                <a:srgbClr val="FFFFFF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681288" y="1503364"/>
            <a:ext cx="7899400" cy="5150045"/>
            <a:chOff x="672" y="960"/>
            <a:chExt cx="4655" cy="3166"/>
          </a:xfrm>
        </p:grpSpPr>
        <p:graphicFrame>
          <p:nvGraphicFramePr>
            <p:cNvPr id="17419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17419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1742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17421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17422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7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17424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17424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5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17425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6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17426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7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17427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8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17428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9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17429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0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17431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Marketing</a:t>
              </a:r>
            </a:p>
          </p:txBody>
        </p:sp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cs-CZ" sz="1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3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Accounting</a:t>
              </a: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Customers</a:t>
              </a:r>
            </a:p>
          </p:txBody>
        </p:sp>
        <p:sp>
          <p:nvSpPr>
            <p:cNvPr id="17435" name="Rectangle 19"/>
            <p:cNvSpPr>
              <a:spLocks noChangeArrowheads="1"/>
            </p:cNvSpPr>
            <p:nvPr/>
          </p:nvSpPr>
          <p:spPr bwMode="auto">
            <a:xfrm>
              <a:off x="2018" y="3738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Production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Planning</a:t>
              </a:r>
            </a:p>
          </p:txBody>
        </p:sp>
        <p:sp>
          <p:nvSpPr>
            <p:cNvPr id="17436" name="Rectangle 20"/>
            <p:cNvSpPr>
              <a:spLocks noChangeArrowheads="1"/>
            </p:cNvSpPr>
            <p:nvPr/>
          </p:nvSpPr>
          <p:spPr bwMode="auto">
            <a:xfrm>
              <a:off x="3707" y="3551"/>
              <a:ext cx="68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300">
                  <a:solidFill>
                    <a:schemeClr val="bg1"/>
                  </a:solidFill>
                  <a:latin typeface="Arial" panose="020B0604020202020204" pitchFamily="34" charset="0"/>
                </a:rPr>
                <a:t>Quality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300">
                  <a:solidFill>
                    <a:schemeClr val="bg1"/>
                  </a:solidFill>
                  <a:latin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17437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endParaRPr lang="en-US" altLang="cs-CZ" sz="1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8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Internal Sales</a:t>
              </a:r>
            </a:p>
          </p:txBody>
        </p:sp>
        <p:sp>
          <p:nvSpPr>
            <p:cNvPr id="17439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Customer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1400">
                  <a:solidFill>
                    <a:schemeClr val="bg1"/>
                  </a:solidFill>
                  <a:latin typeface="Arial" panose="020B0604020202020204" pitchFamily="34" charset="0"/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446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7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8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452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cs-CZ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cs-CZ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Database</a:t>
              </a:r>
            </a:p>
          </p:txBody>
        </p:sp>
      </p:grpSp>
      <p:sp>
        <p:nvSpPr>
          <p:cNvPr id="17413" name="Nadpis 1"/>
          <p:cNvSpPr txBox="1">
            <a:spLocks/>
          </p:cNvSpPr>
          <p:nvPr/>
        </p:nvSpPr>
        <p:spPr bwMode="auto">
          <a:xfrm>
            <a:off x="1952626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695C4F"/>
                </a:solidFill>
                <a:latin typeface="Calibri" panose="020F0502020204030204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4143376" y="981076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6764339" y="981076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818563" y="192088"/>
            <a:ext cx="16827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err="1">
                <a:latin typeface="+mj-lt"/>
              </a:rPr>
              <a:t>Steel</a:t>
            </a:r>
            <a:r>
              <a:rPr lang="cs-CZ" sz="1000" dirty="0">
                <a:latin typeface="+mj-lt"/>
              </a:rPr>
              <a:t> </a:t>
            </a:r>
            <a:r>
              <a:rPr lang="cs-CZ" sz="1000" dirty="0" err="1">
                <a:latin typeface="+mj-lt"/>
              </a:rPr>
              <a:t>Service</a:t>
            </a:r>
            <a:r>
              <a:rPr lang="cs-CZ" sz="1000" dirty="0">
                <a:latin typeface="+mj-lt"/>
              </a:rPr>
              <a:t> Center </a:t>
            </a:r>
            <a:r>
              <a:rPr lang="cs-CZ" sz="1000" dirty="0" err="1">
                <a:latin typeface="+mj-lt"/>
              </a:rPr>
              <a:t>Vertical</a:t>
            </a:r>
            <a:r>
              <a:rPr lang="cs-CZ" sz="1000" dirty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17417" name="Rectangle 44"/>
          <p:cNvSpPr>
            <a:spLocks noChangeArrowheads="1"/>
          </p:cNvSpPr>
          <p:nvPr/>
        </p:nvSpPr>
        <p:spPr bwMode="auto">
          <a:xfrm>
            <a:off x="2009775" y="2089150"/>
            <a:ext cx="2154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80000"/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Inventory and Production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956676" y="4852988"/>
            <a:ext cx="154146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cs-CZ" sz="1400">
                <a:latin typeface="Arial" panose="020B0604020202020204" pitchFamily="34" charset="0"/>
              </a:rPr>
              <a:t>Sales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732826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Objekty ERP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Tabulky</a:t>
            </a:r>
          </a:p>
          <a:p>
            <a:r>
              <a:rPr lang="cs-CZ" altLang="cs-CZ" smtClean="0"/>
              <a:t>Okna (formuláře)</a:t>
            </a:r>
          </a:p>
          <a:p>
            <a:r>
              <a:rPr lang="cs-CZ" altLang="cs-CZ" smtClean="0"/>
              <a:t>Reporty</a:t>
            </a:r>
          </a:p>
          <a:p>
            <a:r>
              <a:rPr lang="cs-CZ" altLang="cs-CZ" smtClean="0"/>
              <a:t>Programy (skripty, kódy, code units)</a:t>
            </a:r>
          </a:p>
          <a:p>
            <a:r>
              <a:rPr lang="cs-CZ" altLang="cs-CZ" smtClean="0"/>
              <a:t>Menu</a:t>
            </a:r>
          </a:p>
          <a:p>
            <a:r>
              <a:rPr lang="cs-CZ" altLang="cs-CZ" smtClean="0"/>
              <a:t>Datové porty</a:t>
            </a:r>
          </a:p>
          <a:p>
            <a:endParaRPr lang="cs-CZ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807DC0-E0BE-45A8-8C33-B4E58D8EBF68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7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Koordináty přednášejícího- vyučujícího  </a:t>
            </a:r>
            <a:r>
              <a:rPr lang="cs-CZ" sz="1200" dirty="0" smtClean="0"/>
              <a:t> </a:t>
            </a:r>
            <a:endParaRPr lang="en-ZA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          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</a:t>
            </a:r>
            <a:r>
              <a:rPr lang="en-ZA" sz="2400" dirty="0"/>
              <a:t>Skorkovský,</a:t>
            </a:r>
            <a:r>
              <a:rPr lang="cs-CZ" sz="2400" dirty="0"/>
              <a:t> </a:t>
            </a:r>
            <a:r>
              <a:rPr lang="en-ZA" sz="2400" dirty="0" err="1"/>
              <a:t>CSc</a:t>
            </a:r>
            <a:r>
              <a:rPr lang="en-ZA" sz="2400" dirty="0"/>
              <a:t>.</a:t>
            </a:r>
          </a:p>
          <a:p>
            <a:pPr lvl="1"/>
            <a:r>
              <a:rPr lang="en-ZA" dirty="0"/>
              <a:t>Department of Corporate Economy (5th floor</a:t>
            </a:r>
            <a:r>
              <a:rPr lang="en-ZA" dirty="0" smtClean="0"/>
              <a:t>)</a:t>
            </a:r>
            <a:r>
              <a:rPr lang="cs-CZ" dirty="0" smtClean="0"/>
              <a:t> – katedra podnikového hospodářství</a:t>
            </a:r>
            <a:endParaRPr lang="en-ZA" dirty="0"/>
          </a:p>
          <a:p>
            <a:pPr lvl="1"/>
            <a:r>
              <a:rPr lang="en-ZA" dirty="0">
                <a:hlinkClick r:id="rId2"/>
              </a:rPr>
              <a:t>miki@econ.muni.cz</a:t>
            </a:r>
            <a:endParaRPr lang="en-ZA" dirty="0"/>
          </a:p>
          <a:p>
            <a:pPr lvl="1"/>
            <a:r>
              <a:rPr lang="en-ZA" dirty="0"/>
              <a:t>+420 731113517</a:t>
            </a:r>
          </a:p>
          <a:p>
            <a:r>
              <a:rPr lang="en-ZA" sz="2400" b="1" dirty="0"/>
              <a:t>Study material : </a:t>
            </a:r>
            <a:r>
              <a:rPr lang="en-ZA" sz="2400" dirty="0"/>
              <a:t>will be updated regularly (is.muni.cz</a:t>
            </a:r>
            <a:r>
              <a:rPr lang="en-ZA" sz="2400" dirty="0" smtClean="0"/>
              <a:t>)</a:t>
            </a:r>
            <a:r>
              <a:rPr lang="cs-CZ" sz="2400" dirty="0" smtClean="0"/>
              <a:t> – pro předměty BPH_PIS1 a BPH_PIS2 </a:t>
            </a:r>
            <a:endParaRPr lang="en-ZA" sz="2400" dirty="0"/>
          </a:p>
          <a:p>
            <a:r>
              <a:rPr lang="cs-CZ" sz="2400" b="1" dirty="0" smtClean="0"/>
              <a:t>Docházka : </a:t>
            </a:r>
            <a:r>
              <a:rPr lang="cs-CZ" sz="2400" dirty="0" smtClean="0"/>
              <a:t>povinná jak na přednáškách tak ve cvičeních. Letní semestr PIS1 2 hod přednášky a 2 hod cvičení, zimní semestr PIS2 4 hodiny cvičení </a:t>
            </a:r>
            <a:r>
              <a:rPr lang="en-ZA" sz="2400" dirty="0" smtClean="0"/>
              <a:t> </a:t>
            </a:r>
            <a:endParaRPr lang="cs-CZ" sz="2400" dirty="0" smtClean="0"/>
          </a:p>
          <a:p>
            <a:r>
              <a:rPr lang="cs-CZ" sz="2400" dirty="0" smtClean="0"/>
              <a:t>Požívaná verze ERP  : Microsoft Dynamics NAV 2018 </a:t>
            </a:r>
          </a:p>
          <a:p>
            <a:r>
              <a:rPr lang="cs-CZ" sz="2400" dirty="0" smtClean="0"/>
              <a:t>Plánované rozšíření ERP :  MS Dynamics 365 Business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a využívání </a:t>
            </a:r>
            <a:r>
              <a:rPr lang="cs-CZ" sz="2400" dirty="0" err="1" smtClean="0"/>
              <a:t>PowerBI</a:t>
            </a:r>
            <a:endParaRPr lang="cs-CZ" sz="2400" dirty="0" smtClean="0"/>
          </a:p>
          <a:p>
            <a:r>
              <a:rPr lang="cs-CZ" sz="2400" dirty="0" smtClean="0"/>
              <a:t>Důvod představení přednášejícího a cvičícího : během dvou semestrů bude přednášet a cvičit ve dvou předmětech BPH_PIS1 a BPH_PIS2 což představuje minimálně </a:t>
            </a:r>
            <a:r>
              <a:rPr lang="cs-CZ" sz="2400" b="1" dirty="0" smtClean="0">
                <a:solidFill>
                  <a:srgbClr val="FF0000"/>
                </a:solidFill>
              </a:rPr>
              <a:t>102 hodin </a:t>
            </a:r>
            <a:endParaRPr lang="en-Z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50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Snímek nutný k porozumění dalších snímků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ERP – vytváří se doklady ty se účtují (registrují)  </a:t>
            </a:r>
          </a:p>
          <a:p>
            <a:r>
              <a:rPr lang="cs-CZ" altLang="cs-CZ" smtClean="0"/>
              <a:t>ERP – </a:t>
            </a:r>
            <a:r>
              <a:rPr lang="cs-CZ" altLang="cs-CZ" sz="2400"/>
              <a:t>po registraci-&gt;transakce (</a:t>
            </a:r>
            <a:r>
              <a:rPr lang="cs-CZ" altLang="cs-CZ" sz="2400" b="1">
                <a:solidFill>
                  <a:srgbClr val="FF0000"/>
                </a:solidFill>
              </a:rPr>
              <a:t>položky</a:t>
            </a:r>
            <a:r>
              <a:rPr lang="cs-CZ" altLang="cs-CZ" sz="2400"/>
              <a:t>, angl. entries)</a:t>
            </a:r>
          </a:p>
          <a:p>
            <a:pPr lvl="1"/>
            <a:r>
              <a:rPr lang="cs-CZ" altLang="cs-CZ" sz="2000"/>
              <a:t>Položky hlavní knihy jak např.  112|321 a 343|321 </a:t>
            </a:r>
          </a:p>
          <a:p>
            <a:pPr lvl="1"/>
            <a:r>
              <a:rPr lang="cs-CZ" altLang="cs-CZ" sz="2000"/>
              <a:t>Položky zákazníků a dodavatelů (faktury, platby, dobropisy)</a:t>
            </a:r>
          </a:p>
          <a:p>
            <a:pPr lvl="1"/>
            <a:r>
              <a:rPr lang="cs-CZ" altLang="cs-CZ" sz="2000"/>
              <a:t>Položky zboží (nákup, prodej, výdej, příjem, spotřeba, výroba a transfer) </a:t>
            </a:r>
          </a:p>
          <a:p>
            <a:r>
              <a:rPr lang="cs-CZ" altLang="cs-CZ" smtClean="0"/>
              <a:t>Každá položka představuje datovou větu (záznam, angl. record) skládají se z datových polí různého typu (čísla, texty apod.)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BD4F0-F720-454A-A9AD-E2ACA1F54F2B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Karta zákazníka- jeden z pohledů na data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BD4F0-F720-454A-A9AD-E2ACA1F54F2B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8435975" cy="489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943476" y="1206500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Karta zákazníka</a:t>
            </a:r>
          </a:p>
        </p:txBody>
      </p:sp>
    </p:spTree>
    <p:extLst>
      <p:ext uri="{BB962C8B-B14F-4D97-AF65-F5344CB8AC3E}">
        <p14:creationId xmlns:p14="http://schemas.microsoft.com/office/powerpoint/2010/main" val="334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Položky zákazníka(transakce, entries)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BD4F0-F720-454A-A9AD-E2ACA1F54F2B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1916113"/>
            <a:ext cx="8450263" cy="241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74850" y="3860801"/>
            <a:ext cx="83693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159500" y="4149726"/>
            <a:ext cx="0" cy="498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367890" y="4648274"/>
            <a:ext cx="1584176" cy="144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Faktura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74851" y="1341438"/>
            <a:ext cx="26082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FF0000"/>
                </a:solidFill>
              </a:rPr>
              <a:t>Karta zákazníka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367213" y="1773238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951111" y="4470400"/>
            <a:ext cx="158889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Navigace</a:t>
            </a:r>
          </a:p>
        </p:txBody>
      </p:sp>
    </p:spTree>
    <p:extLst>
      <p:ext uri="{BB962C8B-B14F-4D97-AF65-F5344CB8AC3E}">
        <p14:creationId xmlns:p14="http://schemas.microsoft.com/office/powerpoint/2010/main" val="21971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Relace mezi tabulkami – příklad 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69E8F7-480F-4FF8-A3C9-2139BE4B615F}" type="datetime1">
              <a:rPr lang="cs-CZ" smtClean="0"/>
              <a:pPr>
                <a:defRPr/>
              </a:pPr>
              <a:t>17.01.2020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7639"/>
            <a:ext cx="6851650" cy="1654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7563"/>
            <a:ext cx="6997700" cy="128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049839"/>
            <a:ext cx="4149725" cy="167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8399463" y="2492375"/>
            <a:ext cx="0" cy="8651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600825" y="4292600"/>
            <a:ext cx="0" cy="8651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á složená závorka 1"/>
          <p:cNvSpPr/>
          <p:nvPr/>
        </p:nvSpPr>
        <p:spPr>
          <a:xfrm>
            <a:off x="8904288" y="1417639"/>
            <a:ext cx="188912" cy="1654175"/>
          </a:xfrm>
          <a:prstGeom prst="rightBrac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Pravá složená závorka 12"/>
          <p:cNvSpPr/>
          <p:nvPr/>
        </p:nvSpPr>
        <p:spPr>
          <a:xfrm>
            <a:off x="9155113" y="3500439"/>
            <a:ext cx="188912" cy="1169987"/>
          </a:xfrm>
          <a:prstGeom prst="rightBrac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Pravá složená závorka 13"/>
          <p:cNvSpPr/>
          <p:nvPr/>
        </p:nvSpPr>
        <p:spPr>
          <a:xfrm>
            <a:off x="9250363" y="5049838"/>
            <a:ext cx="246062" cy="1331912"/>
          </a:xfrm>
          <a:prstGeom prst="rightBrac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660" name="TextovéPole 3"/>
          <p:cNvSpPr txBox="1">
            <a:spLocks noChangeArrowheads="1"/>
          </p:cNvSpPr>
          <p:nvPr/>
        </p:nvSpPr>
        <p:spPr bwMode="auto">
          <a:xfrm>
            <a:off x="9093200" y="2308226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Tabulka</a:t>
            </a:r>
          </a:p>
          <a:p>
            <a:r>
              <a:rPr lang="cs-CZ" altLang="cs-CZ"/>
              <a:t> (okno)</a:t>
            </a:r>
          </a:p>
        </p:txBody>
      </p:sp>
      <p:sp>
        <p:nvSpPr>
          <p:cNvPr id="27661" name="TextovéPole 14"/>
          <p:cNvSpPr txBox="1">
            <a:spLocks noChangeArrowheads="1"/>
          </p:cNvSpPr>
          <p:nvPr/>
        </p:nvSpPr>
        <p:spPr bwMode="auto">
          <a:xfrm>
            <a:off x="9344025" y="3646488"/>
            <a:ext cx="1339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Položky</a:t>
            </a:r>
          </a:p>
          <a:p>
            <a:r>
              <a:rPr lang="cs-CZ" altLang="cs-CZ"/>
              <a:t>(transakce)</a:t>
            </a:r>
          </a:p>
        </p:txBody>
      </p:sp>
      <p:sp>
        <p:nvSpPr>
          <p:cNvPr id="27662" name="TextovéPole 15"/>
          <p:cNvSpPr txBox="1">
            <a:spLocks noChangeArrowheads="1"/>
          </p:cNvSpPr>
          <p:nvPr/>
        </p:nvSpPr>
        <p:spPr bwMode="auto">
          <a:xfrm>
            <a:off x="9490076" y="5149850"/>
            <a:ext cx="119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Skladové </a:t>
            </a:r>
          </a:p>
          <a:p>
            <a:r>
              <a:rPr lang="cs-CZ" altLang="cs-CZ"/>
              <a:t>místo</a:t>
            </a:r>
          </a:p>
        </p:txBody>
      </p:sp>
    </p:spTree>
    <p:extLst>
      <p:ext uri="{BB962C8B-B14F-4D97-AF65-F5344CB8AC3E}">
        <p14:creationId xmlns:p14="http://schemas.microsoft.com/office/powerpoint/2010/main" val="28161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3889FE-99FB-4C2E-9799-E134FB1985A7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Relace mezi tabulkami (datový model) I</a:t>
            </a:r>
            <a:endParaRPr lang="en-GB" altLang="cs-CZ" dirty="0" smtClean="0"/>
          </a:p>
        </p:txBody>
      </p:sp>
      <p:pic>
        <p:nvPicPr>
          <p:cNvPr id="28676" name="Picture 4" descr="TheArtOfNav_BigPictureOfNAV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13" y="6015039"/>
            <a:ext cx="73501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TheArtOfNav_BigPictureOfNAV_Over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600201"/>
            <a:ext cx="5832475" cy="4525963"/>
          </a:xfr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5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1762B1-3B27-40F4-8965-9FC0394E6AAF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Relace mezi tabulkami (datový model) II</a:t>
            </a:r>
            <a:endParaRPr lang="en-GB" altLang="cs-CZ" dirty="0" smtClean="0"/>
          </a:p>
        </p:txBody>
      </p:sp>
      <p:pic>
        <p:nvPicPr>
          <p:cNvPr id="29700" name="Picture 3" descr="TheArtOfNav_BigPictureOfNAV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13" y="6015039"/>
            <a:ext cx="73501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TheArtOfNav_BigPictureOfNAV_Over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600201"/>
            <a:ext cx="5832475" cy="4525963"/>
          </a:xfrm>
          <a:noFill/>
        </p:spPr>
      </p:pic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5375276" y="4365626"/>
            <a:ext cx="360363" cy="3587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5735639" y="4581525"/>
            <a:ext cx="504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A22C23-1C76-48F8-8CEE-F6D9065366A4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08744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Jedna tabulka a její relace  I</a:t>
            </a:r>
            <a:endParaRPr lang="en-GB" altLang="cs-CZ" dirty="0" smtClean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268414"/>
            <a:ext cx="367188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448300" y="1916114"/>
            <a:ext cx="719138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6167438" y="2060575"/>
            <a:ext cx="23050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0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2C5ECC-59C0-4D9F-BDE3-880714D2D254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Jedna tabulka (prodejná řádek) a její relace II</a:t>
            </a:r>
            <a:endParaRPr lang="en-GB" altLang="cs-CZ" sz="32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70" y="1268414"/>
            <a:ext cx="3889375" cy="2598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76700"/>
            <a:ext cx="61214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232400" y="2924175"/>
            <a:ext cx="0" cy="1081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227888" y="3665538"/>
            <a:ext cx="2728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ERP MS Dynamics NAV 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2CB0F5-8FED-4FF8-9C26-241A10D1715E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cs-CZ" sz="2400" dirty="0">
                <a:latin typeface="Calibri" panose="020F0502020204030204" pitchFamily="34" charset="0"/>
              </a:rPr>
              <a:t>Main forms (card, </a:t>
            </a:r>
            <a:r>
              <a:rPr lang="en-US" altLang="cs-CZ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list</a:t>
            </a:r>
            <a:r>
              <a:rPr lang="en-US" altLang="cs-CZ" sz="2400" dirty="0">
                <a:latin typeface="Calibri" panose="020F0502020204030204" pitchFamily="34" charset="0"/>
              </a:rPr>
              <a:t>, form-</a:t>
            </a:r>
            <a:r>
              <a:rPr lang="cs-CZ" altLang="cs-CZ" sz="2400" dirty="0">
                <a:latin typeface="Calibri" panose="020F0502020204030204" pitchFamily="34" charset="0"/>
              </a:rPr>
              <a:t>&gt;</a:t>
            </a:r>
            <a:r>
              <a:rPr lang="en-US" altLang="cs-CZ" sz="2400" dirty="0">
                <a:latin typeface="Calibri" panose="020F0502020204030204" pitchFamily="34" charset="0"/>
              </a:rPr>
              <a:t>sub</a:t>
            </a:r>
            <a:r>
              <a:rPr lang="cs-CZ" altLang="cs-CZ" sz="2400" dirty="0">
                <a:latin typeface="Calibri" panose="020F0502020204030204" pitchFamily="34" charset="0"/>
              </a:rPr>
              <a:t>-</a:t>
            </a:r>
            <a:r>
              <a:rPr lang="en-US" altLang="cs-CZ" sz="2400" dirty="0" smtClean="0">
                <a:latin typeface="Calibri" panose="020F0502020204030204" pitchFamily="34" charset="0"/>
              </a:rPr>
              <a:t>form</a:t>
            </a:r>
            <a:r>
              <a:rPr lang="cs-CZ" altLang="cs-CZ" sz="2400" dirty="0" smtClean="0">
                <a:latin typeface="Calibri" panose="020F0502020204030204" pitchFamily="34" charset="0"/>
              </a:rPr>
              <a:t>)</a:t>
            </a:r>
            <a:br>
              <a:rPr lang="cs-CZ" altLang="cs-CZ" sz="2400" dirty="0" smtClean="0">
                <a:latin typeface="Calibri" panose="020F0502020204030204" pitchFamily="34" charset="0"/>
              </a:rPr>
            </a:br>
            <a:r>
              <a:rPr lang="cs-CZ" altLang="cs-CZ" sz="2400" dirty="0" smtClean="0">
                <a:latin typeface="Calibri" panose="020F0502020204030204" pitchFamily="34" charset="0"/>
              </a:rPr>
              <a:t>Hlavní typy oken (karta, seznam, hlavička dokladu – hlavní okno, řádky dokladu- podokno)</a:t>
            </a:r>
            <a:endParaRPr lang="en-US" altLang="cs-CZ" dirty="0" smtClean="0"/>
          </a:p>
        </p:txBody>
      </p:sp>
      <p:pic>
        <p:nvPicPr>
          <p:cNvPr id="2560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92" y="1690688"/>
            <a:ext cx="5106087" cy="468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8210746" y="1762812"/>
            <a:ext cx="707011" cy="4593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196527" y="3850759"/>
            <a:ext cx="9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Seznam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5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D6872B-9923-4BD8-AD4F-CC4C8DEDAA6C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cs-CZ" sz="2400" dirty="0">
                <a:latin typeface="Calibri" panose="020F0502020204030204" pitchFamily="34" charset="0"/>
              </a:rPr>
              <a:t>Main forms (</a:t>
            </a:r>
            <a:r>
              <a:rPr lang="en-US" altLang="cs-CZ" sz="2400" dirty="0" smtClean="0">
                <a:latin typeface="Calibri" panose="020F0502020204030204" pitchFamily="34" charset="0"/>
              </a:rPr>
              <a:t>card</a:t>
            </a:r>
            <a:r>
              <a:rPr lang="cs-CZ" altLang="cs-CZ" sz="2400" dirty="0" smtClean="0">
                <a:latin typeface="Calibri" panose="020F0502020204030204" pitchFamily="34" charset="0"/>
              </a:rPr>
              <a:t>)</a:t>
            </a:r>
            <a:r>
              <a:rPr lang="en-US" altLang="cs-CZ" sz="2400" dirty="0" smtClean="0">
                <a:latin typeface="Calibri" panose="020F0502020204030204" pitchFamily="34" charset="0"/>
              </a:rPr>
              <a:t>, </a:t>
            </a:r>
            <a:r>
              <a:rPr lang="en-US" altLang="cs-CZ" sz="2400" dirty="0">
                <a:latin typeface="Calibri" panose="020F0502020204030204" pitchFamily="34" charset="0"/>
              </a:rPr>
              <a:t>list, </a:t>
            </a:r>
            <a:r>
              <a:rPr lang="en-US" altLang="cs-CZ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form-</a:t>
            </a:r>
            <a:r>
              <a:rPr lang="cs-CZ" altLang="cs-CZ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&gt;</a:t>
            </a:r>
            <a:r>
              <a:rPr lang="en-US" altLang="cs-CZ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sub</a:t>
            </a:r>
            <a:r>
              <a:rPr lang="cs-CZ" altLang="cs-CZ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-</a:t>
            </a:r>
            <a:r>
              <a:rPr lang="en-US" altLang="cs-CZ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form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</a:rPr>
              <a:t>)</a:t>
            </a:r>
            <a:r>
              <a:rPr lang="cs-CZ" altLang="cs-CZ" dirty="0" smtClean="0"/>
              <a:t>  </a:t>
            </a:r>
            <a:endParaRPr lang="en-US" altLang="cs-CZ" dirty="0" smtClean="0"/>
          </a:p>
        </p:txBody>
      </p:sp>
      <p:sp>
        <p:nvSpPr>
          <p:cNvPr id="26628" name="AutoShape 9"/>
          <p:cNvSpPr>
            <a:spLocks/>
          </p:cNvSpPr>
          <p:nvPr/>
        </p:nvSpPr>
        <p:spPr bwMode="auto">
          <a:xfrm>
            <a:off x="8672660" y="2347402"/>
            <a:ext cx="236156" cy="2246810"/>
          </a:xfrm>
          <a:prstGeom prst="rightBrace">
            <a:avLst>
              <a:gd name="adj1" fmla="val 108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26629" name="AutoShape 10"/>
          <p:cNvSpPr>
            <a:spLocks/>
          </p:cNvSpPr>
          <p:nvPr/>
        </p:nvSpPr>
        <p:spPr bwMode="auto">
          <a:xfrm>
            <a:off x="8692729" y="5126881"/>
            <a:ext cx="253520" cy="457931"/>
          </a:xfrm>
          <a:prstGeom prst="rightBrace">
            <a:avLst>
              <a:gd name="adj1" fmla="val 498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9078653" y="3130117"/>
            <a:ext cx="1366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Obchodní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partner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9130245" y="5156942"/>
            <a:ext cx="1352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panose="020B0604020202020204" pitchFamily="34" charset="0"/>
              </a:rPr>
              <a:t>What</a:t>
            </a:r>
            <a:r>
              <a:rPr lang="cs-CZ" altLang="cs-CZ" sz="1800">
                <a:latin typeface="Arial" panose="020B0604020202020204" pitchFamily="34" charset="0"/>
              </a:rPr>
              <a:t> (Co)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2663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46" y="2255824"/>
            <a:ext cx="6283325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Line 8"/>
          <p:cNvSpPr>
            <a:spLocks noChangeShapeType="1"/>
          </p:cNvSpPr>
          <p:nvPr/>
        </p:nvSpPr>
        <p:spPr bwMode="auto">
          <a:xfrm flipH="1">
            <a:off x="8079311" y="1690688"/>
            <a:ext cx="0" cy="329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4" name="Line 6"/>
          <p:cNvSpPr>
            <a:spLocks noChangeShapeType="1"/>
          </p:cNvSpPr>
          <p:nvPr/>
        </p:nvSpPr>
        <p:spPr bwMode="auto">
          <a:xfrm>
            <a:off x="6743700" y="1052514"/>
            <a:ext cx="0" cy="720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10670507" y="2053982"/>
            <a:ext cx="415958" cy="3616784"/>
          </a:xfrm>
          <a:prstGeom prst="rightBrace">
            <a:avLst>
              <a:gd name="adj1" fmla="val 108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089855" y="3677708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Doklad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12903" y="610186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Hlavička (</a:t>
            </a:r>
            <a:r>
              <a:rPr lang="cs-CZ" dirty="0" err="1" smtClean="0">
                <a:solidFill>
                  <a:srgbClr val="FF0000"/>
                </a:solidFill>
              </a:rPr>
              <a:t>header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533597" y="1318337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Řádky dokladu (lines) 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vyučujícího – </a:t>
            </a:r>
            <a:r>
              <a:rPr lang="cs-CZ" sz="2800" dirty="0" smtClean="0"/>
              <a:t>důvody-&gt;zkušenosti z praxe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1994 – 2019: </a:t>
            </a:r>
            <a:r>
              <a:rPr lang="cs-CZ" sz="2600" dirty="0" smtClean="0"/>
              <a:t>Odborný asistent, KPH-ESF, Masarykova univerzita, Brno </a:t>
            </a:r>
            <a:endParaRPr lang="cs-CZ" sz="2600" dirty="0" smtClean="0">
              <a:effectLst/>
            </a:endParaRPr>
          </a:p>
          <a:p>
            <a:r>
              <a:rPr lang="cs-CZ" sz="2600" dirty="0" smtClean="0"/>
              <a:t>2004 – 2019: Smluvní manažer tréninkového ERP centra, </a:t>
            </a:r>
            <a:r>
              <a:rPr lang="cs-CZ" sz="2600" dirty="0" err="1" smtClean="0"/>
              <a:t>Navertica</a:t>
            </a:r>
            <a:r>
              <a:rPr lang="cs-CZ" sz="2600" dirty="0" smtClean="0"/>
              <a:t> a.s., Brno a </a:t>
            </a:r>
            <a:r>
              <a:rPr lang="cs-CZ" sz="2600" dirty="0" err="1" smtClean="0"/>
              <a:t>Navertica</a:t>
            </a:r>
            <a:r>
              <a:rPr lang="cs-CZ" sz="2600" dirty="0" smtClean="0"/>
              <a:t> </a:t>
            </a:r>
            <a:r>
              <a:rPr lang="cs-CZ" sz="2600" dirty="0" err="1" smtClean="0"/>
              <a:t>South</a:t>
            </a:r>
            <a:r>
              <a:rPr lang="cs-CZ" sz="2600" dirty="0" smtClean="0"/>
              <a:t> </a:t>
            </a:r>
            <a:r>
              <a:rPr lang="cs-CZ" sz="2600" dirty="0" err="1" smtClean="0"/>
              <a:t>Africa</a:t>
            </a:r>
            <a:endParaRPr lang="cs-CZ" sz="2600" dirty="0" smtClean="0">
              <a:effectLst/>
            </a:endParaRPr>
          </a:p>
          <a:p>
            <a:r>
              <a:rPr lang="cs-CZ" sz="2600" dirty="0" smtClean="0"/>
              <a:t>2002 – 2004 : Obchodní ředitel, </a:t>
            </a:r>
            <a:r>
              <a:rPr lang="cs-CZ" sz="2600" dirty="0" err="1" smtClean="0"/>
              <a:t>Allium</a:t>
            </a:r>
            <a:r>
              <a:rPr lang="cs-CZ" sz="2600" dirty="0" smtClean="0"/>
              <a:t> s.r.o., Brno</a:t>
            </a:r>
            <a:endParaRPr lang="cs-CZ" sz="2600" dirty="0" smtClean="0">
              <a:effectLst/>
            </a:endParaRPr>
          </a:p>
          <a:p>
            <a:r>
              <a:rPr lang="cs-CZ" sz="2600" dirty="0" smtClean="0"/>
              <a:t>2001 - 2002: Obchodní ředitel, </a:t>
            </a:r>
            <a:r>
              <a:rPr lang="cs-CZ" sz="2600" dirty="0" err="1" smtClean="0"/>
              <a:t>Columbus</a:t>
            </a:r>
            <a:r>
              <a:rPr lang="cs-CZ" sz="2600" dirty="0" smtClean="0"/>
              <a:t> IT Partner a. s., Praha</a:t>
            </a:r>
            <a:endParaRPr lang="cs-CZ" sz="2600" dirty="0" smtClean="0">
              <a:effectLst/>
            </a:endParaRPr>
          </a:p>
          <a:p>
            <a:r>
              <a:rPr lang="cs-CZ" sz="2600" dirty="0" smtClean="0"/>
              <a:t>1993 - 2001: Konzultant ERP, FUTURE </a:t>
            </a:r>
            <a:r>
              <a:rPr lang="cs-CZ" sz="2600" dirty="0" err="1" smtClean="0"/>
              <a:t>Engineering</a:t>
            </a:r>
            <a:r>
              <a:rPr lang="cs-CZ" sz="2600" dirty="0" smtClean="0"/>
              <a:t> </a:t>
            </a:r>
            <a:r>
              <a:rPr lang="cs-CZ" sz="2600" dirty="0" err="1" smtClean="0"/>
              <a:t>a.s</a:t>
            </a:r>
            <a:r>
              <a:rPr lang="cs-CZ" sz="2600" dirty="0" smtClean="0"/>
              <a:t>, Brno – přejmenováno na  </a:t>
            </a:r>
            <a:r>
              <a:rPr lang="cs-CZ" sz="2600" dirty="0" err="1" smtClean="0"/>
              <a:t>Navertica</a:t>
            </a:r>
            <a:r>
              <a:rPr lang="cs-CZ" sz="2600" dirty="0" smtClean="0"/>
              <a:t> a.s.</a:t>
            </a:r>
            <a:endParaRPr lang="cs-CZ" sz="2600" dirty="0" smtClean="0">
              <a:effectLst/>
            </a:endParaRPr>
          </a:p>
          <a:p>
            <a:r>
              <a:rPr lang="cs-CZ" sz="2300" dirty="0" smtClean="0"/>
              <a:t>1990 - 1993: Středoškolský profesor  </a:t>
            </a:r>
            <a:r>
              <a:rPr lang="en-US" sz="2300" dirty="0" smtClean="0"/>
              <a:t>Computer science (A-level London Examination Board), Department of Education Valletta, </a:t>
            </a:r>
            <a:r>
              <a:rPr lang="en-US" sz="2300" dirty="0" err="1" smtClean="0"/>
              <a:t>Paolino</a:t>
            </a:r>
            <a:r>
              <a:rPr lang="en-US" sz="2300" dirty="0" smtClean="0"/>
              <a:t> </a:t>
            </a:r>
            <a:r>
              <a:rPr lang="en-US" sz="2300" dirty="0" err="1" smtClean="0"/>
              <a:t>Vassallo</a:t>
            </a:r>
            <a:r>
              <a:rPr lang="en-US" sz="2300" dirty="0" smtClean="0"/>
              <a:t> Upper Lyceum a </a:t>
            </a:r>
            <a:r>
              <a:rPr lang="en-US" sz="2300" dirty="0" err="1" smtClean="0"/>
              <a:t>Fellenberg</a:t>
            </a:r>
            <a:r>
              <a:rPr lang="en-US" sz="2300" dirty="0" smtClean="0"/>
              <a:t> Training Center, Malta</a:t>
            </a:r>
            <a:endParaRPr lang="en-US" sz="2300" dirty="0" smtClean="0">
              <a:effectLst/>
            </a:endParaRPr>
          </a:p>
          <a:p>
            <a:r>
              <a:rPr lang="cs-CZ" sz="1400" dirty="0" smtClean="0"/>
              <a:t>Dříve : Výpočetní středisko, Královopolská strojírna, Brno – systémový programátor</a:t>
            </a:r>
            <a:endParaRPr lang="cs-CZ" sz="1400" dirty="0" smtClean="0">
              <a:effectLst/>
            </a:endParaRPr>
          </a:p>
          <a:p>
            <a:r>
              <a:rPr lang="cs-CZ" sz="1400" dirty="0" smtClean="0"/>
              <a:t>Dříve :  Výzkumný pracovník, Lékařská fakulta, Masarykova universita (počítačová simulace řízení umělého srdce)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66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Microsoft Dynamics NAV </a:t>
            </a:r>
            <a:r>
              <a:rPr lang="cs-CZ" altLang="cs-CZ" dirty="0" smtClean="0"/>
              <a:t>„sexy stránky“</a:t>
            </a:r>
            <a:endParaRPr lang="en-GB" alt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Windows compatible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(menu, command, mutual relations to MS Office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,..)</a:t>
            </a:r>
            <a:r>
              <a:rPr lang="cs-CZ" sz="1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– </a:t>
            </a:r>
            <a:r>
              <a:rPr lang="cs-CZ" sz="1800" dirty="0" smtClean="0">
                <a:latin typeface="Calibri" pitchFamily="34" charset="0"/>
              </a:rPr>
              <a:t>navázané na MS Office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Security (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ID,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passwords, roles, protocols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cs-CZ" sz="2000" dirty="0" smtClean="0">
                <a:latin typeface="Calibri" pitchFamily="34" charset="0"/>
              </a:rPr>
              <a:t>– vysoká bezpečnost 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Menu and  basic modules </a:t>
            </a:r>
            <a:r>
              <a:rPr lang="cs-CZ" sz="2000" dirty="0" smtClean="0">
                <a:latin typeface="Calibri" pitchFamily="34" charset="0"/>
              </a:rPr>
              <a:t>– modularita 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Shorthand keys and HELP </a:t>
            </a:r>
            <a:r>
              <a:rPr lang="cs-CZ" sz="2000" dirty="0" smtClean="0">
                <a:latin typeface="Calibri" pitchFamily="34" charset="0"/>
              </a:rPr>
              <a:t>– využívání klávesových zkratek a velmi rozsáhlá nápověda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Multilanguage</a:t>
            </a:r>
            <a:r>
              <a:rPr lang="cs-CZ" sz="2000" dirty="0" smtClean="0">
                <a:latin typeface="Calibri" pitchFamily="34" charset="0"/>
              </a:rPr>
              <a:t> – vícejazyčnost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Navigate and calculation (flow) fields, finding the reason why any document was </a:t>
            </a:r>
            <a:r>
              <a:rPr lang="en-US" sz="2000" dirty="0" smtClean="0">
                <a:latin typeface="Calibri" pitchFamily="34" charset="0"/>
              </a:rPr>
              <a:t>created</a:t>
            </a:r>
            <a:r>
              <a:rPr lang="cs-CZ" sz="2000" dirty="0" smtClean="0">
                <a:latin typeface="Calibri" pitchFamily="34" charset="0"/>
              </a:rPr>
              <a:t> – funkce nazývaná  Navigace ( z transakce se dostanete na všechny doklady a </a:t>
            </a:r>
            <a:r>
              <a:rPr lang="cs-CZ" sz="2000" dirty="0" err="1" smtClean="0">
                <a:latin typeface="Calibri" pitchFamily="34" charset="0"/>
              </a:rPr>
              <a:t>záznaky</a:t>
            </a:r>
            <a:r>
              <a:rPr lang="cs-CZ" sz="2000" dirty="0" smtClean="0">
                <a:latin typeface="Calibri" pitchFamily="34" charset="0"/>
              </a:rPr>
              <a:t>, které k vybrané </a:t>
            </a:r>
            <a:r>
              <a:rPr lang="cs-CZ" sz="2000" dirty="0" err="1" smtClean="0">
                <a:latin typeface="Calibri" pitchFamily="34" charset="0"/>
              </a:rPr>
              <a:t>transakco</a:t>
            </a:r>
            <a:r>
              <a:rPr lang="cs-CZ" sz="2000" dirty="0" smtClean="0">
                <a:latin typeface="Calibri" pitchFamily="34" charset="0"/>
              </a:rPr>
              <a:t> patří)  </a:t>
            </a:r>
            <a:endParaRPr lang="cs-CZ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sz="2000" dirty="0" err="1" smtClean="0">
                <a:latin typeface="Calibri" pitchFamily="34" charset="0"/>
              </a:rPr>
              <a:t>Workflow</a:t>
            </a:r>
            <a:r>
              <a:rPr lang="cs-CZ" sz="2000" dirty="0" smtClean="0">
                <a:latin typeface="Calibri" pitchFamily="34" charset="0"/>
              </a:rPr>
              <a:t> – (nastavení korektní sekvence operací ve všech procesech, schvalovací řízení, atd.) </a:t>
            </a:r>
            <a:endParaRPr lang="cs-CZ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alibri" pitchFamily="34" charset="0"/>
              </a:rPr>
              <a:t>Vypočítávaná pole</a:t>
            </a:r>
            <a:r>
              <a:rPr lang="en-US" sz="2000" dirty="0">
                <a:latin typeface="Calibri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Reports</a:t>
            </a:r>
            <a:r>
              <a:rPr lang="cs-CZ" sz="2000" dirty="0" smtClean="0">
                <a:latin typeface="Calibri" pitchFamily="34" charset="0"/>
              </a:rPr>
              <a:t> – kvalitní </a:t>
            </a:r>
            <a:r>
              <a:rPr lang="cs-CZ" sz="2000" dirty="0" err="1" smtClean="0">
                <a:latin typeface="Calibri" pitchFamily="34" charset="0"/>
              </a:rPr>
              <a:t>reportovací</a:t>
            </a:r>
            <a:r>
              <a:rPr lang="cs-CZ" sz="2000" dirty="0" smtClean="0">
                <a:latin typeface="Calibri" pitchFamily="34" charset="0"/>
              </a:rPr>
              <a:t> systém 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Entries, </a:t>
            </a:r>
            <a:r>
              <a:rPr lang="en-US" sz="2000" dirty="0" smtClean="0">
                <a:latin typeface="Calibri" pitchFamily="34" charset="0"/>
              </a:rPr>
              <a:t>dimensions</a:t>
            </a:r>
            <a:r>
              <a:rPr lang="cs-CZ" sz="2000" dirty="0" smtClean="0">
                <a:latin typeface="Calibri" pitchFamily="34" charset="0"/>
              </a:rPr>
              <a:t> – položky (transakce) a využívání dimenzí (vazba na BI)   </a:t>
            </a:r>
          </a:p>
          <a:p>
            <a:pPr eaLnBrk="1" hangingPunct="1">
              <a:defRPr/>
            </a:pPr>
            <a:r>
              <a:rPr lang="cs-CZ" sz="2000" dirty="0" smtClean="0">
                <a:latin typeface="Calibri" pitchFamily="34" charset="0"/>
              </a:rPr>
              <a:t>Vazba na Azure (bude prezentováno později) </a:t>
            </a:r>
          </a:p>
          <a:p>
            <a:pPr eaLnBrk="1" hangingPunct="1">
              <a:defRPr/>
            </a:pPr>
            <a:r>
              <a:rPr lang="cs-CZ" sz="2000" dirty="0" smtClean="0">
                <a:latin typeface="Calibri" pitchFamily="34" charset="0"/>
              </a:rPr>
              <a:t>Propojení s  </a:t>
            </a:r>
            <a:r>
              <a:rPr lang="cs-CZ" sz="2000" dirty="0" err="1" smtClean="0">
                <a:latin typeface="Calibri" pitchFamily="34" charset="0"/>
              </a:rPr>
              <a:t>Power</a:t>
            </a:r>
            <a:r>
              <a:rPr lang="cs-CZ" sz="2000" dirty="0" smtClean="0">
                <a:latin typeface="Calibri" pitchFamily="34" charset="0"/>
              </a:rPr>
              <a:t> BI (Business </a:t>
            </a:r>
            <a:r>
              <a:rPr lang="cs-CZ" sz="2000" dirty="0" err="1" smtClean="0">
                <a:latin typeface="Calibri" pitchFamily="34" charset="0"/>
              </a:rPr>
              <a:t>Intelligence</a:t>
            </a:r>
            <a:r>
              <a:rPr lang="cs-CZ" sz="2000" dirty="0" smtClean="0">
                <a:latin typeface="Calibri" pitchFamily="34" charset="0"/>
              </a:rPr>
              <a:t>) -&gt;Viz další snímky </a:t>
            </a:r>
          </a:p>
          <a:p>
            <a:pPr eaLnBrk="1" hangingPunct="1">
              <a:defRPr/>
            </a:pPr>
            <a:r>
              <a:rPr lang="cs-CZ" sz="2000" dirty="0" smtClean="0">
                <a:latin typeface="Calibri" pitchFamily="34" charset="0"/>
              </a:rPr>
              <a:t>Použití rolí (Role </a:t>
            </a:r>
            <a:r>
              <a:rPr lang="cs-CZ" sz="2000" dirty="0" err="1" smtClean="0">
                <a:latin typeface="Calibri" pitchFamily="34" charset="0"/>
              </a:rPr>
              <a:t>Tailored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Client</a:t>
            </a:r>
            <a:r>
              <a:rPr lang="cs-CZ" sz="2000" dirty="0" smtClean="0">
                <a:latin typeface="Calibri" pitchFamily="34" charset="0"/>
              </a:rPr>
              <a:t>-&gt; koncept RTC ) -&gt;Viz další snímek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sz="2000" dirty="0">
                <a:latin typeface="Calibri" pitchFamily="34" charset="0"/>
              </a:rPr>
              <a:t> </a:t>
            </a:r>
            <a:endParaRPr lang="cs-CZ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08B109-FADF-461D-BBE6-79EE70C6C0DE}" type="datetime1">
              <a:rPr lang="cs-CZ"/>
              <a:pPr>
                <a:defRPr/>
              </a:pPr>
              <a:t>17.01.2020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5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RTC koncept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4610493" cy="478919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5382705" y="3205113"/>
            <a:ext cx="1046375" cy="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97BB913C-3F50-4A46-9D95-81C69247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80" y="1385740"/>
            <a:ext cx="3178060" cy="2408148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21C7836-514E-4196-9CAB-D60B30A94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80" y="3959257"/>
            <a:ext cx="1673283" cy="19273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76602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FB5CD-DB68-480A-A69D-EF04CC3A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funkce – Business </a:t>
            </a:r>
            <a:r>
              <a:rPr lang="cs-CZ" dirty="0" err="1"/>
              <a:t>Intelligence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8C6F3-68A5-45CB-B06A-6D94FFC1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Získáte přehledy o výkonu svých obchodních aktivit prostřednictvím rozpočtů, plánů účtů a zobrazení analýz.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F36117-EDA4-45DB-8CA9-7EC6CEBF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55" y="2917345"/>
            <a:ext cx="7242054" cy="35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4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B81FA-E4ED-4D72-8025-AB2A35FA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funkce – Business </a:t>
            </a:r>
            <a:r>
              <a:rPr lang="cs-CZ" dirty="0" err="1"/>
              <a:t>Intelligence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908407E-A66D-44D3-93E2-C282EE309805}"/>
              </a:ext>
            </a:extLst>
          </p:cNvPr>
          <p:cNvSpPr/>
          <p:nvPr/>
        </p:nvSpPr>
        <p:spPr>
          <a:xfrm>
            <a:off x="971550" y="169068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Analyzujte skutečné částky versus rozpočtované částky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Připravuje finanční výkaznictví s plány a kategoriemi účtů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AAC494-7E15-4ABA-AC58-B7942BB4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1690688"/>
            <a:ext cx="4502773" cy="3046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093510" y="5263020"/>
            <a:ext cx="779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Poznámka autora : obrazovka je generovaná nejnovější verzí MS Dynamics Business </a:t>
            </a:r>
            <a:r>
              <a:rPr lang="cs-CZ" sz="1600" dirty="0" err="1" smtClean="0"/>
              <a:t>Central</a:t>
            </a:r>
            <a:r>
              <a:rPr lang="cs-CZ" sz="1600" dirty="0" smtClean="0"/>
              <a:t>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1945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AD0C0-303E-4DAB-980C-17C50811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funkce – Business </a:t>
            </a:r>
            <a:r>
              <a:rPr lang="cs-CZ" dirty="0" err="1"/>
              <a:t>Intelligence</a:t>
            </a:r>
            <a:r>
              <a:rPr lang="cs-CZ" dirty="0"/>
              <a:t> I.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9FC641-C10E-437B-B3DC-97E707253285}"/>
              </a:ext>
            </a:extLst>
          </p:cNvPr>
          <p:cNvSpPr txBox="1"/>
          <p:nvPr/>
        </p:nvSpPr>
        <p:spPr>
          <a:xfrm>
            <a:off x="711200" y="150602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5FE5EB-CDB9-4B80-9A7D-FCB067B3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57034"/>
            <a:ext cx="4005944" cy="3081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E88111-3024-4CE9-B4BC-FCE04F5A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77" y="2102076"/>
            <a:ext cx="4730295" cy="3035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F6721D4-2C68-45AD-952D-C8FF137426A5}"/>
              </a:ext>
            </a:extLst>
          </p:cNvPr>
          <p:cNvSpPr txBox="1"/>
          <p:nvPr/>
        </p:nvSpPr>
        <p:spPr>
          <a:xfrm>
            <a:off x="711200" y="5285496"/>
            <a:ext cx="10897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Přínos pro obchodníky </a:t>
            </a:r>
            <a:r>
              <a:rPr lang="cs-CZ" dirty="0"/>
              <a:t>: není potřeba  generovat následující zprávy, ale zákazník by měl vědět, že existuje nástroj</a:t>
            </a:r>
          </a:p>
          <a:p>
            <a:r>
              <a:rPr lang="cs-CZ" dirty="0"/>
              <a:t>který umožňuje generovat široké spektrum finančních analýz bez zásadu dodavatele a jeho programátorů. Jde  </a:t>
            </a:r>
          </a:p>
          <a:p>
            <a:r>
              <a:rPr lang="cs-CZ" dirty="0"/>
              <a:t>o rychlý přístup ke zprávám umožňujících lepší rozhodování s tím, že náklady na vytváření těchto zpráv</a:t>
            </a:r>
          </a:p>
          <a:p>
            <a:r>
              <a:rPr lang="cs-CZ" dirty="0"/>
              <a:t>jsou v podstatě nulové.</a:t>
            </a:r>
          </a:p>
        </p:txBody>
      </p:sp>
    </p:spTree>
    <p:extLst>
      <p:ext uri="{BB962C8B-B14F-4D97-AF65-F5344CB8AC3E}">
        <p14:creationId xmlns:p14="http://schemas.microsoft.com/office/powerpoint/2010/main" val="166411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CCA45-1D29-4BCA-97EC-14A861E3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funkce – Business </a:t>
            </a:r>
            <a:r>
              <a:rPr lang="cs-CZ" dirty="0" err="1"/>
              <a:t>Intelligence</a:t>
            </a:r>
            <a:r>
              <a:rPr lang="cs-CZ" dirty="0"/>
              <a:t> II.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E4BB86-492B-443D-8D3C-45EA956C4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71" y="1690688"/>
            <a:ext cx="7409524" cy="1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E008FE-853A-407B-B987-398CF8F7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71" y="3245350"/>
            <a:ext cx="7409524" cy="3247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3764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74541-D36F-4D1A-8DB2-F0A47370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Business funkce –  </a:t>
            </a:r>
            <a:r>
              <a:rPr lang="cs-CZ" sz="3600" dirty="0" err="1"/>
              <a:t>Intelligence</a:t>
            </a:r>
            <a:r>
              <a:rPr lang="cs-CZ" sz="3600" dirty="0"/>
              <a:t>  III.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48FA91-C600-4CBE-BB6E-2A6DB531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3314"/>
            <a:ext cx="7609114" cy="4313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0328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konzultant a jeho potřebné znalosti 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838199" y="1514540"/>
            <a:ext cx="10313710" cy="476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Computer</a:t>
            </a:r>
            <a:r>
              <a:rPr lang="cs-CZ" dirty="0" smtClean="0"/>
              <a:t> Science – minimálně základy </a:t>
            </a:r>
          </a:p>
          <a:p>
            <a:pPr lvl="1"/>
            <a:r>
              <a:rPr lang="cs-CZ" dirty="0" smtClean="0"/>
              <a:t>Teorie algoritmů</a:t>
            </a:r>
          </a:p>
          <a:p>
            <a:pPr lvl="1"/>
            <a:r>
              <a:rPr lang="cs-CZ" dirty="0" smtClean="0"/>
              <a:t>Základy programování </a:t>
            </a:r>
          </a:p>
          <a:p>
            <a:pPr lvl="1"/>
            <a:r>
              <a:rPr lang="cs-CZ" dirty="0" smtClean="0"/>
              <a:t>Databáze  </a:t>
            </a:r>
          </a:p>
          <a:p>
            <a:r>
              <a:rPr lang="cs-CZ" dirty="0" smtClean="0"/>
              <a:t>Řízení financí (pohledávky, závazky, rozpočty, řízení nákladů) </a:t>
            </a:r>
          </a:p>
          <a:p>
            <a:r>
              <a:rPr lang="cs-CZ" dirty="0" smtClean="0"/>
              <a:t>Řízení prodeje a nákupu </a:t>
            </a:r>
          </a:p>
          <a:p>
            <a:r>
              <a:rPr lang="cs-CZ" dirty="0" smtClean="0"/>
              <a:t>Logistika </a:t>
            </a:r>
          </a:p>
          <a:p>
            <a:r>
              <a:rPr lang="cs-CZ" dirty="0" smtClean="0"/>
              <a:t>Řízení a plánování výroby </a:t>
            </a:r>
          </a:p>
          <a:p>
            <a:r>
              <a:rPr lang="cs-CZ" dirty="0" smtClean="0"/>
              <a:t>Řízení servisu </a:t>
            </a:r>
          </a:p>
          <a:p>
            <a:r>
              <a:rPr lang="cs-CZ" dirty="0" smtClean="0"/>
              <a:t>Řízení projektů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Programátor</a:t>
            </a:r>
            <a:r>
              <a:rPr lang="cs-CZ" sz="2800" dirty="0"/>
              <a:t>/ Programátorka Microsoft Dynamics </a:t>
            </a:r>
            <a:r>
              <a:rPr lang="cs-CZ" sz="2800" dirty="0" smtClean="0"/>
              <a:t>NAV - požadavky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989878" y="1934008"/>
            <a:ext cx="648557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VŠ </a:t>
            </a:r>
            <a:r>
              <a:rPr lang="cs-CZ" sz="2000" dirty="0"/>
              <a:t>vzdělání nejlépe se zaměřením na informatiku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AJ (alespoň číst technickou dokumentaci)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Základy objektového programování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Základní znalost databázových systémů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Základní znalost podnikových procesů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Znalost Microsoft Dynamics NAV výhodou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Znalost technologie MS SQL výhodou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Iniciativní a dynamický přístup k řešeným úkolům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Kreativita, komunikativnost, samostatnost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Schopnost týmové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Ochota učit se novým věcem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Konzultant/ Konzultantka Microsoft Dynamics </a:t>
            </a:r>
            <a:r>
              <a:rPr lang="cs-CZ" sz="2800" dirty="0" smtClean="0"/>
              <a:t>NAV-požadavky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b="1" dirty="0"/>
              <a:t>SŠ</a:t>
            </a:r>
            <a:r>
              <a:rPr lang="cs-CZ" sz="1900" dirty="0"/>
              <a:t>/</a:t>
            </a:r>
            <a:r>
              <a:rPr lang="cs-CZ" sz="1900" b="1" dirty="0">
                <a:solidFill>
                  <a:srgbClr val="FF0000"/>
                </a:solidFill>
              </a:rPr>
              <a:t>VŠ</a:t>
            </a:r>
            <a:r>
              <a:rPr lang="cs-CZ" sz="1900" b="1" dirty="0"/>
              <a:t> </a:t>
            </a:r>
            <a:r>
              <a:rPr lang="cs-CZ" sz="1900" dirty="0"/>
              <a:t>vzdělání technického směru</a:t>
            </a:r>
          </a:p>
          <a:p>
            <a:r>
              <a:rPr lang="cs-CZ" sz="1900" dirty="0"/>
              <a:t>Praxe </a:t>
            </a:r>
            <a:r>
              <a:rPr lang="cs-CZ" sz="1900" dirty="0" smtClean="0"/>
              <a:t>konzultanta / </a:t>
            </a:r>
            <a:r>
              <a:rPr lang="cs-CZ" sz="1900" dirty="0"/>
              <a:t>obchodníka</a:t>
            </a:r>
          </a:p>
          <a:p>
            <a:r>
              <a:rPr lang="cs-CZ" sz="1900" dirty="0"/>
              <a:t>Dobrá až konzultační znalost Microsoft Dynamics NAV, AX, CRM, SharePoint - vítána</a:t>
            </a:r>
          </a:p>
          <a:p>
            <a:r>
              <a:rPr lang="cs-CZ" sz="1900" dirty="0"/>
              <a:t>Aktivní znalost AJ, NJ – vítána</a:t>
            </a:r>
          </a:p>
          <a:p>
            <a:r>
              <a:rPr lang="cs-CZ" sz="1900" dirty="0"/>
              <a:t>Schopnost individuálního přístupu v komunikaci se zákazníky</a:t>
            </a:r>
          </a:p>
          <a:p>
            <a:r>
              <a:rPr lang="cs-CZ" sz="1900" dirty="0"/>
              <a:t>Zkušenosti s jednáním s vrcholným managementem</a:t>
            </a:r>
          </a:p>
          <a:p>
            <a:r>
              <a:rPr lang="cs-CZ" sz="1900" dirty="0"/>
              <a:t>Cestování v rámci ČR, SK – občas i zahraničí</a:t>
            </a:r>
          </a:p>
          <a:p>
            <a:r>
              <a:rPr lang="cs-CZ" sz="1900" dirty="0"/>
              <a:t>Reprezentativní vystupování</a:t>
            </a:r>
          </a:p>
          <a:p>
            <a:r>
              <a:rPr lang="cs-CZ" sz="1900" dirty="0"/>
              <a:t>Samostatnost, sebekontrola</a:t>
            </a:r>
          </a:p>
          <a:p>
            <a:r>
              <a:rPr lang="cs-CZ" sz="1900" dirty="0"/>
              <a:t>Časová flexibilita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42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Projekty –mimo univerzitu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Vedoucí projektu vzdělávání pro firmu </a:t>
            </a:r>
            <a:r>
              <a:rPr lang="cs-CZ" sz="2400" dirty="0" err="1"/>
              <a:t>Navertica</a:t>
            </a:r>
            <a:r>
              <a:rPr lang="cs-CZ" sz="2400" dirty="0"/>
              <a:t> </a:t>
            </a:r>
            <a:r>
              <a:rPr lang="cs-CZ" sz="2400" dirty="0" err="1"/>
              <a:t>South</a:t>
            </a:r>
            <a:r>
              <a:rPr lang="cs-CZ" sz="2400" dirty="0"/>
              <a:t> </a:t>
            </a:r>
            <a:r>
              <a:rPr lang="cs-CZ" sz="2400" dirty="0" err="1"/>
              <a:t>Africa</a:t>
            </a:r>
            <a:endParaRPr lang="cs-CZ" sz="2400" dirty="0"/>
          </a:p>
          <a:p>
            <a:pPr lvl="0"/>
            <a:r>
              <a:rPr lang="cs-CZ" sz="2400" dirty="0"/>
              <a:t>Analytik firmy </a:t>
            </a:r>
            <a:r>
              <a:rPr lang="cs-CZ" sz="2400" dirty="0" err="1"/>
              <a:t>Navertica</a:t>
            </a:r>
            <a:r>
              <a:rPr lang="cs-CZ" sz="2400" dirty="0"/>
              <a:t> (implementace ERP MS Dynamics NAV)</a:t>
            </a:r>
          </a:p>
          <a:p>
            <a:pPr lvl="0"/>
            <a:r>
              <a:rPr lang="cs-CZ" sz="2000" b="1" dirty="0"/>
              <a:t>Vybrané projekty</a:t>
            </a:r>
            <a:r>
              <a:rPr lang="cs-CZ" sz="2000" dirty="0"/>
              <a:t>: </a:t>
            </a:r>
            <a:endParaRPr lang="cs-CZ" sz="2000" dirty="0" smtClean="0"/>
          </a:p>
          <a:p>
            <a:pPr lvl="1"/>
            <a:r>
              <a:rPr lang="cs-CZ" sz="1800" dirty="0" err="1" smtClean="0"/>
              <a:t>Itec</a:t>
            </a:r>
            <a:r>
              <a:rPr lang="cs-CZ" sz="1800" dirty="0" smtClean="0"/>
              <a:t> Johannesburg – řízení servisu a služeb</a:t>
            </a:r>
          </a:p>
          <a:p>
            <a:pPr lvl="1"/>
            <a:r>
              <a:rPr lang="cs-CZ" sz="1800" dirty="0" err="1" smtClean="0"/>
              <a:t>Peters</a:t>
            </a:r>
            <a:r>
              <a:rPr lang="cs-CZ" sz="1800" dirty="0" smtClean="0"/>
              <a:t> </a:t>
            </a:r>
            <a:r>
              <a:rPr lang="cs-CZ" sz="1800" dirty="0" err="1"/>
              <a:t>Papers</a:t>
            </a:r>
            <a:r>
              <a:rPr lang="cs-CZ" sz="1800" dirty="0"/>
              <a:t> </a:t>
            </a:r>
            <a:r>
              <a:rPr lang="cs-CZ" sz="1800" dirty="0" smtClean="0"/>
              <a:t>Johannesburg – velkoobchod s papírem  </a:t>
            </a:r>
          </a:p>
          <a:p>
            <a:pPr lvl="1"/>
            <a:r>
              <a:rPr lang="cs-CZ" sz="1800" dirty="0" smtClean="0"/>
              <a:t>William </a:t>
            </a:r>
            <a:r>
              <a:rPr lang="cs-CZ" sz="1800" dirty="0"/>
              <a:t>King </a:t>
            </a:r>
            <a:r>
              <a:rPr lang="cs-CZ" sz="1800" dirty="0" err="1"/>
              <a:t>West</a:t>
            </a:r>
            <a:r>
              <a:rPr lang="cs-CZ" sz="1800" dirty="0"/>
              <a:t> </a:t>
            </a:r>
            <a:r>
              <a:rPr lang="cs-CZ" sz="1800" dirty="0" err="1" smtClean="0"/>
              <a:t>Bromwich</a:t>
            </a:r>
            <a:r>
              <a:rPr lang="cs-CZ" sz="1800" dirty="0" smtClean="0"/>
              <a:t> – dělení oceli pro automobilový průmysl </a:t>
            </a:r>
          </a:p>
          <a:p>
            <a:pPr lvl="1"/>
            <a:r>
              <a:rPr lang="cs-CZ" sz="1800" dirty="0" err="1" smtClean="0"/>
              <a:t>Adast</a:t>
            </a:r>
            <a:r>
              <a:rPr lang="cs-CZ" sz="1800" dirty="0" smtClean="0"/>
              <a:t> </a:t>
            </a:r>
            <a:r>
              <a:rPr lang="cs-CZ" sz="1800" dirty="0"/>
              <a:t>Systems </a:t>
            </a:r>
            <a:r>
              <a:rPr lang="cs-CZ" sz="1800" dirty="0" smtClean="0"/>
              <a:t>Adamov – výroba benzinových, naftových a plynových stojanů </a:t>
            </a:r>
          </a:p>
          <a:p>
            <a:pPr lvl="1"/>
            <a:r>
              <a:rPr lang="cs-CZ" sz="1800" dirty="0" err="1" smtClean="0"/>
              <a:t>Miking</a:t>
            </a:r>
            <a:r>
              <a:rPr lang="cs-CZ" sz="1800" dirty="0" smtClean="0"/>
              <a:t> Kolín - dělení oceli pro automobilový průmysl </a:t>
            </a:r>
          </a:p>
          <a:p>
            <a:pPr lvl="1"/>
            <a:r>
              <a:rPr lang="cs-CZ" sz="1800" dirty="0" smtClean="0"/>
              <a:t>Lokalizace produktu </a:t>
            </a:r>
            <a:r>
              <a:rPr lang="cs-CZ" sz="1800" dirty="0"/>
              <a:t>pro pokročilé plánování výroby </a:t>
            </a:r>
            <a:r>
              <a:rPr lang="cs-CZ" sz="1800" dirty="0" smtClean="0"/>
              <a:t>na bázi APS (</a:t>
            </a:r>
            <a:r>
              <a:rPr lang="cs-CZ" sz="1800" dirty="0" err="1" smtClean="0"/>
              <a:t>PlannerOne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Lokalizace produktu </a:t>
            </a:r>
            <a:r>
              <a:rPr lang="cs-CZ" sz="1800" dirty="0" err="1" smtClean="0"/>
              <a:t>PrintVis</a:t>
            </a:r>
            <a:r>
              <a:rPr lang="cs-CZ" sz="1800" dirty="0" smtClean="0"/>
              <a:t> (MIS) pro </a:t>
            </a:r>
            <a:r>
              <a:rPr lang="cs-CZ" sz="1800" dirty="0"/>
              <a:t>polygrafickou výrobu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1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přednášek (BPH-PIS1 -2 hodiny 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33690"/>
            <a:ext cx="10515600" cy="4351338"/>
          </a:xfrm>
        </p:spPr>
        <p:txBody>
          <a:bodyPr>
            <a:normAutofit fontScale="40000" lnSpcReduction="20000"/>
          </a:bodyPr>
          <a:lstStyle/>
          <a:p>
            <a:r>
              <a:rPr lang="en-ZA" b="1" dirty="0"/>
              <a:t>OM-intr</a:t>
            </a:r>
            <a:r>
              <a:rPr lang="en-ZA" dirty="0"/>
              <a:t>o </a:t>
            </a:r>
            <a:r>
              <a:rPr lang="cs-CZ" dirty="0" smtClean="0"/>
              <a:t> -  Úvod to Řízení operací </a:t>
            </a:r>
            <a:endParaRPr lang="en-ZA" dirty="0"/>
          </a:p>
          <a:p>
            <a:r>
              <a:rPr lang="en-ZA" dirty="0"/>
              <a:t>Real project-South African client (wholesale</a:t>
            </a:r>
            <a:r>
              <a:rPr lang="en-ZA" dirty="0" smtClean="0"/>
              <a:t>)</a:t>
            </a:r>
            <a:r>
              <a:rPr lang="cs-CZ" dirty="0" smtClean="0"/>
              <a:t> – Reálný projekt v Jižní Africe – velkoobchod s papírem a součástkami pro tiskařskou branži </a:t>
            </a:r>
            <a:endParaRPr lang="en-ZA" dirty="0"/>
          </a:p>
          <a:p>
            <a:r>
              <a:rPr lang="en-ZA" b="1" dirty="0"/>
              <a:t>Theory of </a:t>
            </a:r>
            <a:r>
              <a:rPr lang="en-ZA" b="1" dirty="0" smtClean="0"/>
              <a:t>constraints</a:t>
            </a:r>
            <a:r>
              <a:rPr lang="cs-CZ" b="1" dirty="0" smtClean="0"/>
              <a:t> </a:t>
            </a:r>
            <a:r>
              <a:rPr lang="cs-CZ" dirty="0" smtClean="0"/>
              <a:t>– Teorie omezení (TOC) - jeden z diagnostických nástrojů – viz další snímky</a:t>
            </a:r>
            <a:endParaRPr lang="en-ZA" dirty="0"/>
          </a:p>
          <a:p>
            <a:r>
              <a:rPr lang="en-ZA" b="1" dirty="0"/>
              <a:t>Critical chain and project </a:t>
            </a:r>
            <a:r>
              <a:rPr lang="en-ZA" b="1" dirty="0" smtClean="0"/>
              <a:t>management</a:t>
            </a:r>
            <a:r>
              <a:rPr lang="cs-CZ" b="1" dirty="0" smtClean="0"/>
              <a:t> </a:t>
            </a:r>
            <a:r>
              <a:rPr lang="cs-CZ" dirty="0" smtClean="0"/>
              <a:t>– Řízení projektů s pomocí metody kritického řetězce (srovnání s agilní metodou SCRUM) </a:t>
            </a:r>
            <a:endParaRPr lang="en-ZA" dirty="0"/>
          </a:p>
          <a:p>
            <a:r>
              <a:rPr lang="en-ZA" b="1" dirty="0"/>
              <a:t>Quality management I. </a:t>
            </a:r>
            <a:r>
              <a:rPr lang="en-ZA" dirty="0"/>
              <a:t>(Pareto+ Ishikawa</a:t>
            </a:r>
            <a:r>
              <a:rPr lang="en-ZA" dirty="0" smtClean="0"/>
              <a:t>)</a:t>
            </a:r>
            <a:r>
              <a:rPr lang="cs-CZ" dirty="0" smtClean="0"/>
              <a:t> – Řízení kvality-diagnostická nástroj FBD a jeho vazba na TOC a nástroj pro vyhodnocení priority (vah)</a:t>
            </a:r>
            <a:endParaRPr lang="en-ZA" dirty="0"/>
          </a:p>
          <a:p>
            <a:r>
              <a:rPr lang="en-ZA" b="1" dirty="0"/>
              <a:t>Quality management II. </a:t>
            </a:r>
            <a:r>
              <a:rPr lang="en-ZA" dirty="0"/>
              <a:t>(Six Sigma, Kaizen, </a:t>
            </a:r>
            <a:r>
              <a:rPr lang="en-ZA" dirty="0" err="1"/>
              <a:t>Poka</a:t>
            </a:r>
            <a:r>
              <a:rPr lang="en-ZA" dirty="0"/>
              <a:t> Yoke</a:t>
            </a:r>
            <a:r>
              <a:rPr lang="en-ZA" dirty="0" smtClean="0"/>
              <a:t>)</a:t>
            </a:r>
            <a:r>
              <a:rPr lang="cs-CZ" dirty="0" smtClean="0"/>
              <a:t> – Řízení kvality – koncepty  II</a:t>
            </a:r>
          </a:p>
          <a:p>
            <a:r>
              <a:rPr lang="en-ZA" b="1" dirty="0" smtClean="0"/>
              <a:t>Business </a:t>
            </a:r>
            <a:r>
              <a:rPr lang="en-ZA" b="1" dirty="0"/>
              <a:t>metrics </a:t>
            </a:r>
            <a:r>
              <a:rPr lang="en-ZA" dirty="0"/>
              <a:t>(use of matrices – Boston, Gartner MQ</a:t>
            </a:r>
            <a:r>
              <a:rPr lang="en-ZA" dirty="0" smtClean="0"/>
              <a:t>)</a:t>
            </a:r>
            <a:r>
              <a:rPr lang="cs-CZ" dirty="0" smtClean="0"/>
              <a:t> – Vybrané metody metrik organizovaných v maticích  a používané ve vyhodnocování kvality podnikových procesů  </a:t>
            </a:r>
          </a:p>
          <a:p>
            <a:r>
              <a:rPr lang="cs-CZ" b="1" dirty="0"/>
              <a:t>B</a:t>
            </a:r>
            <a:r>
              <a:rPr lang="en-ZA" b="1" dirty="0" err="1" smtClean="0"/>
              <a:t>alanced</a:t>
            </a:r>
            <a:r>
              <a:rPr lang="en-ZA" b="1" dirty="0" smtClean="0"/>
              <a:t> </a:t>
            </a:r>
            <a:r>
              <a:rPr lang="en-ZA" b="1" dirty="0"/>
              <a:t>Score Card </a:t>
            </a:r>
            <a:r>
              <a:rPr lang="cs-CZ" b="1" dirty="0" smtClean="0"/>
              <a:t> </a:t>
            </a:r>
            <a:r>
              <a:rPr lang="cs-CZ" dirty="0" smtClean="0"/>
              <a:t>- plánování rozvoje společnosti s pomocí metody vyvážených měřítek  </a:t>
            </a:r>
            <a:endParaRPr lang="en-ZA" dirty="0"/>
          </a:p>
          <a:p>
            <a:r>
              <a:rPr lang="en-ZA" b="1" dirty="0"/>
              <a:t>DBR , </a:t>
            </a:r>
            <a:r>
              <a:rPr lang="en-ZA" b="1" dirty="0" smtClean="0"/>
              <a:t>CONWIP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Drum</a:t>
            </a:r>
            <a:r>
              <a:rPr lang="cs-CZ" dirty="0" smtClean="0"/>
              <a:t>-</a:t>
            </a:r>
            <a:r>
              <a:rPr lang="cs-CZ" dirty="0" err="1" smtClean="0"/>
              <a:t>Buffer</a:t>
            </a:r>
            <a:r>
              <a:rPr lang="cs-CZ" dirty="0" smtClean="0"/>
              <a:t>-Rope – metody řízení výroby s pomocí taktu úzkého místa a metody udržení průtoku za pomocí udržení konstantní nedokončené výroby  </a:t>
            </a:r>
            <a:endParaRPr lang="en-ZA" dirty="0"/>
          </a:p>
          <a:p>
            <a:r>
              <a:rPr lang="en-ZA" b="1" dirty="0"/>
              <a:t>Decision making </a:t>
            </a:r>
            <a:r>
              <a:rPr lang="en-ZA" dirty="0"/>
              <a:t>(</a:t>
            </a:r>
            <a:r>
              <a:rPr lang="en-ZA" dirty="0" err="1"/>
              <a:t>Kepner-Tregoe</a:t>
            </a:r>
            <a:r>
              <a:rPr lang="en-ZA" dirty="0"/>
              <a:t> methodology</a:t>
            </a:r>
            <a:r>
              <a:rPr lang="en-ZA" dirty="0" smtClean="0"/>
              <a:t>,..)</a:t>
            </a:r>
            <a:r>
              <a:rPr lang="cs-CZ" dirty="0" smtClean="0"/>
              <a:t> –  Nástroj pro diagnostiku a analýzu procesů   </a:t>
            </a:r>
            <a:endParaRPr lang="en-ZA" dirty="0"/>
          </a:p>
          <a:p>
            <a:r>
              <a:rPr lang="en-ZA" b="1" dirty="0"/>
              <a:t>P&amp;Q analysis </a:t>
            </a:r>
            <a:r>
              <a:rPr lang="en-ZA" dirty="0"/>
              <a:t>(mix of products</a:t>
            </a:r>
            <a:r>
              <a:rPr lang="en-ZA" dirty="0" smtClean="0"/>
              <a:t>)</a:t>
            </a:r>
            <a:r>
              <a:rPr lang="cs-CZ" dirty="0" smtClean="0"/>
              <a:t> – Řešení maximalizace průtoku pro produktový mix (2 a 4 produkty) </a:t>
            </a:r>
            <a:endParaRPr lang="en-ZA" dirty="0"/>
          </a:p>
          <a:p>
            <a:r>
              <a:rPr lang="en-ZA" b="1" dirty="0"/>
              <a:t>Business Intelligence </a:t>
            </a:r>
            <a:r>
              <a:rPr lang="en-ZA" dirty="0"/>
              <a:t>– intro and </a:t>
            </a:r>
            <a:r>
              <a:rPr lang="en-ZA" dirty="0" smtClean="0"/>
              <a:t>concept</a:t>
            </a:r>
            <a:r>
              <a:rPr lang="cs-CZ" dirty="0" smtClean="0"/>
              <a:t>  - Business </a:t>
            </a:r>
            <a:r>
              <a:rPr lang="cs-CZ" dirty="0" err="1" smtClean="0"/>
              <a:t>Intelligence</a:t>
            </a:r>
            <a:r>
              <a:rPr lang="cs-CZ" dirty="0" smtClean="0"/>
              <a:t> a dimenze  </a:t>
            </a:r>
            <a:endParaRPr lang="en-ZA" dirty="0"/>
          </a:p>
          <a:p>
            <a:r>
              <a:rPr lang="en-ZA" b="1" dirty="0"/>
              <a:t>Little´s </a:t>
            </a:r>
            <a:r>
              <a:rPr lang="en-ZA" b="1" dirty="0" smtClean="0"/>
              <a:t>law</a:t>
            </a:r>
            <a:r>
              <a:rPr lang="cs-CZ" b="1" dirty="0" smtClean="0"/>
              <a:t>  </a:t>
            </a:r>
            <a:r>
              <a:rPr lang="cs-CZ" dirty="0" smtClean="0"/>
              <a:t>- </a:t>
            </a:r>
            <a:r>
              <a:rPr lang="cs-CZ" dirty="0" err="1" smtClean="0"/>
              <a:t>Littlův</a:t>
            </a:r>
            <a:r>
              <a:rPr lang="cs-CZ" dirty="0" smtClean="0"/>
              <a:t> zákon o  relacích mezi průtokem, nedokončené výrobě a časem  </a:t>
            </a:r>
            <a:endParaRPr lang="en-ZA" dirty="0"/>
          </a:p>
          <a:p>
            <a:r>
              <a:rPr lang="en-ZA" b="1" dirty="0"/>
              <a:t>Yield management </a:t>
            </a:r>
            <a:r>
              <a:rPr lang="en-ZA" dirty="0"/>
              <a:t>– intro to concept </a:t>
            </a:r>
            <a:r>
              <a:rPr lang="cs-CZ" dirty="0" smtClean="0"/>
              <a:t>– Řízení výnosů ve vybraných typech společností  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  <a:endParaRPr lang="en-ZA" dirty="0"/>
          </a:p>
          <a:p>
            <a:r>
              <a:rPr lang="en-ZA" b="1" dirty="0"/>
              <a:t>Linear programming </a:t>
            </a:r>
            <a:r>
              <a:rPr lang="en-ZA" dirty="0"/>
              <a:t>– concept and use </a:t>
            </a:r>
            <a:r>
              <a:rPr lang="cs-CZ" dirty="0" smtClean="0"/>
              <a:t> -  Optimalizace  procesů </a:t>
            </a:r>
            <a:endParaRPr lang="en-ZA" dirty="0"/>
          </a:p>
          <a:p>
            <a:r>
              <a:rPr lang="cs-CZ" b="1" dirty="0" err="1" smtClean="0"/>
              <a:t>Decision</a:t>
            </a:r>
            <a:r>
              <a:rPr lang="cs-CZ" b="1" dirty="0" smtClean="0"/>
              <a:t> </a:t>
            </a:r>
            <a:r>
              <a:rPr lang="cs-CZ" b="1" dirty="0" err="1" smtClean="0"/>
              <a:t>trees</a:t>
            </a:r>
            <a:r>
              <a:rPr lang="cs-CZ" b="1" dirty="0" smtClean="0"/>
              <a:t> </a:t>
            </a:r>
            <a:r>
              <a:rPr lang="cs-CZ" dirty="0" smtClean="0"/>
              <a:t>– Rozhodovací stromy-  základní koncept  </a:t>
            </a:r>
            <a:endParaRPr lang="en-ZA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538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 BPH_PIS1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587500" y="2324894"/>
          <a:ext cx="90170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432553136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32210758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6359868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9687461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0576059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4146903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9544753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75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191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99003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Číslo příkladu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Název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Stránky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Datum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Uloženo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PWP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PWP stránky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555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Úvod do ovládání systému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18.2.19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942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Nákupní objednávky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25.2.19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66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Prodejní objednávky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801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Transfery zboží-základ (v PIS2 spojeno se šaržemi a náklady)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 (PWP)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475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Využívání finančního deníku -základy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868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Vyrovnávání-pevné vyrovnání a FIFO  příklad 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45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Slevy (cena, řádková sleva, fakturační sleva)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428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Jednoduchý příklad na slevy-zadání domácího úkolu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Ne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900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Účetní schémata - (příklad na DPH) a rozpočet 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15.4.19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6937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Dimenze a jejich využívání (pro RIOP a PIS1) - analýzy dle dimenzí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6.5.19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876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Prodejní analyzy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28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CRM - Paretova analýza, obchodní příležitosti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8.4.19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081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Vyrovnávání-pevné vyrovnání a FIFO příklad II (využití deníku zboží)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13.3.19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Ne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807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Rozpočty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3951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Výroba 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24.4.19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Ano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635233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587500" y="5677694"/>
            <a:ext cx="809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Studijní materiály budou zavedeny pro přednášce a semináři do složky v is.muni.cz.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5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945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Studijní materiály BPH_PIS2 </a:t>
            </a:r>
            <a:r>
              <a:rPr lang="cs-CZ" sz="2000" dirty="0" smtClean="0"/>
              <a:t>(pouze pro studenty PIS2 – ne studenty RIOP)</a:t>
            </a: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59877"/>
              </p:ext>
            </p:extLst>
          </p:nvPr>
        </p:nvGraphicFramePr>
        <p:xfrm>
          <a:off x="677945" y="942611"/>
          <a:ext cx="7108595" cy="550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715">
                  <a:extLst>
                    <a:ext uri="{9D8B030D-6E8A-4147-A177-3AD203B41FA5}">
                      <a16:colId xmlns:a16="http://schemas.microsoft.com/office/drawing/2014/main" val="219749060"/>
                    </a:ext>
                  </a:extLst>
                </a:gridCol>
                <a:gridCol w="3026748">
                  <a:extLst>
                    <a:ext uri="{9D8B030D-6E8A-4147-A177-3AD203B41FA5}">
                      <a16:colId xmlns:a16="http://schemas.microsoft.com/office/drawing/2014/main" val="1714752559"/>
                    </a:ext>
                  </a:extLst>
                </a:gridCol>
                <a:gridCol w="511563">
                  <a:extLst>
                    <a:ext uri="{9D8B030D-6E8A-4147-A177-3AD203B41FA5}">
                      <a16:colId xmlns:a16="http://schemas.microsoft.com/office/drawing/2014/main" val="2614665810"/>
                    </a:ext>
                  </a:extLst>
                </a:gridCol>
                <a:gridCol w="618138">
                  <a:extLst>
                    <a:ext uri="{9D8B030D-6E8A-4147-A177-3AD203B41FA5}">
                      <a16:colId xmlns:a16="http://schemas.microsoft.com/office/drawing/2014/main" val="2962212362"/>
                    </a:ext>
                  </a:extLst>
                </a:gridCol>
                <a:gridCol w="532878">
                  <a:extLst>
                    <a:ext uri="{9D8B030D-6E8A-4147-A177-3AD203B41FA5}">
                      <a16:colId xmlns:a16="http://schemas.microsoft.com/office/drawing/2014/main" val="2492478853"/>
                    </a:ext>
                  </a:extLst>
                </a:gridCol>
                <a:gridCol w="511563">
                  <a:extLst>
                    <a:ext uri="{9D8B030D-6E8A-4147-A177-3AD203B41FA5}">
                      <a16:colId xmlns:a16="http://schemas.microsoft.com/office/drawing/2014/main" val="2916513788"/>
                    </a:ext>
                  </a:extLst>
                </a:gridCol>
                <a:gridCol w="1182990">
                  <a:extLst>
                    <a:ext uri="{9D8B030D-6E8A-4147-A177-3AD203B41FA5}">
                      <a16:colId xmlns:a16="http://schemas.microsoft.com/office/drawing/2014/main" val="3457914466"/>
                    </a:ext>
                  </a:extLst>
                </a:gridCol>
              </a:tblGrid>
              <a:tr h="130231"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189</a:t>
                      </a:r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253</a:t>
                      </a:r>
                      <a:endParaRPr lang="cs-CZ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63591259"/>
                  </a:ext>
                </a:extLst>
              </a:tr>
              <a:tr h="1922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Číslo příkladu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Název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Stránky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Datum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Uloženo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PWP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PWP stránky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2393130343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Křížové reference, texty a substituce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16.9.19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899728613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Hromadné objednávky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17.9.19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536578889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Skladové jednotky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17.9.19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191893678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Doplnění příkladu o skladových jednotkách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23.9.19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818643936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Vyrovnání metody ocenění FIFO_Průměr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23.09.19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293525164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Dávky a sériová čísla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30.09.2019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973809312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Doplnění dávek příkladu na expiraci   a hlavní PWP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30.09.2019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481902301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Sledování zboží (Item tracking)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30.09.2019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598573125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Kombinované dodávky (Combined shipmnet)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07.10.2019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896501303"/>
                  </a:ext>
                </a:extLst>
              </a:tr>
              <a:tr h="1121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Upomínky a penále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07.10.2019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872687404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Přiřazení vedlejších nákladů (Item charges)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07.10.2019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682958939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Přímé dodávky (Drop shipment)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14.10.2018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2701071541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Adjustace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686705567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Dobropisy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638787256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Očekávané náklady (expected costs)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07.10.2019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022483582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Rezervace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684940672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Příklad Šarže_Expirace_Transfery_Vedlejší náklady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29.10.18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Ne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526785766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Detailní položky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003247353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Vratky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291126322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Metody oceňování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065836537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Neskladované zboží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30.09.2019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053984137"/>
                  </a:ext>
                </a:extLst>
              </a:tr>
              <a:tr h="2480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 dirty="0">
                          <a:effectLst/>
                        </a:rPr>
                        <a:t>Finanční deník - pokročilá varianta- upravit RIOP a PIS1- převody mezi účty a využití periodického deníku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15.10.18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383284379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Warehouse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29.10.18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953107557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Rozpočty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05.11.18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308856563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ATP_CTP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4013843684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Výroba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4104632742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Sešit vyrovnání-Application worksheet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22.10.2018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771376078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Účetní schémata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19.11.2018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684286469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Cost accounting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28.11.18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670555574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Příklad na Assembly (Montáž)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12.11.2018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80729547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Periodické deníky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683808438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Standardní deníky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847745524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Analýzy prodeje a dle dimenzí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26.11.2018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249370537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35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Dimenze-základ využívání  II (pro PIS2- rozšíření PIS1|RIOP)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05.12.2018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3905415974"/>
                  </a:ext>
                </a:extLst>
              </a:tr>
              <a:tr h="2334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Rozpočty -podrobnější varinta ve spojení s účetním schématem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2476053505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Úvod do MS Dynamics NAV- začátek výuky PIS2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Ano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215679900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Příklad na expiraci a dávky - seminář 20191007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07.10.2019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4060027083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39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Příklad na upomínky a penále - seminář 20191014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14.10.2018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313452107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>
                          <a:effectLst/>
                        </a:rPr>
                        <a:t>Příklad na vedlejší náklady a transfery - seminář 20191014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14.10.2018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4272800134"/>
                  </a:ext>
                </a:extLst>
              </a:tr>
              <a:tr h="124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41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Příklad na přímé dodávjky a expirace  - seminář 20191014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14.10.2018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Ano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 dirty="0">
                          <a:effectLst/>
                        </a:rPr>
                        <a:t>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0" marR="4990" marT="4990" marB="0" anchor="b"/>
                </a:tc>
                <a:extLst>
                  <a:ext uri="{0D108BD9-81ED-4DB2-BD59-A6C34878D82A}">
                    <a16:rowId xmlns:a16="http://schemas.microsoft.com/office/drawing/2014/main" val="1698925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91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5EBC53-92F9-4F34-ADDB-19CB040D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05" y="1190790"/>
            <a:ext cx="6049575" cy="334350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2E47762-EF87-43FB-8894-AB4C103F9F40}"/>
              </a:ext>
            </a:extLst>
          </p:cNvPr>
          <p:cNvSpPr/>
          <p:nvPr/>
        </p:nvSpPr>
        <p:spPr>
          <a:xfrm>
            <a:off x="2962222" y="4724239"/>
            <a:ext cx="7206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Konec úvodní přednášky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62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zájmu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2047439"/>
            <a:ext cx="10284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u="sng" strike="noStrike" dirty="0" smtClean="0">
                <a:solidFill>
                  <a:srgbClr val="FF0000"/>
                </a:solidFill>
                <a:effectLst/>
                <a:latin typeface="&amp;quot"/>
                <a:hlinkClick r:id="rId2"/>
              </a:rPr>
              <a:t>  </a:t>
            </a:r>
          </a:p>
          <a:p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Where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Do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You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Want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to Go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Skiing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?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The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Effect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of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the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Reference Point and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Loss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 </a:t>
            </a:r>
            <a:r>
              <a:rPr lang="cs-CZ" sz="1200" b="0" i="0" u="sng" strike="noStrike" dirty="0" err="1" smtClean="0">
                <a:solidFill>
                  <a:srgbClr val="333333"/>
                </a:solidFill>
                <a:effectLst/>
                <a:latin typeface="&amp;quot"/>
                <a:hlinkClick r:id="rId2"/>
              </a:rPr>
              <a:t>Aversion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 (2019)</a:t>
            </a:r>
            <a:r>
              <a:rPr lang="cs-CZ" sz="1200" u="sng" dirty="0" smtClean="0"/>
              <a:t/>
            </a:r>
            <a:br>
              <a:rPr lang="cs-CZ" sz="1200" u="sng" dirty="0" smtClean="0"/>
            </a:b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3"/>
              </a:rPr>
              <a:t>GOCMANOVÁ, Zuzana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, 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4"/>
              </a:rPr>
              <a:t>Jaromír SKORKOVSKÝ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, 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5"/>
              </a:rPr>
              <a:t>Štěpán VESELÝ</a:t>
            </a:r>
            <a:r>
              <a:rPr lang="cs-CZ" sz="1200" b="0" i="0" u="sng" strike="noStrike" dirty="0" smtClean="0">
                <a:solidFill>
                  <a:srgbClr val="0A0A0A"/>
                </a:solidFill>
                <a:effectLst/>
                <a:latin typeface="Open Sans"/>
              </a:rPr>
              <a:t> a </a:t>
            </a:r>
            <a:r>
              <a:rPr lang="cs-CZ" sz="1200" b="0" i="0" u="sng" strike="noStrike" dirty="0" smtClean="0">
                <a:solidFill>
                  <a:srgbClr val="333333"/>
                </a:solidFill>
                <a:effectLst/>
                <a:latin typeface="&amp;quot"/>
                <a:hlinkClick r:id="rId6"/>
              </a:rPr>
              <a:t>Jan BÖHM</a:t>
            </a:r>
            <a:endParaRPr lang="cs-CZ" sz="1200" u="sng" dirty="0"/>
          </a:p>
        </p:txBody>
      </p:sp>
      <p:sp>
        <p:nvSpPr>
          <p:cNvPr id="5" name="Obdélník 4"/>
          <p:cNvSpPr/>
          <p:nvPr/>
        </p:nvSpPr>
        <p:spPr>
          <a:xfrm>
            <a:off x="838199" y="3492141"/>
            <a:ext cx="977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333333"/>
                </a:solidFill>
                <a:latin typeface="&amp;quot"/>
                <a:hlinkClick r:id="rId7"/>
              </a:rPr>
              <a:t>Theory of Constraints and Its Application in a Specific Company</a:t>
            </a:r>
            <a:r>
              <a:rPr lang="en-US" sz="1200" u="sng" dirty="0">
                <a:solidFill>
                  <a:srgbClr val="333333"/>
                </a:solidFill>
                <a:latin typeface="&amp;quot"/>
              </a:rPr>
              <a:t> (2014)</a:t>
            </a:r>
            <a:br>
              <a:rPr lang="en-US" sz="1200" u="sng" dirty="0">
                <a:solidFill>
                  <a:srgbClr val="333333"/>
                </a:solidFill>
                <a:latin typeface="&amp;quot"/>
              </a:rPr>
            </a:br>
            <a:r>
              <a:rPr lang="en-US" sz="1200" u="sng" dirty="0">
                <a:solidFill>
                  <a:srgbClr val="333333"/>
                </a:solidFill>
                <a:latin typeface="&amp;quot"/>
                <a:hlinkClick r:id="rId8"/>
              </a:rPr>
              <a:t>LINHART, Jakub</a:t>
            </a:r>
            <a:r>
              <a:rPr lang="en-US" sz="1200" u="sng" dirty="0">
                <a:solidFill>
                  <a:srgbClr val="333333"/>
                </a:solidFill>
                <a:latin typeface="&amp;quot"/>
              </a:rPr>
              <a:t> a </a:t>
            </a:r>
            <a:r>
              <a:rPr lang="en-US" sz="1200" u="sng" dirty="0">
                <a:solidFill>
                  <a:srgbClr val="333333"/>
                </a:solidFill>
                <a:latin typeface="&amp;quot"/>
                <a:hlinkClick r:id="rId4"/>
              </a:rPr>
              <a:t>Jaromír SKORKOVSKÝ</a:t>
            </a:r>
            <a:endParaRPr lang="cs-CZ" sz="1200" u="sng" dirty="0">
              <a:solidFill>
                <a:srgbClr val="333333"/>
              </a:solidFill>
              <a:latin typeface="&amp;quo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38199" y="1678107"/>
            <a:ext cx="20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Prospektová teorie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8199" y="2753477"/>
            <a:ext cx="173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Teorie omezení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140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5" y="5221850"/>
            <a:ext cx="5414575" cy="10458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6466" y="5072445"/>
            <a:ext cx="4108614" cy="117975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3921" dirty="0" smtClean="0">
                <a:solidFill>
                  <a:schemeClr val="bg1"/>
                </a:solidFill>
              </a:rPr>
              <a:t>Get </a:t>
            </a:r>
            <a:r>
              <a:rPr lang="en-US" sz="3921" dirty="0">
                <a:solidFill>
                  <a:schemeClr val="bg1"/>
                </a:solidFill>
              </a:rPr>
              <a:t>Set</a:t>
            </a:r>
          </a:p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961" dirty="0">
                <a:solidFill>
                  <a:schemeClr val="bg1"/>
                </a:solidFill>
              </a:rPr>
              <a:t>For a dynamic future</a:t>
            </a:r>
          </a:p>
        </p:txBody>
      </p:sp>
    </p:spTree>
    <p:extLst>
      <p:ext uri="{BB962C8B-B14F-4D97-AF65-F5344CB8AC3E}">
        <p14:creationId xmlns:p14="http://schemas.microsoft.com/office/powerpoint/2010/main" val="16011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Dynamics in the Classroom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6934" y="2116622"/>
            <a:ext cx="10436684" cy="4456725"/>
            <a:chOff x="580281" y="1424458"/>
            <a:chExt cx="10438164" cy="4457358"/>
          </a:xfrm>
        </p:grpSpPr>
        <p:sp>
          <p:nvSpPr>
            <p:cNvPr id="12" name="Rectangle 11"/>
            <p:cNvSpPr/>
            <p:nvPr>
              <p:custDataLst>
                <p:tags r:id="rId1"/>
              </p:custDataLst>
            </p:nvPr>
          </p:nvSpPr>
          <p:spPr bwMode="auto">
            <a:xfrm>
              <a:off x="580281" y="4800600"/>
              <a:ext cx="10438164" cy="1081216"/>
            </a:xfrm>
            <a:prstGeom prst="rect">
              <a:avLst/>
            </a:prstGeom>
            <a:solidFill>
              <a:srgbClr val="7FBA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0" tIns="45713" rIns="68570" bIns="45713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4"/>
              <a:r>
                <a:rPr lang="en-US" sz="1600" b="1" dirty="0">
                  <a:solidFill>
                    <a:srgbClr val="000000"/>
                  </a:solidFill>
                  <a:cs typeface="Arial"/>
                </a:rPr>
                <a:t>Technology Stack </a:t>
              </a:r>
              <a:r>
                <a:rPr lang="en-US" sz="1200" dirty="0">
                  <a:solidFill>
                    <a:srgbClr val="000000"/>
                  </a:solidFill>
                  <a:cs typeface="Arial"/>
                </a:rPr>
                <a:t>(Management, Business, or Computer Information Systems Curriculum)</a:t>
              </a:r>
            </a:p>
            <a:p>
              <a:pPr algn="ctr" defTabSz="914225"/>
              <a:r>
                <a:rPr lang="en-US" sz="1600" dirty="0">
                  <a:solidFill>
                    <a:srgbClr val="000000"/>
                  </a:solidFill>
                  <a:cs typeface="Arial"/>
                </a:rPr>
                <a:t>Business analysis, system design, data maintenance, linking disparate systems, </a:t>
              </a:r>
              <a:br>
                <a:rPr lang="en-US" sz="1600" dirty="0">
                  <a:solidFill>
                    <a:srgbClr val="000000"/>
                  </a:solidFill>
                  <a:cs typeface="Arial"/>
                </a:rPr>
              </a:br>
              <a:r>
                <a:rPr lang="en-US" sz="1600" dirty="0">
                  <a:solidFill>
                    <a:srgbClr val="000000"/>
                  </a:solidFill>
                  <a:cs typeface="Arial"/>
                </a:rPr>
                <a:t>system installation and setup, business intelligence</a:t>
              </a:r>
            </a:p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80281" y="1424458"/>
              <a:ext cx="10438164" cy="3139440"/>
              <a:chOff x="580281" y="2029940"/>
              <a:chExt cx="10438164" cy="3139440"/>
            </a:xfrm>
          </p:grpSpPr>
          <p:sp>
            <p:nvSpPr>
              <p:cNvPr id="16" name="Rectangle 1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580281" y="2029940"/>
                <a:ext cx="3139440" cy="313944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0950" tIns="93967" rIns="140950" bIns="9396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225">
                  <a:lnSpc>
                    <a:spcPts val="1100"/>
                  </a:lnSpc>
                  <a:spcAft>
                    <a:spcPts val="500"/>
                  </a:spcAft>
                </a:pPr>
                <a:endParaRPr lang="en-US" sz="1600" dirty="0">
                  <a:solidFill>
                    <a:srgbClr val="FFFFFF"/>
                  </a:solidFill>
                  <a:cs typeface="Arial" pitchFamily="34" charset="0"/>
                </a:endParaRP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Business decision support and analysis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Planning and control activities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Purchasing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Budgeting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Invoicing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Forecasting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Bank reporting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Cash flow management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General ledger activities</a:t>
                </a:r>
              </a:p>
              <a:p>
                <a:pPr marL="285695" indent="-285695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Internal controls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229643" y="2029940"/>
                <a:ext cx="3139440" cy="313944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0950" tIns="93967" rIns="140950" bIns="9396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Manufacturing processes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Product distribution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Inventory and order management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Controlled and integrated manufacturing environment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Reduced inventory holding costs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Improved purchasing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Increased flexibility in reporting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Increased ability to improve accuracy in forecasts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879005" y="2029940"/>
                <a:ext cx="3139440" cy="313944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0950" tIns="93967" rIns="140950" bIns="9396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Improved customer-centric activities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Sales support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Customer service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Customer valuation analysis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Marketing analysis</a:t>
                </a:r>
              </a:p>
              <a:p>
                <a:pPr marL="457112" indent="-457112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gradFill flip="none" rotWithShape="1"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a typeface="Segoe UI" pitchFamily="34" charset="0"/>
                    <a:cs typeface="Segoe UI" pitchFamily="34" charset="0"/>
                  </a:rPr>
                  <a:t>Gross margin and ROI analysis</a:t>
                </a:r>
              </a:p>
              <a:p>
                <a:pPr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a typeface="Segoe UI" pitchFamily="34" charset="0"/>
                  <a:cs typeface="Segoe UI" pitchFamily="34" charset="0"/>
                </a:endParaRPr>
              </a:p>
              <a:p>
                <a:pPr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a typeface="Segoe UI" pitchFamily="34" charset="0"/>
                  <a:cs typeface="Segoe UI" pitchFamily="34" charset="0"/>
                </a:endParaRPr>
              </a:p>
              <a:p>
                <a:pPr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06933" y="1301131"/>
            <a:ext cx="3138995" cy="824339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Financial Management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(Accounting Curriculum)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5778" y="1301131"/>
            <a:ext cx="3138995" cy="824339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Supply Chain Management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(Operations Curriculum)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04622" y="1095285"/>
            <a:ext cx="3138995" cy="1050331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Customer Relationship Management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rgbClr val="292929"/>
                    </a:gs>
                    <a:gs pos="30000">
                      <a:srgbClr val="292929"/>
                    </a:gs>
                  </a:gsLst>
                  <a:lin ang="5400000" scaled="0"/>
                </a:gradFill>
              </a:rPr>
              <a:t>(Marketing Curriculum)</a:t>
            </a:r>
          </a:p>
        </p:txBody>
      </p:sp>
    </p:spTree>
    <p:extLst>
      <p:ext uri="{BB962C8B-B14F-4D97-AF65-F5344CB8AC3E}">
        <p14:creationId xmlns:p14="http://schemas.microsoft.com/office/powerpoint/2010/main" val="10960787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9" y="1108261"/>
            <a:ext cx="9256376" cy="4764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566160" y="631767"/>
            <a:ext cx="24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MS Dynamics NAV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00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8" y="703395"/>
            <a:ext cx="11034686" cy="4877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557848" y="207817"/>
            <a:ext cx="481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MS Dynamics NAV 2018 – </a:t>
            </a:r>
            <a:r>
              <a:rPr lang="cs-CZ" dirty="0" err="1" smtClean="0"/>
              <a:t>Intelligent</a:t>
            </a:r>
            <a:r>
              <a:rPr lang="cs-CZ" dirty="0" smtClean="0"/>
              <a:t> </a:t>
            </a:r>
            <a:r>
              <a:rPr lang="cs-CZ" dirty="0" err="1" smtClean="0"/>
              <a:t>Coud</a:t>
            </a:r>
            <a:r>
              <a:rPr lang="cs-CZ" dirty="0" smtClean="0"/>
              <a:t> </a:t>
            </a:r>
            <a:r>
              <a:rPr lang="cs-CZ" dirty="0" err="1" smtClean="0"/>
              <a:t>Insight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961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2297</Words>
  <Application>Microsoft Office PowerPoint</Application>
  <PresentationFormat>Širokoúhlá obrazovka</PresentationFormat>
  <Paragraphs>705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4" baseType="lpstr">
      <vt:lpstr>&amp;quot</vt:lpstr>
      <vt:lpstr>Arial</vt:lpstr>
      <vt:lpstr>Calibri</vt:lpstr>
      <vt:lpstr>Calibri Light</vt:lpstr>
      <vt:lpstr>Open Sans</vt:lpstr>
      <vt:lpstr>Segoe UI</vt:lpstr>
      <vt:lpstr>Times New Roman</vt:lpstr>
      <vt:lpstr>Trebuchet MS</vt:lpstr>
      <vt:lpstr>Motiv Office</vt:lpstr>
      <vt:lpstr>CorelDRAW!</vt:lpstr>
      <vt:lpstr>Clip</vt:lpstr>
      <vt:lpstr>Úvodní přednáška POIN</vt:lpstr>
      <vt:lpstr>Koordináty přednášejícího- vyučujícího   </vt:lpstr>
      <vt:lpstr>Praxe vyučujícího – důvody-&gt;zkušenosti z praxe </vt:lpstr>
      <vt:lpstr>Vybrané Projekty –mimo univerzitu </vt:lpstr>
      <vt:lpstr>Oblasti zájmu </vt:lpstr>
      <vt:lpstr>Prezentace aplikace PowerPoint</vt:lpstr>
      <vt:lpstr>Microsoft Dynamics in the Classroom</vt:lpstr>
      <vt:lpstr>Prezentace aplikace PowerPoint</vt:lpstr>
      <vt:lpstr>Prezentace aplikace PowerPoint</vt:lpstr>
      <vt:lpstr>Prezentace aplikace PowerPoint</vt:lpstr>
      <vt:lpstr>Prezentace aplikace PowerPoint</vt:lpstr>
      <vt:lpstr>ERP-benefity I</vt:lpstr>
      <vt:lpstr>ERP-benefity II</vt:lpstr>
      <vt:lpstr>Výhody a nevýhody různých řešení </vt:lpstr>
      <vt:lpstr>Simplified  schema of ERP usage</vt:lpstr>
      <vt:lpstr>ERP</vt:lpstr>
      <vt:lpstr>Isolated Data Islands</vt:lpstr>
      <vt:lpstr> </vt:lpstr>
      <vt:lpstr>Objekty ERP</vt:lpstr>
      <vt:lpstr>Snímek nutný k porozumění dalších snímků</vt:lpstr>
      <vt:lpstr>Karta zákazníka- jeden z pohledů na data</vt:lpstr>
      <vt:lpstr>Položky zákazníka(transakce, entries)</vt:lpstr>
      <vt:lpstr>Relace mezi tabulkami – příklad </vt:lpstr>
      <vt:lpstr>Relace mezi tabulkami (datový model) I</vt:lpstr>
      <vt:lpstr>Relace mezi tabulkami (datový model) II</vt:lpstr>
      <vt:lpstr>Jedna tabulka a její relace  I</vt:lpstr>
      <vt:lpstr>Jedna tabulka (prodejná řádek) a její relace II</vt:lpstr>
      <vt:lpstr>Main forms (card, list, form-&gt;sub-form) Hlavní typy oken (karta, seznam, hlavička dokladu – hlavní okno, řádky dokladu- podokno)</vt:lpstr>
      <vt:lpstr>Main forms (card), list, form-&gt;sub-form )  </vt:lpstr>
      <vt:lpstr>Microsoft Dynamics NAV „sexy stránky“</vt:lpstr>
      <vt:lpstr>RTC koncept</vt:lpstr>
      <vt:lpstr>Business funkce – Business Intelligence</vt:lpstr>
      <vt:lpstr>Business funkce – Business Intelligence</vt:lpstr>
      <vt:lpstr>Business funkce – Business Intelligence I.</vt:lpstr>
      <vt:lpstr>Business funkce – Business Intelligence II.</vt:lpstr>
      <vt:lpstr>Business funkce –  Intelligence  III.</vt:lpstr>
      <vt:lpstr>ERP konzultant a jeho potřebné znalosti </vt:lpstr>
      <vt:lpstr>Programátor/ Programátorka Microsoft Dynamics NAV - požadavky</vt:lpstr>
      <vt:lpstr>Konzultant/ Konzultantka Microsoft Dynamics NAV-požadavky</vt:lpstr>
      <vt:lpstr>Zaměření přednášek (BPH-PIS1 -2 hodiny )</vt:lpstr>
      <vt:lpstr>Studijní materiály BPH_PIS1 </vt:lpstr>
      <vt:lpstr>Studijní materiály BPH_PIS2 (pouze pro studenty PIS2 – ne studenty RIOP)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přednáška POIN</dc:title>
  <dc:creator>Jaromír Skorkovský</dc:creator>
  <cp:lastModifiedBy>Jaromír Skorkovský</cp:lastModifiedBy>
  <cp:revision>18</cp:revision>
  <dcterms:created xsi:type="dcterms:W3CDTF">2019-10-16T08:10:52Z</dcterms:created>
  <dcterms:modified xsi:type="dcterms:W3CDTF">2020-01-17T09:28:27Z</dcterms:modified>
</cp:coreProperties>
</file>