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2" r:id="rId3"/>
    <p:sldId id="290" r:id="rId4"/>
    <p:sldId id="304" r:id="rId5"/>
    <p:sldId id="303" r:id="rId6"/>
    <p:sldId id="296" r:id="rId7"/>
    <p:sldId id="305" r:id="rId8"/>
    <p:sldId id="307" r:id="rId9"/>
    <p:sldId id="308" r:id="rId10"/>
    <p:sldId id="309" r:id="rId11"/>
    <p:sldId id="297" r:id="rId12"/>
    <p:sldId id="343" r:id="rId13"/>
    <p:sldId id="344" r:id="rId14"/>
    <p:sldId id="295" r:id="rId15"/>
    <p:sldId id="298" r:id="rId16"/>
    <p:sldId id="299" r:id="rId17"/>
    <p:sldId id="300" r:id="rId18"/>
    <p:sldId id="301" r:id="rId19"/>
    <p:sldId id="302" r:id="rId20"/>
    <p:sldId id="310" r:id="rId21"/>
    <p:sldId id="311" r:id="rId22"/>
    <p:sldId id="312" r:id="rId23"/>
    <p:sldId id="313" r:id="rId24"/>
    <p:sldId id="314" r:id="rId25"/>
    <p:sldId id="316" r:id="rId26"/>
    <p:sldId id="317" r:id="rId27"/>
    <p:sldId id="319" r:id="rId28"/>
    <p:sldId id="321" r:id="rId29"/>
    <p:sldId id="320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</p:sldIdLst>
  <p:sldSz cx="12192000" cy="6858000"/>
  <p:notesSz cx="985678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51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493CA-B94C-4556-B70D-728F1455D3A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08AA01-A738-4F68-8045-5C33E8FF2A9C}">
      <dgm:prSet/>
      <dgm:spPr/>
      <dgm:t>
        <a:bodyPr/>
        <a:lstStyle/>
        <a:p>
          <a:r>
            <a:rPr lang="cs-CZ" b="1"/>
            <a:t>porodnost narozením,</a:t>
          </a:r>
          <a:endParaRPr lang="en-US"/>
        </a:p>
      </dgm:t>
    </dgm:pt>
    <dgm:pt modelId="{C24E542C-2491-4051-B815-C2D764654FA0}" type="parTrans" cxnId="{76DCAD22-D13E-4667-B0AE-B97C8CF6C9BB}">
      <dgm:prSet/>
      <dgm:spPr/>
      <dgm:t>
        <a:bodyPr/>
        <a:lstStyle/>
        <a:p>
          <a:endParaRPr lang="en-US"/>
        </a:p>
      </dgm:t>
    </dgm:pt>
    <dgm:pt modelId="{5BC6B2B1-387E-4C91-8BFB-18CB9BF56C08}" type="sibTrans" cxnId="{76DCAD22-D13E-4667-B0AE-B97C8CF6C9BB}">
      <dgm:prSet/>
      <dgm:spPr/>
      <dgm:t>
        <a:bodyPr/>
        <a:lstStyle/>
        <a:p>
          <a:endParaRPr lang="en-US"/>
        </a:p>
      </dgm:t>
    </dgm:pt>
    <dgm:pt modelId="{B6654079-0A35-4261-926D-D98BF689842E}">
      <dgm:prSet/>
      <dgm:spPr/>
      <dgm:t>
        <a:bodyPr/>
        <a:lstStyle/>
        <a:p>
          <a:r>
            <a:rPr lang="cs-CZ" b="1"/>
            <a:t>úmrtnost úmrtím, </a:t>
          </a:r>
          <a:endParaRPr lang="en-US"/>
        </a:p>
      </dgm:t>
    </dgm:pt>
    <dgm:pt modelId="{0916ECA0-5704-4680-8B15-FB9A21F149E2}" type="parTrans" cxnId="{9ED737AC-147E-4FAA-826C-7001489FAE3B}">
      <dgm:prSet/>
      <dgm:spPr/>
      <dgm:t>
        <a:bodyPr/>
        <a:lstStyle/>
        <a:p>
          <a:endParaRPr lang="en-US"/>
        </a:p>
      </dgm:t>
    </dgm:pt>
    <dgm:pt modelId="{5F50F4FF-EDB6-4739-9ED8-5C99E2D0DBB6}" type="sibTrans" cxnId="{9ED737AC-147E-4FAA-826C-7001489FAE3B}">
      <dgm:prSet/>
      <dgm:spPr/>
      <dgm:t>
        <a:bodyPr/>
        <a:lstStyle/>
        <a:p>
          <a:endParaRPr lang="en-US"/>
        </a:p>
      </dgm:t>
    </dgm:pt>
    <dgm:pt modelId="{E8F4F9CD-DF44-486F-8B8B-FCB9EA19F1D1}">
      <dgm:prSet/>
      <dgm:spPr/>
      <dgm:t>
        <a:bodyPr/>
        <a:lstStyle/>
        <a:p>
          <a:r>
            <a:rPr lang="cs-CZ" b="1"/>
            <a:t>potratovost potratem,</a:t>
          </a:r>
          <a:endParaRPr lang="en-US"/>
        </a:p>
      </dgm:t>
    </dgm:pt>
    <dgm:pt modelId="{8C24A6E7-722F-4125-A825-CCA947CB68B2}" type="parTrans" cxnId="{F89638F4-8901-463C-9B04-CE25DE063FEE}">
      <dgm:prSet/>
      <dgm:spPr/>
      <dgm:t>
        <a:bodyPr/>
        <a:lstStyle/>
        <a:p>
          <a:endParaRPr lang="en-US"/>
        </a:p>
      </dgm:t>
    </dgm:pt>
    <dgm:pt modelId="{B7387B7C-310C-44DE-8522-78EF6088D89F}" type="sibTrans" cxnId="{F89638F4-8901-463C-9B04-CE25DE063FEE}">
      <dgm:prSet/>
      <dgm:spPr/>
      <dgm:t>
        <a:bodyPr/>
        <a:lstStyle/>
        <a:p>
          <a:endParaRPr lang="en-US"/>
        </a:p>
      </dgm:t>
    </dgm:pt>
    <dgm:pt modelId="{830FF35B-1ED6-4675-B04D-B1FF14B73D8F}">
      <dgm:prSet/>
      <dgm:spPr/>
      <dgm:t>
        <a:bodyPr/>
        <a:lstStyle/>
        <a:p>
          <a:r>
            <a:rPr lang="cs-CZ" b="1"/>
            <a:t>sňatečnost uzavřením manželství, </a:t>
          </a:r>
          <a:endParaRPr lang="en-US"/>
        </a:p>
      </dgm:t>
    </dgm:pt>
    <dgm:pt modelId="{0DF429AE-465B-41CF-A52B-DD9717550557}" type="parTrans" cxnId="{551BBE3B-B1D7-4579-B2F6-D32636B42803}">
      <dgm:prSet/>
      <dgm:spPr/>
      <dgm:t>
        <a:bodyPr/>
        <a:lstStyle/>
        <a:p>
          <a:endParaRPr lang="en-US"/>
        </a:p>
      </dgm:t>
    </dgm:pt>
    <dgm:pt modelId="{88BFE79B-3520-4B0F-8A6F-82B9B912261A}" type="sibTrans" cxnId="{551BBE3B-B1D7-4579-B2F6-D32636B42803}">
      <dgm:prSet/>
      <dgm:spPr/>
      <dgm:t>
        <a:bodyPr/>
        <a:lstStyle/>
        <a:p>
          <a:endParaRPr lang="en-US"/>
        </a:p>
      </dgm:t>
    </dgm:pt>
    <dgm:pt modelId="{33AD77DA-4166-4720-A91B-EACEC550CFCD}">
      <dgm:prSet/>
      <dgm:spPr/>
      <dgm:t>
        <a:bodyPr/>
        <a:lstStyle/>
        <a:p>
          <a:r>
            <a:rPr lang="cs-CZ" b="1"/>
            <a:t>rozvodovost rozvodem, </a:t>
          </a:r>
          <a:endParaRPr lang="en-US"/>
        </a:p>
      </dgm:t>
    </dgm:pt>
    <dgm:pt modelId="{B128E50C-289A-471A-9F9F-F4ED48988E8C}" type="parTrans" cxnId="{6AFB0286-9DF1-4008-9DD9-0D9C5C7C0E5A}">
      <dgm:prSet/>
      <dgm:spPr/>
      <dgm:t>
        <a:bodyPr/>
        <a:lstStyle/>
        <a:p>
          <a:endParaRPr lang="en-US"/>
        </a:p>
      </dgm:t>
    </dgm:pt>
    <dgm:pt modelId="{BF1B1968-038B-432C-9CD9-226ABA8A3B52}" type="sibTrans" cxnId="{6AFB0286-9DF1-4008-9DD9-0D9C5C7C0E5A}">
      <dgm:prSet/>
      <dgm:spPr/>
      <dgm:t>
        <a:bodyPr/>
        <a:lstStyle/>
        <a:p>
          <a:endParaRPr lang="en-US"/>
        </a:p>
      </dgm:t>
    </dgm:pt>
    <dgm:pt modelId="{A0DD89F1-CFE1-46FD-A1DD-9B13CD5F320A}">
      <dgm:prSet/>
      <dgm:spPr/>
      <dgm:t>
        <a:bodyPr/>
        <a:lstStyle/>
        <a:p>
          <a:r>
            <a:rPr lang="cs-CZ" b="1"/>
            <a:t>migrace stěhováním apod. </a:t>
          </a:r>
          <a:endParaRPr lang="en-US"/>
        </a:p>
      </dgm:t>
    </dgm:pt>
    <dgm:pt modelId="{E81C78A5-0A65-481F-9263-DF43B380425B}" type="parTrans" cxnId="{39939B79-A03D-456E-AEBB-EC39008C67A9}">
      <dgm:prSet/>
      <dgm:spPr/>
      <dgm:t>
        <a:bodyPr/>
        <a:lstStyle/>
        <a:p>
          <a:endParaRPr lang="en-US"/>
        </a:p>
      </dgm:t>
    </dgm:pt>
    <dgm:pt modelId="{CFD47102-2A09-44A8-86FA-EC9A7A9CF70B}" type="sibTrans" cxnId="{39939B79-A03D-456E-AEBB-EC39008C67A9}">
      <dgm:prSet/>
      <dgm:spPr/>
      <dgm:t>
        <a:bodyPr/>
        <a:lstStyle/>
        <a:p>
          <a:endParaRPr lang="en-US"/>
        </a:p>
      </dgm:t>
    </dgm:pt>
    <dgm:pt modelId="{F8456F3F-C12E-422F-A97C-2552DCAFBB5B}" type="pres">
      <dgm:prSet presAssocID="{8EF493CA-B94C-4556-B70D-728F1455D3A1}" presName="linear" presStyleCnt="0">
        <dgm:presLayoutVars>
          <dgm:animLvl val="lvl"/>
          <dgm:resizeHandles val="exact"/>
        </dgm:presLayoutVars>
      </dgm:prSet>
      <dgm:spPr/>
    </dgm:pt>
    <dgm:pt modelId="{8184B70D-542D-43BE-BC9E-3D558A981DA8}" type="pres">
      <dgm:prSet presAssocID="{3B08AA01-A738-4F68-8045-5C33E8FF2A9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30963B5-D20B-42C7-980F-6C356E3B49B4}" type="pres">
      <dgm:prSet presAssocID="{5BC6B2B1-387E-4C91-8BFB-18CB9BF56C08}" presName="spacer" presStyleCnt="0"/>
      <dgm:spPr/>
    </dgm:pt>
    <dgm:pt modelId="{CAAE1213-DE40-4C0D-9DDB-2F035326ACD6}" type="pres">
      <dgm:prSet presAssocID="{B6654079-0A35-4261-926D-D98BF689842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B3AC8C4-B28F-4C15-B464-66E752AF76DB}" type="pres">
      <dgm:prSet presAssocID="{5F50F4FF-EDB6-4739-9ED8-5C99E2D0DBB6}" presName="spacer" presStyleCnt="0"/>
      <dgm:spPr/>
    </dgm:pt>
    <dgm:pt modelId="{85B24FF7-13A1-4A5F-BC96-19B462457E70}" type="pres">
      <dgm:prSet presAssocID="{E8F4F9CD-DF44-486F-8B8B-FCB9EA19F1D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34DD29-41FC-448A-BC24-DF391CC80585}" type="pres">
      <dgm:prSet presAssocID="{B7387B7C-310C-44DE-8522-78EF6088D89F}" presName="spacer" presStyleCnt="0"/>
      <dgm:spPr/>
    </dgm:pt>
    <dgm:pt modelId="{576A213E-F245-464E-BB1B-179E72F1E133}" type="pres">
      <dgm:prSet presAssocID="{830FF35B-1ED6-4675-B04D-B1FF14B73D8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488A227-4A52-40A4-A55D-426BDA29A493}" type="pres">
      <dgm:prSet presAssocID="{88BFE79B-3520-4B0F-8A6F-82B9B912261A}" presName="spacer" presStyleCnt="0"/>
      <dgm:spPr/>
    </dgm:pt>
    <dgm:pt modelId="{472C1B9B-0B10-4030-A992-30CB7A0D2A2D}" type="pres">
      <dgm:prSet presAssocID="{33AD77DA-4166-4720-A91B-EACEC550CFC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A465EB7-6B3A-4991-BE7E-7989D159B7F0}" type="pres">
      <dgm:prSet presAssocID="{BF1B1968-038B-432C-9CD9-226ABA8A3B52}" presName="spacer" presStyleCnt="0"/>
      <dgm:spPr/>
    </dgm:pt>
    <dgm:pt modelId="{D24875FB-803C-4FE1-A2F0-9B41BB6E9DEC}" type="pres">
      <dgm:prSet presAssocID="{A0DD89F1-CFE1-46FD-A1DD-9B13CD5F320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6DCAD22-D13E-4667-B0AE-B97C8CF6C9BB}" srcId="{8EF493CA-B94C-4556-B70D-728F1455D3A1}" destId="{3B08AA01-A738-4F68-8045-5C33E8FF2A9C}" srcOrd="0" destOrd="0" parTransId="{C24E542C-2491-4051-B815-C2D764654FA0}" sibTransId="{5BC6B2B1-387E-4C91-8BFB-18CB9BF56C08}"/>
    <dgm:cxn modelId="{0EB6612E-9916-409C-A5E3-4B7036B4A980}" type="presOf" srcId="{B6654079-0A35-4261-926D-D98BF689842E}" destId="{CAAE1213-DE40-4C0D-9DDB-2F035326ACD6}" srcOrd="0" destOrd="0" presId="urn:microsoft.com/office/officeart/2005/8/layout/vList2"/>
    <dgm:cxn modelId="{551BBE3B-B1D7-4579-B2F6-D32636B42803}" srcId="{8EF493CA-B94C-4556-B70D-728F1455D3A1}" destId="{830FF35B-1ED6-4675-B04D-B1FF14B73D8F}" srcOrd="3" destOrd="0" parTransId="{0DF429AE-465B-41CF-A52B-DD9717550557}" sibTransId="{88BFE79B-3520-4B0F-8A6F-82B9B912261A}"/>
    <dgm:cxn modelId="{8D573B3D-2257-45CB-9B2F-4177E27F4372}" type="presOf" srcId="{E8F4F9CD-DF44-486F-8B8B-FCB9EA19F1D1}" destId="{85B24FF7-13A1-4A5F-BC96-19B462457E70}" srcOrd="0" destOrd="0" presId="urn:microsoft.com/office/officeart/2005/8/layout/vList2"/>
    <dgm:cxn modelId="{FD330C6D-5D0D-4A93-A9EE-ACC5334594B2}" type="presOf" srcId="{33AD77DA-4166-4720-A91B-EACEC550CFCD}" destId="{472C1B9B-0B10-4030-A992-30CB7A0D2A2D}" srcOrd="0" destOrd="0" presId="urn:microsoft.com/office/officeart/2005/8/layout/vList2"/>
    <dgm:cxn modelId="{39939B79-A03D-456E-AEBB-EC39008C67A9}" srcId="{8EF493CA-B94C-4556-B70D-728F1455D3A1}" destId="{A0DD89F1-CFE1-46FD-A1DD-9B13CD5F320A}" srcOrd="5" destOrd="0" parTransId="{E81C78A5-0A65-481F-9263-DF43B380425B}" sibTransId="{CFD47102-2A09-44A8-86FA-EC9A7A9CF70B}"/>
    <dgm:cxn modelId="{6AFB0286-9DF1-4008-9DD9-0D9C5C7C0E5A}" srcId="{8EF493CA-B94C-4556-B70D-728F1455D3A1}" destId="{33AD77DA-4166-4720-A91B-EACEC550CFCD}" srcOrd="4" destOrd="0" parTransId="{B128E50C-289A-471A-9F9F-F4ED48988E8C}" sibTransId="{BF1B1968-038B-432C-9CD9-226ABA8A3B52}"/>
    <dgm:cxn modelId="{96C7BD87-C178-4E63-BE99-6761FC0293F6}" type="presOf" srcId="{830FF35B-1ED6-4675-B04D-B1FF14B73D8F}" destId="{576A213E-F245-464E-BB1B-179E72F1E133}" srcOrd="0" destOrd="0" presId="urn:microsoft.com/office/officeart/2005/8/layout/vList2"/>
    <dgm:cxn modelId="{780B3E9E-FC06-4042-8F1C-292B660C755D}" type="presOf" srcId="{A0DD89F1-CFE1-46FD-A1DD-9B13CD5F320A}" destId="{D24875FB-803C-4FE1-A2F0-9B41BB6E9DEC}" srcOrd="0" destOrd="0" presId="urn:microsoft.com/office/officeart/2005/8/layout/vList2"/>
    <dgm:cxn modelId="{9ED737AC-147E-4FAA-826C-7001489FAE3B}" srcId="{8EF493CA-B94C-4556-B70D-728F1455D3A1}" destId="{B6654079-0A35-4261-926D-D98BF689842E}" srcOrd="1" destOrd="0" parTransId="{0916ECA0-5704-4680-8B15-FB9A21F149E2}" sibTransId="{5F50F4FF-EDB6-4739-9ED8-5C99E2D0DBB6}"/>
    <dgm:cxn modelId="{05E42CE6-E90A-45E7-8CE5-33078C54DB15}" type="presOf" srcId="{3B08AA01-A738-4F68-8045-5C33E8FF2A9C}" destId="{8184B70D-542D-43BE-BC9E-3D558A981DA8}" srcOrd="0" destOrd="0" presId="urn:microsoft.com/office/officeart/2005/8/layout/vList2"/>
    <dgm:cxn modelId="{F89638F4-8901-463C-9B04-CE25DE063FEE}" srcId="{8EF493CA-B94C-4556-B70D-728F1455D3A1}" destId="{E8F4F9CD-DF44-486F-8B8B-FCB9EA19F1D1}" srcOrd="2" destOrd="0" parTransId="{8C24A6E7-722F-4125-A825-CCA947CB68B2}" sibTransId="{B7387B7C-310C-44DE-8522-78EF6088D89F}"/>
    <dgm:cxn modelId="{6D95A1FB-312C-4977-9E54-E13D02A91DBB}" type="presOf" srcId="{8EF493CA-B94C-4556-B70D-728F1455D3A1}" destId="{F8456F3F-C12E-422F-A97C-2552DCAFBB5B}" srcOrd="0" destOrd="0" presId="urn:microsoft.com/office/officeart/2005/8/layout/vList2"/>
    <dgm:cxn modelId="{A4ADC984-343A-40C6-B656-DF40A890A63A}" type="presParOf" srcId="{F8456F3F-C12E-422F-A97C-2552DCAFBB5B}" destId="{8184B70D-542D-43BE-BC9E-3D558A981DA8}" srcOrd="0" destOrd="0" presId="urn:microsoft.com/office/officeart/2005/8/layout/vList2"/>
    <dgm:cxn modelId="{1291DB6E-B044-47DC-88D7-3851A1A36950}" type="presParOf" srcId="{F8456F3F-C12E-422F-A97C-2552DCAFBB5B}" destId="{E30963B5-D20B-42C7-980F-6C356E3B49B4}" srcOrd="1" destOrd="0" presId="urn:microsoft.com/office/officeart/2005/8/layout/vList2"/>
    <dgm:cxn modelId="{A3D614E4-FA75-4277-84A1-EC49B9FAE654}" type="presParOf" srcId="{F8456F3F-C12E-422F-A97C-2552DCAFBB5B}" destId="{CAAE1213-DE40-4C0D-9DDB-2F035326ACD6}" srcOrd="2" destOrd="0" presId="urn:microsoft.com/office/officeart/2005/8/layout/vList2"/>
    <dgm:cxn modelId="{DF6B4D16-8497-4C3A-9624-255BDB3284B1}" type="presParOf" srcId="{F8456F3F-C12E-422F-A97C-2552DCAFBB5B}" destId="{FB3AC8C4-B28F-4C15-B464-66E752AF76DB}" srcOrd="3" destOrd="0" presId="urn:microsoft.com/office/officeart/2005/8/layout/vList2"/>
    <dgm:cxn modelId="{6AF85F29-4D4A-45BE-9DBB-CFA4B488ADEE}" type="presParOf" srcId="{F8456F3F-C12E-422F-A97C-2552DCAFBB5B}" destId="{85B24FF7-13A1-4A5F-BC96-19B462457E70}" srcOrd="4" destOrd="0" presId="urn:microsoft.com/office/officeart/2005/8/layout/vList2"/>
    <dgm:cxn modelId="{0CFDB929-A9CE-4B21-892E-2CBBD9532D77}" type="presParOf" srcId="{F8456F3F-C12E-422F-A97C-2552DCAFBB5B}" destId="{DF34DD29-41FC-448A-BC24-DF391CC80585}" srcOrd="5" destOrd="0" presId="urn:microsoft.com/office/officeart/2005/8/layout/vList2"/>
    <dgm:cxn modelId="{9B759849-8161-4228-B153-8CAD24A396DC}" type="presParOf" srcId="{F8456F3F-C12E-422F-A97C-2552DCAFBB5B}" destId="{576A213E-F245-464E-BB1B-179E72F1E133}" srcOrd="6" destOrd="0" presId="urn:microsoft.com/office/officeart/2005/8/layout/vList2"/>
    <dgm:cxn modelId="{C50C2C33-AE21-4AE3-BCE2-5A38383A38D7}" type="presParOf" srcId="{F8456F3F-C12E-422F-A97C-2552DCAFBB5B}" destId="{C488A227-4A52-40A4-A55D-426BDA29A493}" srcOrd="7" destOrd="0" presId="urn:microsoft.com/office/officeart/2005/8/layout/vList2"/>
    <dgm:cxn modelId="{7FD368C3-1971-48CF-B9DC-0F7F037C94E9}" type="presParOf" srcId="{F8456F3F-C12E-422F-A97C-2552DCAFBB5B}" destId="{472C1B9B-0B10-4030-A992-30CB7A0D2A2D}" srcOrd="8" destOrd="0" presId="urn:microsoft.com/office/officeart/2005/8/layout/vList2"/>
    <dgm:cxn modelId="{2F3C854C-C176-41A0-88B4-BEA9E8EB0E6C}" type="presParOf" srcId="{F8456F3F-C12E-422F-A97C-2552DCAFBB5B}" destId="{EA465EB7-6B3A-4991-BE7E-7989D159B7F0}" srcOrd="9" destOrd="0" presId="urn:microsoft.com/office/officeart/2005/8/layout/vList2"/>
    <dgm:cxn modelId="{B1912CA9-1F9A-4593-9AD1-B7EAA2BDD736}" type="presParOf" srcId="{F8456F3F-C12E-422F-A97C-2552DCAFBB5B}" destId="{D24875FB-803C-4FE1-A2F0-9B41BB6E9D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88F4D-5633-4ECE-B75D-2AE91BE7B8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4353EF2-F3F7-41F6-A4E4-50F33F5ED86A}">
      <dgm:prSet/>
      <dgm:spPr/>
      <dgm:t>
        <a:bodyPr/>
        <a:lstStyle/>
        <a:p>
          <a:r>
            <a:rPr lang="cs-CZ" b="1" u="sng" dirty="0"/>
            <a:t>POČÁTKY MODERNÍ DEMOGRAFIE A VÝZNAMNÉ OSOBNOSTI DEMOGRAFICKÉ VĚDY</a:t>
          </a:r>
          <a:endParaRPr lang="cs-CZ" dirty="0"/>
        </a:p>
      </dgm:t>
    </dgm:pt>
    <dgm:pt modelId="{47E30D61-157E-42EA-AE60-10A03883435A}" type="parTrans" cxnId="{8B8F222F-850D-4290-86BA-C84AFC47BE35}">
      <dgm:prSet/>
      <dgm:spPr/>
      <dgm:t>
        <a:bodyPr/>
        <a:lstStyle/>
        <a:p>
          <a:endParaRPr lang="cs-CZ"/>
        </a:p>
      </dgm:t>
    </dgm:pt>
    <dgm:pt modelId="{C9C2CFD3-1F0C-479A-B49C-D9C2D9287D93}" type="sibTrans" cxnId="{8B8F222F-850D-4290-86BA-C84AFC47BE35}">
      <dgm:prSet/>
      <dgm:spPr/>
      <dgm:t>
        <a:bodyPr/>
        <a:lstStyle/>
        <a:p>
          <a:endParaRPr lang="cs-CZ"/>
        </a:p>
      </dgm:t>
    </dgm:pt>
    <dgm:pt modelId="{4DBAF510-C355-45B1-9940-8A6822867666}">
      <dgm:prSet custT="1"/>
      <dgm:spPr/>
      <dgm:t>
        <a:bodyPr/>
        <a:lstStyle/>
        <a:p>
          <a:r>
            <a:rPr lang="cs-CZ" sz="2400" b="1" i="1" dirty="0"/>
            <a:t>Kde a kdy bychom hledali počátky demografické vědy?</a:t>
          </a:r>
          <a:endParaRPr lang="cs-CZ" sz="2400" dirty="0"/>
        </a:p>
      </dgm:t>
    </dgm:pt>
    <dgm:pt modelId="{FC2F7968-6843-434D-B918-72BF8F56A60F}" type="parTrans" cxnId="{DE512369-F6AD-47BD-ABA6-13F5EBA15635}">
      <dgm:prSet/>
      <dgm:spPr/>
      <dgm:t>
        <a:bodyPr/>
        <a:lstStyle/>
        <a:p>
          <a:endParaRPr lang="cs-CZ"/>
        </a:p>
      </dgm:t>
    </dgm:pt>
    <dgm:pt modelId="{31EE9BBD-9F8E-4C9E-8F54-40113ECDAFA8}" type="sibTrans" cxnId="{DE512369-F6AD-47BD-ABA6-13F5EBA15635}">
      <dgm:prSet/>
      <dgm:spPr/>
      <dgm:t>
        <a:bodyPr/>
        <a:lstStyle/>
        <a:p>
          <a:endParaRPr lang="cs-CZ"/>
        </a:p>
      </dgm:t>
    </dgm:pt>
    <dgm:pt modelId="{2D4CE5FC-17D2-4E34-9713-CC183F4E19FD}">
      <dgm:prSet custT="1"/>
      <dgm:spPr/>
      <dgm:t>
        <a:bodyPr/>
        <a:lstStyle/>
        <a:p>
          <a:r>
            <a:rPr lang="cs-CZ" sz="2400" b="1" i="1" dirty="0"/>
            <a:t>Jaké ukazatel se studoval jako první? A proč?</a:t>
          </a:r>
          <a:endParaRPr lang="cs-CZ" sz="2400" dirty="0"/>
        </a:p>
      </dgm:t>
    </dgm:pt>
    <dgm:pt modelId="{265D25D3-B016-4447-929F-D3B57C160930}" type="parTrans" cxnId="{6A6E1C10-7110-487F-8A64-E600D06E478E}">
      <dgm:prSet/>
      <dgm:spPr/>
      <dgm:t>
        <a:bodyPr/>
        <a:lstStyle/>
        <a:p>
          <a:endParaRPr lang="cs-CZ"/>
        </a:p>
      </dgm:t>
    </dgm:pt>
    <dgm:pt modelId="{6795E82F-8768-4B20-83D1-8EF3B5FBF580}" type="sibTrans" cxnId="{6A6E1C10-7110-487F-8A64-E600D06E478E}">
      <dgm:prSet/>
      <dgm:spPr/>
      <dgm:t>
        <a:bodyPr/>
        <a:lstStyle/>
        <a:p>
          <a:endParaRPr lang="cs-CZ"/>
        </a:p>
      </dgm:t>
    </dgm:pt>
    <dgm:pt modelId="{3E680DED-7F83-4BEB-8AA5-B854170C6331}" type="pres">
      <dgm:prSet presAssocID="{89C88F4D-5633-4ECE-B75D-2AE91BE7B8CB}" presName="linear" presStyleCnt="0">
        <dgm:presLayoutVars>
          <dgm:animLvl val="lvl"/>
          <dgm:resizeHandles val="exact"/>
        </dgm:presLayoutVars>
      </dgm:prSet>
      <dgm:spPr/>
    </dgm:pt>
    <dgm:pt modelId="{8B370D9A-D83B-42B2-9C58-9B1F1000462B}" type="pres">
      <dgm:prSet presAssocID="{74353EF2-F3F7-41F6-A4E4-50F33F5ED8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4776FE-D8F9-494F-A175-56F0C79560CB}" type="pres">
      <dgm:prSet presAssocID="{C9C2CFD3-1F0C-479A-B49C-D9C2D9287D93}" presName="spacer" presStyleCnt="0"/>
      <dgm:spPr/>
    </dgm:pt>
    <dgm:pt modelId="{0D79FB27-184C-4424-9958-2D3D017CB0F3}" type="pres">
      <dgm:prSet presAssocID="{4DBAF510-C355-45B1-9940-8A68228676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DE6581-3BAB-456C-864D-84E9D8D6D40E}" type="pres">
      <dgm:prSet presAssocID="{31EE9BBD-9F8E-4C9E-8F54-40113ECDAFA8}" presName="spacer" presStyleCnt="0"/>
      <dgm:spPr/>
    </dgm:pt>
    <dgm:pt modelId="{02672C9B-A2A0-4D1E-8F4B-AF0CBE33CC1D}" type="pres">
      <dgm:prSet presAssocID="{2D4CE5FC-17D2-4E34-9713-CC183F4E19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6E1C10-7110-487F-8A64-E600D06E478E}" srcId="{89C88F4D-5633-4ECE-B75D-2AE91BE7B8CB}" destId="{2D4CE5FC-17D2-4E34-9713-CC183F4E19FD}" srcOrd="2" destOrd="0" parTransId="{265D25D3-B016-4447-929F-D3B57C160930}" sibTransId="{6795E82F-8768-4B20-83D1-8EF3B5FBF580}"/>
    <dgm:cxn modelId="{8B8F222F-850D-4290-86BA-C84AFC47BE35}" srcId="{89C88F4D-5633-4ECE-B75D-2AE91BE7B8CB}" destId="{74353EF2-F3F7-41F6-A4E4-50F33F5ED86A}" srcOrd="0" destOrd="0" parTransId="{47E30D61-157E-42EA-AE60-10A03883435A}" sibTransId="{C9C2CFD3-1F0C-479A-B49C-D9C2D9287D93}"/>
    <dgm:cxn modelId="{CF596C30-0D4A-4FD4-A949-38BD4101853B}" type="presOf" srcId="{74353EF2-F3F7-41F6-A4E4-50F33F5ED86A}" destId="{8B370D9A-D83B-42B2-9C58-9B1F1000462B}" srcOrd="0" destOrd="0" presId="urn:microsoft.com/office/officeart/2005/8/layout/vList2"/>
    <dgm:cxn modelId="{DE512369-F6AD-47BD-ABA6-13F5EBA15635}" srcId="{89C88F4D-5633-4ECE-B75D-2AE91BE7B8CB}" destId="{4DBAF510-C355-45B1-9940-8A6822867666}" srcOrd="1" destOrd="0" parTransId="{FC2F7968-6843-434D-B918-72BF8F56A60F}" sibTransId="{31EE9BBD-9F8E-4C9E-8F54-40113ECDAFA8}"/>
    <dgm:cxn modelId="{E753739D-3076-44B6-8154-D7D7A01B0452}" type="presOf" srcId="{89C88F4D-5633-4ECE-B75D-2AE91BE7B8CB}" destId="{3E680DED-7F83-4BEB-8AA5-B854170C6331}" srcOrd="0" destOrd="0" presId="urn:microsoft.com/office/officeart/2005/8/layout/vList2"/>
    <dgm:cxn modelId="{8E7C2AA9-9D0C-46D0-8D75-E4B15DB66EEF}" type="presOf" srcId="{2D4CE5FC-17D2-4E34-9713-CC183F4E19FD}" destId="{02672C9B-A2A0-4D1E-8F4B-AF0CBE33CC1D}" srcOrd="0" destOrd="0" presId="urn:microsoft.com/office/officeart/2005/8/layout/vList2"/>
    <dgm:cxn modelId="{5D264BDC-3538-4D33-B22D-A85C20A6E194}" type="presOf" srcId="{4DBAF510-C355-45B1-9940-8A6822867666}" destId="{0D79FB27-184C-4424-9958-2D3D017CB0F3}" srcOrd="0" destOrd="0" presId="urn:microsoft.com/office/officeart/2005/8/layout/vList2"/>
    <dgm:cxn modelId="{5F11A92B-514F-4DDE-B169-8D32E3F9FE33}" type="presParOf" srcId="{3E680DED-7F83-4BEB-8AA5-B854170C6331}" destId="{8B370D9A-D83B-42B2-9C58-9B1F1000462B}" srcOrd="0" destOrd="0" presId="urn:microsoft.com/office/officeart/2005/8/layout/vList2"/>
    <dgm:cxn modelId="{D8921F55-F63E-4613-B917-2B68C4F63391}" type="presParOf" srcId="{3E680DED-7F83-4BEB-8AA5-B854170C6331}" destId="{F74776FE-D8F9-494F-A175-56F0C79560CB}" srcOrd="1" destOrd="0" presId="urn:microsoft.com/office/officeart/2005/8/layout/vList2"/>
    <dgm:cxn modelId="{484C1E1C-DB4B-4906-A068-961EC85F3809}" type="presParOf" srcId="{3E680DED-7F83-4BEB-8AA5-B854170C6331}" destId="{0D79FB27-184C-4424-9958-2D3D017CB0F3}" srcOrd="2" destOrd="0" presId="urn:microsoft.com/office/officeart/2005/8/layout/vList2"/>
    <dgm:cxn modelId="{0315821A-1849-46C4-8BD2-E2D7C7EEDA2B}" type="presParOf" srcId="{3E680DED-7F83-4BEB-8AA5-B854170C6331}" destId="{EEDE6581-3BAB-456C-864D-84E9D8D6D40E}" srcOrd="3" destOrd="0" presId="urn:microsoft.com/office/officeart/2005/8/layout/vList2"/>
    <dgm:cxn modelId="{A0A6F6A7-BD2C-4D9C-8E30-9841C49A24E6}" type="presParOf" srcId="{3E680DED-7F83-4BEB-8AA5-B854170C6331}" destId="{02672C9B-A2A0-4D1E-8F4B-AF0CBE33CC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4B70D-542D-43BE-BC9E-3D558A981DA8}">
      <dsp:nvSpPr>
        <dsp:cNvPr id="0" name=""/>
        <dsp:cNvSpPr/>
      </dsp:nvSpPr>
      <dsp:spPr>
        <a:xfrm>
          <a:off x="0" y="57598"/>
          <a:ext cx="107532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porodnost narozením,</a:t>
          </a:r>
          <a:endParaRPr lang="en-US" sz="2600" kern="1200"/>
        </a:p>
      </dsp:txBody>
      <dsp:txXfrm>
        <a:off x="29700" y="87298"/>
        <a:ext cx="10693800" cy="549000"/>
      </dsp:txXfrm>
    </dsp:sp>
    <dsp:sp modelId="{CAAE1213-DE40-4C0D-9DDB-2F035326ACD6}">
      <dsp:nvSpPr>
        <dsp:cNvPr id="0" name=""/>
        <dsp:cNvSpPr/>
      </dsp:nvSpPr>
      <dsp:spPr>
        <a:xfrm>
          <a:off x="0" y="740878"/>
          <a:ext cx="107532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úmrtnost úmrtím, </a:t>
          </a:r>
          <a:endParaRPr lang="en-US" sz="2600" kern="1200"/>
        </a:p>
      </dsp:txBody>
      <dsp:txXfrm>
        <a:off x="29700" y="770578"/>
        <a:ext cx="10693800" cy="549000"/>
      </dsp:txXfrm>
    </dsp:sp>
    <dsp:sp modelId="{85B24FF7-13A1-4A5F-BC96-19B462457E70}">
      <dsp:nvSpPr>
        <dsp:cNvPr id="0" name=""/>
        <dsp:cNvSpPr/>
      </dsp:nvSpPr>
      <dsp:spPr>
        <a:xfrm>
          <a:off x="0" y="1424158"/>
          <a:ext cx="107532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potratovost potratem,</a:t>
          </a:r>
          <a:endParaRPr lang="en-US" sz="2600" kern="1200"/>
        </a:p>
      </dsp:txBody>
      <dsp:txXfrm>
        <a:off x="29700" y="1453858"/>
        <a:ext cx="10693800" cy="549000"/>
      </dsp:txXfrm>
    </dsp:sp>
    <dsp:sp modelId="{576A213E-F245-464E-BB1B-179E72F1E133}">
      <dsp:nvSpPr>
        <dsp:cNvPr id="0" name=""/>
        <dsp:cNvSpPr/>
      </dsp:nvSpPr>
      <dsp:spPr>
        <a:xfrm>
          <a:off x="0" y="2107439"/>
          <a:ext cx="107532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sňatečnost uzavřením manželství, </a:t>
          </a:r>
          <a:endParaRPr lang="en-US" sz="2600" kern="1200"/>
        </a:p>
      </dsp:txBody>
      <dsp:txXfrm>
        <a:off x="29700" y="2137139"/>
        <a:ext cx="10693800" cy="549000"/>
      </dsp:txXfrm>
    </dsp:sp>
    <dsp:sp modelId="{472C1B9B-0B10-4030-A992-30CB7A0D2A2D}">
      <dsp:nvSpPr>
        <dsp:cNvPr id="0" name=""/>
        <dsp:cNvSpPr/>
      </dsp:nvSpPr>
      <dsp:spPr>
        <a:xfrm>
          <a:off x="0" y="2790719"/>
          <a:ext cx="107532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rozvodovost rozvodem, </a:t>
          </a:r>
          <a:endParaRPr lang="en-US" sz="2600" kern="1200"/>
        </a:p>
      </dsp:txBody>
      <dsp:txXfrm>
        <a:off x="29700" y="2820419"/>
        <a:ext cx="10693800" cy="549000"/>
      </dsp:txXfrm>
    </dsp:sp>
    <dsp:sp modelId="{D24875FB-803C-4FE1-A2F0-9B41BB6E9DEC}">
      <dsp:nvSpPr>
        <dsp:cNvPr id="0" name=""/>
        <dsp:cNvSpPr/>
      </dsp:nvSpPr>
      <dsp:spPr>
        <a:xfrm>
          <a:off x="0" y="3473999"/>
          <a:ext cx="107532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migrace stěhováním apod. </a:t>
          </a:r>
          <a:endParaRPr lang="en-US" sz="2600" kern="1200"/>
        </a:p>
      </dsp:txBody>
      <dsp:txXfrm>
        <a:off x="29700" y="3503699"/>
        <a:ext cx="10693800" cy="54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70D9A-D83B-42B2-9C58-9B1F1000462B}">
      <dsp:nvSpPr>
        <dsp:cNvPr id="0" name=""/>
        <dsp:cNvSpPr/>
      </dsp:nvSpPr>
      <dsp:spPr>
        <a:xfrm>
          <a:off x="0" y="768569"/>
          <a:ext cx="10922466" cy="1351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u="sng" kern="1200" dirty="0"/>
            <a:t>POČÁTKY MODERNÍ DEMOGRAFIE A VÝZNAMNÉ OSOBNOSTI DEMOGRAFICKÉ VĚDY</a:t>
          </a:r>
          <a:endParaRPr lang="cs-CZ" sz="3500" kern="1200" dirty="0"/>
        </a:p>
      </dsp:txBody>
      <dsp:txXfrm>
        <a:off x="65967" y="834536"/>
        <a:ext cx="10790532" cy="1219415"/>
      </dsp:txXfrm>
    </dsp:sp>
    <dsp:sp modelId="{0D79FB27-184C-4424-9958-2D3D017CB0F3}">
      <dsp:nvSpPr>
        <dsp:cNvPr id="0" name=""/>
        <dsp:cNvSpPr/>
      </dsp:nvSpPr>
      <dsp:spPr>
        <a:xfrm>
          <a:off x="0" y="2220719"/>
          <a:ext cx="10922466" cy="1351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 dirty="0"/>
            <a:t>Kde a kdy bychom hledali počátky demografické vědy?</a:t>
          </a:r>
          <a:endParaRPr lang="cs-CZ" sz="2400" kern="1200" dirty="0"/>
        </a:p>
      </dsp:txBody>
      <dsp:txXfrm>
        <a:off x="65967" y="2286686"/>
        <a:ext cx="10790532" cy="1219415"/>
      </dsp:txXfrm>
    </dsp:sp>
    <dsp:sp modelId="{02672C9B-A2A0-4D1E-8F4B-AF0CBE33CC1D}">
      <dsp:nvSpPr>
        <dsp:cNvPr id="0" name=""/>
        <dsp:cNvSpPr/>
      </dsp:nvSpPr>
      <dsp:spPr>
        <a:xfrm>
          <a:off x="0" y="3672869"/>
          <a:ext cx="10922466" cy="1351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1" kern="1200" dirty="0"/>
            <a:t>Jaké ukazatel se studoval jako první? A proč?</a:t>
          </a:r>
          <a:endParaRPr lang="cs-CZ" sz="2400" kern="1200" dirty="0"/>
        </a:p>
      </dsp:txBody>
      <dsp:txXfrm>
        <a:off x="65967" y="3738836"/>
        <a:ext cx="10790532" cy="121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5514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5514" y="645779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232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62238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679" y="3228896"/>
            <a:ext cx="788543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2" y="645661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32BF9D-DA93-4F0D-9C73-59EB8B179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0C538EE-69E2-445D-8380-BBFDD54F6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D8C0F50-E3C3-4312-BB60-A4275D1EF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E54669C-941F-4D20-8F94-8C036D58D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F0D9CE7-AC75-4007-A203-4AC0F9339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2CA986B-0AFA-423E-B395-B92858604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321B046-F3B0-4208-9A03-8B149573E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11C00CC-8212-484F-B3D2-38FAAABF1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7541163-1559-4BCA-B444-EFEF1F6CD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F3BCE89-AF34-44F2-95D8-D4CC6A80B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CB91D41-B76E-4F4C-AEB9-E3061EF2A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4AB6AA2-3B6D-492D-B1C5-391117823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B2B8DBC-3C58-45B7-B882-B66DA7782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5F07347-411E-4ADE-B552-CAEC9E981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B2B8DBC-3C58-45B7-B882-B66DA7782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5F07347-411E-4ADE-B552-CAEC9E981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B2B8DBC-3C58-45B7-B882-B66DA7782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5F07347-411E-4ADE-B552-CAEC9E981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4BCB5FA-68B7-4744-A098-774A63F23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16A8703-BF70-4F28-9951-24BDFB0DE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2FCA487-2098-4D35-A282-972A0C0DE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40CC5F9-66F6-450A-832A-89D059BFE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BEA28C6-4898-4980-93E8-ECF593E78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A7E0686-BA27-4BEE-A17A-D58ACDD94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B88795-4215-43A1-9D90-696C001FD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E8B9D6-795E-435C-A5EB-A9ABCAE6F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A27734-3370-4DAE-B3AF-BCD85BCE3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6EC1-27D8-4909-8061-E7F9B85D23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980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DD2329-884C-450A-AD8A-74E99B48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376130"/>
            <a:ext cx="11147706" cy="1155635"/>
          </a:xfrm>
        </p:spPr>
        <p:txBody>
          <a:bodyPr/>
          <a:lstStyle/>
          <a:p>
            <a:r>
              <a:rPr lang="cs-CZ" altLang="cs-CZ" sz="2400" dirty="0">
                <a:latin typeface="Cambria" panose="02040503050406030204" pitchFamily="18" charset="0"/>
              </a:rPr>
              <a:t>OBSAH PŘEDMĚTU, OBJEKT A PŘEDMĚT STUDIA, VÝUKA DEMOGRAFIE NA JINÝCH VYSOKÝCH ŠKOLÁCH, DEMOGRAFIE A EKONOMIE, HISTORIE DEMOGRAFICKÉ STATISTIKY</a:t>
            </a:r>
            <a:br>
              <a:rPr lang="cs-CZ" altLang="cs-CZ" dirty="0">
                <a:latin typeface="Cambria" panose="02040503050406030204" pitchFamily="18" charset="0"/>
              </a:rPr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B999474-16AA-4E70-A420-56339F314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829466"/>
            <a:ext cx="11361600" cy="698497"/>
          </a:xfrm>
        </p:spPr>
        <p:txBody>
          <a:bodyPr/>
          <a:lstStyle/>
          <a:p>
            <a:r>
              <a:rPr lang="cs-CZ" dirty="0"/>
              <a:t>Demografie Jaro 2020</a:t>
            </a:r>
          </a:p>
        </p:txBody>
      </p:sp>
    </p:spTree>
    <p:extLst>
      <p:ext uri="{BB962C8B-B14F-4D97-AF65-F5344CB8AC3E}">
        <p14:creationId xmlns:p14="http://schemas.microsoft.com/office/powerpoint/2010/main" val="35018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65166DDC-8409-41FF-AE1B-4FF2B65A6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77" name="Title 3">
            <a:extLst>
              <a:ext uri="{FF2B5EF4-FFF2-40B4-BE49-F238E27FC236}">
                <a16:creationId xmlns:a16="http://schemas.microsoft.com/office/drawing/2014/main" id="{D0794190-0093-4A72-A9B9-23D1CC03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3200" dirty="0"/>
              <a:t>Demografické procesy</a:t>
            </a:r>
            <a:endParaRPr lang="en-US" sz="3200" dirty="0"/>
          </a:p>
        </p:txBody>
      </p:sp>
      <p:graphicFrame>
        <p:nvGraphicFramePr>
          <p:cNvPr id="19460" name="Zástupný symbol pro obsah 2">
            <a:extLst>
              <a:ext uri="{FF2B5EF4-FFF2-40B4-BE49-F238E27FC236}">
                <a16:creationId xmlns:a16="http://schemas.microsoft.com/office/drawing/2014/main" id="{9CBE806F-585D-4ABC-AFE4-AFEBD8809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50708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2">
            <a:extLst>
              <a:ext uri="{FF2B5EF4-FFF2-40B4-BE49-F238E27FC236}">
                <a16:creationId xmlns:a16="http://schemas.microsoft.com/office/drawing/2014/main" id="{B31A1E32-80C4-4309-9336-8123BDD0F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20483" name="Picture 5" descr="300px-Ekonomick%C3%A1_str,_Prague_Kunratice">
            <a:extLst>
              <a:ext uri="{FF2B5EF4-FFF2-40B4-BE49-F238E27FC236}">
                <a16:creationId xmlns:a16="http://schemas.microsoft.com/office/drawing/2014/main" id="{249C46FF-1A4D-4132-9594-336966F2F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r="9468" b="-1"/>
          <a:stretch/>
        </p:blipFill>
        <p:spPr bwMode="auto">
          <a:xfrm>
            <a:off x="6272212" y="692150"/>
            <a:ext cx="5200987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3">
            <a:extLst>
              <a:ext uri="{FF2B5EF4-FFF2-40B4-BE49-F238E27FC236}">
                <a16:creationId xmlns:a16="http://schemas.microsoft.com/office/drawing/2014/main" id="{F0013FFC-2A9B-4899-B193-D31C69B680D1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cs-CZ" altLang="cs-CZ" sz="2400" b="1" u="sng" dirty="0"/>
              <a:t>NEJVÝZNAMNĚJŠÍ PRACOVIŠTĚ</a:t>
            </a:r>
          </a:p>
          <a:p>
            <a:pPr>
              <a:spcAft>
                <a:spcPts val="600"/>
              </a:spcAft>
              <a:defRPr/>
            </a:pPr>
            <a:endParaRPr lang="cs-CZ" altLang="cs-CZ" sz="2400" b="1" dirty="0"/>
          </a:p>
          <a:p>
            <a:pPr>
              <a:spcAft>
                <a:spcPts val="600"/>
              </a:spcAft>
              <a:defRPr/>
            </a:pPr>
            <a:r>
              <a:rPr lang="cs-CZ" altLang="cs-CZ" sz="2400" b="1" dirty="0"/>
              <a:t>Katedra demografie</a:t>
            </a:r>
            <a:r>
              <a:rPr lang="cs-CZ" altLang="cs-CZ" sz="2400" dirty="0"/>
              <a:t>, Fakulta informatiky a statistiky, </a:t>
            </a:r>
            <a:r>
              <a:rPr lang="cs-CZ" altLang="cs-CZ" sz="2400" b="1" dirty="0"/>
              <a:t>Vysoká škola ekonomická v Praze</a:t>
            </a:r>
          </a:p>
          <a:p>
            <a:pPr>
              <a:spcAft>
                <a:spcPts val="600"/>
              </a:spcAft>
              <a:buFontTx/>
              <a:buNone/>
              <a:defRPr/>
            </a:pPr>
            <a:r>
              <a:rPr lang="cs-CZ" altLang="cs-CZ" sz="2400" dirty="0"/>
              <a:t>     (od roku 1990/1969; prof. V. Roubíček, prof. Z. Pavlík, doc. J. </a:t>
            </a:r>
            <a:r>
              <a:rPr lang="cs-CZ" altLang="cs-CZ" sz="2400" dirty="0" err="1"/>
              <a:t>Langhamrová</a:t>
            </a:r>
            <a:r>
              <a:rPr lang="cs-CZ" altLang="cs-CZ" sz="2400" dirty="0"/>
              <a:t>)</a:t>
            </a:r>
          </a:p>
          <a:p>
            <a:pPr>
              <a:spcAft>
                <a:spcPts val="600"/>
              </a:spcAft>
              <a:defRPr/>
            </a:pPr>
            <a:endParaRPr lang="cs-CZ" altLang="cs-CZ" dirty="0"/>
          </a:p>
        </p:txBody>
      </p:sp>
      <p:sp>
        <p:nvSpPr>
          <p:cNvPr id="140" name="Text Placeholder 5">
            <a:extLst>
              <a:ext uri="{FF2B5EF4-FFF2-40B4-BE49-F238E27FC236}">
                <a16:creationId xmlns:a16="http://schemas.microsoft.com/office/drawing/2014/main" id="{BD0784F6-C053-45BD-B0EF-FBF9E420AE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rf">
            <a:extLst>
              <a:ext uri="{FF2B5EF4-FFF2-40B4-BE49-F238E27FC236}">
                <a16:creationId xmlns:a16="http://schemas.microsoft.com/office/drawing/2014/main" id="{6485EE70-ED66-4319-BA6B-C0E22AAA6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49"/>
          <a:stretch/>
        </p:blipFill>
        <p:spPr bwMode="auto">
          <a:xfrm>
            <a:off x="719137" y="1695074"/>
            <a:ext cx="5218413" cy="3896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Slide Number Placeholder 2">
            <a:extLst>
              <a:ext uri="{FF2B5EF4-FFF2-40B4-BE49-F238E27FC236}">
                <a16:creationId xmlns:a16="http://schemas.microsoft.com/office/drawing/2014/main" id="{B31A1E32-80C4-4309-9336-8123BDD0F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192" name="Title 4">
            <a:extLst>
              <a:ext uri="{FF2B5EF4-FFF2-40B4-BE49-F238E27FC236}">
                <a16:creationId xmlns:a16="http://schemas.microsoft.com/office/drawing/2014/main" id="{E900B6E4-2C4A-463D-A2A3-C01B1AF5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C36E7132-5AEB-4AA5-A194-2D6C3242BB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0013FFC-2A9B-4899-B193-D31C69B680D1}"/>
              </a:ext>
            </a:extLst>
          </p:cNvPr>
          <p:cNvSpPr>
            <a:spLocks noGrp="1" noChangeArrowheads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000" indent="0">
              <a:lnSpc>
                <a:spcPct val="90000"/>
              </a:lnSpc>
              <a:buNone/>
            </a:pPr>
            <a:r>
              <a:rPr lang="cs-CZ" altLang="cs-CZ" b="1" dirty="0">
                <a:latin typeface="Cambria" panose="02040503050406030204" pitchFamily="18" charset="0"/>
              </a:rPr>
              <a:t>Katedra demografie a </a:t>
            </a:r>
            <a:r>
              <a:rPr lang="cs-CZ" altLang="cs-CZ" b="1" dirty="0" err="1">
                <a:latin typeface="Cambria" panose="02040503050406030204" pitchFamily="18" charset="0"/>
              </a:rPr>
              <a:t>geodemografie</a:t>
            </a:r>
            <a:r>
              <a:rPr lang="cs-CZ" altLang="cs-CZ" dirty="0">
                <a:latin typeface="Cambria" panose="02040503050406030204" pitchFamily="18" charset="0"/>
              </a:rPr>
              <a:t>, Přírodovědecká fakulta, </a:t>
            </a:r>
            <a:r>
              <a:rPr lang="cs-CZ" altLang="cs-CZ" b="1" dirty="0">
                <a:latin typeface="Cambria" panose="02040503050406030204" pitchFamily="18" charset="0"/>
              </a:rPr>
              <a:t>Univerzita Karlova v Praze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ambria" panose="02040503050406030204" pitchFamily="18" charset="0"/>
              </a:rPr>
              <a:t>   (od roku 1990; prof. J. Rychtaříková, dr. T. Kučera, dr. B. </a:t>
            </a:r>
            <a:r>
              <a:rPr lang="cs-CZ" altLang="cs-CZ" dirty="0" err="1">
                <a:latin typeface="Cambria" panose="02040503050406030204" pitchFamily="18" charset="0"/>
              </a:rPr>
              <a:t>Burcin</a:t>
            </a:r>
            <a:r>
              <a:rPr lang="cs-CZ" altLang="cs-CZ" dirty="0">
                <a:latin typeface="Cambria" panose="02040503050406030204" pitchFamily="18" charset="0"/>
              </a:rPr>
              <a:t>, doc. L. Fialová, ale i prof. Z. Pavlík)</a:t>
            </a:r>
          </a:p>
          <a:p>
            <a:pPr>
              <a:spcAft>
                <a:spcPts val="600"/>
              </a:spcAft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797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 Placeholder 2">
            <a:extLst>
              <a:ext uri="{FF2B5EF4-FFF2-40B4-BE49-F238E27FC236}">
                <a16:creationId xmlns:a16="http://schemas.microsoft.com/office/drawing/2014/main" id="{B31A1E32-80C4-4309-9336-8123BDD0F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192" name="Title 4">
            <a:extLst>
              <a:ext uri="{FF2B5EF4-FFF2-40B4-BE49-F238E27FC236}">
                <a16:creationId xmlns:a16="http://schemas.microsoft.com/office/drawing/2014/main" id="{E900B6E4-2C4A-463D-A2A3-C01B1AF5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193" name="Text Placeholder 5">
            <a:extLst>
              <a:ext uri="{FF2B5EF4-FFF2-40B4-BE49-F238E27FC236}">
                <a16:creationId xmlns:a16="http://schemas.microsoft.com/office/drawing/2014/main" id="{C36E7132-5AEB-4AA5-A194-2D6C3242BB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0013FFC-2A9B-4899-B193-D31C69B680D1}"/>
              </a:ext>
            </a:extLst>
          </p:cNvPr>
          <p:cNvSpPr>
            <a:spLocks noGrp="1" noChangeArrowheads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cs-CZ" altLang="cs-CZ" b="1" dirty="0">
                <a:latin typeface="Cambria" panose="02040503050406030204" pitchFamily="18" charset="0"/>
              </a:rPr>
              <a:t>Ústav demografie a aplikované statistiky</a:t>
            </a:r>
            <a:r>
              <a:rPr lang="cs-CZ" altLang="cs-CZ" dirty="0">
                <a:latin typeface="Cambria" panose="02040503050406030204" pitchFamily="18" charset="0"/>
              </a:rPr>
              <a:t>, Fakulta regionálního rozvoje  a mezinárodních vztahů, </a:t>
            </a:r>
            <a:r>
              <a:rPr lang="cs-CZ" altLang="cs-CZ" b="1" dirty="0">
                <a:latin typeface="Cambria" panose="02040503050406030204" pitchFamily="18" charset="0"/>
              </a:rPr>
              <a:t>Mendelova univerzita v Brně</a:t>
            </a:r>
          </a:p>
          <a:p>
            <a:endParaRPr lang="cs-CZ" altLang="cs-CZ" dirty="0">
              <a:latin typeface="Cambria" panose="02040503050406030204" pitchFamily="18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endParaRPr lang="cs-CZ" altLang="cs-CZ" dirty="0">
              <a:latin typeface="Verdana" panose="020B0604030504040204" pitchFamily="34" charset="0"/>
            </a:endParaRPr>
          </a:p>
          <a:p>
            <a:r>
              <a:rPr lang="cs-CZ" altLang="cs-CZ" dirty="0">
                <a:latin typeface="Cambria" panose="02040503050406030204" pitchFamily="18" charset="0"/>
              </a:rPr>
              <a:t>…dílčím způsobem na řadě dalších vysokých škol</a:t>
            </a:r>
          </a:p>
          <a:p>
            <a:pPr>
              <a:spcAft>
                <a:spcPts val="600"/>
              </a:spcAft>
              <a:defRPr/>
            </a:pPr>
            <a:endParaRPr lang="cs-CZ" altLang="cs-CZ" dirty="0"/>
          </a:p>
        </p:txBody>
      </p:sp>
      <p:pic>
        <p:nvPicPr>
          <p:cNvPr id="8" name="Picture 5" descr="thumb">
            <a:extLst>
              <a:ext uri="{FF2B5EF4-FFF2-40B4-BE49-F238E27FC236}">
                <a16:creationId xmlns:a16="http://schemas.microsoft.com/office/drawing/2014/main" id="{B302E3CA-B818-4E15-AD20-2D0372B1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98" y="1744092"/>
            <a:ext cx="43926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6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E6272881-FFE1-47F4-A3E6-4824718C8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4F2CB8E-62E6-405E-909A-E81C69CCB1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b="1" u="sng" dirty="0"/>
              <a:t>SLOVENSKO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800" b="1" u="sng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dirty="0"/>
              <a:t>Katedra </a:t>
            </a:r>
            <a:r>
              <a:rPr lang="cs-CZ" altLang="cs-CZ" sz="1800" b="1" dirty="0" err="1"/>
              <a:t>humánnej</a:t>
            </a:r>
            <a:r>
              <a:rPr lang="cs-CZ" altLang="cs-CZ" sz="1800" b="1" dirty="0"/>
              <a:t> geografie a demografie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Prírodovedecká</a:t>
            </a:r>
            <a:r>
              <a:rPr lang="cs-CZ" altLang="cs-CZ" sz="1800" dirty="0"/>
              <a:t> fakulta, </a:t>
            </a:r>
            <a:r>
              <a:rPr lang="cs-CZ" altLang="cs-CZ" sz="1800" b="1" dirty="0"/>
              <a:t>Univerzita Komenského v </a:t>
            </a:r>
            <a:r>
              <a:rPr lang="cs-CZ" altLang="cs-CZ" sz="1800" b="1" dirty="0" err="1"/>
              <a:t>Bratislave</a:t>
            </a:r>
            <a:endParaRPr lang="cs-CZ" altLang="cs-CZ" sz="1800" b="1" dirty="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800" b="1" u="sng" dirty="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b="1" u="sng" dirty="0"/>
              <a:t>EVROPA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800" b="1" u="sng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 err="1"/>
              <a:t>L’Institut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national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d’études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démographiques</a:t>
            </a:r>
            <a:r>
              <a:rPr lang="cs-CZ" altLang="cs-CZ" sz="1800" dirty="0"/>
              <a:t> (INED), Paris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Institut de </a:t>
            </a:r>
            <a:r>
              <a:rPr lang="cs-CZ" altLang="cs-CZ" sz="1800" dirty="0" err="1"/>
              <a:t>Démographie</a:t>
            </a:r>
            <a:r>
              <a:rPr lang="cs-CZ" altLang="cs-CZ" sz="1800" dirty="0"/>
              <a:t> de </a:t>
            </a:r>
            <a:r>
              <a:rPr lang="cs-CZ" altLang="cs-CZ" sz="1800" dirty="0" err="1"/>
              <a:t>l`Université</a:t>
            </a:r>
            <a:r>
              <a:rPr lang="cs-CZ" altLang="cs-CZ" sz="1800" dirty="0"/>
              <a:t> Paris,  </a:t>
            </a:r>
            <a:r>
              <a:rPr lang="cs-CZ" altLang="cs-CZ" sz="1800" dirty="0" err="1"/>
              <a:t>Panthéon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Sorbonne</a:t>
            </a:r>
            <a:r>
              <a:rPr lang="cs-CZ" altLang="cs-CZ" sz="1800" dirty="0"/>
              <a:t>, Paris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Max-Planck-Institut </a:t>
            </a:r>
            <a:r>
              <a:rPr lang="cs-CZ" altLang="cs-CZ" sz="1800" dirty="0" err="1"/>
              <a:t>für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demografische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Forschung</a:t>
            </a:r>
            <a:r>
              <a:rPr lang="cs-CZ" altLang="cs-CZ" sz="1800" dirty="0"/>
              <a:t>, Rostock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Centre </a:t>
            </a:r>
            <a:r>
              <a:rPr lang="cs-CZ" altLang="cs-CZ" sz="1800" dirty="0" err="1"/>
              <a:t>for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Economic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Demography</a:t>
            </a:r>
            <a:r>
              <a:rPr lang="cs-CZ" altLang="cs-CZ" sz="1800" dirty="0"/>
              <a:t>, Lund University 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EA84E70F-D80B-4B34-8B91-9E49531E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E39B87C-8CEE-48CD-B075-7F10DF925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sz="2600"/>
              <a:t>Centre d’Estudis Demogràfics, Universitat Autònoma de Barcelona</a:t>
            </a:r>
          </a:p>
          <a:p>
            <a:pPr>
              <a:spcAft>
                <a:spcPts val="600"/>
              </a:spcAft>
            </a:pPr>
            <a:endParaRPr lang="cs-CZ" altLang="cs-CZ" sz="2600"/>
          </a:p>
          <a:p>
            <a:pPr>
              <a:spcAft>
                <a:spcPts val="600"/>
              </a:spcAft>
            </a:pPr>
            <a:r>
              <a:rPr lang="cs-CZ" altLang="cs-CZ" sz="2600"/>
              <a:t>British Society for Population Studies, London School of Economics</a:t>
            </a:r>
          </a:p>
          <a:p>
            <a:pPr>
              <a:spcAft>
                <a:spcPts val="600"/>
              </a:spcAft>
            </a:pPr>
            <a:endParaRPr lang="cs-CZ" altLang="cs-CZ" sz="2600"/>
          </a:p>
          <a:p>
            <a:pPr>
              <a:spcAft>
                <a:spcPts val="600"/>
              </a:spcAft>
            </a:pPr>
            <a:r>
              <a:rPr lang="cs-CZ" altLang="cs-CZ" sz="2600"/>
              <a:t>Instytut Statystyki i Demografii, Szkoła Główna Handlowa, Warszawa</a:t>
            </a:r>
          </a:p>
          <a:p>
            <a:pPr>
              <a:spcAft>
                <a:spcPts val="600"/>
              </a:spcAft>
            </a:pPr>
            <a:endParaRPr lang="cs-CZ" altLang="cs-CZ" sz="2600"/>
          </a:p>
          <a:p>
            <a:pPr>
              <a:spcAft>
                <a:spcPts val="600"/>
              </a:spcAft>
            </a:pPr>
            <a:r>
              <a:rPr lang="cs-CZ" altLang="cs-CZ" sz="2600"/>
              <a:t>Department of Public Health, University of Southern Denmark</a:t>
            </a:r>
          </a:p>
          <a:p>
            <a:pPr>
              <a:spcAft>
                <a:spcPts val="600"/>
              </a:spcAft>
            </a:pPr>
            <a:endParaRPr lang="cs-CZ" altLang="cs-CZ" sz="2600"/>
          </a:p>
          <a:p>
            <a:pPr>
              <a:spcAft>
                <a:spcPts val="600"/>
              </a:spcAft>
              <a:buFontTx/>
              <a:buNone/>
            </a:pPr>
            <a:endParaRPr lang="cs-CZ" altLang="cs-CZ"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DA4434A4-D412-4813-B067-96ACBFF446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3E092B1-294A-4D43-8CB0-9AFDE281D7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 b="1" dirty="0">
                <a:solidFill>
                  <a:schemeClr val="tx2"/>
                </a:solidFill>
              </a:rPr>
              <a:t>DEMOGRAFIE A EKONOMIE</a:t>
            </a:r>
            <a:endParaRPr lang="cs-CZ" altLang="cs-CZ" sz="2400" b="1" u="sng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1) demografické aspekty společenského a hospodářského vývoje a postavení </a:t>
            </a:r>
            <a:r>
              <a:rPr lang="cs-CZ" altLang="cs-CZ" sz="2400" b="1" u="sng" dirty="0"/>
              <a:t>obyvatelstva</a:t>
            </a:r>
            <a:r>
              <a:rPr lang="cs-CZ" altLang="cs-CZ" sz="2400" b="1" dirty="0"/>
              <a:t> jako spotřebitele i jako tvůrce produktů a služeb</a:t>
            </a:r>
            <a:r>
              <a:rPr lang="cs-CZ" altLang="cs-CZ" sz="2400" dirty="0"/>
              <a:t>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2) problematika </a:t>
            </a:r>
            <a:r>
              <a:rPr lang="cs-CZ" altLang="cs-CZ" sz="2400" b="1" u="sng" dirty="0"/>
              <a:t>lidského kapitálu</a:t>
            </a:r>
            <a:r>
              <a:rPr lang="cs-CZ" altLang="cs-CZ" sz="2400" dirty="0"/>
              <a:t> a jeho </a:t>
            </a:r>
            <a:r>
              <a:rPr lang="cs-CZ" altLang="cs-CZ" sz="2400" b="1" dirty="0"/>
              <a:t>měření</a:t>
            </a:r>
            <a:r>
              <a:rPr lang="cs-CZ" altLang="cs-CZ" sz="2400" dirty="0"/>
              <a:t> a související otázky zaměstnání, vzdělávání, zdravotní péče…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9D8A7A7F-2C33-422F-878A-E687ABF78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97ED60F-FEFC-4CD2-9041-564DAA92FE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altLang="cs-CZ" sz="15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1500" dirty="0"/>
              <a:t>vytváření </a:t>
            </a:r>
            <a:r>
              <a:rPr lang="cs-CZ" altLang="cs-CZ" sz="1500" b="1" dirty="0"/>
              <a:t>populačních „prognóz“</a:t>
            </a:r>
            <a:r>
              <a:rPr lang="cs-CZ" altLang="cs-CZ" sz="1500" dirty="0"/>
              <a:t> na všech úrovních: 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r>
              <a:rPr lang="cs-CZ" altLang="cs-CZ" sz="1500" dirty="0"/>
              <a:t>   - </a:t>
            </a:r>
            <a:r>
              <a:rPr lang="cs-CZ" altLang="cs-CZ" sz="1500" b="1" i="1" dirty="0"/>
              <a:t>v oblasti státní správy a samosprávy</a:t>
            </a:r>
            <a:r>
              <a:rPr lang="cs-CZ" altLang="cs-CZ" sz="1500" dirty="0"/>
              <a:t>, 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  <a:defRPr/>
            </a:pPr>
            <a:r>
              <a:rPr lang="cs-CZ" altLang="cs-CZ" sz="1500" dirty="0"/>
              <a:t>   - </a:t>
            </a:r>
            <a:r>
              <a:rPr lang="cs-CZ" altLang="cs-CZ" sz="1500" b="1" i="1" dirty="0"/>
              <a:t>ve státní statistické službě</a:t>
            </a:r>
            <a:r>
              <a:rPr lang="cs-CZ" altLang="cs-CZ" sz="1500" dirty="0"/>
              <a:t>, 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  <a:defRPr/>
            </a:pPr>
            <a:r>
              <a:rPr lang="cs-CZ" altLang="cs-CZ" sz="1500" dirty="0"/>
              <a:t>   - </a:t>
            </a:r>
            <a:r>
              <a:rPr lang="cs-CZ" altLang="cs-CZ" sz="1500" b="1" i="1" dirty="0"/>
              <a:t>v soukromém sektoru</a:t>
            </a:r>
            <a:r>
              <a:rPr lang="cs-CZ" altLang="cs-CZ" sz="1500" dirty="0"/>
              <a:t> (firemní demografie, průzkum trhu, propagace), 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  <a:defRPr/>
            </a:pPr>
            <a:endParaRPr lang="cs-CZ" altLang="cs-CZ" sz="1500" dirty="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  <a:defRPr/>
            </a:pPr>
            <a:r>
              <a:rPr lang="cs-CZ" altLang="cs-CZ" sz="1500" dirty="0"/>
              <a:t>   - </a:t>
            </a:r>
            <a:r>
              <a:rPr lang="cs-CZ" altLang="cs-CZ" sz="1500" b="1" i="1" dirty="0"/>
              <a:t>v ekonomické sféře</a:t>
            </a:r>
            <a:r>
              <a:rPr lang="cs-CZ" altLang="cs-CZ" sz="1500" dirty="0"/>
              <a:t> (analýza důsledků stárnutí pracovní síly, ekonomických souvislostí migrace, analýza nezaměstnanosti), 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  <a:defRPr/>
            </a:pPr>
            <a:r>
              <a:rPr lang="cs-CZ" altLang="cs-CZ" sz="1500" dirty="0"/>
              <a:t>   - </a:t>
            </a:r>
            <a:r>
              <a:rPr lang="cs-CZ" altLang="cs-CZ" sz="1500" b="1" i="1" dirty="0"/>
              <a:t>v sociální sféře</a:t>
            </a:r>
            <a:r>
              <a:rPr lang="cs-CZ" altLang="cs-CZ" sz="1500" dirty="0"/>
              <a:t> (navrhování koncepcí sociální politiky s přihlédnutím k pokračujícímu stárnutí populace), 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  <a:defRPr/>
            </a:pPr>
            <a:r>
              <a:rPr lang="cs-CZ" altLang="cs-CZ" sz="1500" dirty="0"/>
              <a:t>   - </a:t>
            </a:r>
            <a:r>
              <a:rPr lang="cs-CZ" altLang="cs-CZ" sz="1500" b="1" i="1" dirty="0"/>
              <a:t>ve zdravotnictví</a:t>
            </a:r>
            <a:r>
              <a:rPr lang="cs-CZ" altLang="cs-CZ" sz="1500" dirty="0"/>
              <a:t> (zdravotnická prevence, zdravotnická statistika, analýza úmrtnosti a příčin úmrtí) 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altLang="cs-CZ" sz="15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altLang="cs-CZ" sz="1500" i="1" dirty="0"/>
              <a:t>prostorová úroveň: regionální, národní, mezinárodní..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altLang="cs-CZ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3C774619-1E7D-4371-A333-B19D50E4C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34818" name="Zástupný symbol pro obsah 2">
            <a:extLst>
              <a:ext uri="{FF2B5EF4-FFF2-40B4-BE49-F238E27FC236}">
                <a16:creationId xmlns:a16="http://schemas.microsoft.com/office/drawing/2014/main" id="{8C2AF193-B059-4227-8223-373889470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 b="1" i="1" u="sng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u="sng"/>
              <a:t>Obyvatelstvo (populace)</a:t>
            </a:r>
            <a:r>
              <a:rPr lang="cs-CZ" altLang="cs-CZ" sz="1800" b="1"/>
              <a:t> představuje jednu z nejvýznamnějších „ekonomických kategorií“</a:t>
            </a:r>
            <a:r>
              <a:rPr lang="cs-CZ" altLang="cs-CZ" sz="18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Např. </a:t>
            </a:r>
            <a:r>
              <a:rPr lang="cs-CZ" altLang="cs-CZ" sz="1800" b="1" u="sng"/>
              <a:t>úmrtnostní tabulky</a:t>
            </a:r>
            <a:r>
              <a:rPr lang="cs-CZ" altLang="cs-CZ" sz="1800"/>
              <a:t>, které se používají při výpočtu penzí a penzijních fondů, jsou oficiální tabulky vydávané ČSÚ a aktualizují se každý rok.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Pro aplikovanou ekonomickou praxi jsou velmi důležité </a:t>
            </a:r>
            <a:r>
              <a:rPr lang="cs-CZ" altLang="cs-CZ" sz="1800" b="1" u="sng"/>
              <a:t>demografické prognózy a projekce (jeden z vrcholů snah demografů, statistiků-ekonomů)</a:t>
            </a:r>
            <a:r>
              <a:rPr lang="cs-CZ" altLang="cs-CZ" sz="1800"/>
              <a:t>, při nichž se také jako vstupní soubor používají mj. zmíněné úmrtnostní tabulky. Pod pojmem demografická projekce se rozumí souhrn výpočtů, jimiž se </a:t>
            </a:r>
            <a:r>
              <a:rPr lang="cs-CZ" altLang="cs-CZ" sz="1800" b="1"/>
              <a:t>odhaduje další vývoj populace.</a:t>
            </a:r>
            <a:r>
              <a:rPr lang="cs-CZ" altLang="cs-CZ" sz="1800"/>
              <a:t> </a:t>
            </a:r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/>
              <a:t> 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2C24F128-49FD-4EAA-881C-E00E7A828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19</a:t>
            </a:fld>
            <a:endParaRPr lang="cs-CZ" altLang="cs-CZ"/>
          </a:p>
        </p:txBody>
      </p:sp>
      <p:sp>
        <p:nvSpPr>
          <p:cNvPr id="36866" name="Zástupný symbol pro obsah 2">
            <a:extLst>
              <a:ext uri="{FF2B5EF4-FFF2-40B4-BE49-F238E27FC236}">
                <a16:creationId xmlns:a16="http://schemas.microsoft.com/office/drawing/2014/main" id="{84A0619C-E3A7-4676-9825-02C3F3DEB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Nejvýznamnějším a nejpodrobnějším zdrojem demografických dat u nás jsou </a:t>
            </a:r>
            <a:r>
              <a:rPr lang="cs-CZ" altLang="cs-CZ" sz="2000" b="1" u="sng"/>
              <a:t>sčítání lidu (SLDB)</a:t>
            </a:r>
            <a:r>
              <a:rPr lang="cs-CZ" altLang="cs-CZ" sz="2000"/>
              <a:t>, která se konají v ČR jednou za 10 let od roku 1869 a nelze je ničím nahradit (no.. asi lze…)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Přesnost prognózy</a:t>
            </a:r>
            <a:r>
              <a:rPr lang="cs-CZ" altLang="cs-CZ" sz="2000"/>
              <a:t> (s využitím nejen dat ze SLDB) </a:t>
            </a:r>
            <a:r>
              <a:rPr lang="cs-CZ" altLang="cs-CZ" sz="2000" b="1"/>
              <a:t>v průměru klesá s narůstajícím časovým horizontem od vzniku prognózy</a:t>
            </a:r>
            <a:r>
              <a:rPr lang="cs-CZ" altLang="cs-CZ" sz="2000"/>
              <a:t>, neboť rostoucí časová vzdálenost směrem do budoucnosti poskytuje větší prostor pro vznik nepředvídaných událostí a faktorů, jež odchýlí populační růst od predikovaného trendu.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Jen pro ilustraci - </a:t>
            </a:r>
            <a:r>
              <a:rPr lang="cs-CZ" altLang="cs-CZ" sz="2000" b="1"/>
              <a:t>populační divize OSN</a:t>
            </a:r>
            <a:r>
              <a:rPr lang="cs-CZ" altLang="cs-CZ" sz="2000"/>
              <a:t> publikovala v roce 2003 </a:t>
            </a:r>
            <a:r>
              <a:rPr lang="cs-CZ" altLang="cs-CZ" sz="2000" b="1"/>
              <a:t>projekci obyvatelstva světa do roku 2300</a:t>
            </a:r>
            <a:r>
              <a:rPr lang="cs-CZ" altLang="cs-CZ" sz="2000"/>
              <a:t>. Podle střední varianty by </a:t>
            </a:r>
            <a:r>
              <a:rPr lang="cs-CZ" altLang="cs-CZ" sz="2000" b="1"/>
              <a:t>v roce 2050</a:t>
            </a:r>
            <a:r>
              <a:rPr lang="cs-CZ" altLang="cs-CZ" sz="2000"/>
              <a:t> měl mít svět </a:t>
            </a:r>
            <a:r>
              <a:rPr lang="cs-CZ" altLang="cs-CZ" sz="2000" b="1"/>
              <a:t>8,9 mld. obyvatel</a:t>
            </a:r>
            <a:r>
              <a:rPr lang="cs-CZ" altLang="cs-CZ" sz="2000"/>
              <a:t>, což bylo nedávno </a:t>
            </a:r>
            <a:r>
              <a:rPr lang="cs-CZ" altLang="cs-CZ" sz="2000" b="1"/>
              <a:t>„upraveno“ na 9,8(7) mld…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54C1EF8D-F0C2-41EA-BDD3-AF6ECC26F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640B3E-658D-4042-9EB6-DA373029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FA6CE-9DE8-4997-8C25-C345AF00E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Objekt a předmět studia demografie, základní demografické jevy a procesy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Historie a současnost demografie, demografická statistika, významné osobnosti demografické vědy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Vývoj počtu obyvatel a jeho rozmístění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Extrémní události s dopadem na populaci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Struktura obyvatelstva (pohlaví, věk, vzdělání, religiozita, etnicita, ekonomická aktivita..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Dynamika obyvatelstva (porodnost, plodnost, úmrtnost, potratovost, sňatečnost, rozvodovost)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Demografický přechod (demografická revoluce) a druhý demografický přechod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Stárnutí populace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Společenské a ekonomické dopady demografického stárnutí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Migrační politika a evropská migrační krize 2015-2018 </a:t>
            </a:r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altLang="cs-CZ" sz="1800" b="1" dirty="0"/>
              <a:t>Projekce a prognózy obyvatelstva</a:t>
            </a:r>
            <a:endParaRPr lang="cs-CZ" altLang="cs-CZ" sz="1800" dirty="0"/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cs-CZ" altLang="cs-CZ" sz="1800" dirty="0"/>
          </a:p>
          <a:p>
            <a:pPr marL="414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cs-CZ" altLang="cs-CZ" sz="1800" b="1" u="sng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altLang="cs-CZ" sz="1800" b="1" u="sng" dirty="0"/>
          </a:p>
          <a:p>
            <a:pPr marL="414900" indent="-342900">
              <a:lnSpc>
                <a:spcPct val="100000"/>
              </a:lnSpc>
              <a:buFont typeface="+mj-lt"/>
              <a:buAutoNum type="arabicPeriod"/>
            </a:pPr>
            <a:endParaRPr 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sah 2">
            <a:extLst>
              <a:ext uri="{FF2B5EF4-FFF2-40B4-BE49-F238E27FC236}">
                <a16:creationId xmlns:a16="http://schemas.microsoft.com/office/drawing/2014/main" id="{3B99DF5E-14BF-424A-BDF2-9C8EDC5EC5AA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997" y="718712"/>
            <a:ext cx="5220001" cy="51132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altLang="cs-CZ" sz="1600" b="1" u="sng" dirty="0"/>
              <a:t>HISTORIE DEMOGRAFICKÉ STATISTIKY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cs-CZ" altLang="cs-CZ" sz="1600" b="1" dirty="0"/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Slovo demografie je složenina řeckých slov </a:t>
            </a:r>
            <a:r>
              <a:rPr lang="cs-CZ" altLang="cs-CZ" sz="1600" b="1" i="1" dirty="0" err="1"/>
              <a:t>demos</a:t>
            </a:r>
            <a:r>
              <a:rPr lang="cs-CZ" altLang="cs-CZ" sz="1600" dirty="0"/>
              <a:t> (populace) a </a:t>
            </a:r>
            <a:r>
              <a:rPr lang="cs-CZ" altLang="cs-CZ" sz="1600" b="1" i="1" dirty="0" err="1"/>
              <a:t>graphia</a:t>
            </a:r>
            <a:r>
              <a:rPr lang="cs-CZ" altLang="cs-CZ" sz="1600" b="1" dirty="0"/>
              <a:t> </a:t>
            </a:r>
            <a:r>
              <a:rPr lang="cs-CZ" altLang="cs-CZ" sz="1600" dirty="0"/>
              <a:t>(popis, psaní), dohromady a volně přeloženo jako </a:t>
            </a:r>
            <a:r>
              <a:rPr lang="cs-CZ" altLang="cs-CZ" sz="1600" b="1" dirty="0"/>
              <a:t>„spisy o populaci“</a:t>
            </a:r>
            <a:r>
              <a:rPr lang="cs-CZ" altLang="cs-CZ" sz="1600" dirty="0"/>
              <a:t>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endParaRPr lang="cs-CZ" altLang="cs-CZ" sz="1600" dirty="0"/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Termín </a:t>
            </a:r>
            <a:r>
              <a:rPr lang="cs-CZ" altLang="cs-CZ" sz="1600" b="1" dirty="0"/>
              <a:t>demografie</a:t>
            </a:r>
            <a:r>
              <a:rPr lang="cs-CZ" altLang="cs-CZ" sz="1600" dirty="0"/>
              <a:t> byl podle dostupných pramenů </a:t>
            </a:r>
            <a:r>
              <a:rPr lang="cs-CZ" altLang="cs-CZ" sz="1600" b="1" dirty="0"/>
              <a:t>poprvé použit v roce 1855 belgickým statistikem Achillem </a:t>
            </a:r>
            <a:r>
              <a:rPr lang="cs-CZ" altLang="cs-CZ" sz="1600" b="1" dirty="0" err="1"/>
              <a:t>Guillardem</a:t>
            </a:r>
            <a:r>
              <a:rPr lang="cs-CZ" altLang="cs-CZ" sz="1600" dirty="0"/>
              <a:t> v jeho knize </a:t>
            </a:r>
            <a:r>
              <a:rPr lang="cs-CZ" altLang="cs-CZ" sz="1600" i="1" dirty="0" err="1"/>
              <a:t>Elements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Human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Statistics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Comparative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Demography</a:t>
            </a:r>
            <a:r>
              <a:rPr lang="cs-CZ" altLang="cs-CZ" sz="1600" dirty="0"/>
              <a:t>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endParaRPr lang="cs-CZ" altLang="cs-CZ" sz="1600" dirty="0"/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cs-CZ" altLang="cs-CZ" sz="1600" dirty="0"/>
              <a:t>O více než dvě století dříve, patrně v roce 1612, byl </a:t>
            </a:r>
            <a:r>
              <a:rPr lang="cs-CZ" altLang="cs-CZ" sz="1600" b="1" dirty="0"/>
              <a:t>anglickým vědcem a politikem Francisem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altLang="cs-CZ" sz="1600" b="1" dirty="0"/>
              <a:t>     Baconem prvně použit výraz populace</a:t>
            </a:r>
            <a:r>
              <a:rPr lang="cs-CZ" altLang="cs-CZ" sz="1600" dirty="0"/>
              <a:t> jako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altLang="cs-CZ" sz="1600" dirty="0"/>
              <a:t>     specifický pojem, ke kterému však byl </a:t>
            </a:r>
            <a:r>
              <a:rPr lang="cs-CZ" altLang="cs-CZ" sz="1600" b="1" dirty="0"/>
              <a:t>synonymem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altLang="cs-CZ" sz="1600" b="1" dirty="0"/>
              <a:t>     pojem obyvatelstvo</a:t>
            </a:r>
            <a:r>
              <a:rPr lang="cs-CZ" altLang="cs-CZ" sz="1600" dirty="0"/>
              <a:t>.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</a:pPr>
            <a:endParaRPr lang="cs-CZ" altLang="cs-CZ" sz="1600" b="1" dirty="0"/>
          </a:p>
        </p:txBody>
      </p: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D5751E0F-6E47-408C-B364-C0DA6A8A9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pic>
        <p:nvPicPr>
          <p:cNvPr id="38915" name="Obrázek 1">
            <a:extLst>
              <a:ext uri="{FF2B5EF4-FFF2-40B4-BE49-F238E27FC236}">
                <a16:creationId xmlns:a16="http://schemas.microsoft.com/office/drawing/2014/main" id="{B28563F2-67BA-4180-BAD7-7B85D32D1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5" b="6685"/>
          <a:stretch/>
        </p:blipFill>
        <p:spPr bwMode="auto">
          <a:xfrm>
            <a:off x="6251278" y="718712"/>
            <a:ext cx="5220001" cy="32040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D6C9545-D87B-42DB-893C-2E22E6A4B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39938" name="Zástupný symbol pro obsah 2">
            <a:extLst>
              <a:ext uri="{FF2B5EF4-FFF2-40B4-BE49-F238E27FC236}">
                <a16:creationId xmlns:a16="http://schemas.microsoft.com/office/drawing/2014/main" id="{0337CE85-D81B-4E5B-8C4F-D8B9F04A35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Jedno z </a:t>
            </a:r>
            <a:r>
              <a:rPr lang="cs-CZ" altLang="cs-CZ" sz="2000" b="1"/>
              <a:t>prvních doložených zjišťování počtu osob </a:t>
            </a:r>
            <a:r>
              <a:rPr lang="cs-CZ" altLang="cs-CZ" sz="2000"/>
              <a:t>bylo provedeno v </a:t>
            </a:r>
            <a:r>
              <a:rPr lang="cs-CZ" altLang="cs-CZ" sz="2000" b="1"/>
              <a:t>Mezopotámii</a:t>
            </a:r>
            <a:r>
              <a:rPr lang="cs-CZ" altLang="cs-CZ" sz="2000"/>
              <a:t>, resp. v její jižní části Babylonii zhruba v období 3 800 let př. n. l.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Záznamy naznačují, že se sčítání opakovalo každých šest nebo sedm let a zahrnovalo informace o počtu lidí, dobytka a různých zemědělských komodit.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Podobné sčítání je doloženo také z </a:t>
            </a:r>
            <a:r>
              <a:rPr lang="cs-CZ" altLang="cs-CZ" sz="2000" b="1"/>
              <a:t>Egypta</a:t>
            </a:r>
            <a:r>
              <a:rPr lang="cs-CZ" altLang="cs-CZ" sz="2000"/>
              <a:t> kolem roku 3000 př. n. l. </a:t>
            </a:r>
            <a:r>
              <a:rPr lang="cs-CZ" altLang="cs-CZ" sz="2000" b="1"/>
              <a:t>V Perské říši</a:t>
            </a:r>
            <a:r>
              <a:rPr lang="cs-CZ" altLang="cs-CZ" sz="2000"/>
              <a:t> proběhlo sčítání v armádě za účelem přidělování pozemků a placení daní v roce 500 př. n. l.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Sběr statistických údajů o obyvatelstvu probíhal i v oblasti dnešní Indie, Izraele, Palestiny, Řecka či Číny.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301DFB38-908C-4072-BF3E-4DE0AC17E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pic>
        <p:nvPicPr>
          <p:cNvPr id="40963" name="Obrázek 3">
            <a:extLst>
              <a:ext uri="{FF2B5EF4-FFF2-40B4-BE49-F238E27FC236}">
                <a16:creationId xmlns:a16="http://schemas.microsoft.com/office/drawing/2014/main" id="{58DB995C-FF60-43B0-B547-F518AAE61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212" y="1310068"/>
            <a:ext cx="5200987" cy="39040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Zástupný symbol pro obsah 2">
            <a:extLst>
              <a:ext uri="{FF2B5EF4-FFF2-40B4-BE49-F238E27FC236}">
                <a16:creationId xmlns:a16="http://schemas.microsoft.com/office/drawing/2014/main" id="{6567564E-323F-47B6-A0A9-929B265D4745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sz="2400" b="1" dirty="0"/>
              <a:t>Propracovaná zjišťování počtu osob existovala ve starověkém Římě</a:t>
            </a:r>
            <a:r>
              <a:rPr lang="cs-CZ" altLang="cs-CZ" sz="2400" dirty="0"/>
              <a:t>, kde je měli na starosti speciální úředníci – cenzoři a </a:t>
            </a:r>
            <a:r>
              <a:rPr lang="cs-CZ" altLang="cs-CZ" sz="2400" b="1" dirty="0"/>
              <a:t>hlavním účelem bylo stanovení daně </a:t>
            </a:r>
            <a:r>
              <a:rPr lang="cs-CZ" altLang="cs-CZ" sz="2400" dirty="0"/>
              <a:t>podle výše jmění. Odsud pochází i dnes používaný termín </a:t>
            </a:r>
            <a:r>
              <a:rPr lang="cs-CZ" altLang="cs-CZ" sz="2400" b="1" dirty="0"/>
              <a:t>populační census </a:t>
            </a:r>
            <a:r>
              <a:rPr lang="cs-CZ" altLang="cs-CZ" sz="2400" dirty="0"/>
              <a:t>(z latinského </a:t>
            </a:r>
            <a:r>
              <a:rPr lang="cs-CZ" altLang="cs-CZ" sz="2400" i="1" dirty="0" err="1"/>
              <a:t>censere</a:t>
            </a:r>
            <a:r>
              <a:rPr lang="cs-CZ" altLang="cs-CZ" sz="2400" dirty="0"/>
              <a:t> – odhadovat). </a:t>
            </a:r>
          </a:p>
          <a:p>
            <a:pPr>
              <a:spcAft>
                <a:spcPts val="600"/>
              </a:spcAft>
            </a:pPr>
            <a:endParaRPr lang="cs-CZ" altLang="cs-CZ" sz="2400" dirty="0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76B2442A-DDF9-45FF-B8EE-3777F2E875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CFF5E50D-8527-4E58-94D6-89054C6BE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4A670798-72B9-4B6B-B262-151A34C9F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Středověk</a:t>
            </a:r>
            <a:r>
              <a:rPr lang="cs-CZ" altLang="cs-CZ" sz="2000"/>
              <a:t> byl obdobím, které všeobecně </a:t>
            </a:r>
            <a:r>
              <a:rPr lang="cs-CZ" altLang="cs-CZ" sz="2000" b="1"/>
              <a:t>nepřálo ani vědě </a:t>
            </a:r>
            <a:r>
              <a:rPr lang="cs-CZ" altLang="cs-CZ" sz="2000"/>
              <a:t>(vliv církve) ani významnějším </a:t>
            </a:r>
            <a:r>
              <a:rPr lang="cs-CZ" altLang="cs-CZ" sz="2000" b="1"/>
              <a:t>pokusům o statistické zápisy o obyvatelstvu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Evropské státy byly hospodářsky i politicky roztříštěné </a:t>
            </a:r>
            <a:r>
              <a:rPr lang="cs-CZ" altLang="cs-CZ" sz="2000"/>
              <a:t>na jednotlivá feudální panství, proto bylo jednotných soupisů velmi málo. Za zmínku stojí </a:t>
            </a:r>
            <a:r>
              <a:rPr lang="cs-CZ" altLang="cs-CZ" sz="2000" b="1"/>
              <a:t>sčítání (tzv. Kniha posledního soudu), které nařídil Vilém Dobyvatel v roce 1086 </a:t>
            </a:r>
            <a:r>
              <a:rPr lang="cs-CZ" altLang="cs-CZ" sz="2000"/>
              <a:t>kvůli zdanění získané půdy </a:t>
            </a:r>
            <a:r>
              <a:rPr lang="cs-CZ" altLang="cs-CZ" sz="2000" b="1"/>
              <a:t>v Anglii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V roce 1183 bylo provedeno </a:t>
            </a:r>
            <a:r>
              <a:rPr lang="cs-CZ" altLang="cs-CZ" sz="2000" b="1"/>
              <a:t>sčítání v křižáky ovládaném Jeruzalémském království </a:t>
            </a:r>
            <a:r>
              <a:rPr lang="cs-CZ" altLang="cs-CZ" sz="2000"/>
              <a:t>a důvod byl opět prozaický – </a:t>
            </a:r>
            <a:r>
              <a:rPr lang="cs-CZ" altLang="cs-CZ" sz="2000" b="1"/>
              <a:t>zjištění početního stavu mužů a množství peněz </a:t>
            </a:r>
            <a:r>
              <a:rPr lang="cs-CZ" altLang="cs-CZ" sz="2000"/>
              <a:t>určených k obraně očekávaného střetnutí se sultánem Saladinem.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23196F0-6AAA-4B86-9E1C-1AFF15212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33BF6817-5176-42A5-9CAE-AB61E70DB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sz="2000" dirty="0"/>
              <a:t>Demografické údaje obsahoval také tzv. </a:t>
            </a:r>
            <a:r>
              <a:rPr lang="cs-CZ" altLang="cs-CZ" sz="2000" b="1" dirty="0"/>
              <a:t>Florentský katastr</a:t>
            </a:r>
            <a:r>
              <a:rPr lang="cs-CZ" altLang="cs-CZ" sz="2000" dirty="0"/>
              <a:t> z let 1427-1429, který sloužil mj. i k </a:t>
            </a:r>
            <a:r>
              <a:rPr lang="cs-CZ" altLang="cs-CZ" sz="2000" b="1" dirty="0"/>
              <a:t>soupisu majetku a placení daní</a:t>
            </a:r>
            <a:r>
              <a:rPr lang="cs-CZ" altLang="cs-CZ" sz="2000" dirty="0"/>
              <a:t>. </a:t>
            </a:r>
          </a:p>
          <a:p>
            <a:pPr>
              <a:spcAft>
                <a:spcPts val="600"/>
              </a:spcAft>
            </a:pPr>
            <a:r>
              <a:rPr lang="cs-CZ" altLang="cs-CZ" sz="2000" dirty="0"/>
              <a:t>Na opačné straně světa bylo </a:t>
            </a:r>
            <a:r>
              <a:rPr lang="cs-CZ" altLang="cs-CZ" sz="2000" b="1" dirty="0"/>
              <a:t>v Číně provedeno úřední sčítání </a:t>
            </a:r>
            <a:r>
              <a:rPr lang="cs-CZ" altLang="cs-CZ" sz="2000" dirty="0"/>
              <a:t>v roce 1381 a přineslo </a:t>
            </a:r>
            <a:r>
              <a:rPr lang="cs-CZ" altLang="cs-CZ" sz="2000" b="1" dirty="0"/>
              <a:t>údaj o zhruba 60 mil. obyvatel </a:t>
            </a:r>
            <a:r>
              <a:rPr lang="cs-CZ" altLang="cs-CZ" sz="2000" dirty="0"/>
              <a:t>v prvních desetiletích vlády dynastie Ming.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 dirty="0"/>
              <a:t>Od počátku 16. století došlo v Evropě k dílčímu zdokonalení soupisů obyvatelstva</a:t>
            </a:r>
            <a:r>
              <a:rPr lang="cs-CZ" altLang="cs-CZ" sz="2000" dirty="0"/>
              <a:t>, nejprve však pouze na </a:t>
            </a:r>
            <a:r>
              <a:rPr lang="cs-CZ" altLang="cs-CZ" sz="2000" b="1" dirty="0"/>
              <a:t>lokální úrovni </a:t>
            </a:r>
            <a:r>
              <a:rPr lang="cs-CZ" altLang="cs-CZ" sz="2000" dirty="0"/>
              <a:t>feudálního panství nebo města.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Další posun nastal </a:t>
            </a:r>
            <a:r>
              <a:rPr lang="cs-CZ" altLang="cs-CZ" sz="2000" b="1" dirty="0"/>
              <a:t>s rozvojem kapitalistických výrobních vztahů i správního aparátu</a:t>
            </a:r>
            <a:r>
              <a:rPr lang="cs-CZ" altLang="cs-CZ" sz="2000" dirty="0"/>
              <a:t> – obecně tedy s hospodářským rozvojem společnosti.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 dirty="0"/>
              <a:t>První novodobé „sčítání lidu“ bylo uskutečněno</a:t>
            </a:r>
            <a:r>
              <a:rPr lang="cs-CZ" altLang="cs-CZ" sz="2000" dirty="0"/>
              <a:t> tehdy ještě </a:t>
            </a:r>
            <a:r>
              <a:rPr lang="cs-CZ" altLang="cs-CZ" sz="2000" b="1" dirty="0"/>
              <a:t>absolutistickou Francií</a:t>
            </a:r>
            <a:r>
              <a:rPr lang="cs-CZ" altLang="cs-CZ" sz="2000" dirty="0"/>
              <a:t>, a to </a:t>
            </a:r>
            <a:r>
              <a:rPr lang="cs-CZ" altLang="cs-CZ" sz="2000" b="1" dirty="0"/>
              <a:t>na koloniálním území v Severní Americe</a:t>
            </a:r>
            <a:r>
              <a:rPr lang="cs-CZ" altLang="cs-CZ" sz="2000" dirty="0"/>
              <a:t> (1666, dnešní území provincie </a:t>
            </a:r>
            <a:r>
              <a:rPr lang="cs-CZ" altLang="cs-CZ" sz="2000" dirty="0" err="1"/>
              <a:t>Québec</a:t>
            </a:r>
            <a:r>
              <a:rPr lang="cs-CZ" altLang="cs-CZ" sz="2000" dirty="0"/>
              <a:t>).</a:t>
            </a:r>
          </a:p>
          <a:p>
            <a:pPr>
              <a:spcAft>
                <a:spcPts val="600"/>
              </a:spcAf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6C9076D9-778C-4C22-B078-D31C9AC47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45058" name="Zástupný symbol pro obsah 2">
            <a:extLst>
              <a:ext uri="{FF2B5EF4-FFF2-40B4-BE49-F238E27FC236}">
                <a16:creationId xmlns:a16="http://schemas.microsoft.com/office/drawing/2014/main" id="{0C1411B0-EB30-4C9C-AAA0-10ADC5B5D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 b="1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 dirty="0"/>
              <a:t>První celonárodní sčítání </a:t>
            </a:r>
            <a:r>
              <a:rPr lang="cs-CZ" altLang="cs-CZ" sz="2000" dirty="0"/>
              <a:t>proběhlo v roce 1703 na Islandu, následovalo Švédsko 1749, Dánsko 1769, Polsko 1789, USA 1790, Anglie, Wales a Francie roku 1801.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Přestože se </a:t>
            </a:r>
            <a:r>
              <a:rPr lang="cs-CZ" altLang="cs-CZ" sz="2000" b="1" dirty="0"/>
              <a:t>nejednalo o sčítání v dnešním významu </a:t>
            </a:r>
            <a:r>
              <a:rPr lang="cs-CZ" altLang="cs-CZ" sz="2000" dirty="0"/>
              <a:t>a obsahu, na </a:t>
            </a:r>
            <a:r>
              <a:rPr lang="cs-CZ" altLang="cs-CZ" sz="2000" b="1" dirty="0"/>
              <a:t>tehdejší dobu to byly důležité pokusy o zjištění počtu obyvatelstv</a:t>
            </a:r>
            <a:r>
              <a:rPr lang="cs-CZ" altLang="cs-CZ" sz="2000" dirty="0"/>
              <a:t>a.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 dirty="0"/>
              <a:t>Soupisy obyvatel se tedy zpočátku prováděly </a:t>
            </a:r>
            <a:r>
              <a:rPr lang="cs-CZ" altLang="cs-CZ" sz="2000" b="1" u="sng" dirty="0"/>
              <a:t>především k daňovým a vojenským účelům</a:t>
            </a:r>
            <a:r>
              <a:rPr lang="cs-CZ" altLang="cs-CZ" sz="2000" dirty="0"/>
              <a:t>. Vzhledem k </a:t>
            </a:r>
            <a:r>
              <a:rPr lang="cs-CZ" altLang="cs-CZ" sz="2000" b="1" dirty="0"/>
              <a:t>otrokářským praktikám</a:t>
            </a:r>
            <a:r>
              <a:rPr lang="cs-CZ" altLang="cs-CZ" sz="2000" dirty="0"/>
              <a:t>, ve většině států trvajícím až do novověku, bylo často </a:t>
            </a:r>
            <a:r>
              <a:rPr lang="cs-CZ" altLang="cs-CZ" sz="2000" b="1" dirty="0"/>
              <a:t>sčítáno pouze svobodné obyvatelstvo</a:t>
            </a:r>
            <a:r>
              <a:rPr lang="cs-CZ" altLang="cs-CZ" sz="2000" dirty="0"/>
              <a:t>, a to </a:t>
            </a:r>
            <a:r>
              <a:rPr lang="cs-CZ" altLang="cs-CZ" sz="2000" b="1" dirty="0"/>
              <a:t>velmi pravděpodobně jen muži</a:t>
            </a:r>
            <a:r>
              <a:rPr lang="cs-CZ" altLang="cs-CZ" sz="2000" dirty="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>
            <a:extLst>
              <a:ext uri="{FF2B5EF4-FFF2-40B4-BE49-F238E27FC236}">
                <a16:creationId xmlns:a16="http://schemas.microsoft.com/office/drawing/2014/main" id="{3B7C1457-91D8-4569-8EE0-90090D188C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928" y="404813"/>
            <a:ext cx="11045952" cy="6119812"/>
          </a:xfrm>
        </p:spPr>
        <p:txBody>
          <a:bodyPr/>
          <a:lstStyle/>
          <a:p>
            <a:endParaRPr lang="cs-CZ" altLang="cs-CZ" sz="20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Později se 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 uvedeným účelům p</a:t>
            </a:r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řidala také statistika obyvatelstva a jeho dílčích skupin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resp. zjišťování „zdraví populace“ v době </a:t>
            </a:r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zhoubných (převážně morových) epid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emií.</a:t>
            </a:r>
          </a:p>
          <a:p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Rozhodující období pro konstituování metodiky sčítání lidu představuje 2. polovina 19. století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kdy lze již hovořit o skutečně </a:t>
            </a:r>
            <a:r>
              <a:rPr lang="cs-CZ" altLang="cs-CZ" sz="2000" b="1" u="sng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moderním sčítání lidu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</a:p>
          <a:p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Metodický pokrok 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je spojen se jménem </a:t>
            </a:r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belgického demografa a statistika A. L. </a:t>
            </a:r>
            <a:r>
              <a:rPr lang="cs-CZ" altLang="cs-CZ" sz="2000" b="1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Queteleta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jehož poznatky byly poprvé uplatněny při </a:t>
            </a:r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belgickém sčítání v roce 1846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</a:p>
          <a:p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Poté </a:t>
            </a:r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následovala většina hospodářsky vyspělých zemí, včetně Rakouska-Uherska 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(tedy i českých zemí) </a:t>
            </a:r>
            <a:r>
              <a:rPr lang="cs-CZ" altLang="cs-CZ" sz="20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 roce 1869</a:t>
            </a:r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</a:p>
          <a:p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Kvalita sčítání byla ovšem ještě velmi rozdílná, metodicky nejednotná, a tedy obtížně srovnatelná.</a:t>
            </a:r>
          </a:p>
          <a:p>
            <a:endParaRPr lang="cs-CZ" altLang="cs-CZ" sz="20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cs-CZ" altLang="cs-CZ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cs-CZ" altLang="cs-CZ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cs-CZ" altLang="cs-CZ" sz="24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B3B859-4013-4415-8086-CCB8595F89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FFBA18F-1628-4962-9E6D-2AC6BDB89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48130" name="Zástupný symbol pro obsah 2">
            <a:extLst>
              <a:ext uri="{FF2B5EF4-FFF2-40B4-BE49-F238E27FC236}">
                <a16:creationId xmlns:a16="http://schemas.microsoft.com/office/drawing/2014/main" id="{27A98DB0-8850-456C-9364-B36B62649F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cs-CZ" altLang="cs-CZ" sz="2000" dirty="0"/>
          </a:p>
          <a:p>
            <a:pPr>
              <a:spcAft>
                <a:spcPts val="600"/>
              </a:spcAft>
            </a:pPr>
            <a:r>
              <a:rPr lang="cs-CZ" altLang="cs-CZ" sz="2000" b="1" dirty="0"/>
              <a:t>Technologický</a:t>
            </a:r>
            <a:r>
              <a:rPr lang="cs-CZ" altLang="cs-CZ" sz="2000" dirty="0"/>
              <a:t>, nikoliv však metodický a obsahový, </a:t>
            </a:r>
            <a:r>
              <a:rPr lang="cs-CZ" altLang="cs-CZ" sz="2000" b="1" dirty="0"/>
              <a:t>pokrok začal novým způsobem zpracování výsledků sčítání</a:t>
            </a:r>
            <a:r>
              <a:rPr lang="cs-CZ" altLang="cs-CZ" sz="2000" dirty="0"/>
              <a:t>, a to </a:t>
            </a:r>
            <a:r>
              <a:rPr lang="cs-CZ" altLang="cs-CZ" sz="2000" b="1" dirty="0"/>
              <a:t>mechanickým centrálním zpracováním dat pomocí strojů na děrné štítky</a:t>
            </a:r>
            <a:r>
              <a:rPr lang="cs-CZ" altLang="cs-CZ" sz="2000" dirty="0"/>
              <a:t>. </a:t>
            </a:r>
          </a:p>
          <a:p>
            <a:pPr>
              <a:spcAft>
                <a:spcPts val="600"/>
              </a:spcAft>
            </a:pPr>
            <a:endParaRPr lang="cs-CZ" altLang="cs-CZ" sz="2000" dirty="0"/>
          </a:p>
          <a:p>
            <a:pPr>
              <a:spcAft>
                <a:spcPts val="600"/>
              </a:spcAft>
            </a:pPr>
            <a:r>
              <a:rPr lang="cs-CZ" altLang="cs-CZ" sz="2000" dirty="0"/>
              <a:t>Ty byly </a:t>
            </a:r>
            <a:r>
              <a:rPr lang="cs-CZ" altLang="cs-CZ" sz="2000" b="1" dirty="0"/>
              <a:t>poprvé použity v USA na konci 19. století</a:t>
            </a:r>
            <a:r>
              <a:rPr lang="cs-CZ" altLang="cs-CZ" sz="2000" dirty="0"/>
              <a:t>, ale také např. rakouské sčítání lidu v roce 1890 bylo tímto způsobem částečně zpracováno.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A1C04973-01D7-46D2-8ABE-7AD5425E1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pic>
        <p:nvPicPr>
          <p:cNvPr id="49154" name="Obrázek 1">
            <a:extLst>
              <a:ext uri="{FF2B5EF4-FFF2-40B4-BE49-F238E27FC236}">
                <a16:creationId xmlns:a16="http://schemas.microsoft.com/office/drawing/2014/main" id="{0FA17995-6BCD-4713-BDB5-34221EC3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212" y="1315378"/>
            <a:ext cx="5200987" cy="38933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Obrázek 2">
            <a:extLst>
              <a:ext uri="{FF2B5EF4-FFF2-40B4-BE49-F238E27FC236}">
                <a16:creationId xmlns:a16="http://schemas.microsoft.com/office/drawing/2014/main" id="{41ED2758-E4A0-4F9E-B8C1-2EEF634D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7" y="1837365"/>
            <a:ext cx="5218413" cy="26092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856C853C-215B-4D0A-9197-6DCA2305D4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Slide Number Placeholder 2">
            <a:extLst>
              <a:ext uri="{FF2B5EF4-FFF2-40B4-BE49-F238E27FC236}">
                <a16:creationId xmlns:a16="http://schemas.microsoft.com/office/drawing/2014/main" id="{870FADB7-A2D6-4E93-A717-EABD573A7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sp>
        <p:nvSpPr>
          <p:cNvPr id="50178" name="Zástupný symbol pro obsah 2">
            <a:extLst>
              <a:ext uri="{FF2B5EF4-FFF2-40B4-BE49-F238E27FC236}">
                <a16:creationId xmlns:a16="http://schemas.microsoft.com/office/drawing/2014/main" id="{ABCEF048-663F-434E-8497-F51D586521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/>
              <a:t>Ve 20. století </a:t>
            </a:r>
            <a:r>
              <a:rPr lang="cs-CZ" altLang="cs-CZ" sz="1800"/>
              <a:t>došlo k </a:t>
            </a:r>
            <a:r>
              <a:rPr lang="cs-CZ" altLang="cs-CZ" sz="1800" b="1"/>
              <a:t>plnému rozvinutí kombinačního zpracování dat</a:t>
            </a:r>
            <a:r>
              <a:rPr lang="cs-CZ" altLang="cs-CZ" sz="1800"/>
              <a:t>, k prohlubování a zdokonalování klasifikací, k </a:t>
            </a:r>
            <a:r>
              <a:rPr lang="cs-CZ" altLang="cs-CZ" sz="1800" b="1"/>
              <a:t>rozšiřování, ale i odebírání charakteristik</a:t>
            </a:r>
            <a:r>
              <a:rPr lang="cs-CZ" altLang="cs-CZ" sz="18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/>
              <a:t>Od 70. let se stalo běžným počítačové zpracování výsledků</a:t>
            </a:r>
            <a:r>
              <a:rPr lang="cs-CZ" altLang="cs-CZ" sz="18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/>
              <a:t>Některé státy ovšem sčítání v posledních dekádách neprovádí a údaje získávají z různých registrů, matrik, katastrů </a:t>
            </a:r>
            <a:r>
              <a:rPr lang="cs-CZ" altLang="cs-CZ" sz="1800"/>
              <a:t>apod. (např. skandinávské státy, Rakousko, Nizozemsko či Slovinsko).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u="sng"/>
              <a:t>Tzv. kombinovaný způsob sčítání </a:t>
            </a:r>
            <a:r>
              <a:rPr lang="cs-CZ" altLang="cs-CZ" sz="1800" b="1"/>
              <a:t>použilo v roce 2011 např. Německo a je pravděpodobné, že se k němu bude postupně přiklánět stále více států.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CD9360A8-8240-489A-B10B-1BF1CCB85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493776"/>
            <a:ext cx="10753200" cy="533822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600" b="1" dirty="0">
                <a:solidFill>
                  <a:schemeClr val="tx2"/>
                </a:solidFill>
              </a:rPr>
              <a:t>Objekt a předmět studia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2600" b="1" u="sng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900" b="1" i="1" u="sng" dirty="0"/>
              <a:t>objektem studia </a:t>
            </a:r>
            <a:r>
              <a:rPr lang="cs-CZ" altLang="cs-CZ" sz="1900" dirty="0"/>
              <a:t>jsou </a:t>
            </a:r>
            <a:r>
              <a:rPr lang="cs-CZ" altLang="cs-CZ" sz="1900" b="1" i="1" u="sng" dirty="0"/>
              <a:t>lidské populace</a:t>
            </a:r>
            <a:r>
              <a:rPr lang="cs-CZ" altLang="cs-CZ" sz="1900" dirty="0"/>
              <a:t>            skupina lidí, mezi nimiž dochází k demografickým událostem/reprodukci.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900" b="1" dirty="0"/>
              <a:t> - </a:t>
            </a:r>
            <a:r>
              <a:rPr lang="cs-CZ" altLang="cs-CZ" sz="1900" dirty="0"/>
              <a:t>Demografie se zabývá jejich </a:t>
            </a:r>
            <a:r>
              <a:rPr lang="cs-CZ" altLang="cs-CZ" sz="1900" b="1" dirty="0"/>
              <a:t>velikostí, strukturou, vývojem </a:t>
            </a:r>
            <a:r>
              <a:rPr lang="cs-CZ" altLang="cs-CZ" sz="1900" dirty="0"/>
              <a:t>a dalšími charakteristikami.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900" dirty="0"/>
              <a:t> - Pozornost je věnována zejména </a:t>
            </a:r>
            <a:r>
              <a:rPr lang="cs-CZ" altLang="cs-CZ" sz="1900" b="1" dirty="0"/>
              <a:t>demografické reprodukci</a:t>
            </a:r>
            <a:r>
              <a:rPr lang="cs-CZ" altLang="cs-CZ" sz="1900" dirty="0"/>
              <a:t>, která je chápána jako </a:t>
            </a:r>
            <a:r>
              <a:rPr lang="cs-CZ" altLang="cs-CZ" sz="1900" b="1" dirty="0"/>
              <a:t>přirozená obnova populace v důsledku procesů rození a vymírání</a:t>
            </a:r>
            <a:r>
              <a:rPr lang="cs-CZ" altLang="cs-CZ" sz="1900" dirty="0"/>
              <a:t>.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9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900" dirty="0"/>
              <a:t>- Od demografické reprodukce je třeba </a:t>
            </a:r>
            <a:r>
              <a:rPr lang="cs-CZ" altLang="cs-CZ" sz="1900" b="1" dirty="0"/>
              <a:t>odlišit </a:t>
            </a:r>
            <a:r>
              <a:rPr lang="cs-CZ" altLang="cs-CZ" sz="1900" b="1" u="sng" dirty="0"/>
              <a:t>demografický (populační) vývoj</a:t>
            </a:r>
            <a:r>
              <a:rPr lang="cs-CZ" altLang="cs-CZ" sz="1900" dirty="0"/>
              <a:t>. Tento termín je </a:t>
            </a:r>
            <a:r>
              <a:rPr lang="cs-CZ" altLang="cs-CZ" sz="1900" b="1" dirty="0"/>
              <a:t>obsahově širší</a:t>
            </a:r>
            <a:r>
              <a:rPr lang="cs-CZ" altLang="cs-CZ" sz="1900" dirty="0"/>
              <a:t>, neboť v sobě zahrnuje také </a:t>
            </a:r>
            <a:r>
              <a:rPr lang="cs-CZ" altLang="cs-CZ" sz="1900" b="1" dirty="0"/>
              <a:t>prostorovou mobilitu obyvatelstva</a:t>
            </a:r>
            <a:r>
              <a:rPr lang="cs-CZ" altLang="cs-CZ" sz="1900" dirty="0"/>
              <a:t>, která výsledek demografického vývoje ovlivňuje tím více, čím menší je územní jednotka </a:t>
            </a:r>
            <a:endParaRPr lang="cs-CZ" altLang="cs-CZ" sz="1900" b="1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9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9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900" b="1" dirty="0"/>
              <a:t>   </a:t>
            </a:r>
            <a:endParaRPr lang="cs-CZ" altLang="cs-CZ" sz="1900" u="sng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u="sng" dirty="0"/>
          </a:p>
        </p:txBody>
      </p:sp>
      <p:sp>
        <p:nvSpPr>
          <p:cNvPr id="9221" name="Slide Number Placeholder 3">
            <a:extLst>
              <a:ext uri="{FF2B5EF4-FFF2-40B4-BE49-F238E27FC236}">
                <a16:creationId xmlns:a16="http://schemas.microsoft.com/office/drawing/2014/main" id="{8AF83D06-B76D-42CF-9AB7-651150C93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AB3DA73-3E21-4C9B-84C5-25D5DFEADCC1}"/>
              </a:ext>
            </a:extLst>
          </p:cNvPr>
          <p:cNvCxnSpPr/>
          <p:nvPr/>
        </p:nvCxnSpPr>
        <p:spPr bwMode="auto">
          <a:xfrm>
            <a:off x="4373181" y="2101359"/>
            <a:ext cx="4756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8A10BB4B-E180-4FFF-83C4-B30F43F2F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51202" name="Zástupný symbol pro obsah 2">
            <a:extLst>
              <a:ext uri="{FF2B5EF4-FFF2-40B4-BE49-F238E27FC236}">
                <a16:creationId xmlns:a16="http://schemas.microsoft.com/office/drawing/2014/main" id="{B91302D6-BCDE-4132-A95E-B26DD6B3E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endParaRPr lang="cs-CZ" altLang="cs-CZ" dirty="0"/>
          </a:p>
          <a:p>
            <a:pPr>
              <a:spcAft>
                <a:spcPts val="600"/>
              </a:spcAft>
            </a:pPr>
            <a:endParaRPr lang="cs-CZ" altLang="cs-CZ" dirty="0"/>
          </a:p>
          <a:p>
            <a:pPr>
              <a:spcAft>
                <a:spcPts val="600"/>
              </a:spcAft>
            </a:pPr>
            <a:r>
              <a:rPr lang="cs-CZ" altLang="cs-CZ" dirty="0"/>
              <a:t>Česká republika, resp. Český statistický úřad využívá také různé statistické zdroje a registry, ale o kombinovaném způsobu sčítání se zatím nedá hovořit…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…Do budoucna je ale tato forma dosti reálná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FDC9C139-3A06-4034-93AA-3393FE00A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877978"/>
              </p:ext>
            </p:extLst>
          </p:nvPr>
        </p:nvGraphicFramePr>
        <p:xfrm>
          <a:off x="520117" y="333375"/>
          <a:ext cx="10922466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3979E0-663C-46C8-A53C-93BC90D3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396A1DCF-04EC-4C45-8EAE-903FB52B7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53250" name="Zástupný symbol pro obsah 2">
            <a:extLst>
              <a:ext uri="{FF2B5EF4-FFF2-40B4-BE49-F238E27FC236}">
                <a16:creationId xmlns:a16="http://schemas.microsoft.com/office/drawing/2014/main" id="{7C872B8E-B145-4E14-91DC-03BC40A17C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Počátky moderní demografie lze klást již do druhé poloviny 17. století, kdy se </a:t>
            </a:r>
            <a:r>
              <a:rPr lang="cs-CZ" altLang="cs-CZ" sz="2200" b="1" dirty="0"/>
              <a:t>John </a:t>
            </a:r>
            <a:r>
              <a:rPr lang="cs-CZ" altLang="cs-CZ" sz="2200" b="1" dirty="0" err="1"/>
              <a:t>Graunt</a:t>
            </a:r>
            <a:r>
              <a:rPr lang="cs-CZ" altLang="cs-CZ" sz="2200" b="1" dirty="0"/>
              <a:t> </a:t>
            </a:r>
            <a:r>
              <a:rPr lang="cs-CZ" altLang="cs-CZ" sz="2200" dirty="0"/>
              <a:t>(1620-1674) začal </a:t>
            </a:r>
            <a:r>
              <a:rPr lang="cs-CZ" altLang="cs-CZ" sz="2200" b="1" dirty="0"/>
              <a:t>v Londýně </a:t>
            </a:r>
            <a:r>
              <a:rPr lang="cs-CZ" altLang="cs-CZ" sz="2200" dirty="0"/>
              <a:t>zabývat </a:t>
            </a:r>
            <a:r>
              <a:rPr lang="cs-CZ" altLang="cs-CZ" sz="2200" b="1" u="sng" dirty="0"/>
              <a:t>úmrtnost</a:t>
            </a:r>
            <a:r>
              <a:rPr lang="cs-CZ" altLang="cs-CZ" sz="2200" dirty="0"/>
              <a:t>í jako jednou ze základních složek demografické reprodukce.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V tomto ohledu je zásadní jeho dílo z roku 1662 - </a:t>
            </a:r>
            <a:r>
              <a:rPr lang="cs-CZ" altLang="cs-CZ" sz="2200" i="1" dirty="0"/>
              <a:t>Natural and </a:t>
            </a:r>
            <a:r>
              <a:rPr lang="cs-CZ" altLang="cs-CZ" sz="2200" i="1" dirty="0" err="1"/>
              <a:t>Political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Observations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mentioned</a:t>
            </a:r>
            <a:r>
              <a:rPr lang="cs-CZ" altLang="cs-CZ" sz="2200" i="1" dirty="0"/>
              <a:t> in a </a:t>
            </a:r>
            <a:r>
              <a:rPr lang="cs-CZ" altLang="cs-CZ" sz="2200" i="1" dirty="0" err="1"/>
              <a:t>following</a:t>
            </a:r>
            <a:r>
              <a:rPr lang="cs-CZ" altLang="cs-CZ" sz="2200" i="1" dirty="0"/>
              <a:t> Index, and made </a:t>
            </a:r>
            <a:r>
              <a:rPr lang="cs-CZ" altLang="cs-CZ" sz="2200" i="1" dirty="0" err="1"/>
              <a:t>upon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the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Bills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of</a:t>
            </a:r>
            <a:r>
              <a:rPr lang="cs-CZ" altLang="cs-CZ" sz="2200" i="1" dirty="0"/>
              <a:t> Mortality</a:t>
            </a:r>
            <a:r>
              <a:rPr lang="cs-CZ" altLang="cs-CZ" sz="2200" dirty="0"/>
              <a:t>, díky kterému se stal členem Královské společnosti v Londýně.</a:t>
            </a:r>
            <a:r>
              <a:rPr lang="cs-CZ" altLang="cs-CZ" sz="2200" i="1" dirty="0"/>
              <a:t>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 i="1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Použil </a:t>
            </a:r>
            <a:r>
              <a:rPr lang="cs-CZ" altLang="cs-CZ" sz="2200" b="1" dirty="0"/>
              <a:t>záznamy o úmrtích a částečně o křtech </a:t>
            </a:r>
            <a:r>
              <a:rPr lang="cs-CZ" altLang="cs-CZ" sz="2200" dirty="0"/>
              <a:t>ve farnosti poblíž Londýna, což mu umožnilo </a:t>
            </a:r>
            <a:r>
              <a:rPr lang="cs-CZ" altLang="cs-CZ" sz="2200" b="1" dirty="0"/>
              <a:t>systematické dedukce o vývoji úmrtnosti</a:t>
            </a:r>
            <a:r>
              <a:rPr lang="cs-CZ" altLang="cs-CZ" sz="2200" dirty="0"/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0B228A02-5312-4A03-BFAF-C12C6174F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  <p:sp>
        <p:nvSpPr>
          <p:cNvPr id="54274" name="Zástupný symbol pro obsah 2">
            <a:extLst>
              <a:ext uri="{FF2B5EF4-FFF2-40B4-BE49-F238E27FC236}">
                <a16:creationId xmlns:a16="http://schemas.microsoft.com/office/drawing/2014/main" id="{C274963E-6AF3-4EA0-9069-0B191B9E0D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Objevil </a:t>
            </a:r>
            <a:r>
              <a:rPr lang="cs-CZ" altLang="cs-CZ" sz="2200" b="1" dirty="0"/>
              <a:t>zákonitosti platné pro celé populační so</a:t>
            </a:r>
            <a:r>
              <a:rPr lang="cs-CZ" altLang="cs-CZ" sz="2200" dirty="0"/>
              <a:t>ubory, např. </a:t>
            </a:r>
            <a:r>
              <a:rPr lang="cs-CZ" altLang="cs-CZ" sz="2200" b="1" dirty="0"/>
              <a:t>správný poměr mezi počtem mužů a žen v po</a:t>
            </a:r>
            <a:r>
              <a:rPr lang="cs-CZ" altLang="cs-CZ" sz="2200" dirty="0"/>
              <a:t>pulaci, který byl do té doby odvozován pouze spekulativně.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Další významnou demografickou zákonitostí připisovanou J. </a:t>
            </a:r>
            <a:r>
              <a:rPr lang="cs-CZ" altLang="cs-CZ" sz="2200" dirty="0" err="1"/>
              <a:t>Grauntovi</a:t>
            </a:r>
            <a:r>
              <a:rPr lang="cs-CZ" altLang="cs-CZ" sz="2200" dirty="0"/>
              <a:t> bylo </a:t>
            </a:r>
            <a:r>
              <a:rPr lang="cs-CZ" altLang="cs-CZ" sz="2200" b="1" dirty="0"/>
              <a:t>určení stabilního poměru mezi počtem narozených chlapců a děvčat, jež stanovil na 14:13 ve prospěch chlapců</a:t>
            </a:r>
            <a:r>
              <a:rPr lang="cs-CZ" altLang="cs-CZ" sz="2200" dirty="0"/>
              <a:t>, což v zásadě </a:t>
            </a:r>
            <a:r>
              <a:rPr lang="cs-CZ" altLang="cs-CZ" sz="2200" b="1" dirty="0"/>
              <a:t>ve vyspělém světě platí dodnes</a:t>
            </a:r>
            <a:r>
              <a:rPr lang="cs-CZ" altLang="cs-CZ" sz="2200" dirty="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Dále se zabýval </a:t>
            </a:r>
            <a:r>
              <a:rPr lang="cs-CZ" altLang="cs-CZ" sz="2200" b="1" dirty="0"/>
              <a:t>řádem vymírání podle věkových skupin</a:t>
            </a:r>
            <a:r>
              <a:rPr lang="cs-CZ" altLang="cs-CZ" sz="2200" dirty="0"/>
              <a:t>, který tvoří </a:t>
            </a:r>
            <a:r>
              <a:rPr lang="cs-CZ" altLang="cs-CZ" sz="2200" b="1" dirty="0"/>
              <a:t>základ úmrtnostních ta</a:t>
            </a:r>
            <a:r>
              <a:rPr lang="cs-CZ" altLang="cs-CZ" sz="2200" dirty="0"/>
              <a:t>bulek, a </a:t>
            </a:r>
            <a:r>
              <a:rPr lang="cs-CZ" altLang="cs-CZ" sz="2200" b="1" dirty="0"/>
              <a:t>důsledky epidemií</a:t>
            </a:r>
            <a:r>
              <a:rPr lang="cs-CZ" altLang="cs-CZ" sz="2200" dirty="0"/>
              <a:t> pro celkovou úmrtnost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Obrázek 1">
            <a:extLst>
              <a:ext uri="{FF2B5EF4-FFF2-40B4-BE49-F238E27FC236}">
                <a16:creationId xmlns:a16="http://schemas.microsoft.com/office/drawing/2014/main" id="{E102BE16-C8B9-4A62-8CA7-8D448C03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20713"/>
            <a:ext cx="18780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Obrázek 2">
            <a:extLst>
              <a:ext uri="{FF2B5EF4-FFF2-40B4-BE49-F238E27FC236}">
                <a16:creationId xmlns:a16="http://schemas.microsoft.com/office/drawing/2014/main" id="{C6E99362-E387-455D-93EB-4B5CFB2A3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600201"/>
            <a:ext cx="2317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Obrázek 3">
            <a:extLst>
              <a:ext uri="{FF2B5EF4-FFF2-40B4-BE49-F238E27FC236}">
                <a16:creationId xmlns:a16="http://schemas.microsoft.com/office/drawing/2014/main" id="{7CA8F7D3-1332-4AAB-8242-FCC310B02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23" y="1600201"/>
            <a:ext cx="359251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ovéPole 1">
            <a:extLst>
              <a:ext uri="{FF2B5EF4-FFF2-40B4-BE49-F238E27FC236}">
                <a16:creationId xmlns:a16="http://schemas.microsoft.com/office/drawing/2014/main" id="{52B14ACA-5CAE-49C4-8EC8-7E8F05FB4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692151"/>
            <a:ext cx="7494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John </a:t>
            </a:r>
            <a:r>
              <a:rPr lang="cs-CZ" altLang="cs-CZ" dirty="0" err="1"/>
              <a:t>Graunt</a:t>
            </a:r>
            <a:r>
              <a:rPr lang="cs-CZ" altLang="cs-CZ" dirty="0"/>
              <a:t> – zakladatel moderní demografické vědy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B85D4E-9EA7-4873-9D40-4726DC40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46EC1-27D8-4909-8061-E7F9B85D233E}" type="slidenum">
              <a:rPr lang="cs-CZ" altLang="cs-CZ" smtClean="0"/>
              <a:pPr>
                <a:defRPr/>
              </a:pPr>
              <a:t>34</a:t>
            </a:fld>
            <a:endParaRPr lang="cs-CZ" alt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B989D7F7-A5EE-4C88-BF35-3735ACA8F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35</a:t>
            </a:fld>
            <a:endParaRPr lang="cs-CZ" altLang="cs-CZ"/>
          </a:p>
        </p:txBody>
      </p:sp>
      <p:sp>
        <p:nvSpPr>
          <p:cNvPr id="56322" name="Zástupný symbol pro obsah 2">
            <a:extLst>
              <a:ext uri="{FF2B5EF4-FFF2-40B4-BE49-F238E27FC236}">
                <a16:creationId xmlns:a16="http://schemas.microsoft.com/office/drawing/2014/main" id="{20994158-0F0B-4637-81F8-BF0545B405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Grauntovým vrstevníkem i přítelem byl </a:t>
            </a:r>
            <a:r>
              <a:rPr lang="cs-CZ" altLang="cs-CZ" sz="2200" b="1"/>
              <a:t>William Petty </a:t>
            </a:r>
            <a:r>
              <a:rPr lang="cs-CZ" altLang="cs-CZ" sz="2200"/>
              <a:t>(1623-1687), ekonom, statistik a lékař, rovněž člen Královské společnosti. </a:t>
            </a:r>
            <a:r>
              <a:rPr lang="cs-CZ" altLang="cs-CZ" sz="2200" b="1"/>
              <a:t>Popularizoval novou vědu</a:t>
            </a:r>
            <a:r>
              <a:rPr lang="cs-CZ" altLang="cs-CZ" sz="2200"/>
              <a:t>, jíž dal název </a:t>
            </a:r>
            <a:r>
              <a:rPr lang="cs-CZ" altLang="cs-CZ" sz="2200" b="1"/>
              <a:t>politická aritmetika</a:t>
            </a:r>
            <a:r>
              <a:rPr lang="cs-CZ" altLang="cs-CZ" sz="2200"/>
              <a:t>, resp. </a:t>
            </a:r>
            <a:r>
              <a:rPr lang="cs-CZ" altLang="cs-CZ" sz="2200" b="1"/>
              <a:t>politická ekonomie</a:t>
            </a:r>
            <a:r>
              <a:rPr lang="cs-CZ" altLang="cs-CZ" sz="22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Začal pracovat s </a:t>
            </a:r>
            <a:r>
              <a:rPr lang="cs-CZ" altLang="cs-CZ" sz="2200" b="1"/>
              <a:t>teorií pravděpodobnosti a se statistickými zákonitostmi sociálních procesů</a:t>
            </a:r>
            <a:r>
              <a:rPr lang="cs-CZ" altLang="cs-CZ" sz="22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Druhá polovina 17. století byla dobou, která již ve vyspělé </a:t>
            </a:r>
            <a:r>
              <a:rPr lang="cs-CZ" altLang="cs-CZ" sz="2200" b="1"/>
              <a:t>Anglii byla připravena na přijetí statistické metody </a:t>
            </a:r>
            <a:r>
              <a:rPr lang="cs-CZ" altLang="cs-CZ" sz="2200"/>
              <a:t>a tehdejší „pojišťovací společnosti“ jevily zájem o praktické využití znalostí politické aritmetiky.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638AB858-3E46-4E7A-ABFE-F5EDE5F16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36</a:t>
            </a:fld>
            <a:endParaRPr lang="cs-CZ" altLang="cs-CZ"/>
          </a:p>
        </p:txBody>
      </p:sp>
      <p:sp>
        <p:nvSpPr>
          <p:cNvPr id="57346" name="Zástupný symbol pro obsah 2">
            <a:extLst>
              <a:ext uri="{FF2B5EF4-FFF2-40B4-BE49-F238E27FC236}">
                <a16:creationId xmlns:a16="http://schemas.microsoft.com/office/drawing/2014/main" id="{88D3F1AA-00E4-4026-8C7A-8B60CB8BC3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Na konci 17. století zkonstruoval anglický astronom, matematik, fyzik a demograf </a:t>
            </a:r>
            <a:r>
              <a:rPr lang="cs-CZ" altLang="cs-CZ" sz="2000" b="1"/>
              <a:t>Edmund Halley </a:t>
            </a:r>
            <a:r>
              <a:rPr lang="cs-CZ" altLang="cs-CZ" sz="2000"/>
              <a:t>(1656-1742) </a:t>
            </a:r>
            <a:r>
              <a:rPr lang="cs-CZ" altLang="cs-CZ" sz="2000" b="1"/>
              <a:t>první úmrtnostní tabulk</a:t>
            </a:r>
            <a:r>
              <a:rPr lang="cs-CZ" altLang="cs-CZ" sz="2000"/>
              <a:t>y, a to na základě záznamů o úmrtích a porodech.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Jeho </a:t>
            </a:r>
            <a:r>
              <a:rPr lang="cs-CZ" altLang="cs-CZ" sz="2000" b="1"/>
              <a:t>jméno</a:t>
            </a:r>
            <a:r>
              <a:rPr lang="cs-CZ" altLang="cs-CZ" sz="2000"/>
              <a:t> se však nejčastěji </a:t>
            </a:r>
            <a:r>
              <a:rPr lang="cs-CZ" altLang="cs-CZ" sz="2000" b="1"/>
              <a:t>spojuje s objevem komety </a:t>
            </a:r>
            <a:r>
              <a:rPr lang="cs-CZ" altLang="cs-CZ" sz="2000"/>
              <a:t>po něm nazvané.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Nová zkoumání otázek demografické reprodukce </a:t>
            </a:r>
            <a:r>
              <a:rPr lang="cs-CZ" altLang="cs-CZ" sz="2000"/>
              <a:t>souvisela s </a:t>
            </a:r>
            <a:r>
              <a:rPr lang="cs-CZ" altLang="cs-CZ" sz="2000" b="1"/>
              <a:t>rozšířením pramenné základny </a:t>
            </a:r>
            <a:r>
              <a:rPr lang="cs-CZ" altLang="cs-CZ" sz="2000"/>
              <a:t>na přelomu 17. a 18. století v Anglii a ve Francii (např. daňové soupisy, lokální součty obyvatel).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Důvody pro statistická še</a:t>
            </a:r>
            <a:r>
              <a:rPr lang="cs-CZ" altLang="cs-CZ" sz="2000"/>
              <a:t>tření byly v tomto období i zcela jiného rázu – např. </a:t>
            </a:r>
            <a:r>
              <a:rPr lang="cs-CZ" altLang="cs-CZ" sz="2000" b="1"/>
              <a:t>epidemie moru šířící se Evropou</a:t>
            </a:r>
            <a:r>
              <a:rPr lang="cs-CZ" altLang="cs-CZ" sz="200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6320771A-FD2D-41D7-A98B-F3D176AF1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37</a:t>
            </a:fld>
            <a:endParaRPr lang="cs-CZ" altLang="cs-CZ"/>
          </a:p>
        </p:txBody>
      </p:sp>
      <p:sp>
        <p:nvSpPr>
          <p:cNvPr id="58370" name="Zástupný symbol pro obsah 2">
            <a:extLst>
              <a:ext uri="{FF2B5EF4-FFF2-40B4-BE49-F238E27FC236}">
                <a16:creationId xmlns:a16="http://schemas.microsoft.com/office/drawing/2014/main" id="{E6EFA0FD-DF28-461B-BA9A-9C56A298FB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Čelním představitelem demografie první poloviny 18. století byl německý luteránský duchovní </a:t>
            </a:r>
            <a:r>
              <a:rPr lang="cs-CZ" altLang="cs-CZ" sz="2000" b="1"/>
              <a:t>Johann Süssmilch </a:t>
            </a:r>
            <a:r>
              <a:rPr lang="cs-CZ" altLang="cs-CZ" sz="2000"/>
              <a:t>(1707-1767), který byl silně inspirován Grauntovým dílem.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Člen Pruské Akademie věd jako první </a:t>
            </a:r>
            <a:r>
              <a:rPr lang="cs-CZ" altLang="cs-CZ" sz="2000" b="1"/>
              <a:t>formuloval „zákonitosti čísel“ a sestavil úmrtnostní tabulky </a:t>
            </a:r>
            <a:r>
              <a:rPr lang="cs-CZ" altLang="cs-CZ" sz="2000"/>
              <a:t>pro celou populaci Pruska.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Náboženství a ideologie ho vedly k tvrzením, že všechny životní děje, i poznané </a:t>
            </a:r>
            <a:r>
              <a:rPr lang="cs-CZ" altLang="cs-CZ" sz="2000" b="1"/>
              <a:t>statistické zákonitosti (např. sekundární poměr pohlaví) jsou výrazem boží vůle</a:t>
            </a:r>
            <a:r>
              <a:rPr lang="cs-CZ" altLang="cs-CZ" sz="200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D4BFE8BF-0417-497E-8270-9393B723E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38</a:t>
            </a:fld>
            <a:endParaRPr lang="cs-CZ" altLang="cs-CZ"/>
          </a:p>
        </p:txBody>
      </p:sp>
      <p:sp>
        <p:nvSpPr>
          <p:cNvPr id="59394" name="Zástupný symbol pro obsah 2">
            <a:extLst>
              <a:ext uri="{FF2B5EF4-FFF2-40B4-BE49-F238E27FC236}">
                <a16:creationId xmlns:a16="http://schemas.microsoft.com/office/drawing/2014/main" id="{955B7749-C1B4-46E8-AB8F-749E53A5F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Až téměř do konce 18. století byli </a:t>
            </a:r>
            <a:r>
              <a:rPr lang="cs-CZ" altLang="cs-CZ" sz="1800" b="1"/>
              <a:t>všichni ekonomové a další autoři</a:t>
            </a:r>
            <a:r>
              <a:rPr lang="cs-CZ" altLang="cs-CZ" sz="1800"/>
              <a:t> (až na výjimky) </a:t>
            </a:r>
            <a:r>
              <a:rPr lang="cs-CZ" altLang="cs-CZ" sz="1800" b="1"/>
              <a:t>pro-populační</a:t>
            </a:r>
            <a:r>
              <a:rPr lang="cs-CZ" altLang="cs-CZ" sz="1800"/>
              <a:t>. </a:t>
            </a:r>
            <a:r>
              <a:rPr lang="cs-CZ" altLang="cs-CZ" sz="1800" b="1"/>
              <a:t>Velká a rostoucí populace byla považována za znak prosperity a vedla k pokroku</a:t>
            </a:r>
            <a:r>
              <a:rPr lang="cs-CZ" altLang="cs-CZ" sz="18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Tento postulát zcela </a:t>
            </a:r>
            <a:r>
              <a:rPr lang="cs-CZ" altLang="cs-CZ" sz="1800" b="1"/>
              <a:t>zbořil pastor anglikánské církve a profesor nových dějin a ekonomie Thomas Robert Malthus </a:t>
            </a:r>
            <a:r>
              <a:rPr lang="cs-CZ" altLang="cs-CZ" sz="1800"/>
              <a:t>(1766-1834), který se stal </a:t>
            </a:r>
            <a:r>
              <a:rPr lang="cs-CZ" altLang="cs-CZ" sz="1800" b="1"/>
              <a:t>symbolem</a:t>
            </a:r>
            <a:r>
              <a:rPr lang="cs-CZ" altLang="cs-CZ" sz="1800"/>
              <a:t> všech </a:t>
            </a:r>
            <a:r>
              <a:rPr lang="cs-CZ" altLang="cs-CZ" sz="1800" b="1"/>
              <a:t>autorů stavících se negativně k populačnímu růstu</a:t>
            </a:r>
            <a:r>
              <a:rPr lang="cs-CZ" altLang="cs-CZ" sz="18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Malthus se problematikou demografické reprodukce hlouběji nezabýval, </a:t>
            </a:r>
            <a:r>
              <a:rPr lang="cs-CZ" altLang="cs-CZ" sz="1800" b="1"/>
              <a:t>vycházel z klasické politické ekonomie </a:t>
            </a:r>
            <a:r>
              <a:rPr lang="cs-CZ" altLang="cs-CZ" sz="1800"/>
              <a:t>(čelní představitelé David Ricardo, Adam Smith a francouzští fyziokraté), přičemž </a:t>
            </a:r>
            <a:r>
              <a:rPr lang="cs-CZ" altLang="cs-CZ" sz="1800" b="1"/>
              <a:t>vyjádřil vztah mezi růstem úživných prostředků a početním růstem populace a povýšil ho na zákon</a:t>
            </a: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DC3B4C7D-875C-46AE-AE64-3B8CAB9E6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39</a:t>
            </a:fld>
            <a:endParaRPr lang="cs-CZ" altLang="cs-CZ"/>
          </a:p>
        </p:txBody>
      </p:sp>
      <p:sp>
        <p:nvSpPr>
          <p:cNvPr id="60418" name="Zástupný symbol pro obsah 2">
            <a:extLst>
              <a:ext uri="{FF2B5EF4-FFF2-40B4-BE49-F238E27FC236}">
                <a16:creationId xmlns:a16="http://schemas.microsoft.com/office/drawing/2014/main" id="{9B547382-1F9D-4A47-BB1B-933B818142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V roce 1798 </a:t>
            </a:r>
            <a:r>
              <a:rPr lang="cs-CZ" altLang="cs-CZ" sz="2200"/>
              <a:t>vydal Malthus anonymně </a:t>
            </a:r>
            <a:r>
              <a:rPr lang="cs-CZ" altLang="cs-CZ" sz="2200" b="1"/>
              <a:t>velmi populární i kontroverzní spis </a:t>
            </a:r>
            <a:r>
              <a:rPr lang="cs-CZ" altLang="cs-CZ" sz="2200" b="1" i="1"/>
              <a:t>An Essay on the Principle of Population</a:t>
            </a:r>
            <a:r>
              <a:rPr lang="cs-CZ" altLang="cs-CZ" sz="2200"/>
              <a:t>, kde shrnul své </a:t>
            </a:r>
            <a:r>
              <a:rPr lang="cs-CZ" altLang="cs-CZ" sz="2200" b="1"/>
              <a:t>domněnky a vize o populačním růstu a jeho vlivu na budoucí rozvoj společnosti</a:t>
            </a:r>
            <a:r>
              <a:rPr lang="cs-CZ" altLang="cs-CZ" sz="22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Malthus deklaruje, že </a:t>
            </a:r>
            <a:r>
              <a:rPr lang="cs-CZ" altLang="cs-CZ" sz="2200" b="1"/>
              <a:t>mechanický růst populace lze omezit pouze „pozitivně“ válkou, hladomorem či morem</a:t>
            </a:r>
            <a:r>
              <a:rPr lang="cs-CZ" altLang="cs-CZ" sz="22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To vše v doprovodu spíše slabšího „preventivního“ opatření v podobě </a:t>
            </a:r>
            <a:r>
              <a:rPr lang="cs-CZ" altLang="cs-CZ" sz="2200" b="1"/>
              <a:t>menšího počtu početí v důsledku hladovění </a:t>
            </a:r>
            <a:r>
              <a:rPr lang="cs-CZ" altLang="cs-CZ" sz="2200"/>
              <a:t>(„preventivní negativní“ opatření).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51C01EDA-21AE-4648-B4BC-6F628FEC8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11266" name="Zástupný symbol pro obsah 2">
            <a:extLst>
              <a:ext uri="{FF2B5EF4-FFF2-40B4-BE49-F238E27FC236}">
                <a16:creationId xmlns:a16="http://schemas.microsoft.com/office/drawing/2014/main" id="{EC359313-32A5-470B-B43B-D67B14AC6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4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Je nutné také rozlišovat </a:t>
            </a:r>
            <a:r>
              <a:rPr lang="cs-CZ" altLang="cs-CZ" sz="2400" b="1" dirty="0"/>
              <a:t>rozdíl ve významu termínu </a:t>
            </a:r>
            <a:r>
              <a:rPr lang="cs-CZ" altLang="cs-CZ" sz="2400" b="1" u="sng" dirty="0"/>
              <a:t>obyvatelstvo</a:t>
            </a:r>
            <a:r>
              <a:rPr lang="cs-CZ" altLang="cs-CZ" sz="2400" dirty="0"/>
              <a:t>, jako </a:t>
            </a:r>
            <a:r>
              <a:rPr lang="cs-CZ" altLang="cs-CZ" sz="2400" b="1" dirty="0"/>
              <a:t>souboru lidí žijících na určitém územ</a:t>
            </a:r>
            <a:r>
              <a:rPr lang="cs-CZ" altLang="cs-CZ" sz="2400" dirty="0"/>
              <a:t>í (státu, kraje, města apod.)…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…a již zmíněné </a:t>
            </a:r>
            <a:r>
              <a:rPr lang="cs-CZ" altLang="cs-CZ" sz="2400" b="1" dirty="0"/>
              <a:t>lidské populace jako lidí, mezi nimiž dochází k demografické reprodukci</a:t>
            </a:r>
            <a:r>
              <a:rPr lang="cs-CZ" altLang="cs-CZ" sz="2400" dirty="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b="1" i="1" u="sng" dirty="0"/>
              <a:t>Předmětem studia </a:t>
            </a:r>
            <a:r>
              <a:rPr lang="cs-CZ" altLang="cs-CZ" sz="2400" b="1" dirty="0"/>
              <a:t>je potom </a:t>
            </a:r>
            <a:r>
              <a:rPr lang="cs-CZ" altLang="cs-CZ" sz="2400" b="1" i="1" u="sng" dirty="0"/>
              <a:t>chování lidských populací</a:t>
            </a:r>
            <a:r>
              <a:rPr lang="cs-CZ" altLang="cs-CZ" sz="2400" b="1" dirty="0"/>
              <a:t> jako demografických (populačních) systémů.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7DC1BC42-C6AE-4D57-84AB-F0DC5611B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40</a:t>
            </a:fld>
            <a:endParaRPr lang="cs-CZ" altLang="cs-CZ"/>
          </a:p>
        </p:txBody>
      </p:sp>
      <p:sp>
        <p:nvSpPr>
          <p:cNvPr id="61442" name="Zástupný symbol pro obsah 2">
            <a:extLst>
              <a:ext uri="{FF2B5EF4-FFF2-40B4-BE49-F238E27FC236}">
                <a16:creationId xmlns:a16="http://schemas.microsoft.com/office/drawing/2014/main" id="{B85B1F65-8BB6-4873-A8E0-822228A54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Malthus přidal </a:t>
            </a:r>
            <a:r>
              <a:rPr lang="cs-CZ" altLang="cs-CZ" sz="2200" b="1"/>
              <a:t>falešnou matematickou preciznost svému slavnému tvrzení</a:t>
            </a:r>
            <a:r>
              <a:rPr lang="cs-CZ" altLang="cs-CZ" sz="2200"/>
              <a:t> - tedy, že </a:t>
            </a:r>
            <a:r>
              <a:rPr lang="cs-CZ" altLang="cs-CZ" sz="2200" b="1"/>
              <a:t>populace se dvojnásobí každých dvacet pět let</a:t>
            </a:r>
            <a:r>
              <a:rPr lang="cs-CZ" altLang="cs-CZ" sz="2200"/>
              <a:t>, tedy </a:t>
            </a:r>
            <a:r>
              <a:rPr lang="cs-CZ" altLang="cs-CZ" sz="2200" b="1"/>
              <a:t>roste geometrickou řadou</a:t>
            </a:r>
            <a:r>
              <a:rPr lang="cs-CZ" altLang="cs-CZ" sz="2200"/>
              <a:t>, zatímco </a:t>
            </a:r>
            <a:r>
              <a:rPr lang="cs-CZ" altLang="cs-CZ" sz="2200" b="1"/>
              <a:t>prostředky obživy rostou aritmetickou řadou</a:t>
            </a:r>
            <a:r>
              <a:rPr lang="cs-CZ" altLang="cs-CZ" sz="22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Malthusovy vývody a čísla </a:t>
            </a:r>
            <a:r>
              <a:rPr lang="cs-CZ" altLang="cs-CZ" sz="2200" b="1"/>
              <a:t>nebyly reálné</a:t>
            </a:r>
            <a:r>
              <a:rPr lang="cs-CZ" altLang="cs-CZ" sz="2200"/>
              <a:t>, neměl pro ně </a:t>
            </a:r>
            <a:r>
              <a:rPr lang="cs-CZ" altLang="cs-CZ" sz="2200" b="1"/>
              <a:t>žádný doklad</a:t>
            </a:r>
            <a:r>
              <a:rPr lang="cs-CZ" altLang="cs-CZ" sz="22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Absurdně mechanistický pohled na lidstvo by způsobil</a:t>
            </a:r>
            <a:r>
              <a:rPr lang="cs-CZ" altLang="cs-CZ" sz="2200"/>
              <a:t>, že </a:t>
            </a:r>
            <a:r>
              <a:rPr lang="cs-CZ" altLang="cs-CZ" sz="2200" b="1"/>
              <a:t>za několik dalších století by při stejném růstu byl „poměr“ populace k obživě téměř nekonečný</a:t>
            </a:r>
            <a:r>
              <a:rPr lang="cs-CZ" altLang="cs-CZ" sz="220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CEE0D2D5-9125-440F-BD7F-51479DC90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41</a:t>
            </a:fld>
            <a:endParaRPr lang="cs-CZ" altLang="cs-CZ"/>
          </a:p>
        </p:txBody>
      </p:sp>
      <p:sp>
        <p:nvSpPr>
          <p:cNvPr id="62466" name="Zástupný symbol pro obsah 2">
            <a:extLst>
              <a:ext uri="{FF2B5EF4-FFF2-40B4-BE49-F238E27FC236}">
                <a16:creationId xmlns:a16="http://schemas.microsoft.com/office/drawing/2014/main" id="{0FE1711D-2132-453E-85D5-5FC8CC38A2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Malthus se pokusil dokázat svá čísla s</a:t>
            </a:r>
            <a:r>
              <a:rPr lang="cs-CZ" altLang="cs-CZ" sz="2000" b="1"/>
              <a:t>tudií kolonií v Severní Americe</a:t>
            </a:r>
            <a:r>
              <a:rPr lang="cs-CZ" altLang="cs-CZ" sz="2000"/>
              <a:t>, kde </a:t>
            </a:r>
            <a:r>
              <a:rPr lang="cs-CZ" altLang="cs-CZ" sz="2000" b="1"/>
              <a:t>populace rostla delší dobu geometricky zdvojnásobováním se každých dvacet pět let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Kromě toho, že tato </a:t>
            </a:r>
            <a:r>
              <a:rPr lang="cs-CZ" altLang="cs-CZ" sz="2000" b="1"/>
              <a:t>populace musela jíst a tedy prostředky obživy rostly také geometricky</a:t>
            </a:r>
            <a:r>
              <a:rPr lang="cs-CZ" altLang="cs-CZ" sz="2000"/>
              <a:t>, se americká populace prudce </a:t>
            </a:r>
            <a:r>
              <a:rPr lang="cs-CZ" altLang="cs-CZ" sz="2000" b="1"/>
              <a:t>rozvíjela díky velmi početné imigraci z Evropy</a:t>
            </a:r>
            <a:r>
              <a:rPr lang="cs-CZ" altLang="cs-CZ" sz="2000"/>
              <a:t> a také díky posunutí věkové hranice vstupu do manželství na mnohem vyšší úroveň ve srovnání s Evropou.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To vše tvořilo v té době </a:t>
            </a:r>
            <a:r>
              <a:rPr lang="cs-CZ" altLang="cs-CZ" sz="2000" b="1"/>
              <a:t>dosti extrémní případ dočasně prudce expandující populace žijící ve velmi příznivých podmínkách</a:t>
            </a:r>
            <a:r>
              <a:rPr lang="cs-CZ" altLang="cs-CZ" sz="200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D14405FE-A61E-44C0-B255-5EBB24992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42</a:t>
            </a:fld>
            <a:endParaRPr lang="cs-CZ" altLang="cs-CZ"/>
          </a:p>
        </p:txBody>
      </p:sp>
      <p:sp>
        <p:nvSpPr>
          <p:cNvPr id="63490" name="Zástupný symbol pro obsah 2">
            <a:extLst>
              <a:ext uri="{FF2B5EF4-FFF2-40B4-BE49-F238E27FC236}">
                <a16:creationId xmlns:a16="http://schemas.microsoft.com/office/drawing/2014/main" id="{E5ABE26C-FE17-4CFD-A152-4CB2258868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Jako </a:t>
            </a:r>
            <a:r>
              <a:rPr lang="cs-CZ" altLang="cs-CZ" sz="2200" b="1"/>
              <a:t>protilék vůči nekontrolovatelnému růstu popula</a:t>
            </a:r>
            <a:r>
              <a:rPr lang="cs-CZ" altLang="cs-CZ" sz="2200"/>
              <a:t>ce Malthus navrhoval </a:t>
            </a:r>
            <a:r>
              <a:rPr lang="cs-CZ" altLang="cs-CZ" sz="2200" b="1"/>
              <a:t>morální a sexuální zdrženlivost</a:t>
            </a:r>
            <a:r>
              <a:rPr lang="cs-CZ" altLang="cs-CZ" sz="2200"/>
              <a:t>, a to i v kontextu </a:t>
            </a:r>
            <a:r>
              <a:rPr lang="cs-CZ" altLang="cs-CZ" sz="2200" b="1"/>
              <a:t>sociální bídy a nezaměstnanosti</a:t>
            </a:r>
            <a:r>
              <a:rPr lang="cs-CZ" altLang="cs-CZ" sz="2200"/>
              <a:t>, jež jsou důsledky příliš rychlého rozmnožování lidí.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Tato </a:t>
            </a:r>
            <a:r>
              <a:rPr lang="cs-CZ" altLang="cs-CZ" sz="2200" b="1"/>
              <a:t>zákonitost měla svou historickou platnost, neplatila však již v době, kdy ji vyslovil</a:t>
            </a:r>
            <a:r>
              <a:rPr lang="cs-CZ" altLang="cs-CZ" sz="22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Malthusovy názory </a:t>
            </a:r>
            <a:r>
              <a:rPr lang="cs-CZ" altLang="cs-CZ" sz="2200"/>
              <a:t>se logicky v této době </a:t>
            </a:r>
            <a:r>
              <a:rPr lang="cs-CZ" altLang="cs-CZ" sz="2200" b="1"/>
              <a:t>ocitly pod palbou silné kritiky</a:t>
            </a:r>
            <a:r>
              <a:rPr lang="cs-CZ" altLang="cs-CZ" sz="22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Už někteří jeho současníci tvrdili, že </a:t>
            </a:r>
            <a:r>
              <a:rPr lang="cs-CZ" altLang="cs-CZ" sz="2200" b="1"/>
              <a:t>populační tlak může být problémem</a:t>
            </a:r>
            <a:r>
              <a:rPr lang="cs-CZ" altLang="cs-CZ" sz="2200"/>
              <a:t> v některých místech, </a:t>
            </a:r>
            <a:r>
              <a:rPr lang="cs-CZ" altLang="cs-CZ" sz="2200" b="1"/>
              <a:t>ale bude překonán společenským a ekonomickým pokrokem</a:t>
            </a:r>
            <a:r>
              <a:rPr lang="cs-CZ" altLang="cs-CZ" sz="2200"/>
              <a:t>, což se skutečně </a:t>
            </a:r>
            <a:r>
              <a:rPr lang="cs-CZ" altLang="cs-CZ" sz="2200" b="1"/>
              <a:t>stalo v průběhu 19. století v západní Evropě či USA.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B4D57FCE-567C-4B18-848C-84B2AA79B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43</a:t>
            </a:fld>
            <a:endParaRPr lang="cs-CZ" altLang="cs-CZ"/>
          </a:p>
        </p:txBody>
      </p:sp>
      <p:sp>
        <p:nvSpPr>
          <p:cNvPr id="64514" name="Zástupný symbol pro obsah 2">
            <a:extLst>
              <a:ext uri="{FF2B5EF4-FFF2-40B4-BE49-F238E27FC236}">
                <a16:creationId xmlns:a16="http://schemas.microsoft.com/office/drawing/2014/main" id="{6284B4B3-977B-4D32-A86A-010A909656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Přes </a:t>
            </a:r>
            <a:r>
              <a:rPr lang="cs-CZ" altLang="cs-CZ" sz="2000" b="1"/>
              <a:t>veškerou oprávněnou kritiku nelze Malthusovi upřít, že se díky jeho rozporuplným pracím  zvýšil celkový zájem o demografickou reprodukci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Lze říci, že </a:t>
            </a:r>
            <a:r>
              <a:rPr lang="cs-CZ" altLang="cs-CZ" sz="2000" b="1"/>
              <a:t>odhalil tehdejší západoevropský systém plodnosti založený na odložení vstupu do manželství</a:t>
            </a:r>
            <a:r>
              <a:rPr lang="cs-CZ" altLang="cs-CZ" sz="20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Také jeho prognóza o tom, že </a:t>
            </a:r>
            <a:r>
              <a:rPr lang="cs-CZ" altLang="cs-CZ" sz="2000" b="1"/>
              <a:t>větší bohatství nepovede k dramatickému růstu populace, ale k navýšení komfortu</a:t>
            </a:r>
            <a:r>
              <a:rPr lang="cs-CZ" altLang="cs-CZ" sz="2000"/>
              <a:t>, se ukázala jako </a:t>
            </a:r>
            <a:r>
              <a:rPr lang="cs-CZ" altLang="cs-CZ" sz="2000" b="1"/>
              <a:t>správná</a:t>
            </a:r>
            <a:r>
              <a:rPr lang="cs-CZ" altLang="cs-CZ" sz="20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A rovněž </a:t>
            </a:r>
            <a:r>
              <a:rPr lang="cs-CZ" altLang="cs-CZ" sz="2000" b="1"/>
              <a:t>myšlenka kontroly porodnosti našla uplatnění, avšak až sto let po sepsání jeho teorie</a:t>
            </a:r>
            <a:r>
              <a:rPr lang="cs-CZ" altLang="cs-CZ" sz="200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6395EAF5-75C1-4F92-AB88-DC7FF9AC9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44</a:t>
            </a:fld>
            <a:endParaRPr lang="cs-CZ" altLang="cs-CZ"/>
          </a:p>
        </p:txBody>
      </p:sp>
      <p:sp>
        <p:nvSpPr>
          <p:cNvPr id="65538" name="Zástupný symbol pro obsah 2">
            <a:extLst>
              <a:ext uri="{FF2B5EF4-FFF2-40B4-BE49-F238E27FC236}">
                <a16:creationId xmlns:a16="http://schemas.microsoft.com/office/drawing/2014/main" id="{73E9051C-2663-4623-AC8E-0A62FA5FD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cs-CZ" altLang="cs-CZ" dirty="0"/>
          </a:p>
          <a:p>
            <a:pPr>
              <a:spcAft>
                <a:spcPts val="600"/>
              </a:spcAft>
            </a:pPr>
            <a:endParaRPr lang="cs-CZ" altLang="cs-CZ" dirty="0"/>
          </a:p>
          <a:p>
            <a:pPr marL="72000" indent="0">
              <a:spcAft>
                <a:spcPts val="600"/>
              </a:spcAft>
              <a:buNone/>
            </a:pPr>
            <a:r>
              <a:rPr lang="cs-CZ" altLang="cs-CZ" dirty="0"/>
              <a:t>Pokud to opět vše otočíme, tak </a:t>
            </a:r>
            <a:r>
              <a:rPr lang="cs-CZ" altLang="cs-CZ" b="1" dirty="0"/>
              <a:t>přes všechny </a:t>
            </a:r>
            <a:r>
              <a:rPr lang="cs-CZ" altLang="cs-CZ" b="1" dirty="0" err="1"/>
              <a:t>Malthusovy</a:t>
            </a:r>
            <a:r>
              <a:rPr lang="cs-CZ" altLang="cs-CZ" b="1" dirty="0"/>
              <a:t> správné postřehy ho nejvíce proslavil </a:t>
            </a:r>
            <a:r>
              <a:rPr lang="cs-CZ" altLang="cs-CZ" b="1" u="sng" dirty="0"/>
              <a:t>výrok o geometrickém růstu populací a aritmetickém růstu zdrojů obživy</a:t>
            </a:r>
            <a:r>
              <a:rPr lang="cs-CZ" altLang="cs-CZ" b="1" dirty="0"/>
              <a:t>, který se ukázal jako nepravdivý</a:t>
            </a:r>
            <a:r>
              <a:rPr lang="cs-CZ" altLang="cs-CZ" dirty="0"/>
              <a:t>.</a:t>
            </a:r>
          </a:p>
          <a:p>
            <a:pPr>
              <a:spcAft>
                <a:spcPts val="600"/>
              </a:spcAft>
            </a:pPr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24E42B49-57B9-4CAC-9B2E-239B8DF49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45</a:t>
            </a:fld>
            <a:endParaRPr lang="cs-CZ" altLang="cs-CZ"/>
          </a:p>
        </p:txBody>
      </p:sp>
      <p:sp>
        <p:nvSpPr>
          <p:cNvPr id="66562" name="Zástupný symbol pro obsah 2">
            <a:extLst>
              <a:ext uri="{FF2B5EF4-FFF2-40B4-BE49-F238E27FC236}">
                <a16:creationId xmlns:a16="http://schemas.microsoft.com/office/drawing/2014/main" id="{D321C1FF-1134-4FB6-B1C6-0B53253658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Z dalších významných osobností demografické historie je možné jmenovat belgického astronoma, demografa a statistika </a:t>
            </a:r>
            <a:r>
              <a:rPr lang="cs-CZ" altLang="cs-CZ" sz="2000" b="1"/>
              <a:t>Adolpha Lamberta Queteleta </a:t>
            </a:r>
            <a:r>
              <a:rPr lang="cs-CZ" altLang="cs-CZ" sz="2000"/>
              <a:t>(1796-1874).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Za jeho největší přínos lze považovat </a:t>
            </a:r>
            <a:r>
              <a:rPr lang="cs-CZ" altLang="cs-CZ" sz="2000" b="1"/>
              <a:t>zpřesnění statistického zjišťování demografických dat</a:t>
            </a:r>
            <a:r>
              <a:rPr lang="cs-CZ" altLang="cs-CZ" sz="2000"/>
              <a:t> a </a:t>
            </a:r>
            <a:r>
              <a:rPr lang="cs-CZ" altLang="cs-CZ" sz="2000" b="1"/>
              <a:t>vypracování zásad moderního sčítání lidu</a:t>
            </a:r>
            <a:r>
              <a:rPr lang="cs-CZ" altLang="cs-CZ" sz="2000"/>
              <a:t>, které poprvé uplatnil při belgickém sčítání lidu v roce 1846.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V roce 1853 se Quetelet podílel na </a:t>
            </a:r>
            <a:r>
              <a:rPr lang="cs-CZ" altLang="cs-CZ" sz="2000" b="1"/>
              <a:t>založení Mezinárodního statistického institutu </a:t>
            </a:r>
            <a:r>
              <a:rPr lang="cs-CZ" altLang="cs-CZ" sz="2000"/>
              <a:t>(ISI – The International Statistical Institute), který má od roku 1911 sídlo v Haagu.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648DCE8B-F5A5-4495-B9C1-CC1AC63DB9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46</a:t>
            </a:fld>
            <a:endParaRPr lang="cs-CZ" altLang="cs-CZ"/>
          </a:p>
        </p:txBody>
      </p:sp>
      <p:pic>
        <p:nvPicPr>
          <p:cNvPr id="67587" name="Obrázek 3">
            <a:extLst>
              <a:ext uri="{FF2B5EF4-FFF2-40B4-BE49-F238E27FC236}">
                <a16:creationId xmlns:a16="http://schemas.microsoft.com/office/drawing/2014/main" id="{B62F2015-CF8E-42E8-9D1B-7E09744D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212" y="1546624"/>
            <a:ext cx="5200987" cy="34309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Zástupný symbol pro obsah 2">
            <a:extLst>
              <a:ext uri="{FF2B5EF4-FFF2-40B4-BE49-F238E27FC236}">
                <a16:creationId xmlns:a16="http://schemas.microsoft.com/office/drawing/2014/main" id="{C58A11C6-980B-44FA-B3AE-BF6F83788AA3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000" dirty="0"/>
              <a:t>K rozvoji demografické metodologie v 19. století významně přispěl také německý statistik a ekonom </a:t>
            </a:r>
            <a:r>
              <a:rPr lang="cs-CZ" altLang="cs-CZ" sz="2000" b="1" dirty="0"/>
              <a:t>Wilhelm </a:t>
            </a:r>
            <a:r>
              <a:rPr lang="cs-CZ" altLang="cs-CZ" sz="2000" b="1" dirty="0" err="1"/>
              <a:t>Lexis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(1837-1914). Jeho jméno nesou </a:t>
            </a:r>
            <a:r>
              <a:rPr lang="cs-CZ" altLang="cs-CZ" sz="2000" b="1" dirty="0"/>
              <a:t>dvě demografické položky - </a:t>
            </a:r>
            <a:r>
              <a:rPr lang="cs-CZ" altLang="cs-CZ" sz="2000" b="1" dirty="0" err="1"/>
              <a:t>Lexisův</a:t>
            </a:r>
            <a:r>
              <a:rPr lang="cs-CZ" altLang="cs-CZ" sz="2000" b="1" dirty="0"/>
              <a:t> poměr a </a:t>
            </a:r>
            <a:r>
              <a:rPr lang="cs-CZ" altLang="cs-CZ" sz="2000" b="1" dirty="0" err="1"/>
              <a:t>Lexisův</a:t>
            </a:r>
            <a:r>
              <a:rPr lang="cs-CZ" altLang="cs-CZ" sz="2000" b="1" dirty="0"/>
              <a:t> diagram</a:t>
            </a:r>
            <a:r>
              <a:rPr lang="cs-CZ" altLang="cs-CZ" sz="2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alt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000" dirty="0"/>
              <a:t>Druhý pojem je spojený s </a:t>
            </a:r>
            <a:r>
              <a:rPr lang="cs-CZ" altLang="cs-CZ" sz="2000" b="1" dirty="0"/>
              <a:t>návrhem demografické sítě</a:t>
            </a:r>
            <a:r>
              <a:rPr lang="cs-CZ" altLang="cs-CZ" sz="2000" dirty="0"/>
              <a:t>, která je důležitým nástrojem demografické analýzy.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alt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sz="2000" dirty="0"/>
              <a:t>Zasadil se také o </a:t>
            </a:r>
            <a:r>
              <a:rPr lang="cs-CZ" altLang="cs-CZ" sz="2000" b="1" dirty="0"/>
              <a:t>koncepční přípravu konstrukce hrubé a čisté míry reprodukce a teorii mortality</a:t>
            </a:r>
            <a:r>
              <a:rPr lang="cs-CZ" altLang="cs-CZ" sz="2000" dirty="0"/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Slide Number Placeholder 2">
            <a:extLst>
              <a:ext uri="{FF2B5EF4-FFF2-40B4-BE49-F238E27FC236}">
                <a16:creationId xmlns:a16="http://schemas.microsoft.com/office/drawing/2014/main" id="{B2A7175E-84B2-482A-BB76-09E7C3861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47</a:t>
            </a:fld>
            <a:endParaRPr lang="cs-CZ" altLang="cs-CZ"/>
          </a:p>
        </p:txBody>
      </p:sp>
      <p:sp>
        <p:nvSpPr>
          <p:cNvPr id="68610" name="Zástupný symbol pro obsah 2">
            <a:extLst>
              <a:ext uri="{FF2B5EF4-FFF2-40B4-BE49-F238E27FC236}">
                <a16:creationId xmlns:a16="http://schemas.microsoft.com/office/drawing/2014/main" id="{261CADF2-058A-4EB9-A113-26DC04C553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V roce 1895 publikoval švédský demograf </a:t>
            </a:r>
            <a:r>
              <a:rPr lang="cs-CZ" altLang="cs-CZ" sz="2000" b="1"/>
              <a:t>Axel Gustav Sundb</a:t>
            </a:r>
            <a:r>
              <a:rPr lang="en-US" altLang="cs-CZ" sz="2000" b="1"/>
              <a:t>ä</a:t>
            </a:r>
            <a:r>
              <a:rPr lang="cs-CZ" altLang="cs-CZ" sz="2000" b="1"/>
              <a:t>rg</a:t>
            </a:r>
            <a:r>
              <a:rPr lang="cs-CZ" altLang="cs-CZ" sz="2000"/>
              <a:t> (1857–1914) </a:t>
            </a:r>
            <a:r>
              <a:rPr lang="cs-CZ" altLang="cs-CZ" sz="2000" b="1"/>
              <a:t>klasifikaci věkových skupin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Ve své studii, na příkladu švédské populace, vyčlenil modelově </a:t>
            </a:r>
            <a:r>
              <a:rPr lang="cs-CZ" altLang="cs-CZ" sz="2000" b="1"/>
              <a:t>tři základní věkové skupiny 0-14 let, 15-49 let a 50 a více let</a:t>
            </a:r>
            <a:r>
              <a:rPr lang="cs-CZ" altLang="cs-CZ" sz="2000"/>
              <a:t>, na základě kterých sestrojil </a:t>
            </a:r>
            <a:r>
              <a:rPr lang="cs-CZ" altLang="cs-CZ" sz="2000" b="1"/>
              <a:t>tři typy věkových pyramid - progresivní, stacionární a regresivní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V jeho době však byl tento </a:t>
            </a:r>
            <a:r>
              <a:rPr lang="cs-CZ" altLang="cs-CZ" sz="2000" b="1"/>
              <a:t>zákon ovlivněn tehdejšími reprodukčními poměry a věková struktura nebyla tolik narušena různými extrémy </a:t>
            </a:r>
            <a:r>
              <a:rPr lang="cs-CZ" altLang="cs-CZ" sz="2000"/>
              <a:t>(výběžky a výkroji) </a:t>
            </a:r>
            <a:r>
              <a:rPr lang="cs-CZ" altLang="cs-CZ" sz="2000" b="1"/>
              <a:t>jako dnes</a:t>
            </a:r>
            <a:r>
              <a:rPr lang="cs-CZ" altLang="cs-CZ" sz="200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38ECB4C7-6B10-4787-81FB-46311DA28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48</a:t>
            </a:fld>
            <a:endParaRPr lang="cs-CZ" altLang="cs-CZ"/>
          </a:p>
        </p:txBody>
      </p:sp>
      <p:sp>
        <p:nvSpPr>
          <p:cNvPr id="69634" name="Zástupný symbol pro obsah 2">
            <a:extLst>
              <a:ext uri="{FF2B5EF4-FFF2-40B4-BE49-F238E27FC236}">
                <a16:creationId xmlns:a16="http://schemas.microsoft.com/office/drawing/2014/main" id="{27647F73-6CA7-444E-AEA8-CB44C6EF1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Důležitý pokrok v moderní demografické metodologii představovaly práce </a:t>
            </a:r>
            <a:r>
              <a:rPr lang="cs-CZ" altLang="cs-CZ" sz="2000" b="1"/>
              <a:t>Alfreda Jamese Lotky </a:t>
            </a:r>
            <a:r>
              <a:rPr lang="cs-CZ" altLang="cs-CZ" sz="2000"/>
              <a:t>(1880-1949), amerického přírodovědce, statistika a demografa rakouského původu.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Mimo jiné (</a:t>
            </a:r>
            <a:r>
              <a:rPr lang="cs-CZ" altLang="cs-CZ" sz="2000" b="1"/>
              <a:t>Lotkův zákon, Lotkův-Volterův m</a:t>
            </a:r>
            <a:r>
              <a:rPr lang="cs-CZ" altLang="cs-CZ" sz="2000"/>
              <a:t>odel) Lotka zkonstruoval </a:t>
            </a:r>
            <a:r>
              <a:rPr lang="cs-CZ" altLang="cs-CZ" sz="2000" b="1"/>
              <a:t>modely stabilní populace</a:t>
            </a:r>
            <a:r>
              <a:rPr lang="cs-CZ" altLang="cs-CZ" sz="2000"/>
              <a:t>, které mají </a:t>
            </a:r>
            <a:r>
              <a:rPr lang="cs-CZ" altLang="cs-CZ" sz="2000" b="1"/>
              <a:t>základní význam v demografické analýze</a:t>
            </a:r>
            <a:r>
              <a:rPr lang="cs-CZ" altLang="cs-CZ" sz="2000"/>
              <a:t>, a prokázal jejich návaznost na míry reprodukce.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Na jeho práci poté </a:t>
            </a:r>
            <a:r>
              <a:rPr lang="cs-CZ" altLang="cs-CZ" sz="2000" b="1"/>
              <a:t>navázala nová demografická metodologie a také představitelé francouzské i americké školy 20. století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F0942F87-7B82-47E8-9E80-80E151912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49</a:t>
            </a:fld>
            <a:endParaRPr lang="cs-CZ" altLang="cs-CZ"/>
          </a:p>
        </p:txBody>
      </p:sp>
      <p:sp>
        <p:nvSpPr>
          <p:cNvPr id="70658" name="Zástupný symbol pro obsah 2">
            <a:extLst>
              <a:ext uri="{FF2B5EF4-FFF2-40B4-BE49-F238E27FC236}">
                <a16:creationId xmlns:a16="http://schemas.microsoft.com/office/drawing/2014/main" id="{C6B0D4A4-468B-4E43-868C-5EFC3C82A1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Ve 20. století </a:t>
            </a:r>
            <a:r>
              <a:rPr lang="cs-CZ" altLang="cs-CZ" sz="2000"/>
              <a:t>se v demografii nadále rozvíjely tendence nastoupené v minulosti.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Silnou složkou se stala zejména </a:t>
            </a:r>
            <a:r>
              <a:rPr lang="cs-CZ" altLang="cs-CZ" sz="2000" b="1"/>
              <a:t>demografická metodologie a na ni navazující demografická analýza</a:t>
            </a:r>
            <a:r>
              <a:rPr lang="cs-CZ" altLang="cs-CZ" sz="20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Méně se rozvíjely syntetické studie a demografické teorie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Přestože výčet výše uvedených autorů není zdaleka vyčerpávající, základní přehled největších osobností světové demografie představuje.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S trochou nadsázky </a:t>
            </a:r>
            <a:r>
              <a:rPr lang="cs-CZ" altLang="cs-CZ" sz="2000" b="1"/>
              <a:t>lze tento výčet považovat za konec období demografické a statistické historie a počátek éry nové, současné</a:t>
            </a:r>
            <a:r>
              <a:rPr lang="cs-CZ" altLang="cs-CZ" sz="200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9730B9A5-0B77-4C27-ABFC-EE6EC430D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12290" name="Zástupný symbol pro obsah 2">
            <a:extLst>
              <a:ext uri="{FF2B5EF4-FFF2-40B4-BE49-F238E27FC236}">
                <a16:creationId xmlns:a16="http://schemas.microsoft.com/office/drawing/2014/main" id="{EEFA13EE-17F1-4986-B1C0-B6B52C2E44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000" indent="0" eaLnBrk="1" hangingPunct="1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Oblast studia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200" dirty="0"/>
              <a:t>   - mimo studia trendů a kontextů </a:t>
            </a:r>
            <a:r>
              <a:rPr lang="cs-CZ" altLang="cs-CZ" sz="2200" b="1" i="1" dirty="0"/>
              <a:t>porodnosti a úmrtnosti</a:t>
            </a:r>
            <a:r>
              <a:rPr lang="cs-CZ" altLang="cs-CZ" sz="2200" dirty="0"/>
              <a:t> (resp. zdravotního stavu), které jsou základními demografickými procesy, dále zkoumá změny </a:t>
            </a:r>
            <a:r>
              <a:rPr lang="cs-CZ" altLang="cs-CZ" sz="2200" i="1" dirty="0"/>
              <a:t>sňatečnosti, rozvodovosti, potratovosti a migrací </a:t>
            </a:r>
            <a:r>
              <a:rPr lang="cs-CZ" altLang="cs-CZ" sz="2200" dirty="0"/>
              <a:t>(</a:t>
            </a:r>
            <a:r>
              <a:rPr lang="cs-CZ" altLang="cs-CZ" sz="2200" b="1" i="1" u="sng" dirty="0"/>
              <a:t>dynamické charakteristiky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Char char="-"/>
            </a:pPr>
            <a:r>
              <a:rPr lang="cs-CZ" altLang="cs-CZ" sz="2200" b="1" i="1" u="sng" dirty="0"/>
              <a:t>Strukturální charakteristiky </a:t>
            </a:r>
            <a:r>
              <a:rPr lang="cs-CZ" altLang="cs-CZ" sz="2200" b="1" i="1" dirty="0"/>
              <a:t>populací</a:t>
            </a:r>
            <a:r>
              <a:rPr lang="cs-CZ" altLang="cs-CZ" sz="2200" b="1" dirty="0"/>
              <a:t> </a:t>
            </a:r>
            <a:r>
              <a:rPr lang="cs-CZ" altLang="cs-CZ" sz="2200" dirty="0"/>
              <a:t>(obyvatelstva) </a:t>
            </a:r>
            <a:r>
              <a:rPr lang="cs-CZ" altLang="cs-CZ" sz="2200" i="1" dirty="0"/>
              <a:t>v </a:t>
            </a:r>
            <a:r>
              <a:rPr lang="cs-CZ" altLang="cs-CZ" sz="2200" dirty="0"/>
              <a:t> makro měřítku (</a:t>
            </a:r>
            <a:r>
              <a:rPr lang="cs-CZ" altLang="cs-CZ" sz="2200" i="1" dirty="0"/>
              <a:t>pohlaví, věk, vzdělanost, </a:t>
            </a:r>
            <a:r>
              <a:rPr lang="cs-CZ" altLang="cs-CZ" sz="2200" i="1" dirty="0" err="1"/>
              <a:t>ekon</a:t>
            </a:r>
            <a:r>
              <a:rPr lang="cs-CZ" altLang="cs-CZ" sz="2200" i="1" dirty="0"/>
              <a:t>. aktivita</a:t>
            </a:r>
            <a:r>
              <a:rPr lang="cs-CZ" altLang="cs-CZ" sz="2200" dirty="0"/>
              <a:t>…)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200" dirty="0"/>
              <a:t>   - analýza demografických procesů umožňuje </a:t>
            </a:r>
            <a:r>
              <a:rPr lang="cs-CZ" altLang="cs-CZ" sz="2200" b="1" dirty="0"/>
              <a:t>zobecňovat </a:t>
            </a:r>
            <a:r>
              <a:rPr lang="cs-CZ" altLang="cs-CZ" sz="2200" b="1" u="sng" dirty="0"/>
              <a:t>pravidelnosti populačního vývoje</a:t>
            </a:r>
            <a:r>
              <a:rPr lang="cs-CZ" altLang="cs-CZ" sz="2200" u="sng" dirty="0"/>
              <a:t> </a:t>
            </a:r>
            <a:r>
              <a:rPr lang="cs-CZ" altLang="cs-CZ" sz="2200" dirty="0"/>
              <a:t>jednotlivých populací, hledat zákonitosti, případně </a:t>
            </a:r>
            <a:r>
              <a:rPr lang="cs-CZ" altLang="cs-CZ" sz="2200" b="1" dirty="0"/>
              <a:t>formulovat </a:t>
            </a:r>
            <a:r>
              <a:rPr lang="cs-CZ" altLang="cs-CZ" sz="2200" b="1" u="sng" dirty="0"/>
              <a:t>hypotézy budoucího demografického vývoje</a:t>
            </a:r>
            <a:r>
              <a:rPr lang="cs-CZ" altLang="cs-CZ" sz="2200" b="1" dirty="0"/>
              <a:t>, </a:t>
            </a:r>
            <a:r>
              <a:rPr lang="cs-CZ" altLang="cs-CZ" sz="2200" dirty="0"/>
              <a:t>dále také</a:t>
            </a:r>
            <a:r>
              <a:rPr lang="cs-CZ" altLang="cs-CZ" sz="2200" b="1" dirty="0"/>
              <a:t> interpretovat </a:t>
            </a:r>
            <a:r>
              <a:rPr lang="cs-CZ" altLang="cs-CZ" sz="2200" b="1" u="sng" dirty="0"/>
              <a:t>prostorové diferenciace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77E12C1E-3017-4DE8-8AC1-0A9149FC2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50</a:t>
            </a:fld>
            <a:endParaRPr lang="cs-CZ" altLang="cs-CZ"/>
          </a:p>
        </p:txBody>
      </p:sp>
      <p:sp>
        <p:nvSpPr>
          <p:cNvPr id="71682" name="Zástupný symbol pro obsah 2">
            <a:extLst>
              <a:ext uri="{FF2B5EF4-FFF2-40B4-BE49-F238E27FC236}">
                <a16:creationId xmlns:a16="http://schemas.microsoft.com/office/drawing/2014/main" id="{23D42DDD-9B6B-46BA-A70B-560ECF200F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600" b="1" dirty="0"/>
              <a:t>Současné významné celosvětové zdroje demografických dat </a:t>
            </a:r>
            <a:r>
              <a:rPr lang="cs-CZ" altLang="cs-CZ" sz="1600" dirty="0"/>
              <a:t>jsou velmi rozsáhlé, pokrývají většinu zemí a jsou každoročně aktualizované.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6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600" b="1" dirty="0"/>
              <a:t>Využívají se nejen v široké platformě prakticky všech vědních oborů</a:t>
            </a:r>
            <a:r>
              <a:rPr lang="cs-CZ" altLang="cs-CZ" sz="1600" dirty="0"/>
              <a:t> (společenských, ekonomických, přírodovědných, lékařských apod.), ale mají také </a:t>
            </a:r>
            <a:r>
              <a:rPr lang="cs-CZ" altLang="cs-CZ" sz="1600" b="1" dirty="0"/>
              <a:t>významné praktické využití</a:t>
            </a:r>
            <a:r>
              <a:rPr lang="cs-CZ" altLang="cs-CZ" sz="1600" dirty="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6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1600" b="1" dirty="0"/>
              <a:t>Nejdůležitějšími organizacemi</a:t>
            </a:r>
            <a:r>
              <a:rPr lang="cs-CZ" altLang="cs-CZ" sz="1600" dirty="0"/>
              <a:t>, které shromažďují demografická data, jsou: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600" dirty="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600" b="1" dirty="0"/>
              <a:t>- United </a:t>
            </a:r>
            <a:r>
              <a:rPr lang="cs-CZ" altLang="cs-CZ" sz="1600" b="1" dirty="0" err="1"/>
              <a:t>Nations</a:t>
            </a:r>
            <a:r>
              <a:rPr lang="cs-CZ" altLang="cs-CZ" sz="1600" b="1" dirty="0"/>
              <a:t> – </a:t>
            </a:r>
            <a:r>
              <a:rPr lang="cs-CZ" altLang="cs-CZ" sz="1600" b="1" dirty="0" err="1"/>
              <a:t>Population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Division</a:t>
            </a:r>
            <a:endParaRPr lang="cs-CZ" altLang="cs-CZ" sz="1600" b="1" dirty="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600" b="1" dirty="0"/>
              <a:t>- </a:t>
            </a:r>
            <a:r>
              <a:rPr lang="cs-CZ" altLang="cs-CZ" sz="1600" b="1" dirty="0" err="1"/>
              <a:t>Central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Intelligence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Agency</a:t>
            </a:r>
            <a:endParaRPr lang="cs-CZ" altLang="cs-CZ" sz="1600" b="1" dirty="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600" b="1" dirty="0"/>
              <a:t>- </a:t>
            </a:r>
            <a:r>
              <a:rPr lang="cs-CZ" altLang="cs-CZ" sz="1600" b="1" dirty="0" err="1"/>
              <a:t>Population</a:t>
            </a:r>
            <a:r>
              <a:rPr lang="cs-CZ" altLang="cs-CZ" sz="1600" b="1" dirty="0"/>
              <a:t> Reference </a:t>
            </a:r>
            <a:r>
              <a:rPr lang="cs-CZ" altLang="cs-CZ" sz="1600" b="1" dirty="0" err="1"/>
              <a:t>Burreau</a:t>
            </a:r>
            <a:endParaRPr lang="cs-CZ" altLang="cs-CZ" sz="1600" b="1" dirty="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600" b="1" dirty="0"/>
              <a:t>- (OECD, </a:t>
            </a:r>
            <a:r>
              <a:rPr lang="cs-CZ" altLang="cs-CZ" sz="1600" b="1" dirty="0" err="1"/>
              <a:t>Eurostat</a:t>
            </a:r>
            <a:r>
              <a:rPr lang="cs-CZ" altLang="cs-CZ" sz="1600" b="1" dirty="0"/>
              <a:t>…)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A02E6319-4416-4265-8B6E-4FC7D229D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534876D-6C6F-46C2-B701-B70180C5A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5056" y="692150"/>
            <a:ext cx="10753200" cy="5139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DEMOGRAFIE V SYSTÉMU VĚD</a:t>
            </a:r>
            <a:endParaRPr lang="cs-CZ" altLang="cs-CZ" sz="2000" b="1" u="sng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Demografie se v systému věd nachází na </a:t>
            </a:r>
            <a:r>
              <a:rPr lang="cs-CZ" altLang="cs-CZ" sz="2000" b="1" dirty="0"/>
              <a:t>rozhraní přírodovědných a společenských oborů</a:t>
            </a:r>
            <a:r>
              <a:rPr lang="cs-CZ" altLang="cs-CZ" sz="2000" dirty="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 dirty="0"/>
              <a:t>Člověk</a:t>
            </a:r>
            <a:r>
              <a:rPr lang="cs-CZ" altLang="cs-CZ" sz="2000" dirty="0"/>
              <a:t>, resp. </a:t>
            </a:r>
            <a:r>
              <a:rPr lang="cs-CZ" altLang="cs-CZ" sz="2000" b="1" dirty="0"/>
              <a:t>lidské populace </a:t>
            </a:r>
            <a:r>
              <a:rPr lang="cs-CZ" altLang="cs-CZ" sz="2000" dirty="0"/>
              <a:t>jsou </a:t>
            </a:r>
            <a:r>
              <a:rPr lang="cs-CZ" altLang="cs-CZ" sz="2000" b="1" dirty="0"/>
              <a:t>objektem studia mnoha vědních oborů</a:t>
            </a:r>
            <a:r>
              <a:rPr lang="cs-CZ" altLang="cs-CZ" sz="2000" dirty="0"/>
              <a:t> (antropologie, etnografie, genetika, lékařské vědy, politická ekonomie, sociologie, psychologie, ekologie a další), přičemž </a:t>
            </a:r>
            <a:r>
              <a:rPr lang="cs-CZ" altLang="cs-CZ" sz="2000" b="1" dirty="0"/>
              <a:t>každý z nich si vymezuje svůj předmět z jiného hlediska</a:t>
            </a:r>
            <a:r>
              <a:rPr lang="cs-CZ" altLang="cs-CZ" sz="2000" dirty="0"/>
              <a:t>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Specifické a </a:t>
            </a:r>
            <a:r>
              <a:rPr lang="cs-CZ" altLang="cs-CZ" sz="2000" b="1" dirty="0"/>
              <a:t>úzké je propojení demografie s geografií obyvatelstva</a:t>
            </a:r>
            <a:r>
              <a:rPr lang="cs-CZ" altLang="cs-CZ" sz="2000" dirty="0"/>
              <a:t>, která </a:t>
            </a:r>
            <a:r>
              <a:rPr lang="cs-CZ" altLang="cs-CZ" sz="2000" b="1" dirty="0"/>
              <a:t>rozšiřuje</a:t>
            </a:r>
            <a:r>
              <a:rPr lang="cs-CZ" altLang="cs-CZ" sz="2000" dirty="0"/>
              <a:t> náhled demografie do již zmíněného </a:t>
            </a:r>
            <a:r>
              <a:rPr lang="cs-CZ" altLang="cs-CZ" sz="2000" b="1" dirty="0"/>
              <a:t>studia migračních procesů</a:t>
            </a:r>
            <a:r>
              <a:rPr lang="cs-CZ" altLang="cs-CZ" sz="2000" dirty="0"/>
              <a:t>, ale také do </a:t>
            </a:r>
            <a:r>
              <a:rPr lang="cs-CZ" altLang="cs-CZ" sz="2000" b="1" dirty="0"/>
              <a:t>zákonitostí lokalizace a prostorového rozmístění obyvatelstva</a:t>
            </a:r>
            <a:r>
              <a:rPr lang="cs-CZ" altLang="cs-CZ" sz="2000" dirty="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Někdy je </a:t>
            </a:r>
            <a:r>
              <a:rPr lang="cs-CZ" altLang="cs-CZ" sz="2000" b="1" dirty="0"/>
              <a:t>geografie obyvatelstva zahrnována přímo do demografie</a:t>
            </a:r>
            <a:r>
              <a:rPr lang="cs-CZ" altLang="cs-CZ" sz="2000" dirty="0"/>
              <a:t> a spolu s dalšími vědními obory zvyšuje teoretickou i aplikační interdisciplinaritu.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Právě její </a:t>
            </a:r>
            <a:r>
              <a:rPr lang="cs-CZ" altLang="cs-CZ" sz="2000" b="1" dirty="0"/>
              <a:t>interdisciplinární charakter </a:t>
            </a:r>
            <a:r>
              <a:rPr lang="cs-CZ" altLang="cs-CZ" sz="2000" dirty="0"/>
              <a:t>ji může přidávat na zajímavosti a užitečnosti (v řadě případů i pro ekonomy…). 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age002">
            <a:extLst>
              <a:ext uri="{FF2B5EF4-FFF2-40B4-BE49-F238E27FC236}">
                <a16:creationId xmlns:a16="http://schemas.microsoft.com/office/drawing/2014/main" id="{C146145F-EB35-4017-8E2C-F27CF0F0A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1628775"/>
            <a:ext cx="5816600" cy="348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14BEB6-A11C-4A03-9955-CD828F31A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FE49A078-FB59-4BC0-AFB3-C0E896E89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11CCFBD7-9EB7-4B03-B9CF-16280D2414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Demografické události (jevy) jsou vázány na lidské jedince </a:t>
            </a:r>
            <a:r>
              <a:rPr lang="cs-CZ" altLang="cs-CZ" sz="2200"/>
              <a:t>a lze je popsat jako </a:t>
            </a:r>
            <a:r>
              <a:rPr lang="cs-CZ" altLang="cs-CZ" sz="2200" b="1"/>
              <a:t>významné události v lidském životě</a:t>
            </a:r>
            <a:r>
              <a:rPr lang="cs-CZ" altLang="cs-CZ" sz="2200"/>
              <a:t>, které jako </a:t>
            </a:r>
            <a:r>
              <a:rPr lang="cs-CZ" altLang="cs-CZ" sz="2200" b="1"/>
              <a:t>hromadné jevy utvářejí průběh demografické reprodukce</a:t>
            </a:r>
            <a:r>
              <a:rPr lang="cs-CZ" altLang="cs-CZ" sz="22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Nejvýznamnějšími demografickými událostmi jsou </a:t>
            </a:r>
            <a:r>
              <a:rPr lang="cs-CZ" altLang="cs-CZ" sz="2200" b="1" u="sng"/>
              <a:t>narození a úmrtí</a:t>
            </a:r>
            <a:r>
              <a:rPr lang="cs-CZ" altLang="cs-CZ" sz="2200"/>
              <a:t>, ze kterých jsou </a:t>
            </a:r>
            <a:r>
              <a:rPr lang="cs-CZ" altLang="cs-CZ" sz="2200" b="1"/>
              <a:t>odvozeny procesy</a:t>
            </a:r>
            <a:r>
              <a:rPr lang="cs-CZ" altLang="cs-CZ" sz="2200"/>
              <a:t> </a:t>
            </a:r>
            <a:r>
              <a:rPr lang="cs-CZ" altLang="cs-CZ" sz="2200" b="1" u="sng"/>
              <a:t>porodnosti a úmrtnosti</a:t>
            </a:r>
            <a:r>
              <a:rPr lang="cs-CZ" altLang="cs-CZ" sz="22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Specifickým druhem úmrtí jsou </a:t>
            </a:r>
            <a:r>
              <a:rPr lang="cs-CZ" altLang="cs-CZ" sz="2200" b="1"/>
              <a:t>potraty</a:t>
            </a:r>
            <a:r>
              <a:rPr lang="cs-CZ" altLang="cs-CZ" sz="2200"/>
              <a:t>, ze kterých se odvozuje </a:t>
            </a:r>
            <a:r>
              <a:rPr lang="cs-CZ" altLang="cs-CZ" sz="2200" b="1"/>
              <a:t>potratovost</a:t>
            </a:r>
            <a:r>
              <a:rPr lang="cs-CZ" altLang="cs-CZ" sz="2200"/>
              <a:t>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Ostatní události ovlivňují demografickou reprodukci zprostředkovaně - uzavírání sňatků (sňatečnost) a jejich rušení (rozvodovost) ovlivňuje porodnost, nemoci (nemocnost) ovlivňují úmrtnost apod.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4FA6BA82-4D7B-4BD4-BDEB-A41EBA4ED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18434" name="Zástupný symbol pro obsah 2">
            <a:extLst>
              <a:ext uri="{FF2B5EF4-FFF2-40B4-BE49-F238E27FC236}">
                <a16:creationId xmlns:a16="http://schemas.microsoft.com/office/drawing/2014/main" id="{E22492DB-8CA5-4C2D-983A-A8AD90B5A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b="1"/>
              <a:t>Demografický proces znamená</a:t>
            </a:r>
            <a:r>
              <a:rPr lang="cs-CZ" altLang="cs-CZ" sz="2400"/>
              <a:t>, že </a:t>
            </a:r>
            <a:r>
              <a:rPr lang="cs-CZ" altLang="cs-CZ" sz="2400" b="1"/>
              <a:t>jedinec prožívá změnu svého stavu…</a:t>
            </a:r>
            <a:r>
              <a:rPr lang="cs-CZ" altLang="cs-CZ" sz="2400"/>
              <a:t>, </a:t>
            </a:r>
            <a:r>
              <a:rPr lang="cs-CZ" altLang="cs-CZ" sz="2400" b="1"/>
              <a:t>událost</a:t>
            </a:r>
            <a:r>
              <a:rPr lang="cs-CZ" altLang="cs-CZ" sz="2400"/>
              <a:t> potom pro jedince znamená </a:t>
            </a:r>
            <a:r>
              <a:rPr lang="cs-CZ" altLang="cs-CZ" sz="2400" b="1"/>
              <a:t>skutečný přechod z jednoho stavu do druhého</a:t>
            </a:r>
            <a:r>
              <a:rPr lang="cs-CZ" altLang="cs-CZ" sz="2400"/>
              <a:t>, neboli je to </a:t>
            </a:r>
            <a:r>
              <a:rPr lang="cs-CZ" altLang="cs-CZ" sz="2400" b="1"/>
              <a:t>uskutečnění proce</a:t>
            </a:r>
            <a:r>
              <a:rPr lang="cs-CZ" altLang="cs-CZ" sz="2400"/>
              <a:t>su.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Např. úmrtnost - proces, při kterém jedinec přechází ze stavu "žijící" do stavu "zemřelý"; úmrtí - uskutečnění přechodu ze stavu žijící do stavu zemřelý pro určitého daného jedince.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b="1"/>
              <a:t>Každý z demografických procesů se projevuje demografickou událostí</a:t>
            </a:r>
            <a:r>
              <a:rPr lang="cs-CZ" altLang="cs-CZ" sz="2400"/>
              <a:t>: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3642</Words>
  <Application>Microsoft Office PowerPoint</Application>
  <PresentationFormat>Širokoúhlá obrazovka</PresentationFormat>
  <Paragraphs>327</Paragraphs>
  <Slides>50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Cambria</vt:lpstr>
      <vt:lpstr>Tahoma</vt:lpstr>
      <vt:lpstr>Verdana</vt:lpstr>
      <vt:lpstr>Wingdings</vt:lpstr>
      <vt:lpstr>Prezentace-ECON-CZ</vt:lpstr>
      <vt:lpstr>OBSAH PŘEDMĚTU, OBJEKT A PŘEDMĚT STUDIA, VÝUKA DEMOGRAFIE NA JINÝCH VYSOKÝCH ŠKOLÁCH, DEMOGRAFIE A EKONOMIE, HISTORIE DEMOGRAFICKÉ STATISTIKY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Demografické procesy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 PŘEDMĚTU, OBJEKT A PŘEDMĚT STUDIA, VÝUKA DEMOGRAFIE NA JINÝCH VYSOKÝCH ŠKOLÁCH, DEMOGRAFIE A EKONOMIE, HISTORIE DEMOGRAFICKÉ STATISTIKY </dc:title>
  <dc:creator>Krajíčková Aneta</dc:creator>
  <cp:lastModifiedBy>Krajíčková Aneta</cp:lastModifiedBy>
  <cp:revision>1</cp:revision>
  <dcterms:created xsi:type="dcterms:W3CDTF">2020-02-26T12:40:50Z</dcterms:created>
  <dcterms:modified xsi:type="dcterms:W3CDTF">2020-02-26T12:44:02Z</dcterms:modified>
</cp:coreProperties>
</file>