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1"/>
  </p:notesMasterIdLst>
  <p:handoutMasterIdLst>
    <p:handoutMasterId r:id="rId92"/>
  </p:handoutMasterIdLst>
  <p:sldIdLst>
    <p:sldId id="256" r:id="rId2"/>
    <p:sldId id="344" r:id="rId3"/>
    <p:sldId id="34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9" d="100"/>
          <a:sy n="69" d="100"/>
        </p:scale>
        <p:origin x="608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FAF2E1-3822-417B-BFFC-311F65FE9B32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88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8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2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4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09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5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24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50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12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32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5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63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5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84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12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91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60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60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21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7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83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09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96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59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23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87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80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875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17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126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7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91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490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447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36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392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85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40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788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01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52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0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494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014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12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231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381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26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468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76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659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253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0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69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4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213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110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92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5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59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001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9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559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44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960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800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0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90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9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5CB525-70AD-4F19-ACFB-E48435C55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B512D2-6352-4A4E-8287-47704309F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4A9247-FF1F-4A1B-9929-2F67145ED6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C2321-535A-4487-B649-EED9C7CB51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927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CB525-70AD-4F19-ACFB-E48435C55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512D2-6352-4A4E-8287-47704309F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A9247-FF1F-4A1B-9929-2F67145ED6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FB1FC-C62B-4201-9B98-FC25E4407E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098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5/56/Egede_nuuk.JPG" TargetMode="External"/><Relationship Id="rId3" Type="http://schemas.openxmlformats.org/officeDocument/2006/relationships/hyperlink" Target="https://upload.wikimedia.org/wikipedia/commons/6/65/Houses_in_Sisimiut_in_2010_(7)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national-geographic.cz/galerie/foto.html?mm=ar_36610_0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novinky.cz/182/391828-original1-4ncow.jpg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hyperlink" Target="http://media.novinky.cz/182/391829-original1-qvz8x.jpg" TargetMode="Externa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www.puzzle-puzzle.cz/ImgZbozi/Maxi/m-jenicek-a-marenka-2097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obodnymonitor.cz/byznys/diky-klimatickym-zmenam-se-z-anglie-stava-nova-vinarska-velmoc/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ysocina-news.cz/data-to-40/28426/preface/full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//commons.wikimedia.org/wiki/File:Potato_plant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9/93/2000_Year_Temperature_Comparison_cs.p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Stárnutí populace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</a:t>
            </a:r>
            <a:r>
              <a:rPr lang="cs-CZ" dirty="0" smtClean="0"/>
              <a:t>8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 smtClean="0"/>
              <a:t>Největší demografické </a:t>
            </a:r>
          </a:p>
          <a:p>
            <a:pPr algn="ctr"/>
            <a:r>
              <a:rPr lang="cs-CZ" sz="4400" b="1" dirty="0" smtClean="0"/>
              <a:t>excesy v dějinách lidstva</a:t>
            </a:r>
            <a:endParaRPr lang="cs-CZ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40509" y="981075"/>
            <a:ext cx="10760364" cy="55435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Říše Chetitů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Existovala zhruba v období 2300 – 717 př. n. l. 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Předkové Chetitů přišli z území mezi Černým a Kaspickým mořem, z kavkazských plání a usadili se v dnešním Turecku a Sýrii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V roce 1531 př. n. l. </a:t>
            </a:r>
            <a:r>
              <a:rPr lang="cs-CZ" altLang="cs-CZ" sz="2400" b="1" dirty="0">
                <a:latin typeface="Cambria" panose="02040503050406030204" pitchFamily="18" charset="0"/>
              </a:rPr>
              <a:t>dobývají slavný Babylon a odolají i náporu silného Egypta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Podobně jako další tehdejší národy sláva říše postupně upadá a definitivně ji </a:t>
            </a:r>
            <a:r>
              <a:rPr lang="cs-CZ" altLang="cs-CZ" sz="2400" b="1" dirty="0">
                <a:latin typeface="Cambria" panose="02040503050406030204" pitchFamily="18" charset="0"/>
              </a:rPr>
              <a:t>zničí dlouhé ničivé sucho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Divoké kmeny z východu navíc napadají a likvidují oslabená chetitská města </a:t>
            </a:r>
            <a:r>
              <a:rPr lang="cs-CZ" altLang="cs-CZ" sz="2400" dirty="0">
                <a:latin typeface="Cambria" panose="02040503050406030204" pitchFamily="18" charset="0"/>
              </a:rPr>
              <a:t>a roku 717 padne poslední pevnost balkánským nájezdníkům..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3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9804" y="467088"/>
            <a:ext cx="11434617" cy="5845175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Mayská civilizace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Existovala zhruba v období 2600 př. n. l až 600 n. l.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Největší rozkvět ovšem sahá až do našeho letopočtu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Monumentální město </a:t>
            </a:r>
            <a:r>
              <a:rPr lang="cs-CZ" altLang="cs-CZ" sz="2400" b="1" dirty="0" err="1">
                <a:latin typeface="Cambria" panose="02040503050406030204" pitchFamily="18" charset="0"/>
              </a:rPr>
              <a:t>Teotihuacán</a:t>
            </a:r>
            <a:r>
              <a:rPr lang="cs-CZ" altLang="cs-CZ" sz="2400" dirty="0">
                <a:latin typeface="Cambria" panose="02040503050406030204" pitchFamily="18" charset="0"/>
              </a:rPr>
              <a:t> mělo na konci uvedeného období asi </a:t>
            </a:r>
            <a:r>
              <a:rPr lang="cs-CZ" altLang="cs-CZ" sz="2400" b="1" dirty="0">
                <a:latin typeface="Cambria" panose="02040503050406030204" pitchFamily="18" charset="0"/>
              </a:rPr>
              <a:t>200 tisíc obyvatel</a:t>
            </a:r>
            <a:r>
              <a:rPr lang="cs-CZ" altLang="cs-CZ" sz="2400" dirty="0">
                <a:latin typeface="Cambria" panose="02040503050406030204" pitchFamily="18" charset="0"/>
              </a:rPr>
              <a:t>, kteří žili na </a:t>
            </a:r>
            <a:r>
              <a:rPr lang="cs-CZ" altLang="cs-CZ" sz="2400" b="1" dirty="0">
                <a:latin typeface="Cambria" panose="02040503050406030204" pitchFamily="18" charset="0"/>
              </a:rPr>
              <a:t>20 km</a:t>
            </a:r>
            <a:r>
              <a:rPr lang="cs-CZ" altLang="cs-CZ" sz="2400" b="1" baseline="30000" dirty="0">
                <a:latin typeface="Cambria" panose="02040503050406030204" pitchFamily="18" charset="0"/>
              </a:rPr>
              <a:t>2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Během pár let </a:t>
            </a:r>
            <a:r>
              <a:rPr lang="cs-CZ" altLang="cs-CZ" sz="2400" dirty="0">
                <a:latin typeface="Cambria" panose="02040503050406030204" pitchFamily="18" charset="0"/>
              </a:rPr>
              <a:t>s ovšem nejen toto obří indiánské město, ale i  </a:t>
            </a:r>
            <a:r>
              <a:rPr lang="cs-CZ" altLang="cs-CZ" sz="2400" b="1" dirty="0">
                <a:latin typeface="Cambria" panose="02040503050406030204" pitchFamily="18" charset="0"/>
              </a:rPr>
              <a:t>celá říše záhadně rozpadá a zaniká </a:t>
            </a:r>
            <a:r>
              <a:rPr lang="cs-CZ" altLang="cs-CZ" sz="2400" dirty="0">
                <a:latin typeface="Cambria" panose="02040503050406030204" pitchFamily="18" charset="0"/>
              </a:rPr>
              <a:t>- </a:t>
            </a:r>
            <a:r>
              <a:rPr lang="cs-CZ" altLang="cs-CZ" sz="2400" i="1" dirty="0">
                <a:latin typeface="Cambria" panose="02040503050406030204" pitchFamily="18" charset="0"/>
              </a:rPr>
              <a:t>“…jakoby se všichni najednou sbalili a odjeli na pláž..“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Důvody zániku? </a:t>
            </a:r>
            <a:r>
              <a:rPr lang="cs-CZ" altLang="cs-CZ" sz="2400" b="1" dirty="0">
                <a:latin typeface="Cambria" panose="02040503050406030204" pitchFamily="18" charset="0"/>
              </a:rPr>
              <a:t>Dlouhé a krvavé války mezi jednotlivými státy o suroviny, půdu i zajatce</a:t>
            </a:r>
            <a:r>
              <a:rPr lang="cs-CZ" altLang="cs-CZ" sz="2400" dirty="0">
                <a:latin typeface="Cambria" panose="02040503050406030204" pitchFamily="18" charset="0"/>
              </a:rPr>
              <a:t> (pracovní sílu a oběti bohům); dále </a:t>
            </a:r>
            <a:r>
              <a:rPr lang="cs-CZ" altLang="cs-CZ" sz="2400" b="1" dirty="0">
                <a:latin typeface="Cambria" panose="02040503050406030204" pitchFamily="18" charset="0"/>
              </a:rPr>
              <a:t>příliš honosný styl života královské rodiny </a:t>
            </a:r>
            <a:r>
              <a:rPr lang="cs-CZ" altLang="cs-CZ" sz="2400" dirty="0">
                <a:latin typeface="Cambria" panose="02040503050406030204" pitchFamily="18" charset="0"/>
              </a:rPr>
              <a:t>a z něho pramenící „lidové bouře“, ale i </a:t>
            </a:r>
            <a:r>
              <a:rPr lang="cs-CZ" altLang="cs-CZ" sz="2400" b="1" dirty="0">
                <a:latin typeface="Cambria" panose="02040503050406030204" pitchFamily="18" charset="0"/>
              </a:rPr>
              <a:t>neúrody z rostoucího sucha (odlesnění krajiny), populační exploze a nedostatek půdy a potravin..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6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300px-View_from_Pyramide_de_la_lu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8913"/>
            <a:ext cx="4067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800px-mexico_sunmoonpyram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44577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Teotihuacan-Pyram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500438"/>
            <a:ext cx="59039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135188" y="2997201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Teotihuacán</a:t>
            </a:r>
          </a:p>
        </p:txBody>
      </p:sp>
    </p:spTree>
    <p:extLst>
      <p:ext uri="{BB962C8B-B14F-4D97-AF65-F5344CB8AC3E}">
        <p14:creationId xmlns:p14="http://schemas.microsoft.com/office/powerpoint/2010/main" val="326891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ZÁNIK HISTORICKÝCH KULTUR</a:t>
            </a:r>
          </a:p>
        </p:txBody>
      </p:sp>
      <p:pic>
        <p:nvPicPr>
          <p:cNvPr id="23555" name="Picture 6" descr="dcb0f7307e_85217441_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81076"/>
            <a:ext cx="72009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500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aktax.cz/wp-content/uploads/2015/02/Atlanti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765175"/>
            <a:ext cx="80867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D0AC3B-5A27-4915-A5F6-526E09B5B885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4"/>
            <a:ext cx="8424862" cy="561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800" b="1" kern="0" dirty="0">
                <a:latin typeface="Cambria" pitchFamily="18" charset="0"/>
              </a:rPr>
              <a:t>ZÁNIK HISTORICKÝCH KULTUR – bájná Atlantida..</a:t>
            </a:r>
          </a:p>
        </p:txBody>
      </p:sp>
    </p:spTree>
    <p:extLst>
      <p:ext uri="{BB962C8B-B14F-4D97-AF65-F5344CB8AC3E}">
        <p14:creationId xmlns:p14="http://schemas.microsoft.com/office/powerpoint/2010/main" val="79749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42346" r="35863" b="15002"/>
          <a:stretch>
            <a:fillRect/>
          </a:stretch>
        </p:blipFill>
        <p:spPr bwMode="auto">
          <a:xfrm>
            <a:off x="2336801" y="981075"/>
            <a:ext cx="7681913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B06C00-7D15-4AF9-9636-F550ADBF2CEC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4"/>
            <a:ext cx="8424862" cy="561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800" b="1" kern="0" dirty="0">
                <a:latin typeface="Cambria" pitchFamily="18" charset="0"/>
              </a:rPr>
              <a:t>ZÁNIK HISTORICKÝCH KULTUR – bájná Atlantida..</a:t>
            </a:r>
          </a:p>
        </p:txBody>
      </p:sp>
    </p:spTree>
    <p:extLst>
      <p:ext uri="{BB962C8B-B14F-4D97-AF65-F5344CB8AC3E}">
        <p14:creationId xmlns:p14="http://schemas.microsoft.com/office/powerpoint/2010/main" val="369493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92275A-DC0A-4E34-AD18-9BABFE2AE55D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4"/>
            <a:ext cx="8424862" cy="561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800" b="1" kern="0" dirty="0">
                <a:latin typeface="Cambria" pitchFamily="18" charset="0"/>
              </a:rPr>
              <a:t>ZÁNIK HISTORICKÝCH KULTUR – bájná Atlantida..</a:t>
            </a:r>
          </a:p>
        </p:txBody>
      </p:sp>
      <p:pic>
        <p:nvPicPr>
          <p:cNvPr id="27651" name="Picture 2" descr="http://www.sga-project.com/images/atlantida-2/obr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1"/>
            <a:ext cx="45354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https://www.raremaps.com/maps/medium/25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750888"/>
            <a:ext cx="31813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37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orld map Atlan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68414"/>
            <a:ext cx="92392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29167C-1B6F-4FFB-9837-06C23785702C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4"/>
            <a:ext cx="8424862" cy="561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800" b="1" kern="0" dirty="0">
                <a:latin typeface="Cambria" pitchFamily="18" charset="0"/>
              </a:rPr>
              <a:t>ZÁNIK HISTORICKÝCH KULTUR – bájná Atlantida..</a:t>
            </a:r>
          </a:p>
        </p:txBody>
      </p:sp>
    </p:spTree>
    <p:extLst>
      <p:ext uri="{BB962C8B-B14F-4D97-AF65-F5344CB8AC3E}">
        <p14:creationId xmlns:p14="http://schemas.microsoft.com/office/powerpoint/2010/main" val="184563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 noChangeArrowheads="1"/>
          </p:cNvSpPr>
          <p:nvPr>
            <p:ph type="title"/>
          </p:nvPr>
        </p:nvSpPr>
        <p:spPr>
          <a:xfrm>
            <a:off x="1774825" y="115889"/>
            <a:ext cx="8713788" cy="706437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2969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44946" y="508000"/>
            <a:ext cx="11222182" cy="5945189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Konec prvního tisíciletí zapadá do období teplé středověké periody</a:t>
            </a:r>
          </a:p>
          <a:p>
            <a:pPr eaLnBrk="1" hangingPunct="1"/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/>
            <a:r>
              <a:rPr lang="cs-CZ" altLang="cs-CZ" sz="2400" dirty="0">
                <a:latin typeface="Cambria" panose="02040503050406030204" pitchFamily="18" charset="0"/>
              </a:rPr>
              <a:t>Svět (</a:t>
            </a:r>
            <a:r>
              <a:rPr lang="cs-CZ" altLang="cs-CZ" sz="2400" b="1" dirty="0">
                <a:latin typeface="Cambria" panose="02040503050406030204" pitchFamily="18" charset="0"/>
              </a:rPr>
              <a:t>Evropa</a:t>
            </a:r>
            <a:r>
              <a:rPr lang="cs-CZ" altLang="cs-CZ" sz="2400" dirty="0">
                <a:latin typeface="Cambria" panose="02040503050406030204" pitchFamily="18" charset="0"/>
              </a:rPr>
              <a:t>) zažívá teploty o </a:t>
            </a:r>
            <a:r>
              <a:rPr lang="cs-CZ" altLang="cs-CZ" sz="2400" b="1" dirty="0">
                <a:latin typeface="Cambria" panose="02040503050406030204" pitchFamily="18" charset="0"/>
              </a:rPr>
              <a:t>2-4 st. vyšší </a:t>
            </a:r>
            <a:r>
              <a:rPr lang="cs-CZ" altLang="cs-CZ" sz="2400" dirty="0">
                <a:latin typeface="Cambria" panose="02040503050406030204" pitchFamily="18" charset="0"/>
              </a:rPr>
              <a:t>než v předchozích stoletích</a:t>
            </a:r>
          </a:p>
          <a:p>
            <a:pPr eaLnBrk="1" hangingPunct="1"/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/>
            <a:r>
              <a:rPr lang="cs-CZ" altLang="cs-CZ" sz="2400" dirty="0">
                <a:latin typeface="Cambria" panose="02040503050406030204" pitchFamily="18" charset="0"/>
              </a:rPr>
              <a:t>Průměrný </a:t>
            </a:r>
            <a:r>
              <a:rPr lang="cs-CZ" altLang="cs-CZ" sz="2400" b="1" dirty="0">
                <a:latin typeface="Cambria" panose="02040503050406030204" pitchFamily="18" charset="0"/>
              </a:rPr>
              <a:t>sedlák se dožívá stále 35 let </a:t>
            </a:r>
            <a:r>
              <a:rPr lang="cs-CZ" altLang="cs-CZ" sz="2400" dirty="0">
                <a:latin typeface="Cambria" panose="02040503050406030204" pitchFamily="18" charset="0"/>
              </a:rPr>
              <a:t>a žije jako nevolník, ale sklizně jsou větší, je více jídla, vysychají bažiny, ubývá komárů (malárie), ubývá obecně nemocí</a:t>
            </a:r>
          </a:p>
          <a:p>
            <a:pPr eaLnBrk="1" hangingPunct="1"/>
            <a:endParaRPr lang="cs-CZ" altLang="cs-CZ" sz="2400" b="1" dirty="0">
              <a:latin typeface="Cambria" panose="02040503050406030204" pitchFamily="18" charset="0"/>
            </a:endParaRPr>
          </a:p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Rodí se velký počet dětí </a:t>
            </a:r>
            <a:r>
              <a:rPr lang="cs-CZ" altLang="cs-CZ" sz="2400" dirty="0">
                <a:latin typeface="Cambria" panose="02040503050406030204" pitchFamily="18" charset="0"/>
              </a:rPr>
              <a:t>v Evropě, Číně, Indii, Rusku…, třebaže se každé druhé nedožije jednoho roku</a:t>
            </a:r>
          </a:p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Vikingové</a:t>
            </a:r>
            <a:r>
              <a:rPr lang="cs-CZ" altLang="cs-CZ" sz="2400" dirty="0">
                <a:latin typeface="Cambria" panose="02040503050406030204" pitchFamily="18" charset="0"/>
              </a:rPr>
              <a:t> (především z Norska) </a:t>
            </a:r>
            <a:r>
              <a:rPr lang="cs-CZ" altLang="cs-CZ" sz="2400" b="1" dirty="0">
                <a:latin typeface="Cambria" panose="02040503050406030204" pitchFamily="18" charset="0"/>
              </a:rPr>
              <a:t>objevují novou zemi</a:t>
            </a:r>
            <a:r>
              <a:rPr lang="cs-CZ" altLang="cs-CZ" sz="2400" dirty="0">
                <a:latin typeface="Cambria" panose="02040503050406030204" pitchFamily="18" charset="0"/>
              </a:rPr>
              <a:t>, která dostává jméno </a:t>
            </a:r>
            <a:r>
              <a:rPr lang="cs-CZ" altLang="cs-CZ" sz="2400" b="1" dirty="0" err="1">
                <a:latin typeface="Cambria" panose="02040503050406030204" pitchFamily="18" charset="0"/>
              </a:rPr>
              <a:t>Groenland</a:t>
            </a:r>
            <a:r>
              <a:rPr lang="cs-CZ" altLang="cs-CZ" sz="2400" b="1" dirty="0">
                <a:latin typeface="Cambria" panose="02040503050406030204" pitchFamily="18" charset="0"/>
              </a:rPr>
              <a:t> – Zelená země</a:t>
            </a: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8774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 descr="File:Houses in Sisimiut in 2010 (7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409575"/>
            <a:ext cx="38893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23236" r="26872" b="13235"/>
          <a:stretch>
            <a:fillRect/>
          </a:stretch>
        </p:blipFill>
        <p:spPr bwMode="auto">
          <a:xfrm>
            <a:off x="2063750" y="576264"/>
            <a:ext cx="41036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ovéPole 3"/>
          <p:cNvSpPr txBox="1">
            <a:spLocks noChangeArrowheads="1"/>
          </p:cNvSpPr>
          <p:nvPr/>
        </p:nvSpPr>
        <p:spPr bwMode="auto">
          <a:xfrm>
            <a:off x="2433638" y="225426"/>
            <a:ext cx="3211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Hlavní město Grónska - Nuuk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1749" name="TextovéPole 4"/>
          <p:cNvSpPr txBox="1">
            <a:spLocks noChangeArrowheads="1"/>
          </p:cNvSpPr>
          <p:nvPr/>
        </p:nvSpPr>
        <p:spPr bwMode="auto">
          <a:xfrm>
            <a:off x="6637339" y="41275"/>
            <a:ext cx="177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Přístav Sisimiut</a:t>
            </a:r>
          </a:p>
        </p:txBody>
      </p:sp>
      <p:pic>
        <p:nvPicPr>
          <p:cNvPr id="31750" name="Obrázek 5" descr="Jak se žije v hlavním městě Grónska? Vítejte v Nuuku, metropoli ostrova věčného ledu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500438"/>
            <a:ext cx="46799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6" descr="File:Egede nuuk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3446464"/>
            <a:ext cx="38528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4945" y="443345"/>
            <a:ext cx="11120582" cy="5394037"/>
          </a:xfrm>
        </p:spPr>
        <p:txBody>
          <a:bodyPr/>
          <a:lstStyle/>
          <a:p>
            <a:r>
              <a:rPr lang="cs-CZ" sz="2000" b="1" dirty="0"/>
              <a:t>Přesné definovaní extrémních událostí, katastrof či pohrom je ve své podstatě poměrně komplikované</a:t>
            </a:r>
            <a:r>
              <a:rPr lang="cs-CZ" sz="2000" dirty="0"/>
              <a:t>. Anglická literatura (např. </a:t>
            </a:r>
            <a:r>
              <a:rPr lang="cs-CZ" sz="2000" dirty="0" err="1"/>
              <a:t>Quarantelli</a:t>
            </a:r>
            <a:r>
              <a:rPr lang="cs-CZ" sz="2000" dirty="0"/>
              <a:t>, 1994) rozlišuje zvlášť pojmy pohroma (</a:t>
            </a:r>
            <a:r>
              <a:rPr lang="cs-CZ" sz="2000" i="1" dirty="0" err="1"/>
              <a:t>disaster</a:t>
            </a:r>
            <a:r>
              <a:rPr lang="cs-CZ" sz="2000" dirty="0"/>
              <a:t>) a katastrofa (</a:t>
            </a:r>
            <a:r>
              <a:rPr lang="cs-CZ" sz="2000" i="1" dirty="0" err="1"/>
              <a:t>catastrophe</a:t>
            </a:r>
            <a:r>
              <a:rPr lang="cs-CZ" sz="2000" dirty="0"/>
              <a:t>), podle níž lze oba odlišit na základě vybraných znaků. Při katastrofě by měly být naplněny tyto skutečnosti</a:t>
            </a:r>
            <a:r>
              <a:rPr lang="cs-CZ" sz="2000" dirty="0" smtClean="0"/>
              <a:t>: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5" y="3140363"/>
            <a:ext cx="11486991" cy="19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9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8229600" cy="563562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BE1185-98DD-4102-BE8B-F8F88C11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36" y="692151"/>
            <a:ext cx="11194473" cy="5745594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latin typeface="Cambria" panose="02040503050406030204" pitchFamily="18" charset="0"/>
              </a:rPr>
              <a:t>S příchodem </a:t>
            </a:r>
            <a:r>
              <a:rPr lang="cs-CZ" sz="2400" b="1" dirty="0">
                <a:latin typeface="Cambria" panose="02040503050406030204" pitchFamily="18" charset="0"/>
              </a:rPr>
              <a:t>14. století </a:t>
            </a:r>
            <a:r>
              <a:rPr lang="cs-CZ" sz="2400" dirty="0">
                <a:latin typeface="Cambria" panose="02040503050406030204" pitchFamily="18" charset="0"/>
              </a:rPr>
              <a:t>se počasí a především </a:t>
            </a:r>
            <a:r>
              <a:rPr lang="cs-CZ" sz="2400" b="1" dirty="0">
                <a:latin typeface="Cambria" panose="02040503050406030204" pitchFamily="18" charset="0"/>
              </a:rPr>
              <a:t>podnebí </a:t>
            </a:r>
            <a:r>
              <a:rPr lang="cs-CZ" sz="2400" dirty="0">
                <a:latin typeface="Cambria" panose="02040503050406030204" pitchFamily="18" charset="0"/>
              </a:rPr>
              <a:t>(dlouhodobý stav počasí) </a:t>
            </a:r>
            <a:r>
              <a:rPr lang="cs-CZ" sz="2400" b="1" dirty="0">
                <a:latin typeface="Cambria" panose="02040503050406030204" pitchFamily="18" charset="0"/>
              </a:rPr>
              <a:t>začínají měnit</a:t>
            </a:r>
          </a:p>
          <a:p>
            <a:pPr eaLnBrk="1" hangingPunct="1"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Slábnou </a:t>
            </a:r>
            <a:r>
              <a:rPr lang="cs-CZ" sz="2400" dirty="0">
                <a:latin typeface="Cambria" panose="02040503050406030204" pitchFamily="18" charset="0"/>
              </a:rPr>
              <a:t>sluneční paprsky, </a:t>
            </a:r>
            <a:r>
              <a:rPr lang="cs-CZ" sz="2400" b="1" dirty="0">
                <a:latin typeface="Cambria" panose="02040503050406030204" pitchFamily="18" charset="0"/>
              </a:rPr>
              <a:t>teplota </a:t>
            </a:r>
            <a:r>
              <a:rPr lang="cs-CZ" sz="2400" dirty="0">
                <a:latin typeface="Cambria" panose="02040503050406030204" pitchFamily="18" charset="0"/>
              </a:rPr>
              <a:t>během jednoho turbulentního desetiletí </a:t>
            </a:r>
            <a:r>
              <a:rPr lang="cs-CZ" sz="2400" b="1" dirty="0">
                <a:latin typeface="Cambria" panose="02040503050406030204" pitchFamily="18" charset="0"/>
              </a:rPr>
              <a:t>klesne o dva stupně..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…, což se nezdá moc, ale </a:t>
            </a:r>
            <a:r>
              <a:rPr lang="cs-CZ" sz="2400" b="1" dirty="0">
                <a:latin typeface="Cambria" panose="02040503050406030204" pitchFamily="18" charset="0"/>
              </a:rPr>
              <a:t>klimatická reakce je tragická</a:t>
            </a:r>
          </a:p>
          <a:p>
            <a:pPr eaLnBrk="1" hangingPunct="1"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Vše </a:t>
            </a:r>
            <a:r>
              <a:rPr lang="cs-CZ" sz="2400" dirty="0">
                <a:latin typeface="Cambria" panose="02040503050406030204" pitchFamily="18" charset="0"/>
              </a:rPr>
              <a:t>začíná studenými a vlhkými roky 1315 – 1322, které odstartují </a:t>
            </a:r>
            <a:r>
              <a:rPr lang="cs-CZ" sz="2400" b="1" dirty="0">
                <a:latin typeface="Cambria" panose="02040503050406030204" pitchFamily="18" charset="0"/>
              </a:rPr>
              <a:t>řetězovou reakci trvající více než 500 let</a:t>
            </a:r>
          </a:p>
          <a:p>
            <a:pPr eaLnBrk="1" hangingPunct="1"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Příliš </a:t>
            </a:r>
            <a:r>
              <a:rPr lang="cs-CZ" sz="2400" dirty="0">
                <a:latin typeface="Cambria" panose="02040503050406030204" pitchFamily="18" charset="0"/>
              </a:rPr>
              <a:t>mnoho srážek způsobí neúrodu a hlad, po </a:t>
            </a:r>
            <a:r>
              <a:rPr lang="cs-CZ" sz="2400" b="1" dirty="0">
                <a:latin typeface="Cambria" panose="02040503050406030204" pitchFamily="18" charset="0"/>
              </a:rPr>
              <a:t>pěti letech dešťů a chladu zemře v Evropě 1,5 mil. </a:t>
            </a:r>
            <a:r>
              <a:rPr lang="cs-CZ" sz="2400" b="1" dirty="0">
                <a:latin typeface="Cambria" panose="02040503050406030204" pitchFamily="18" charset="0"/>
              </a:rPr>
              <a:t>lidí</a:t>
            </a:r>
          </a:p>
          <a:p>
            <a:pPr eaLnBrk="1" hangingPunct="1"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Zemědělská </a:t>
            </a:r>
            <a:r>
              <a:rPr lang="cs-CZ" sz="2400" dirty="0">
                <a:latin typeface="Cambria" panose="02040503050406030204" pitchFamily="18" charset="0"/>
              </a:rPr>
              <a:t>půda se změní v </a:t>
            </a:r>
            <a:r>
              <a:rPr lang="cs-CZ" sz="2400" b="1" dirty="0">
                <a:latin typeface="Cambria" panose="02040503050406030204" pitchFamily="18" charset="0"/>
              </a:rPr>
              <a:t>rozbahněné bezcenné pozemky</a:t>
            </a:r>
          </a:p>
        </p:txBody>
      </p:sp>
    </p:spTree>
    <p:extLst>
      <p:ext uri="{BB962C8B-B14F-4D97-AF65-F5344CB8AC3E}">
        <p14:creationId xmlns:p14="http://schemas.microsoft.com/office/powerpoint/2010/main" val="32408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F7C816-DEBC-4492-B037-FF0B8442C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2" y="581891"/>
            <a:ext cx="11563926" cy="587129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latin typeface="Cambria" panose="02040503050406030204" pitchFamily="18" charset="0"/>
              </a:rPr>
              <a:t>Lidé samozřejmě neumírají pouze na vyhladovění, ale na </a:t>
            </a:r>
            <a:r>
              <a:rPr lang="cs-CZ" sz="2400" b="1" dirty="0">
                <a:latin typeface="Cambria" panose="02040503050406030204" pitchFamily="18" charset="0"/>
              </a:rPr>
              <a:t>nemoci způsobené hladem </a:t>
            </a:r>
            <a:r>
              <a:rPr lang="cs-CZ" sz="2400" dirty="0">
                <a:latin typeface="Cambria" panose="02040503050406030204" pitchFamily="18" charset="0"/>
              </a:rPr>
              <a:t>(tzv. hladomory)</a:t>
            </a:r>
          </a:p>
          <a:p>
            <a:pPr eaLnBrk="1" hangingPunct="1">
              <a:defRPr/>
            </a:pPr>
            <a:endParaRPr lang="cs-CZ" sz="2400" dirty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cs-CZ" sz="2400" dirty="0">
                <a:latin typeface="Cambria" panose="02040503050406030204" pitchFamily="18" charset="0"/>
              </a:rPr>
              <a:t>Je to </a:t>
            </a:r>
            <a:r>
              <a:rPr lang="cs-CZ" sz="2400" b="1" dirty="0">
                <a:latin typeface="Cambria" panose="02040503050406030204" pitchFamily="18" charset="0"/>
              </a:rPr>
              <a:t>živná půda </a:t>
            </a:r>
            <a:r>
              <a:rPr lang="cs-CZ" sz="2400" dirty="0">
                <a:latin typeface="Cambria" panose="02040503050406030204" pitchFamily="18" charset="0"/>
              </a:rPr>
              <a:t>mj. pro </a:t>
            </a:r>
            <a:r>
              <a:rPr lang="cs-CZ" sz="2400" b="1" dirty="0">
                <a:latin typeface="Cambria" panose="02040503050406030204" pitchFamily="18" charset="0"/>
              </a:rPr>
              <a:t>dýmějový mor</a:t>
            </a:r>
            <a:r>
              <a:rPr lang="cs-CZ" sz="2400" dirty="0">
                <a:latin typeface="Cambria" panose="02040503050406030204" pitchFamily="18" charset="0"/>
              </a:rPr>
              <a:t>, který s sebou přivážejí námořníci </a:t>
            </a:r>
            <a:r>
              <a:rPr lang="cs-CZ" sz="2400" b="1" dirty="0">
                <a:latin typeface="Cambria" panose="02040503050406030204" pitchFamily="18" charset="0"/>
              </a:rPr>
              <a:t>na lodích s kořením z Asie </a:t>
            </a:r>
            <a:r>
              <a:rPr lang="cs-CZ" sz="2400" dirty="0">
                <a:latin typeface="Cambria" panose="02040503050406030204" pitchFamily="18" charset="0"/>
              </a:rPr>
              <a:t>(epidemie počínající rokem 1347 – viz dále)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</a:t>
            </a:r>
            <a:r>
              <a:rPr lang="cs-CZ" sz="1800" dirty="0">
                <a:latin typeface="Cambria" panose="02040503050406030204" pitchFamily="18" charset="0"/>
              </a:rPr>
              <a:t>(jen Francie mezi roky 1371 – 1791 zažije 111 hladomorů)</a:t>
            </a:r>
          </a:p>
          <a:p>
            <a:pPr eaLnBrk="1" hangingPunct="1">
              <a:defRPr/>
            </a:pPr>
            <a:endParaRPr lang="cs-CZ" sz="2400" dirty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cs-CZ" sz="2400" dirty="0">
                <a:latin typeface="Cambria" panose="02040503050406030204" pitchFamily="18" charset="0"/>
              </a:rPr>
              <a:t>Malá doba ledová vytvoří </a:t>
            </a:r>
            <a:r>
              <a:rPr lang="cs-CZ" sz="2400" b="1" dirty="0">
                <a:latin typeface="Cambria" panose="02040503050406030204" pitchFamily="18" charset="0"/>
              </a:rPr>
              <a:t>„ideální“ podmínky pro různé epidemie, zejména moru…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… </a:t>
            </a:r>
            <a:r>
              <a:rPr lang="cs-CZ" sz="2400" b="1" dirty="0">
                <a:latin typeface="Cambria" panose="02040503050406030204" pitchFamily="18" charset="0"/>
              </a:rPr>
              <a:t>lidé žijí </a:t>
            </a:r>
            <a:r>
              <a:rPr lang="cs-CZ" sz="2400" dirty="0">
                <a:latin typeface="Cambria" panose="02040503050406030204" pitchFamily="18" charset="0"/>
              </a:rPr>
              <a:t>v tehdejších městech co nejvíce </a:t>
            </a:r>
            <a:r>
              <a:rPr lang="cs-CZ" sz="2400" b="1" dirty="0">
                <a:latin typeface="Cambria" panose="02040503050406030204" pitchFamily="18" charset="0"/>
              </a:rPr>
              <a:t>pohromadě</a:t>
            </a:r>
            <a:r>
              <a:rPr lang="cs-CZ" sz="2400" dirty="0">
                <a:latin typeface="Cambria" panose="02040503050406030204" pitchFamily="18" charset="0"/>
              </a:rPr>
              <a:t>, aby se </a:t>
            </a:r>
            <a:r>
              <a:rPr lang="cs-CZ" sz="2400" b="1" dirty="0">
                <a:latin typeface="Cambria" panose="02040503050406030204" pitchFamily="18" charset="0"/>
              </a:rPr>
              <a:t>ušetřilo za vytápění</a:t>
            </a:r>
            <a:r>
              <a:rPr lang="cs-CZ" sz="2400" dirty="0">
                <a:latin typeface="Cambria" panose="02040503050406030204" pitchFamily="18" charset="0"/>
              </a:rPr>
              <a:t>, hygiena prakticky neexistuje a </a:t>
            </a:r>
            <a:r>
              <a:rPr lang="cs-CZ" sz="2400" b="1" dirty="0">
                <a:latin typeface="Cambria" panose="02040503050406030204" pitchFamily="18" charset="0"/>
              </a:rPr>
              <a:t>krysy</a:t>
            </a:r>
            <a:r>
              <a:rPr lang="cs-CZ" sz="2400" dirty="0">
                <a:latin typeface="Cambria" panose="02040503050406030204" pitchFamily="18" charset="0"/>
              </a:rPr>
              <a:t> jsou všude  - hledají teplo, mají </a:t>
            </a:r>
            <a:r>
              <a:rPr lang="cs-CZ" sz="2400" b="1" dirty="0">
                <a:latin typeface="Cambria" panose="02040503050406030204" pitchFamily="18" charset="0"/>
              </a:rPr>
              <a:t>blechy</a:t>
            </a:r>
            <a:r>
              <a:rPr lang="cs-CZ" sz="2400" dirty="0">
                <a:latin typeface="Cambria" panose="02040503050406030204" pitchFamily="18" charset="0"/>
              </a:rPr>
              <a:t> a ty </a:t>
            </a:r>
            <a:r>
              <a:rPr lang="cs-CZ" sz="2400" b="1" dirty="0">
                <a:latin typeface="Cambria" panose="02040503050406030204" pitchFamily="18" charset="0"/>
              </a:rPr>
              <a:t>přenášejí bakterie dýmějového moru</a:t>
            </a:r>
          </a:p>
        </p:txBody>
      </p:sp>
    </p:spTree>
    <p:extLst>
      <p:ext uri="{BB962C8B-B14F-4D97-AF65-F5344CB8AC3E}">
        <p14:creationId xmlns:p14="http://schemas.microsoft.com/office/powerpoint/2010/main" val="40651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Morový lékař v ochranném obleku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268413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Léčba nemocných v morovém špitálu v německém Hamburku (mědirytina P. A. Kiliana)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150938"/>
            <a:ext cx="41783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ovéPole 1"/>
          <p:cNvSpPr txBox="1">
            <a:spLocks noChangeArrowheads="1"/>
          </p:cNvSpPr>
          <p:nvPr/>
        </p:nvSpPr>
        <p:spPr bwMode="auto">
          <a:xfrm>
            <a:off x="5591175" y="485776"/>
            <a:ext cx="405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Léčba nemocných v morovém špitálu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 německém Hamburku </a:t>
            </a:r>
          </a:p>
        </p:txBody>
      </p:sp>
      <p:sp>
        <p:nvSpPr>
          <p:cNvPr id="37893" name="TextovéPole 2"/>
          <p:cNvSpPr txBox="1">
            <a:spLocks noChangeArrowheads="1"/>
          </p:cNvSpPr>
          <p:nvPr/>
        </p:nvSpPr>
        <p:spPr bwMode="auto">
          <a:xfrm>
            <a:off x="2351088" y="669926"/>
            <a:ext cx="3097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Morový lékař v ochranném obleku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7894" name="Picture 9" descr="Dýmějový mor zabil nejméně dvacet lidí. Nákazu nejčastěji přenášejí krysí blechy (ilustrační snímek)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716338"/>
            <a:ext cx="38703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ovéPole 1"/>
          <p:cNvSpPr txBox="1">
            <a:spLocks noChangeArrowheads="1"/>
          </p:cNvSpPr>
          <p:nvPr/>
        </p:nvSpPr>
        <p:spPr bwMode="auto">
          <a:xfrm>
            <a:off x="2085975" y="5707064"/>
            <a:ext cx="5519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Některé studie ovšem dokazují,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že krysy v tom byly nevinně,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že nákazu přenášeli hlavně pískomilové, žijící v Asii.</a:t>
            </a:r>
          </a:p>
        </p:txBody>
      </p:sp>
    </p:spTree>
    <p:extLst>
      <p:ext uri="{BB962C8B-B14F-4D97-AF65-F5344CB8AC3E}">
        <p14:creationId xmlns:p14="http://schemas.microsoft.com/office/powerpoint/2010/main" val="16256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 noChangeArrowheads="1"/>
          </p:cNvSpPr>
          <p:nvPr>
            <p:ph type="title"/>
          </p:nvPr>
        </p:nvSpPr>
        <p:spPr>
          <a:xfrm>
            <a:off x="1916544" y="108384"/>
            <a:ext cx="8229600" cy="561975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3993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06400" y="517236"/>
            <a:ext cx="11314545" cy="5935953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Husitské války</a:t>
            </a:r>
            <a:r>
              <a:rPr lang="cs-CZ" altLang="cs-CZ" sz="2400" dirty="0">
                <a:latin typeface="Cambria" panose="02040503050406030204" pitchFamily="18" charset="0"/>
              </a:rPr>
              <a:t> v 1. polovině 15. století </a:t>
            </a:r>
            <a:r>
              <a:rPr lang="cs-CZ" altLang="cs-CZ" sz="2400" b="1" dirty="0">
                <a:latin typeface="Cambria" panose="02040503050406030204" pitchFamily="18" charset="0"/>
              </a:rPr>
              <a:t>nemusely být </a:t>
            </a:r>
            <a:r>
              <a:rPr lang="cs-CZ" altLang="cs-CZ" sz="2400" dirty="0">
                <a:latin typeface="Cambria" panose="02040503050406030204" pitchFamily="18" charset="0"/>
              </a:rPr>
              <a:t>vůbec nebo by byly ještě smrtonosnější, kdyby nebylo malé doby ledové…, boj nejen o moc, ale i půdu a potraviny…</a:t>
            </a:r>
          </a:p>
          <a:p>
            <a:pPr eaLnBrk="1" hangingPunct="1"/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Polovina 15. století je posledním mementem Vikingů </a:t>
            </a:r>
            <a:r>
              <a:rPr lang="cs-CZ" altLang="cs-CZ" sz="2400" dirty="0">
                <a:latin typeface="Cambria" panose="02040503050406030204" pitchFamily="18" charset="0"/>
              </a:rPr>
              <a:t>na kdysi zeleném </a:t>
            </a:r>
            <a:r>
              <a:rPr lang="cs-CZ" altLang="cs-CZ" sz="2400" b="1" dirty="0">
                <a:latin typeface="Cambria" panose="02040503050406030204" pitchFamily="18" charset="0"/>
              </a:rPr>
              <a:t>Grónsku</a:t>
            </a:r>
            <a:r>
              <a:rPr lang="cs-CZ" altLang="cs-CZ" sz="2400" dirty="0">
                <a:latin typeface="Cambria" panose="02040503050406030204" pitchFamily="18" charset="0"/>
              </a:rPr>
              <a:t>, které zamrzá a zapadává sněhem…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přitom ještě ve 13. století tam žilo kolem 4 tis. kolonizátorů</a:t>
            </a: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latin typeface="Cambria" panose="02040503050406030204" pitchFamily="18" charset="0"/>
              </a:rPr>
              <a:t>původní Vikingové se živili z 80 % zemědělskou potravou (skopové maso) </a:t>
            </a:r>
            <a:r>
              <a:rPr lang="cs-CZ" altLang="cs-CZ" sz="2400" dirty="0">
                <a:latin typeface="Cambria" panose="02040503050406030204" pitchFamily="18" charset="0"/>
              </a:rPr>
              <a:t>a jen z 20 % potravou z moře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jak čas plynul a zima se prohlubovala, poměr se zcela otočil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v polovině 15. století odchází poslední osadníci zpět do Norska a stopy po nich mizí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794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19100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sp>
        <p:nvSpPr>
          <p:cNvPr id="4198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78691" y="692151"/>
            <a:ext cx="11591636" cy="6049963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mbria" panose="02040503050406030204" pitchFamily="18" charset="0"/>
              </a:rPr>
              <a:t>Ještě koncem 15. století vydá </a:t>
            </a:r>
            <a:r>
              <a:rPr lang="cs-CZ" altLang="cs-CZ" sz="2400" b="1" dirty="0">
                <a:latin typeface="Cambria" panose="02040503050406030204" pitchFamily="18" charset="0"/>
              </a:rPr>
              <a:t>papež Inocenc VIII. </a:t>
            </a:r>
            <a:r>
              <a:rPr lang="cs-CZ" altLang="cs-CZ" sz="2400" dirty="0">
                <a:latin typeface="Cambria" panose="02040503050406030204" pitchFamily="18" charset="0"/>
              </a:rPr>
              <a:t>dekret, ve kterém </a:t>
            </a:r>
            <a:r>
              <a:rPr lang="cs-CZ" altLang="cs-CZ" sz="2400" b="1" dirty="0">
                <a:latin typeface="Cambria" panose="02040503050406030204" pitchFamily="18" charset="0"/>
              </a:rPr>
              <a:t>svaluje veškerou vinu za ochlazení na čarodějnice</a:t>
            </a:r>
            <a:r>
              <a:rPr lang="cs-CZ" altLang="cs-CZ" sz="2400" dirty="0">
                <a:latin typeface="Cambria" panose="02040503050406030204" pitchFamily="18" charset="0"/>
              </a:rPr>
              <a:t> – procesy a upalování v Evropě začínají</a:t>
            </a:r>
          </a:p>
          <a:p>
            <a:pPr eaLnBrk="1" hangingPunct="1"/>
            <a:r>
              <a:rPr lang="cs-CZ" altLang="cs-CZ" sz="2400" dirty="0">
                <a:latin typeface="Cambria" panose="02040503050406030204" pitchFamily="18" charset="0"/>
              </a:rPr>
              <a:t>V roce 1601 způsobí </a:t>
            </a:r>
            <a:r>
              <a:rPr lang="cs-CZ" altLang="cs-CZ" sz="2400" b="1" dirty="0">
                <a:latin typeface="Cambria" panose="02040503050406030204" pitchFamily="18" charset="0"/>
              </a:rPr>
              <a:t>jediný hladomor v Rusku smrt půl milionu lidí</a:t>
            </a:r>
            <a:r>
              <a:rPr lang="cs-CZ" altLang="cs-CZ" sz="2400" dirty="0">
                <a:latin typeface="Cambria" panose="02040503050406030204" pitchFamily="18" charset="0"/>
              </a:rPr>
              <a:t> – dochází k vraždění sousedů i vlastních slabších dětí, aby to silnější přežilo</a:t>
            </a:r>
          </a:p>
          <a:p>
            <a:pPr eaLnBrk="1" hangingPunct="1"/>
            <a:r>
              <a:rPr lang="cs-CZ" altLang="cs-CZ" sz="2400" b="1" dirty="0">
                <a:latin typeface="Cambria" panose="02040503050406030204" pitchFamily="18" charset="0"/>
              </a:rPr>
              <a:t>Rodiče nemají dost jídla </a:t>
            </a:r>
            <a:r>
              <a:rPr lang="cs-CZ" altLang="cs-CZ" sz="2400" dirty="0">
                <a:latin typeface="Cambria" panose="02040503050406030204" pitchFamily="18" charset="0"/>
              </a:rPr>
              <a:t>a tak často nechávají děti v lese -  základ drsných pohádek (Jeníček a Mařenka – </a:t>
            </a:r>
            <a:r>
              <a:rPr lang="cs-CZ" altLang="cs-CZ" sz="2400" dirty="0" err="1">
                <a:latin typeface="Cambria" panose="02040503050406030204" pitchFamily="18" charset="0"/>
              </a:rPr>
              <a:t>Giambattista</a:t>
            </a:r>
            <a:r>
              <a:rPr lang="cs-CZ" altLang="cs-CZ" sz="2400" dirty="0">
                <a:latin typeface="Cambria" panose="02040503050406030204" pitchFamily="18" charset="0"/>
              </a:rPr>
              <a:t> Basile, později bratři Grimmové, pohádky H. Ch. Andersena) je na světě</a:t>
            </a:r>
          </a:p>
        </p:txBody>
      </p:sp>
      <p:pic>
        <p:nvPicPr>
          <p:cNvPr id="41988" name="Picture 5" descr="jenic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09" y="4210339"/>
            <a:ext cx="44577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Dětské puzzle 80 dílků - Jeníček a Mařenka">
            <a:hlinkClick r:id="rId4" tooltip="Dětské puzzle 80 dílků - Jeníček a Mařenk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68" y="4321464"/>
            <a:ext cx="3048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 noChangeArrowheads="1"/>
          </p:cNvSpPr>
          <p:nvPr>
            <p:ph type="title"/>
          </p:nvPr>
        </p:nvSpPr>
        <p:spPr>
          <a:xfrm>
            <a:off x="2032000" y="115888"/>
            <a:ext cx="8229600" cy="635000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sp>
        <p:nvSpPr>
          <p:cNvPr id="4403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836614"/>
            <a:ext cx="11139055" cy="5788025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Důsledky ochlazení</a:t>
            </a:r>
            <a:r>
              <a:rPr lang="cs-CZ" altLang="cs-CZ" sz="2400" dirty="0">
                <a:latin typeface="Cambria" panose="02040503050406030204" pitchFamily="18" charset="0"/>
              </a:rPr>
              <a:t> se projevují např. i </a:t>
            </a:r>
            <a:r>
              <a:rPr lang="cs-CZ" altLang="cs-CZ" sz="2400" b="1" dirty="0">
                <a:latin typeface="Cambria" panose="02040503050406030204" pitchFamily="18" charset="0"/>
              </a:rPr>
              <a:t>v konzumaci piva, vína a lihovin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Římané zavedli pěstování vína téměř všude</a:t>
            </a:r>
            <a:r>
              <a:rPr lang="cs-CZ" altLang="cs-CZ" sz="2400" dirty="0">
                <a:latin typeface="Cambria" panose="02040503050406030204" pitchFamily="18" charset="0"/>
              </a:rPr>
              <a:t>, kam se dostali (Německo, Polsko, severní Francie, Benelux, jižní Británie, Wales..)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Severnější státy v Evropě přestávají pěstovat víno a začínají se orientovat na pivo a tvrdý alkohol</a:t>
            </a:r>
            <a:r>
              <a:rPr lang="cs-CZ" altLang="cs-CZ" sz="2400" dirty="0">
                <a:latin typeface="Cambria" panose="02040503050406030204" pitchFamily="18" charset="0"/>
              </a:rPr>
              <a:t>, což vydrželo prakticky dodnes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  <p:pic>
        <p:nvPicPr>
          <p:cNvPr id="44036" name="Picture 2" descr="shutterstock británie anglie víno vinice">
            <a:hlinkClick r:id="rId3" tooltip="Globální oteplování z Anglie udělalo novou vinařskou velmoc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221164"/>
            <a:ext cx="33131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Ilustrační foto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4378326"/>
            <a:ext cx="31273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 descr="Jak to chodí v bavorské redakci VI. - Když město ožije pive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932238"/>
            <a:ext cx="172878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2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56356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sp>
        <p:nvSpPr>
          <p:cNvPr id="4608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15636" y="620713"/>
            <a:ext cx="11490037" cy="612140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S koncem třicetileté války průměrné teploty klesnou ještě o 1,5 stupně a Evropa se vylidňuje</a:t>
            </a:r>
            <a:r>
              <a:rPr lang="cs-CZ" altLang="cs-CZ" sz="2400" dirty="0">
                <a:latin typeface="Cambria" panose="02040503050406030204" pitchFamily="18" charset="0"/>
              </a:rPr>
              <a:t> (v Českých zemích se mluví až o 2/3 úbytku obyvatelstva)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Evropa by se mohla uživit </a:t>
            </a:r>
            <a:r>
              <a:rPr lang="cs-CZ" altLang="cs-CZ" sz="2400" b="1" dirty="0">
                <a:latin typeface="Cambria" panose="02040503050406030204" pitchFamily="18" charset="0"/>
              </a:rPr>
              <a:t>bramborami dovezenými z Ameriky</a:t>
            </a:r>
            <a:r>
              <a:rPr lang="cs-CZ" altLang="cs-CZ" sz="2400" dirty="0">
                <a:latin typeface="Cambria" panose="02040503050406030204" pitchFamily="18" charset="0"/>
              </a:rPr>
              <a:t>, ale Španělsko a Francie na ně zanevřou – jsou nečisté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 smtClean="0">
                <a:latin typeface="Cambria" panose="02040503050406030204" pitchFamily="18" charset="0"/>
              </a:rPr>
              <a:t>Navíc </a:t>
            </a:r>
            <a:r>
              <a:rPr lang="cs-CZ" altLang="cs-CZ" sz="2400" dirty="0">
                <a:latin typeface="Cambria" panose="02040503050406030204" pitchFamily="18" charset="0"/>
              </a:rPr>
              <a:t>dochází k </a:t>
            </a:r>
            <a:r>
              <a:rPr lang="cs-CZ" altLang="cs-CZ" sz="2400" b="1" dirty="0">
                <a:latin typeface="Cambria" panose="02040503050406030204" pitchFamily="18" charset="0"/>
              </a:rPr>
              <a:t>častým a velkým sopečným erupcím </a:t>
            </a:r>
            <a:r>
              <a:rPr lang="cs-CZ" altLang="cs-CZ" sz="2400" dirty="0">
                <a:latin typeface="Cambria" panose="02040503050406030204" pitchFamily="18" charset="0"/>
              </a:rPr>
              <a:t>(Japonsko, Island, Indonésie..), které mají prokazatelně negativní vliv na změny klimatu</a:t>
            </a:r>
          </a:p>
        </p:txBody>
      </p:sp>
      <p:pic>
        <p:nvPicPr>
          <p:cNvPr id="46084" name="Picture 2" descr="http://czech-press.cz/afp/editor/slozky/mkretro/p200312mk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0" y="2427287"/>
            <a:ext cx="1352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3" descr="Sazenice bramboru">
            <a:hlinkClick r:id="rId4" tooltip="Sazenice bramboru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2427287"/>
            <a:ext cx="1244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5" descr="soptící Pinatub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985328"/>
            <a:ext cx="23510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ovéPole 3"/>
          <p:cNvSpPr txBox="1">
            <a:spLocks noChangeArrowheads="1"/>
          </p:cNvSpPr>
          <p:nvPr/>
        </p:nvSpPr>
        <p:spPr bwMode="auto">
          <a:xfrm>
            <a:off x="5885873" y="5984587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Tambora 1815, Indonésie</a:t>
            </a:r>
          </a:p>
        </p:txBody>
      </p:sp>
    </p:spTree>
    <p:extLst>
      <p:ext uri="{BB962C8B-B14F-4D97-AF65-F5344CB8AC3E}">
        <p14:creationId xmlns:p14="http://schemas.microsoft.com/office/powerpoint/2010/main" val="14027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709" y="981076"/>
            <a:ext cx="11065164" cy="5688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Koncem </a:t>
            </a:r>
            <a:r>
              <a:rPr lang="cs-CZ" altLang="cs-CZ" sz="2400" b="1" dirty="0">
                <a:latin typeface="Cambria" panose="02040503050406030204" pitchFamily="18" charset="0"/>
              </a:rPr>
              <a:t>80. let 18. století vládne ve Francii hlad</a:t>
            </a:r>
            <a:r>
              <a:rPr lang="cs-CZ" altLang="cs-CZ" sz="2400" dirty="0">
                <a:latin typeface="Cambria" panose="02040503050406030204" pitchFamily="18" charset="0"/>
              </a:rPr>
              <a:t>, který je do značné míry způsoben i </a:t>
            </a:r>
            <a:r>
              <a:rPr lang="cs-CZ" altLang="cs-CZ" sz="2400" b="1" dirty="0">
                <a:latin typeface="Cambria" panose="02040503050406030204" pitchFamily="18" charset="0"/>
              </a:rPr>
              <a:t>dlouhodobou aktivitou islandské sopky </a:t>
            </a:r>
            <a:r>
              <a:rPr lang="cs-CZ" altLang="cs-CZ" sz="2400" b="1" dirty="0" err="1">
                <a:latin typeface="Cambria" panose="02040503050406030204" pitchFamily="18" charset="0"/>
              </a:rPr>
              <a:t>Laki</a:t>
            </a: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Společnost (lidé) se bouří, stále </a:t>
            </a:r>
            <a:r>
              <a:rPr lang="cs-CZ" altLang="cs-CZ" sz="2400" b="1" dirty="0">
                <a:latin typeface="Cambria" panose="02040503050406030204" pitchFamily="18" charset="0"/>
              </a:rPr>
              <a:t>rostoucí populaci nemůže zastaralé zemědělství</a:t>
            </a:r>
            <a:r>
              <a:rPr lang="cs-CZ" altLang="cs-CZ" sz="2400" dirty="0">
                <a:latin typeface="Cambria" panose="02040503050406030204" pitchFamily="18" charset="0"/>
              </a:rPr>
              <a:t> zatížené vysokými daněmi </a:t>
            </a:r>
            <a:r>
              <a:rPr lang="cs-CZ" altLang="cs-CZ" sz="2400" b="1" dirty="0">
                <a:latin typeface="Cambria" panose="02040503050406030204" pitchFamily="18" charset="0"/>
              </a:rPr>
              <a:t>nakrmit</a:t>
            </a:r>
          </a:p>
          <a:p>
            <a:pPr>
              <a:lnSpc>
                <a:spcPct val="9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Sklizeň roku 1788 je minimální, následuje krutá zima a na jaře povodně, bouřky a krupobití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Počasí</a:t>
            </a:r>
            <a:r>
              <a:rPr lang="cs-CZ" altLang="cs-CZ" sz="2400" dirty="0">
                <a:latin typeface="Cambria" panose="02040503050406030204" pitchFamily="18" charset="0"/>
              </a:rPr>
              <a:t> tak </a:t>
            </a:r>
            <a:r>
              <a:rPr lang="cs-CZ" altLang="cs-CZ" sz="2400" b="1" dirty="0">
                <a:latin typeface="Cambria" panose="02040503050406030204" pitchFamily="18" charset="0"/>
              </a:rPr>
              <a:t>vrhne hladovou Francii na pokraj anarchie</a:t>
            </a:r>
            <a:r>
              <a:rPr lang="cs-CZ" altLang="cs-CZ" sz="2400" dirty="0">
                <a:latin typeface="Cambria" panose="02040503050406030204" pitchFamily="18" charset="0"/>
              </a:rPr>
              <a:t>, zastaví se totiž i přerozdělování zásob potravin, </a:t>
            </a:r>
            <a:r>
              <a:rPr lang="cs-CZ" altLang="cs-CZ" sz="2400" b="1" dirty="0">
                <a:latin typeface="Cambria" panose="02040503050406030204" pitchFamily="18" charset="0"/>
              </a:rPr>
              <a:t>ceny potravin jsou na historickém maximu…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 </a:t>
            </a:r>
            <a:r>
              <a:rPr lang="cs-CZ" altLang="cs-CZ" sz="2400" b="1" dirty="0">
                <a:latin typeface="Cambria" panose="02040503050406030204" pitchFamily="18" charset="0"/>
              </a:rPr>
              <a:t>a v roce 1789 padne Bastila..</a:t>
            </a:r>
          </a:p>
        </p:txBody>
      </p:sp>
    </p:spTree>
    <p:extLst>
      <p:ext uri="{BB962C8B-B14F-4D97-AF65-F5344CB8AC3E}">
        <p14:creationId xmlns:p14="http://schemas.microsoft.com/office/powerpoint/2010/main" val="17411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delacroix-revolution_francai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64" y="3373937"/>
            <a:ext cx="4257386" cy="337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59" y="90920"/>
            <a:ext cx="424815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69" y="0"/>
            <a:ext cx="4165168" cy="32882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37" y="3578658"/>
            <a:ext cx="4229426" cy="31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8364" y="836613"/>
            <a:ext cx="10187709" cy="5688012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Malá doba ledová se podepsala i na </a:t>
            </a:r>
            <a:r>
              <a:rPr lang="cs-CZ" altLang="cs-CZ" sz="2400" b="1" dirty="0">
                <a:latin typeface="Cambria" panose="02040503050406030204" pitchFamily="18" charset="0"/>
              </a:rPr>
              <a:t>neúspěchu Napoleonova tažení do Ruska (1812)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Z </a:t>
            </a:r>
            <a:r>
              <a:rPr lang="cs-CZ" altLang="cs-CZ" sz="2400" b="1" dirty="0">
                <a:latin typeface="Cambria" panose="02040503050406030204" pitchFamily="18" charset="0"/>
              </a:rPr>
              <a:t>600 tisíc vojáků</a:t>
            </a:r>
            <a:r>
              <a:rPr lang="cs-CZ" altLang="cs-CZ" sz="2400" dirty="0">
                <a:latin typeface="Cambria" panose="02040503050406030204" pitchFamily="18" charset="0"/>
              </a:rPr>
              <a:t>, kteří pět měsíců dobývají Rusko a tři měsíce z něj utíkají, jich </a:t>
            </a:r>
            <a:r>
              <a:rPr lang="cs-CZ" altLang="cs-CZ" sz="2400" b="1" dirty="0">
                <a:latin typeface="Cambria" panose="02040503050406030204" pitchFamily="18" charset="0"/>
              </a:rPr>
              <a:t>¾ zemřou hlady nebo zimou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  <p:pic>
        <p:nvPicPr>
          <p:cNvPr id="52228" name="Picture 6" descr="Napoleon+v+RUsku+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3296083"/>
            <a:ext cx="3995738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330px-Napoleons_retreat_from_mos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16" y="3296083"/>
            <a:ext cx="41751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8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08001" y="323273"/>
            <a:ext cx="10965200" cy="5508727"/>
          </a:xfrm>
        </p:spPr>
        <p:txBody>
          <a:bodyPr/>
          <a:lstStyle/>
          <a:p>
            <a:r>
              <a:rPr lang="cs-CZ" sz="2400" dirty="0" smtClean="0"/>
              <a:t>Naopak </a:t>
            </a:r>
            <a:r>
              <a:rPr lang="cs-CZ" sz="2400" b="1" dirty="0"/>
              <a:t>při pohromách nejsou tyto znaky zcela jasně rozpoznatelné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Mnozí </a:t>
            </a:r>
            <a:r>
              <a:rPr lang="cs-CZ" sz="2400" dirty="0"/>
              <a:t>autoři či odborné studie se navzdory výše uvedenému shodují, že </a:t>
            </a:r>
            <a:r>
              <a:rPr lang="cs-CZ" sz="2400" b="1" dirty="0"/>
              <a:t>přesná definice neexistuje, pouze podmínky, při jejichž naplnění se událost dá označit za pohromu či </a:t>
            </a:r>
            <a:r>
              <a:rPr lang="cs-CZ" sz="2400" b="1" dirty="0" smtClean="0"/>
              <a:t>katastrofu</a:t>
            </a:r>
            <a:r>
              <a:rPr lang="cs-CZ" sz="2400" dirty="0" smtClean="0"/>
              <a:t>. 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b="1" dirty="0" smtClean="0"/>
              <a:t>Při </a:t>
            </a:r>
            <a:r>
              <a:rPr lang="cs-CZ" sz="2400" b="1" dirty="0"/>
              <a:t>extrémní události dochází ke změně stavu obyvatelstva, který ovlivnila nejen natalita a mortalita, ale i </a:t>
            </a:r>
            <a:r>
              <a:rPr lang="cs-CZ" sz="2400" b="1" dirty="0" smtClean="0"/>
              <a:t>migrace.</a:t>
            </a:r>
            <a:r>
              <a:rPr lang="cs-CZ" sz="2400" dirty="0" smtClean="0"/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08183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019" y="981075"/>
            <a:ext cx="11212946" cy="554355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V roce </a:t>
            </a:r>
            <a:r>
              <a:rPr lang="cs-CZ" altLang="cs-CZ" sz="2400" b="1" dirty="0">
                <a:latin typeface="Cambria" panose="02040503050406030204" pitchFamily="18" charset="0"/>
              </a:rPr>
              <a:t>1815 dochází k jedné z největších sopečných erupcí v dějinách lidstva</a:t>
            </a:r>
            <a:r>
              <a:rPr lang="cs-CZ" altLang="cs-CZ" sz="2400" dirty="0">
                <a:latin typeface="Cambria" panose="02040503050406030204" pitchFamily="18" charset="0"/>
              </a:rPr>
              <a:t> – vybuchne indonéská Tambora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Po </a:t>
            </a:r>
            <a:r>
              <a:rPr lang="cs-CZ" altLang="cs-CZ" sz="2400" b="1" dirty="0">
                <a:latin typeface="Cambria" panose="02040503050406030204" pitchFamily="18" charset="0"/>
              </a:rPr>
              <a:t>několika měsících</a:t>
            </a:r>
            <a:r>
              <a:rPr lang="cs-CZ" altLang="cs-CZ" sz="2400" dirty="0">
                <a:latin typeface="Cambria" panose="02040503050406030204" pitchFamily="18" charset="0"/>
              </a:rPr>
              <a:t> dochází k </a:t>
            </a:r>
            <a:r>
              <a:rPr lang="cs-CZ" altLang="cs-CZ" sz="2400" b="1" dirty="0">
                <a:latin typeface="Cambria" panose="02040503050406030204" pitchFamily="18" charset="0"/>
              </a:rPr>
              <a:t>projevům</a:t>
            </a:r>
            <a:r>
              <a:rPr lang="cs-CZ" altLang="cs-CZ" sz="2400" dirty="0">
                <a:latin typeface="Cambria" panose="02040503050406030204" pitchFamily="18" charset="0"/>
              </a:rPr>
              <a:t>: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Uhersko posype hnědý sníh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Apulii (JV Itálie) posype červený sníh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rok 1816 je prakticky bez léta a i kvůli tomu zemře v Irsku na tyfus 100 tisíc lidí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- Ve Francii a Anglii lidé přepadávají vozy s obilím a drancují města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- Po 14 měsících od výbuchu sněží v Nové Anglii (SV USA) pět dní v kuse a zmrzne 70 % veškeré úrody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032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908050"/>
            <a:ext cx="11028217" cy="568960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V roce 1816 přijíždějí </a:t>
            </a:r>
            <a:r>
              <a:rPr lang="cs-CZ" altLang="cs-CZ" sz="2400" b="1" dirty="0">
                <a:latin typeface="Cambria" panose="02040503050406030204" pitchFamily="18" charset="0"/>
              </a:rPr>
              <a:t>na dovolenou</a:t>
            </a:r>
            <a:r>
              <a:rPr lang="cs-CZ" altLang="cs-CZ" sz="2400" dirty="0">
                <a:latin typeface="Cambria" panose="02040503050406030204" pitchFamily="18" charset="0"/>
              </a:rPr>
              <a:t> k Ženevskému jezeru básníci G. </a:t>
            </a:r>
            <a:r>
              <a:rPr lang="cs-CZ" altLang="cs-CZ" sz="2400" dirty="0" err="1">
                <a:latin typeface="Cambria" panose="02040503050406030204" pitchFamily="18" charset="0"/>
              </a:rPr>
              <a:t>Gordon</a:t>
            </a:r>
            <a:r>
              <a:rPr lang="cs-CZ" altLang="cs-CZ" sz="2400" dirty="0">
                <a:latin typeface="Cambria" panose="02040503050406030204" pitchFamily="18" charset="0"/>
              </a:rPr>
              <a:t> Byron a </a:t>
            </a:r>
            <a:r>
              <a:rPr lang="cs-CZ" altLang="cs-CZ" sz="2400" dirty="0" err="1">
                <a:latin typeface="Cambria" panose="02040503050406030204" pitchFamily="18" charset="0"/>
              </a:rPr>
              <a:t>Percy</a:t>
            </a:r>
            <a:r>
              <a:rPr lang="cs-CZ" altLang="cs-CZ" sz="2400" dirty="0">
                <a:latin typeface="Cambria" panose="02040503050406030204" pitchFamily="18" charset="0"/>
              </a:rPr>
              <a:t> B. Shelley se snoubenkou Mary </a:t>
            </a:r>
            <a:r>
              <a:rPr lang="cs-CZ" altLang="cs-CZ" sz="2400" dirty="0" err="1">
                <a:latin typeface="Cambria" panose="02040503050406030204" pitchFamily="18" charset="0"/>
              </a:rPr>
              <a:t>Godwinovou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Je tak </a:t>
            </a:r>
            <a:r>
              <a:rPr lang="cs-CZ" altLang="cs-CZ" sz="2400" b="1" dirty="0">
                <a:latin typeface="Cambria" panose="02040503050406030204" pitchFamily="18" charset="0"/>
              </a:rPr>
              <a:t>nevlídné počasí</a:t>
            </a:r>
            <a:r>
              <a:rPr lang="cs-CZ" altLang="cs-CZ" sz="2400" dirty="0">
                <a:latin typeface="Cambria" panose="02040503050406030204" pitchFamily="18" charset="0"/>
              </a:rPr>
              <a:t>, že se rozhodnou uspořádat </a:t>
            </a:r>
            <a:r>
              <a:rPr lang="cs-CZ" altLang="cs-CZ" sz="2400" b="1" dirty="0">
                <a:latin typeface="Cambria" panose="02040503050406030204" pitchFamily="18" charset="0"/>
              </a:rPr>
              <a:t>soutěž „o nejstrašnější příběh“…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… a v roce 1818 napíše M. </a:t>
            </a:r>
            <a:r>
              <a:rPr lang="cs-CZ" altLang="cs-CZ" sz="2400" dirty="0" err="1">
                <a:latin typeface="Cambria" panose="02040503050406030204" pitchFamily="18" charset="0"/>
              </a:rPr>
              <a:t>Godwinová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b="1" dirty="0">
                <a:latin typeface="Cambria" panose="02040503050406030204" pitchFamily="18" charset="0"/>
              </a:rPr>
              <a:t>román </a:t>
            </a:r>
            <a:r>
              <a:rPr lang="cs-CZ" altLang="cs-CZ" sz="2400" b="1" dirty="0" err="1">
                <a:latin typeface="Cambria" panose="02040503050406030204" pitchFamily="18" charset="0"/>
              </a:rPr>
              <a:t>Frankenstein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56324" name="Picture 5" descr="225px-Lord_By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73464"/>
            <a:ext cx="21431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pshe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005263"/>
            <a:ext cx="23669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9" descr="Ilustrace na frontispisu titulního listu z roku 18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616326"/>
            <a:ext cx="1905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1" descr="Frankensteins_monster_Boris_Karlo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076700"/>
            <a:ext cx="22145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MALÁ DOBA LEDOVÁ (zhruba 1300 – 1850)</a:t>
            </a:r>
            <a:endParaRPr lang="cs-CZ" altLang="cs-CZ" sz="2800" dirty="0"/>
          </a:p>
        </p:txBody>
      </p:sp>
      <p:pic>
        <p:nvPicPr>
          <p:cNvPr id="58371" name="Zástupný symbol pro obsah 3" descr="File:2000 Year Temperature Comparison cs.png">
            <a:hlinkClick r:id="rId3"/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981076"/>
            <a:ext cx="7777162" cy="5400675"/>
          </a:xfrm>
        </p:spPr>
      </p:pic>
    </p:spTree>
    <p:extLst>
      <p:ext uri="{BB962C8B-B14F-4D97-AF65-F5344CB8AC3E}">
        <p14:creationId xmlns:p14="http://schemas.microsoft.com/office/powerpoint/2010/main" val="22913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964" y="163802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945" y="720436"/>
            <a:ext cx="11379200" cy="573275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1. Justiniánův mor</a:t>
            </a:r>
            <a:br>
              <a:rPr lang="cs-CZ" altLang="cs-CZ" sz="2400" b="1" u="sng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Počátek vypuknutí pandemie: </a:t>
            </a:r>
            <a:r>
              <a:rPr lang="cs-CZ" altLang="cs-CZ" sz="2400" b="1" dirty="0">
                <a:latin typeface="Cambria" panose="02040503050406030204" pitchFamily="18" charset="0"/>
              </a:rPr>
              <a:t>6. století n. l.</a:t>
            </a:r>
            <a:br>
              <a:rPr lang="cs-CZ" altLang="cs-CZ" sz="2400" b="1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Oblast: </a:t>
            </a:r>
            <a:r>
              <a:rPr lang="cs-CZ" altLang="cs-CZ" sz="2400" b="1" dirty="0">
                <a:latin typeface="Cambria" panose="02040503050406030204" pitchFamily="18" charset="0"/>
              </a:rPr>
              <a:t>celý tehdy známý svět</a:t>
            </a:r>
            <a:r>
              <a:rPr lang="cs-CZ" altLang="cs-CZ" sz="2400" dirty="0">
                <a:latin typeface="Cambria" panose="02040503050406030204" pitchFamily="18" charset="0"/>
              </a:rPr>
              <a:t> (nejvíce Konstantinopol)</a:t>
            </a:r>
            <a:br>
              <a:rPr lang="cs-CZ" altLang="cs-CZ" sz="2400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Přibližný počet obětí: </a:t>
            </a:r>
            <a:r>
              <a:rPr lang="cs-CZ" altLang="cs-CZ" sz="2400" b="1" dirty="0">
                <a:latin typeface="Cambria" panose="02040503050406030204" pitchFamily="18" charset="0"/>
              </a:rPr>
              <a:t>25 milionů 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</a:rPr>
              <a:t>První </a:t>
            </a:r>
            <a:r>
              <a:rPr lang="cs-CZ" altLang="cs-CZ" sz="2400" dirty="0">
                <a:latin typeface="Cambria" panose="02040503050406030204" pitchFamily="18" charset="0"/>
              </a:rPr>
              <a:t>obrovská pandemie moru udeří v 6. století na nejvýchodnější baštu evropského křesťanství 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Propuká v Konstantinopoli, kam ho přivážejí lodě s obilím a s krysami z Egypta (nebo až z Etiopie..)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Denně zabije dýmějový mor asi 5 000 obyvatel Konstantinopole, která přichází v letech 541-542 o 40 % populace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Na celém východním pobřeží vymře asi ¼ veškeré populace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3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038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327" y="836614"/>
            <a:ext cx="10427855" cy="5832475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Justiniánův mor</a:t>
            </a:r>
            <a:r>
              <a:rPr lang="cs-CZ" altLang="cs-CZ" sz="2400" dirty="0">
                <a:latin typeface="Cambria" panose="02040503050406030204" pitchFamily="18" charset="0"/>
              </a:rPr>
              <a:t> si podle moderních historiků vyžádal v následujících letech, a to hned </a:t>
            </a:r>
            <a:r>
              <a:rPr lang="cs-CZ" altLang="cs-CZ" sz="2400" b="1" dirty="0">
                <a:latin typeface="Cambria" panose="02040503050406030204" pitchFamily="18" charset="0"/>
              </a:rPr>
              <a:t>ve dvou vlnách</a:t>
            </a:r>
            <a:r>
              <a:rPr lang="cs-CZ" altLang="cs-CZ" sz="2400" dirty="0">
                <a:latin typeface="Cambria" panose="02040503050406030204" pitchFamily="18" charset="0"/>
              </a:rPr>
              <a:t>, na </a:t>
            </a:r>
            <a:r>
              <a:rPr lang="cs-CZ" altLang="cs-CZ" sz="2400" b="1" dirty="0">
                <a:latin typeface="Cambria" panose="02040503050406030204" pitchFamily="18" charset="0"/>
              </a:rPr>
              <a:t>25 milionů lidských životů 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Dvakrát obešel celý tehdy známý svět</a:t>
            </a:r>
            <a:r>
              <a:rPr lang="cs-CZ" altLang="cs-CZ" sz="2400" dirty="0">
                <a:latin typeface="Cambria" panose="02040503050406030204" pitchFamily="18" charset="0"/>
              </a:rPr>
              <a:t>, zpustošil centrální a jižní Asii, severní Afriku, Arábii, ale i samotnou Evropu, kde se s jakousi přirozenou hranicí zastavil v Dánsku a Irsku </a:t>
            </a:r>
            <a:r>
              <a:rPr lang="cs-CZ" altLang="cs-CZ" sz="2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(proč asi?) </a:t>
            </a:r>
          </a:p>
          <a:p>
            <a:endParaRPr lang="cs-CZ" altLang="cs-CZ" sz="24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První morová pandemie definitivně zmizela až někdy kolem roku 750 n. l. - do té doby </a:t>
            </a:r>
            <a:r>
              <a:rPr lang="cs-CZ" altLang="cs-CZ" sz="2400" b="1" dirty="0">
                <a:latin typeface="Cambria" panose="02040503050406030204" pitchFamily="18" charset="0"/>
              </a:rPr>
              <a:t>zahynulo</a:t>
            </a:r>
            <a:r>
              <a:rPr lang="cs-CZ" altLang="cs-CZ" sz="2400" dirty="0">
                <a:latin typeface="Cambria" panose="02040503050406030204" pitchFamily="18" charset="0"/>
              </a:rPr>
              <a:t> na dýmějový mor asi </a:t>
            </a:r>
            <a:r>
              <a:rPr lang="cs-CZ" altLang="cs-CZ" sz="2400" b="1" dirty="0">
                <a:latin typeface="Cambria" panose="02040503050406030204" pitchFamily="18" charset="0"/>
              </a:rPr>
              <a:t>60 % veškeré evropské populace </a:t>
            </a:r>
          </a:p>
        </p:txBody>
      </p:sp>
    </p:spTree>
    <p:extLst>
      <p:ext uri="{BB962C8B-B14F-4D97-AF65-F5344CB8AC3E}">
        <p14:creationId xmlns:p14="http://schemas.microsoft.com/office/powerpoint/2010/main" val="91231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Lékař u lůžka nakažených morem vzhlíží k obloze, z níž se snaží určit  astrologickou příčinu černé smrti a vyprosit zázračné uzdravení. Středověká  iluminace z Toggenburské bible, r. 14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8913"/>
            <a:ext cx="367188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AutoShape 7" descr="Výsledek obrázku pro justiniánův mor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4516" name="Picture 9" descr="3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04788"/>
            <a:ext cx="33845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1" descr="mor-yersinia-pestis-blecha-a-clovek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781300"/>
            <a:ext cx="332581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983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945" y="750889"/>
            <a:ext cx="11249891" cy="547211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2. Černá smrt</a:t>
            </a:r>
            <a:br>
              <a:rPr lang="cs-CZ" altLang="cs-CZ" sz="2400" b="1" u="sng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Počátek vypuknutí pandemie: </a:t>
            </a:r>
            <a:r>
              <a:rPr lang="cs-CZ" altLang="cs-CZ" sz="2400" b="1" dirty="0">
                <a:latin typeface="Cambria" panose="02040503050406030204" pitchFamily="18" charset="0"/>
              </a:rPr>
              <a:t>14. století</a:t>
            </a:r>
            <a:r>
              <a:rPr lang="cs-CZ" altLang="cs-CZ" sz="2400" dirty="0">
                <a:latin typeface="Cambria" panose="02040503050406030204" pitchFamily="18" charset="0"/>
              </a:rPr>
              <a:t/>
            </a:r>
            <a:br>
              <a:rPr lang="cs-CZ" altLang="cs-CZ" sz="2400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Oblast: </a:t>
            </a:r>
            <a:r>
              <a:rPr lang="cs-CZ" altLang="cs-CZ" sz="2400" b="1" dirty="0">
                <a:latin typeface="Cambria" panose="02040503050406030204" pitchFamily="18" charset="0"/>
              </a:rPr>
              <a:t>drtivá část Evropy</a:t>
            </a:r>
            <a:r>
              <a:rPr lang="cs-CZ" altLang="cs-CZ" sz="2400" dirty="0">
                <a:latin typeface="Cambria" panose="02040503050406030204" pitchFamily="18" charset="0"/>
              </a:rPr>
              <a:t/>
            </a:r>
            <a:br>
              <a:rPr lang="cs-CZ" altLang="cs-CZ" sz="2400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Přibližný počet obětí: </a:t>
            </a:r>
            <a:r>
              <a:rPr lang="cs-CZ" altLang="cs-CZ" sz="2400" b="1" dirty="0">
                <a:latin typeface="Cambria" panose="02040503050406030204" pitchFamily="18" charset="0"/>
              </a:rPr>
              <a:t>75 milionů 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</a:rPr>
              <a:t>Největší </a:t>
            </a:r>
            <a:r>
              <a:rPr lang="cs-CZ" altLang="cs-CZ" sz="2400" dirty="0">
                <a:latin typeface="Cambria" panose="02040503050406030204" pitchFamily="18" charset="0"/>
              </a:rPr>
              <a:t>morová epidemie v dějinách Evropy vypuká roku 1348 a útočí od západu, byť má svůj </a:t>
            </a:r>
            <a:r>
              <a:rPr lang="cs-CZ" altLang="cs-CZ" sz="2400" b="1" dirty="0">
                <a:latin typeface="Cambria" panose="02040503050406030204" pitchFamily="18" charset="0"/>
              </a:rPr>
              <a:t>původ na východě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Podle moderních vědců se její </a:t>
            </a:r>
            <a:r>
              <a:rPr lang="cs-CZ" altLang="cs-CZ" sz="2400" b="1" dirty="0">
                <a:latin typeface="Cambria" panose="02040503050406030204" pitchFamily="18" charset="0"/>
              </a:rPr>
              <a:t>kolébka nachází v Číně a přes Krym a Černé moře se šíří na paluby lodí evropských mořeplavců</a:t>
            </a:r>
            <a:r>
              <a:rPr lang="cs-CZ" altLang="cs-CZ" sz="2400" dirty="0">
                <a:latin typeface="Cambria" panose="02040503050406030204" pitchFamily="18" charset="0"/>
              </a:rPr>
              <a:t> a společně s nimi se vyloďuje ve velkých přístavech starého kontinentu – </a:t>
            </a:r>
            <a:r>
              <a:rPr lang="cs-CZ" altLang="cs-CZ" sz="2400" b="1" dirty="0">
                <a:latin typeface="Cambria" panose="02040503050406030204" pitchFamily="18" charset="0"/>
              </a:rPr>
              <a:t>postihne prakticky všechny evropské země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V letech 1351-1353 se epidemie přesouvá do Ruska, Evropa si oddechne…, na chvíli..</a:t>
            </a:r>
          </a:p>
          <a:p>
            <a:pPr>
              <a:buFontTx/>
              <a:buNone/>
            </a:pPr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57626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109" y="981076"/>
            <a:ext cx="10575636" cy="5400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Ve skutečnosti </a:t>
            </a:r>
            <a:r>
              <a:rPr lang="cs-CZ" altLang="cs-CZ" sz="2400" b="1" dirty="0">
                <a:latin typeface="Cambria" panose="02040503050406030204" pitchFamily="18" charset="0"/>
              </a:rPr>
              <a:t>mor v Evropě takřka „zdomácněl“ na dalších nejméně 150 let</a:t>
            </a:r>
            <a:r>
              <a:rPr lang="cs-CZ" altLang="cs-CZ" sz="2400" dirty="0">
                <a:latin typeface="Cambria" panose="02040503050406030204" pitchFamily="18" charset="0"/>
              </a:rPr>
              <a:t>, kdy se silnějšími či slabšími vlnami pustošil všechna větší města </a:t>
            </a:r>
          </a:p>
          <a:p>
            <a:pPr>
              <a:lnSpc>
                <a:spcPct val="90000"/>
              </a:lnSpc>
            </a:pPr>
            <a:endParaRPr lang="cs-CZ" altLang="cs-CZ" sz="2400" b="1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 smtClean="0">
                <a:latin typeface="Cambria" panose="02040503050406030204" pitchFamily="18" charset="0"/>
              </a:rPr>
              <a:t>V </a:t>
            </a:r>
            <a:r>
              <a:rPr lang="cs-CZ" altLang="cs-CZ" sz="2400" b="1" dirty="0">
                <a:latin typeface="Cambria" panose="02040503050406030204" pitchFamily="18" charset="0"/>
              </a:rPr>
              <a:t>Číně</a:t>
            </a:r>
            <a:r>
              <a:rPr lang="cs-CZ" altLang="cs-CZ" sz="2400" dirty="0">
                <a:latin typeface="Cambria" panose="02040503050406030204" pitchFamily="18" charset="0"/>
              </a:rPr>
              <a:t>, kde tato epidemie začala asi o 100 let dříve než v Evropě (zhruba roku 1246), </a:t>
            </a:r>
            <a:r>
              <a:rPr lang="cs-CZ" altLang="cs-CZ" sz="2400" b="1" dirty="0">
                <a:latin typeface="Cambria" panose="02040503050406030204" pitchFamily="18" charset="0"/>
              </a:rPr>
              <a:t>zahubila za půl roku asi 13 milionů lidí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latin typeface="Cambria" panose="02040503050406030204" pitchFamily="18" charset="0"/>
              </a:rPr>
              <a:t>Postupně </a:t>
            </a:r>
            <a:r>
              <a:rPr lang="cs-CZ" altLang="cs-CZ" sz="2400" dirty="0">
                <a:latin typeface="Cambria" panose="02040503050406030204" pitchFamily="18" charset="0"/>
              </a:rPr>
              <a:t>se rozšiřovala na západ a kudy prošla, tam bylo prakticky vylidněno (Jeruzalém, Damašek.. </a:t>
            </a:r>
            <a:r>
              <a:rPr lang="cs-CZ" altLang="cs-CZ" sz="2400" i="1" dirty="0">
                <a:latin typeface="Cambria" panose="02040503050406030204" pitchFamily="18" charset="0"/>
              </a:rPr>
              <a:t>podél starých obchodních cest</a:t>
            </a:r>
            <a:r>
              <a:rPr lang="cs-CZ" altLang="cs-CZ" sz="2400" dirty="0">
                <a:latin typeface="Cambria" panose="020405030504060302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cs-CZ" altLang="cs-CZ" sz="2400" b="1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 smtClean="0">
                <a:latin typeface="Cambria" panose="02040503050406030204" pitchFamily="18" charset="0"/>
              </a:rPr>
              <a:t>Tentokrát </a:t>
            </a:r>
            <a:r>
              <a:rPr lang="cs-CZ" altLang="cs-CZ" sz="2400" b="1" dirty="0">
                <a:latin typeface="Cambria" panose="02040503050406030204" pitchFamily="18" charset="0"/>
              </a:rPr>
              <a:t>se „černá smrt“ nezastavila ve středomoří či Anglii, zima jí nevadila</a:t>
            </a:r>
            <a:r>
              <a:rPr lang="cs-CZ" altLang="cs-CZ" sz="2400" dirty="0">
                <a:latin typeface="Cambria" panose="02040503050406030204" pitchFamily="18" charset="0"/>
              </a:rPr>
              <a:t>, a např. v Norsku či na Islandu vyhubila většinu populace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latin typeface="Cambria" panose="02040503050406030204" pitchFamily="18" charset="0"/>
              </a:rPr>
              <a:t>Trvalo </a:t>
            </a:r>
            <a:r>
              <a:rPr lang="cs-CZ" altLang="cs-CZ" sz="2400" dirty="0">
                <a:latin typeface="Cambria" panose="02040503050406030204" pitchFamily="18" charset="0"/>
              </a:rPr>
              <a:t>dlouho, než zpustošené země dosáhly dřívější prosperity</a:t>
            </a:r>
          </a:p>
        </p:txBody>
      </p:sp>
    </p:spTree>
    <p:extLst>
      <p:ext uri="{BB962C8B-B14F-4D97-AF65-F5344CB8AC3E}">
        <p14:creationId xmlns:p14="http://schemas.microsoft.com/office/powerpoint/2010/main" val="4213270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527" y="1052513"/>
            <a:ext cx="9346623" cy="5472112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Při takto dlouho se opakujících morových vlnách došlo i k „sociálním důsledkům“…, např. lékaři ošetřující nemocné byli pronásledováni a „kamenováni“  lůzou, která se bála nákazy</a:t>
            </a:r>
          </a:p>
        </p:txBody>
      </p:sp>
      <p:pic>
        <p:nvPicPr>
          <p:cNvPr id="70660" name="Picture 5" descr="b58c01973b_33407709_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4" y="2159000"/>
            <a:ext cx="36195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265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333376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746" y="908051"/>
            <a:ext cx="10538690" cy="56165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 důsledku morových ran lidem dochází, jak je život pomíjivý, a tak mají epidemie často za následek i </a:t>
            </a:r>
            <a:r>
              <a:rPr lang="cs-CZ" altLang="cs-CZ" sz="2400" b="1" dirty="0">
                <a:latin typeface="Cambria" panose="02040503050406030204" pitchFamily="18" charset="0"/>
              </a:rPr>
              <a:t>všeobecný úpadek mravů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Zejména pak ve městech bují bezuzdné zábavy, pitky a obžerství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Lid také hledá viníka - narůstá paranoidní hysterie, </a:t>
            </a:r>
            <a:r>
              <a:rPr lang="cs-CZ" altLang="cs-CZ" sz="2400" b="1" dirty="0">
                <a:latin typeface="Cambria" panose="02040503050406030204" pitchFamily="18" charset="0"/>
              </a:rPr>
              <a:t>lidé podezřívají doktory</a:t>
            </a:r>
            <a:r>
              <a:rPr lang="cs-CZ" altLang="cs-CZ" sz="2400" dirty="0">
                <a:latin typeface="Cambria" panose="02040503050406030204" pitchFamily="18" charset="0"/>
              </a:rPr>
              <a:t>, že je léčí špatně, a proto je </a:t>
            </a:r>
            <a:r>
              <a:rPr lang="cs-CZ" altLang="cs-CZ" sz="2400" dirty="0" smtClean="0">
                <a:latin typeface="Cambria" panose="02040503050406030204" pitchFamily="18" charset="0"/>
              </a:rPr>
              <a:t>lynčují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</a:t>
            </a:r>
            <a:r>
              <a:rPr lang="cs-CZ" altLang="cs-CZ" sz="2400" b="1" dirty="0">
                <a:latin typeface="Cambria" panose="02040503050406030204" pitchFamily="18" charset="0"/>
              </a:rPr>
              <a:t>Křesťané útočí na Židy</a:t>
            </a:r>
            <a:r>
              <a:rPr lang="cs-CZ" altLang="cs-CZ" sz="2400" dirty="0">
                <a:latin typeface="Cambria" panose="02040503050406030204" pitchFamily="18" charset="0"/>
              </a:rPr>
              <a:t>. Mor je podle nich židovskou odplatou za staletá pronásledování. "Jak je jinak možné, že Židům se mor vyhýbá?!" kladou si otázku křesťané.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…Málokdo si dokáže racionálně vysvětlit, že Židům se nákaza vyhýbá díky jejich </a:t>
            </a:r>
            <a:r>
              <a:rPr lang="cs-CZ" altLang="cs-CZ" sz="2400" b="1" dirty="0">
                <a:latin typeface="Cambria" panose="02040503050406030204" pitchFamily="18" charset="0"/>
              </a:rPr>
              <a:t>izolovanosti v ghettech a také kvůli vyspělejším hygienickým návykům</a:t>
            </a:r>
            <a:r>
              <a:rPr lang="cs-CZ" altLang="cs-CZ" sz="2400" dirty="0">
                <a:latin typeface="Cambria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741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927" y="1125538"/>
            <a:ext cx="10326255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Kultura povodí řeky Indu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Nazývána také jako </a:t>
            </a:r>
            <a:r>
              <a:rPr lang="cs-CZ" altLang="cs-CZ" sz="2400" b="1" i="1" dirty="0" err="1">
                <a:latin typeface="Cambria" panose="02040503050406030204" pitchFamily="18" charset="0"/>
              </a:rPr>
              <a:t>harrapská</a:t>
            </a:r>
            <a:r>
              <a:rPr lang="cs-CZ" altLang="cs-CZ" sz="2400" b="1" i="1" dirty="0">
                <a:latin typeface="Cambria" panose="02040503050406030204" pitchFamily="18" charset="0"/>
              </a:rPr>
              <a:t> kultura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Existovala ve stejnou dobu jako egyptská nebo mezopotámská říše, tedy zhruba 3 300 – 1 700 př. n. l.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b="1" dirty="0">
                <a:latin typeface="Cambria" panose="02040503050406030204" pitchFamily="18" charset="0"/>
              </a:rPr>
              <a:t>Pokrývala</a:t>
            </a:r>
            <a:r>
              <a:rPr lang="cs-CZ" altLang="cs-CZ" sz="2400" dirty="0">
                <a:latin typeface="Cambria" panose="02040503050406030204" pitchFamily="18" charset="0"/>
              </a:rPr>
              <a:t> jednoznačně </a:t>
            </a:r>
            <a:r>
              <a:rPr lang="cs-CZ" altLang="cs-CZ" sz="2400" b="1" dirty="0">
                <a:latin typeface="Cambria" panose="02040503050406030204" pitchFamily="18" charset="0"/>
              </a:rPr>
              <a:t>nejrozsáhlejší území</a:t>
            </a:r>
            <a:r>
              <a:rPr lang="cs-CZ" altLang="cs-CZ" sz="2400" dirty="0">
                <a:latin typeface="Cambria" panose="02040503050406030204" pitchFamily="18" charset="0"/>
              </a:rPr>
              <a:t>, v době největšího rozkvětu se rozkládala </a:t>
            </a:r>
            <a:r>
              <a:rPr lang="cs-CZ" altLang="cs-CZ" sz="2400" b="1" dirty="0">
                <a:latin typeface="Cambria" panose="02040503050406030204" pitchFamily="18" charset="0"/>
              </a:rPr>
              <a:t>na ploše 1,25 mil. km</a:t>
            </a:r>
            <a:r>
              <a:rPr lang="cs-CZ" altLang="cs-CZ" sz="2400" b="1" baseline="30000" dirty="0">
                <a:latin typeface="Cambria" panose="02040503050406030204" pitchFamily="18" charset="0"/>
              </a:rPr>
              <a:t>2</a:t>
            </a:r>
            <a:r>
              <a:rPr lang="cs-CZ" altLang="cs-CZ" sz="2400" dirty="0">
                <a:latin typeface="Cambria" panose="02040503050406030204" pitchFamily="18" charset="0"/>
              </a:rPr>
              <a:t> (jako JAR) a měla </a:t>
            </a:r>
            <a:r>
              <a:rPr lang="cs-CZ" altLang="cs-CZ" sz="2400" b="1" dirty="0">
                <a:latin typeface="Cambria" panose="02040503050406030204" pitchFamily="18" charset="0"/>
              </a:rPr>
              <a:t>5 milionů obyvatel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Na rozdíl od obou výše uvedených říší se o </a:t>
            </a:r>
            <a:r>
              <a:rPr lang="cs-CZ" altLang="cs-CZ" sz="2400" dirty="0" err="1">
                <a:latin typeface="Cambria" panose="02040503050406030204" pitchFamily="18" charset="0"/>
              </a:rPr>
              <a:t>harrapské</a:t>
            </a:r>
            <a:r>
              <a:rPr lang="cs-CZ" altLang="cs-CZ" sz="2400" dirty="0">
                <a:latin typeface="Cambria" panose="02040503050406030204" pitchFamily="18" charset="0"/>
              </a:rPr>
              <a:t> kultuře dlouho prakticky nevědělo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V době největšího rozkvětu měla města </a:t>
            </a:r>
            <a:r>
              <a:rPr lang="cs-CZ" altLang="cs-CZ" sz="2400" dirty="0" err="1">
                <a:latin typeface="Cambria" panose="02040503050406030204" pitchFamily="18" charset="0"/>
              </a:rPr>
              <a:t>Harrapa</a:t>
            </a:r>
            <a:r>
              <a:rPr lang="cs-CZ" altLang="cs-CZ" sz="2400" dirty="0">
                <a:latin typeface="Cambria" panose="02040503050406030204" pitchFamily="18" charset="0"/>
              </a:rPr>
              <a:t>  a </a:t>
            </a:r>
            <a:r>
              <a:rPr lang="cs-CZ" altLang="cs-CZ" sz="2400" dirty="0" err="1">
                <a:latin typeface="Cambria" panose="02040503050406030204" pitchFamily="18" charset="0"/>
              </a:rPr>
              <a:t>Mohendžo-Daro</a:t>
            </a:r>
            <a:r>
              <a:rPr lang="cs-CZ" altLang="cs-CZ" sz="2400" dirty="0">
                <a:latin typeface="Cambria" panose="02040503050406030204" pitchFamily="18" charset="0"/>
              </a:rPr>
              <a:t> asi </a:t>
            </a:r>
            <a:r>
              <a:rPr lang="cs-CZ" altLang="cs-CZ" sz="2400" b="1" dirty="0">
                <a:latin typeface="Cambria" panose="02040503050406030204" pitchFamily="18" charset="0"/>
              </a:rPr>
              <a:t>80 tisíc obyvatel</a:t>
            </a:r>
            <a:r>
              <a:rPr lang="cs-CZ" altLang="cs-CZ" sz="2400" dirty="0">
                <a:latin typeface="Cambria" panose="02040503050406030204" pitchFamily="18" charset="0"/>
              </a:rPr>
              <a:t> a byly to </a:t>
            </a:r>
            <a:r>
              <a:rPr lang="cs-CZ" altLang="cs-CZ" sz="2400" b="1" dirty="0">
                <a:latin typeface="Cambria" panose="02040503050406030204" pitchFamily="18" charset="0"/>
              </a:rPr>
              <a:t>největší městské usedlosti na světě</a:t>
            </a:r>
            <a:r>
              <a:rPr lang="cs-CZ" altLang="cs-CZ" sz="2400" dirty="0">
                <a:latin typeface="Cambria" panose="02040503050406030204" pitchFamily="18" charset="0"/>
              </a:rPr>
              <a:t>; se soudobých měst se s oběma městy může velikostně rovnat jen </a:t>
            </a:r>
            <a:r>
              <a:rPr lang="cs-CZ" altLang="cs-CZ" sz="2400" dirty="0" err="1">
                <a:latin typeface="Cambria" panose="02040503050406030204" pitchFamily="18" charset="0"/>
              </a:rPr>
              <a:t>Uruk</a:t>
            </a:r>
            <a:r>
              <a:rPr lang="cs-CZ" altLang="cs-CZ" sz="2400" dirty="0">
                <a:latin typeface="Cambria" panose="02040503050406030204" pitchFamily="18" charset="0"/>
              </a:rPr>
              <a:t> v Mezopotámii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2400" b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745" y="1052514"/>
            <a:ext cx="10538691" cy="55451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Podle odborných odhadů žilo v </a:t>
            </a:r>
            <a:r>
              <a:rPr lang="cs-CZ" altLang="cs-CZ" sz="2400" b="1" dirty="0">
                <a:latin typeface="Cambria" panose="02040503050406030204" pitchFamily="18" charset="0"/>
              </a:rPr>
              <a:t>Evropě</a:t>
            </a:r>
            <a:r>
              <a:rPr lang="cs-CZ" altLang="cs-CZ" sz="2400" dirty="0">
                <a:latin typeface="Cambria" panose="02040503050406030204" pitchFamily="18" charset="0"/>
              </a:rPr>
              <a:t> kolem roku </a:t>
            </a:r>
            <a:r>
              <a:rPr lang="cs-CZ" altLang="cs-CZ" sz="2400" b="1" dirty="0">
                <a:latin typeface="Cambria" panose="02040503050406030204" pitchFamily="18" charset="0"/>
              </a:rPr>
              <a:t>1200 asi 60 milionů</a:t>
            </a:r>
            <a:r>
              <a:rPr lang="cs-CZ" altLang="cs-CZ" sz="2400" dirty="0">
                <a:latin typeface="Cambria" panose="02040503050406030204" pitchFamily="18" charset="0"/>
              </a:rPr>
              <a:t> obyvatel, v roce </a:t>
            </a:r>
            <a:r>
              <a:rPr lang="cs-CZ" altLang="cs-CZ" sz="2400" b="1" dirty="0">
                <a:latin typeface="Cambria" panose="02040503050406030204" pitchFamily="18" charset="0"/>
              </a:rPr>
              <a:t>1400 klesl jejich počet na 45 milionů </a:t>
            </a:r>
          </a:p>
          <a:p>
            <a:pPr>
              <a:lnSpc>
                <a:spcPct val="9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Řádění středověkého moru se patrně podepsalo i na </a:t>
            </a:r>
            <a:r>
              <a:rPr lang="cs-CZ" altLang="cs-CZ" sz="2400" b="1" dirty="0">
                <a:latin typeface="Cambria" panose="02040503050406030204" pitchFamily="18" charset="0"/>
              </a:rPr>
              <a:t>zhoršení klimatických podmínek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…někteří vědci přednedávnem dokonce přišli s názorem, že pandemie Černé smrti stála za </a:t>
            </a:r>
            <a:r>
              <a:rPr lang="cs-CZ" altLang="cs-CZ" sz="2400" b="1" dirty="0">
                <a:latin typeface="Cambria" panose="02040503050406030204" pitchFamily="18" charset="0"/>
              </a:rPr>
              <a:t>vznikem menší doby ledové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…z opuštěných farem totiž tehdy ve velké míře unikal do ovzduší oxid uhličitý, čímž se naše planeta ochlazovala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Se změnami klimatu souvisel také </a:t>
            </a:r>
            <a:r>
              <a:rPr lang="cs-CZ" altLang="cs-CZ" sz="2400" b="1" dirty="0">
                <a:latin typeface="Cambria" panose="02040503050406030204" pitchFamily="18" charset="0"/>
              </a:rPr>
              <a:t>pokles úrody</a:t>
            </a:r>
            <a:r>
              <a:rPr lang="cs-CZ" altLang="cs-CZ" sz="2400" dirty="0">
                <a:latin typeface="Cambria" panose="02040503050406030204" pitchFamily="18" charset="0"/>
              </a:rPr>
              <a:t> a méně úrodné oblasti Evropy zpustly </a:t>
            </a:r>
            <a:r>
              <a:rPr lang="cs-CZ" altLang="cs-CZ" sz="2400" dirty="0" smtClean="0">
                <a:latin typeface="Cambria" panose="02040503050406030204" pitchFamily="18" charset="0"/>
              </a:rPr>
              <a:t>úplně</a:t>
            </a:r>
          </a:p>
          <a:p>
            <a:pPr marL="72000" indent="0">
              <a:lnSpc>
                <a:spcPct val="90000"/>
              </a:lnSpc>
              <a:buNone/>
            </a:pPr>
            <a:r>
              <a:rPr lang="cs-CZ" altLang="cs-CZ" sz="2400" dirty="0" smtClean="0">
                <a:latin typeface="Cambria" panose="02040503050406030204" pitchFamily="18" charset="0"/>
              </a:rPr>
              <a:t> 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 letech 1315-1317 pak Evropa zakouší první z mnoha </a:t>
            </a:r>
            <a:r>
              <a:rPr lang="cs-CZ" altLang="cs-CZ" sz="2400" b="1" dirty="0">
                <a:latin typeface="Cambria" panose="02040503050406030204" pitchFamily="18" charset="0"/>
              </a:rPr>
              <a:t>hladomorů </a:t>
            </a:r>
          </a:p>
        </p:txBody>
      </p:sp>
    </p:spTree>
    <p:extLst>
      <p:ext uri="{BB962C8B-B14F-4D97-AF65-F5344CB8AC3E}">
        <p14:creationId xmlns:p14="http://schemas.microsoft.com/office/powerpoint/2010/main" val="3361613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016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5854" y="1052513"/>
            <a:ext cx="10612581" cy="5472112"/>
          </a:xfrm>
        </p:spPr>
        <p:txBody>
          <a:bodyPr/>
          <a:lstStyle/>
          <a:p>
            <a:r>
              <a:rPr lang="cs-CZ" altLang="cs-CZ" sz="2400" dirty="0" smtClean="0">
                <a:latin typeface="Cambria" panose="02040503050406030204" pitchFamily="18" charset="0"/>
              </a:rPr>
              <a:t>Druhá </a:t>
            </a:r>
            <a:r>
              <a:rPr lang="cs-CZ" altLang="cs-CZ" sz="2400" dirty="0">
                <a:latin typeface="Cambria" panose="02040503050406030204" pitchFamily="18" charset="0"/>
              </a:rPr>
              <a:t>morová pandemie, která se prožene Evropou, nezná mezí a </a:t>
            </a:r>
            <a:r>
              <a:rPr lang="cs-CZ" altLang="cs-CZ" sz="2400" b="1" dirty="0">
                <a:latin typeface="Cambria" panose="02040503050406030204" pitchFamily="18" charset="0"/>
              </a:rPr>
              <a:t>nelze ji nijak zastavit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Lidé</a:t>
            </a:r>
            <a:r>
              <a:rPr lang="cs-CZ" altLang="cs-CZ" sz="2400" dirty="0">
                <a:latin typeface="Cambria" panose="02040503050406030204" pitchFamily="18" charset="0"/>
              </a:rPr>
              <a:t> ještě v té době </a:t>
            </a:r>
            <a:r>
              <a:rPr lang="cs-CZ" altLang="cs-CZ" sz="2400" b="1" dirty="0">
                <a:latin typeface="Cambria" panose="02040503050406030204" pitchFamily="18" charset="0"/>
              </a:rPr>
              <a:t>netuší souvislosti mezi nákazou, krysami a blechami</a:t>
            </a:r>
            <a:r>
              <a:rPr lang="cs-CZ" altLang="cs-CZ" sz="2400" dirty="0">
                <a:latin typeface="Cambria" panose="02040503050406030204" pitchFamily="18" charset="0"/>
              </a:rPr>
              <a:t> jako jejími přenašečkami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Na přelomu 16. a 17. století </a:t>
            </a:r>
            <a:r>
              <a:rPr lang="cs-CZ" altLang="cs-CZ" sz="2400" b="1" dirty="0">
                <a:latin typeface="Cambria" panose="02040503050406030204" pitchFamily="18" charset="0"/>
              </a:rPr>
              <a:t>mor ve Vídni zastihne zděšeného císaře Rudolfa II.</a:t>
            </a:r>
            <a:r>
              <a:rPr lang="cs-CZ" altLang="cs-CZ" sz="2400" dirty="0">
                <a:latin typeface="Cambria" panose="02040503050406030204" pitchFamily="18" charset="0"/>
              </a:rPr>
              <a:t>, který před ní utíká do Prahy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Nebýt obav z nákazy morem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>
                <a:latin typeface="Cambria" panose="02040503050406030204" pitchFamily="18" charset="0"/>
              </a:rPr>
              <a:t>nikdy by tento výjimečný panovník zřejmě v Praze trvale nežil</a:t>
            </a:r>
            <a:r>
              <a:rPr lang="cs-CZ" altLang="cs-CZ" sz="2400" dirty="0">
                <a:latin typeface="Cambria" panose="02040503050406030204" pitchFamily="18" charset="0"/>
              </a:rPr>
              <a:t> a naše metropole by se nestala sídlem císaře, a tím i centrem slavné říše římské </a:t>
            </a:r>
          </a:p>
        </p:txBody>
      </p:sp>
    </p:spTree>
    <p:extLst>
      <p:ext uri="{BB962C8B-B14F-4D97-AF65-F5344CB8AC3E}">
        <p14:creationId xmlns:p14="http://schemas.microsoft.com/office/powerpoint/2010/main" val="2046787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3376"/>
            <a:ext cx="8229600" cy="5746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509" y="1052514"/>
            <a:ext cx="10363200" cy="54006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V průběhu 17. století si mor v Evropě vyžádal více mrtvých než Třicetiletá válka</a:t>
            </a:r>
            <a:r>
              <a:rPr lang="cs-CZ" altLang="cs-CZ" sz="2400" dirty="0">
                <a:latin typeface="Cambria" panose="02040503050406030204" pitchFamily="18" charset="0"/>
              </a:rPr>
              <a:t> (1618 - 1648)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Paušální, ale </a:t>
            </a:r>
            <a:r>
              <a:rPr lang="cs-CZ" altLang="cs-CZ" sz="2400" b="1" dirty="0">
                <a:latin typeface="Cambria" panose="02040503050406030204" pitchFamily="18" charset="0"/>
              </a:rPr>
              <a:t>poměrně přesné záznamy</a:t>
            </a:r>
            <a:r>
              <a:rPr lang="cs-CZ" altLang="cs-CZ" sz="2400" dirty="0">
                <a:latin typeface="Cambria" panose="02040503050406030204" pitchFamily="18" charset="0"/>
              </a:rPr>
              <a:t> obětí černé smrti se </a:t>
            </a:r>
            <a:r>
              <a:rPr lang="cs-CZ" altLang="cs-CZ" sz="2400" b="1" dirty="0">
                <a:latin typeface="Cambria" panose="02040503050406030204" pitchFamily="18" charset="0"/>
              </a:rPr>
              <a:t>na našem území dochovávají poprvé z doby pobělohorské </a:t>
            </a:r>
          </a:p>
          <a:p>
            <a:pPr>
              <a:lnSpc>
                <a:spcPct val="8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Jen v samotné Praze si mor v letech 1679-80 vyžádal téměř 7000 obětí , ve Vídni ve stejném období spočítali 20 tisíc mrtvých </a:t>
            </a:r>
          </a:p>
        </p:txBody>
      </p:sp>
      <p:pic>
        <p:nvPicPr>
          <p:cNvPr id="78852" name="Picture 5" descr="7%20stredoveka%20pr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84" y="4123027"/>
            <a:ext cx="5715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912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6691" y="1052513"/>
            <a:ext cx="10178473" cy="5472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Morové rány se nevyhnuly ani nejvyspělejším zemím tehdejšího </a:t>
            </a:r>
            <a:r>
              <a:rPr lang="cs-CZ" altLang="cs-CZ" sz="2400" dirty="0" smtClean="0">
                <a:latin typeface="Cambria" panose="02040503050406030204" pitchFamily="18" charset="0"/>
              </a:rPr>
              <a:t>světa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 letech 1663-64 zabil mor v Amsterdamu 50 tisíc lidí a následně se s lodí dovážející bavlnu dostal do </a:t>
            </a:r>
            <a:r>
              <a:rPr lang="cs-CZ" altLang="cs-CZ" sz="2400" b="1" dirty="0">
                <a:latin typeface="Cambria" panose="02040503050406030204" pitchFamily="18" charset="0"/>
              </a:rPr>
              <a:t>Londýna</a:t>
            </a:r>
            <a:r>
              <a:rPr lang="cs-CZ" altLang="cs-CZ" sz="2400" dirty="0">
                <a:latin typeface="Cambria" panose="02040503050406030204" pitchFamily="18" charset="0"/>
              </a:rPr>
              <a:t>, kde v letech 1665-66 </a:t>
            </a:r>
            <a:r>
              <a:rPr lang="cs-CZ" altLang="cs-CZ" sz="2400" b="1" dirty="0">
                <a:latin typeface="Cambria" panose="02040503050406030204" pitchFamily="18" charset="0"/>
              </a:rPr>
              <a:t>zahubil</a:t>
            </a:r>
            <a:r>
              <a:rPr lang="cs-CZ" altLang="cs-CZ" sz="2400" dirty="0">
                <a:latin typeface="Cambria" panose="02040503050406030204" pitchFamily="18" charset="0"/>
              </a:rPr>
              <a:t> až 100 tisíc lidí, tedy </a:t>
            </a:r>
            <a:r>
              <a:rPr lang="cs-CZ" altLang="cs-CZ" sz="2400" b="1" dirty="0">
                <a:latin typeface="Cambria" panose="02040503050406030204" pitchFamily="18" charset="0"/>
              </a:rPr>
              <a:t>1/5 města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Definitivní tečku za morem v Londýně znamenal </a:t>
            </a:r>
            <a:r>
              <a:rPr lang="cs-CZ" altLang="cs-CZ" sz="2400" b="1" dirty="0">
                <a:latin typeface="Cambria" panose="02040503050406030204" pitchFamily="18" charset="0"/>
              </a:rPr>
              <a:t>velký požár</a:t>
            </a:r>
            <a:r>
              <a:rPr lang="cs-CZ" altLang="cs-CZ" sz="2400" dirty="0">
                <a:latin typeface="Cambria" panose="02040503050406030204" pitchFamily="18" charset="0"/>
              </a:rPr>
              <a:t> v září 1666, kdy shořelo nejen 13 tisíc domů, 80 kostelů a katedrála, ale i krysy a blechy roznášející mor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Po požáru byl </a:t>
            </a:r>
            <a:r>
              <a:rPr lang="cs-CZ" altLang="cs-CZ" sz="2400" b="1" dirty="0">
                <a:latin typeface="Cambria" panose="02040503050406030204" pitchFamily="18" charset="0"/>
              </a:rPr>
              <a:t>Londýn rekonstruován</a:t>
            </a:r>
            <a:r>
              <a:rPr lang="cs-CZ" altLang="cs-CZ" sz="2400" dirty="0">
                <a:latin typeface="Cambria" panose="02040503050406030204" pitchFamily="18" charset="0"/>
              </a:rPr>
              <a:t>, rozšířeny ulice a přístav, snížena hustota obydlí, položeny základy kanalizace a jako stavební materiál byl upřednostněn kámen před dřevem – </a:t>
            </a:r>
            <a:r>
              <a:rPr lang="cs-CZ" altLang="cs-CZ" sz="2400" b="1" dirty="0">
                <a:latin typeface="Cambria" panose="02040503050406030204" pitchFamily="18" charset="0"/>
              </a:rPr>
              <a:t>vznikl moderní Londýn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7905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normal_m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8914"/>
            <a:ext cx="61531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36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017" y="981075"/>
            <a:ext cx="10677237" cy="5543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Morová epidemie na konci středověku </a:t>
            </a:r>
            <a:r>
              <a:rPr lang="cs-CZ" altLang="cs-CZ" sz="2400" b="1" dirty="0">
                <a:latin typeface="Cambria" panose="02040503050406030204" pitchFamily="18" charset="0"/>
              </a:rPr>
              <a:t>snížila populaci v Evropě o 50-60 % </a:t>
            </a:r>
          </a:p>
          <a:p>
            <a:pPr>
              <a:lnSpc>
                <a:spcPct val="8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Paradoxně měla tato skutečnost </a:t>
            </a:r>
            <a:r>
              <a:rPr lang="cs-CZ" altLang="cs-CZ" sz="2400" b="1" dirty="0">
                <a:latin typeface="Cambria" panose="02040503050406030204" pitchFamily="18" charset="0"/>
              </a:rPr>
              <a:t>vliv na růst Evropanů</a:t>
            </a:r>
            <a:r>
              <a:rPr lang="cs-CZ" altLang="cs-CZ" sz="2400" dirty="0">
                <a:latin typeface="Cambria" panose="02040503050406030204" pitchFamily="18" charset="0"/>
              </a:rPr>
              <a:t> (průměrná výška populace)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Lidé, kteří epidemii přežili, měli kolem sebe </a:t>
            </a:r>
            <a:r>
              <a:rPr lang="cs-CZ" altLang="cs-CZ" sz="2400" b="1" dirty="0">
                <a:latin typeface="Cambria" panose="02040503050406030204" pitchFamily="18" charset="0"/>
              </a:rPr>
              <a:t>více životního prostoru</a:t>
            </a:r>
            <a:r>
              <a:rPr lang="cs-CZ" altLang="cs-CZ" sz="2400" dirty="0">
                <a:latin typeface="Cambria" panose="02040503050406030204" pitchFamily="18" charset="0"/>
              </a:rPr>
              <a:t>, postupně se </a:t>
            </a:r>
            <a:r>
              <a:rPr lang="cs-CZ" altLang="cs-CZ" sz="2400" b="1" dirty="0">
                <a:latin typeface="Cambria" panose="02040503050406030204" pitchFamily="18" charset="0"/>
              </a:rPr>
              <a:t>zlepšovala kvalita života</a:t>
            </a:r>
            <a:r>
              <a:rPr lang="cs-CZ" altLang="cs-CZ" sz="2400" dirty="0">
                <a:latin typeface="Cambria" panose="02040503050406030204" pitchFamily="18" charset="0"/>
              </a:rPr>
              <a:t> i v chudinských čtvrtích, které byly „vylidněné“ a epidemie tak neměly možnost rychlého šíření, </a:t>
            </a:r>
            <a:r>
              <a:rPr lang="cs-CZ" altLang="cs-CZ" sz="2400" b="1" dirty="0">
                <a:latin typeface="Cambria" panose="02040503050406030204" pitchFamily="18" charset="0"/>
              </a:rPr>
              <a:t>hypoteticky bylo mezi populací i více jídla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Zlom</a:t>
            </a:r>
            <a:r>
              <a:rPr lang="cs-CZ" altLang="cs-CZ" sz="2400" dirty="0">
                <a:latin typeface="Cambria" panose="02040503050406030204" pitchFamily="18" charset="0"/>
              </a:rPr>
              <a:t> přichází s </a:t>
            </a:r>
            <a:r>
              <a:rPr lang="cs-CZ" altLang="cs-CZ" sz="2400" b="1" dirty="0">
                <a:latin typeface="Cambria" panose="02040503050406030204" pitchFamily="18" charset="0"/>
              </a:rPr>
              <a:t>industriální revolucí</a:t>
            </a:r>
            <a:r>
              <a:rPr lang="cs-CZ" altLang="cs-CZ" sz="2400" dirty="0">
                <a:latin typeface="Cambria" panose="02040503050406030204" pitchFamily="18" charset="0"/>
              </a:rPr>
              <a:t>, která přináší </a:t>
            </a:r>
            <a:r>
              <a:rPr lang="cs-CZ" altLang="cs-CZ" sz="2400" b="1" dirty="0">
                <a:latin typeface="Cambria" panose="02040503050406030204" pitchFamily="18" charset="0"/>
              </a:rPr>
              <a:t>nadprůměrnou zemědělskou produkci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>
                <a:latin typeface="Cambria" panose="02040503050406030204" pitchFamily="18" charset="0"/>
              </a:rPr>
              <a:t>dostupnou tekoucí vodu a zcela jiné hygienické a sanitární podmínky a návyky</a:t>
            </a:r>
          </a:p>
        </p:txBody>
      </p:sp>
    </p:spTree>
    <p:extLst>
      <p:ext uri="{BB962C8B-B14F-4D97-AF65-F5344CB8AC3E}">
        <p14:creationId xmlns:p14="http://schemas.microsoft.com/office/powerpoint/2010/main" val="1192830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2036" y="1125538"/>
            <a:ext cx="10603346" cy="5327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Nejmenší byli lidé na počátku 17. století</a:t>
            </a:r>
            <a:r>
              <a:rPr lang="cs-CZ" altLang="cs-CZ" sz="2400" dirty="0">
                <a:latin typeface="Cambria" panose="02040503050406030204" pitchFamily="18" charset="0"/>
              </a:rPr>
              <a:t> (mor, dlouhá období mrazu během malé doby ledové,  minimální sklizně po několik let a napříč Evropou postupně vyvstávající konflikty mezi národy -  Třicetiletá válka)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Průměrná výška Francouzů dosahuje v té době asi 162 cm, což lze stěží srovnat s dnešními Nizozemci (největší národ na světě), kde mají muži průměrnou výšku 184 cm a ženy 170 cm.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 ČR je to zhruba 180 cm u mužů a 167 cm u žen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Za posledních 150-170 let populace Evropy vzrostla zhruba o 17-19 cm…</a:t>
            </a:r>
          </a:p>
        </p:txBody>
      </p:sp>
    </p:spTree>
    <p:extLst>
      <p:ext uri="{BB962C8B-B14F-4D97-AF65-F5344CB8AC3E}">
        <p14:creationId xmlns:p14="http://schemas.microsoft.com/office/powerpoint/2010/main" val="291610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1854328_nickolay-lamm-muzi-vzh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9" y="188914"/>
            <a:ext cx="4624387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896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64" y="981075"/>
            <a:ext cx="10871199" cy="55435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3. …bez zvláštního jména</a:t>
            </a:r>
            <a:br>
              <a:rPr lang="cs-CZ" altLang="cs-CZ" sz="2400" b="1" u="sng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Počátek vypuknutí pandemie: </a:t>
            </a:r>
            <a:r>
              <a:rPr lang="cs-CZ" altLang="cs-CZ" sz="2400" b="1" dirty="0">
                <a:latin typeface="Cambria" panose="02040503050406030204" pitchFamily="18" charset="0"/>
              </a:rPr>
              <a:t>přelom 19. a 20. století</a:t>
            </a:r>
            <a:r>
              <a:rPr lang="cs-CZ" altLang="cs-CZ" sz="2400" dirty="0">
                <a:latin typeface="Cambria" panose="02040503050406030204" pitchFamily="18" charset="0"/>
              </a:rPr>
              <a:t/>
            </a:r>
            <a:br>
              <a:rPr lang="cs-CZ" altLang="cs-CZ" sz="2400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Oblast: </a:t>
            </a:r>
            <a:r>
              <a:rPr lang="cs-CZ" altLang="cs-CZ" sz="2400" b="1" dirty="0">
                <a:latin typeface="Cambria" panose="02040503050406030204" pitchFamily="18" charset="0"/>
              </a:rPr>
              <a:t>Čína a Indie</a:t>
            </a:r>
            <a:r>
              <a:rPr lang="cs-CZ" altLang="cs-CZ" sz="2400" dirty="0">
                <a:latin typeface="Cambria" panose="02040503050406030204" pitchFamily="18" charset="0"/>
              </a:rPr>
              <a:t/>
            </a:r>
            <a:br>
              <a:rPr lang="cs-CZ" altLang="cs-CZ" sz="2400" dirty="0">
                <a:latin typeface="Cambria" panose="02040503050406030204" pitchFamily="18" charset="0"/>
              </a:rPr>
            </a:br>
            <a:r>
              <a:rPr lang="cs-CZ" altLang="cs-CZ" sz="2400" dirty="0">
                <a:latin typeface="Cambria" panose="02040503050406030204" pitchFamily="18" charset="0"/>
              </a:rPr>
              <a:t>- Přibližný počet obětí: </a:t>
            </a:r>
            <a:r>
              <a:rPr lang="cs-CZ" altLang="cs-CZ" sz="2400" b="1" dirty="0">
                <a:latin typeface="Cambria" panose="02040503050406030204" pitchFamily="18" charset="0"/>
              </a:rPr>
              <a:t>12 milionů 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buFontTx/>
              <a:buNone/>
            </a:pPr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Moru se obecně nejvíce daří ve </a:t>
            </a:r>
            <a:r>
              <a:rPr lang="cs-CZ" altLang="cs-CZ" sz="2400" b="1" dirty="0">
                <a:latin typeface="Cambria" panose="02040503050406030204" pitchFamily="18" charset="0"/>
              </a:rPr>
              <a:t>vlhkém prostředí s vyššími teplotami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Mor se tak opět po staletích masivně projeví v "příznivých" podmínkách jihočínské provincie </a:t>
            </a:r>
            <a:r>
              <a:rPr lang="cs-CZ" altLang="cs-CZ" sz="2400" dirty="0" err="1">
                <a:latin typeface="Cambria" panose="02040503050406030204" pitchFamily="18" charset="0"/>
              </a:rPr>
              <a:t>Jün-nan</a:t>
            </a:r>
            <a:r>
              <a:rPr lang="cs-CZ" altLang="cs-CZ" sz="2400" dirty="0">
                <a:latin typeface="Cambria" panose="02040503050406030204" pitchFamily="18" charset="0"/>
              </a:rPr>
              <a:t>, odkud se s velkým přesunem obyvatel dostane do </a:t>
            </a:r>
            <a:r>
              <a:rPr lang="cs-CZ" altLang="cs-CZ" sz="2400" b="1" dirty="0">
                <a:latin typeface="Cambria" panose="02040503050406030204" pitchFamily="18" charset="0"/>
              </a:rPr>
              <a:t>Hongkongu</a:t>
            </a:r>
            <a:endParaRPr lang="cs-CZ" altLang="cs-CZ" b="1" dirty="0" smtClean="0"/>
          </a:p>
          <a:p>
            <a:r>
              <a:rPr lang="cs-CZ" altLang="cs-CZ" dirty="0" smtClean="0"/>
              <a:t>…</a:t>
            </a:r>
            <a:r>
              <a:rPr lang="cs-CZ" altLang="cs-CZ" sz="2400" dirty="0">
                <a:latin typeface="Cambria" panose="02040503050406030204" pitchFamily="18" charset="0"/>
              </a:rPr>
              <a:t>zde během pouhých dvou měsíců o život připraví na 100 tisíc domorodců 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01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29600" cy="633413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NEJVĚTŠÍ MOROVÉ EPIDEMIE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6" y="981075"/>
            <a:ext cx="10464799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Dále se </a:t>
            </a:r>
            <a:r>
              <a:rPr lang="cs-CZ" altLang="cs-CZ" sz="2400" b="1" dirty="0">
                <a:latin typeface="Cambria" panose="02040503050406030204" pitchFamily="18" charset="0"/>
              </a:rPr>
              <a:t>mor přesouvá do Indie</a:t>
            </a:r>
            <a:r>
              <a:rPr lang="cs-CZ" altLang="cs-CZ" sz="2400" dirty="0">
                <a:latin typeface="Cambria" panose="02040503050406030204" pitchFamily="18" charset="0"/>
              </a:rPr>
              <a:t>, ale i dalších asijských zemí, kde mor připraví o život zhruba </a:t>
            </a:r>
            <a:r>
              <a:rPr lang="cs-CZ" altLang="cs-CZ" sz="2400" b="1" dirty="0">
                <a:latin typeface="Cambria" panose="02040503050406030204" pitchFamily="18" charset="0"/>
              </a:rPr>
              <a:t>12 milionů lidí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endParaRPr lang="cs-CZ" altLang="cs-CZ" sz="2400" dirty="0" smtClean="0">
              <a:latin typeface="Cambria" panose="02040503050406030204" pitchFamily="18" charset="0"/>
            </a:endParaRPr>
          </a:p>
          <a:p>
            <a:pPr marL="72000" indent="0">
              <a:lnSpc>
                <a:spcPct val="80000"/>
              </a:lnSpc>
              <a:buNone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Nezůstane však pouze u Asie, z hongkongského přístavu se opět zákeřná nemoc </a:t>
            </a:r>
            <a:r>
              <a:rPr lang="cs-CZ" altLang="cs-CZ" sz="2400" b="1" dirty="0">
                <a:latin typeface="Cambria" panose="02040503050406030204" pitchFamily="18" charset="0"/>
              </a:rPr>
              <a:t>vydává na palubách lodí na cestu do celého světa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…, napadena je záhy Afrika, Austrálie, Jižní a poprvé i Severní Amerika.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Také </a:t>
            </a:r>
            <a:r>
              <a:rPr lang="cs-CZ" altLang="cs-CZ" sz="2400" b="1" dirty="0">
                <a:latin typeface="Cambria" panose="02040503050406030204" pitchFamily="18" charset="0"/>
              </a:rPr>
              <a:t>Evropa</a:t>
            </a:r>
            <a:r>
              <a:rPr lang="cs-CZ" altLang="cs-CZ" sz="2400" dirty="0">
                <a:latin typeface="Cambria" panose="02040503050406030204" pitchFamily="18" charset="0"/>
              </a:rPr>
              <a:t> čelí nové morové ráně, tentokrát však jen </a:t>
            </a:r>
            <a:r>
              <a:rPr lang="cs-CZ" altLang="cs-CZ" sz="2400" b="1" dirty="0">
                <a:latin typeface="Cambria" panose="02040503050406030204" pitchFamily="18" charset="0"/>
              </a:rPr>
              <a:t>výhradně v přímořských státech</a:t>
            </a:r>
            <a:r>
              <a:rPr lang="cs-CZ" altLang="cs-CZ" sz="2400" dirty="0">
                <a:latin typeface="Cambria" panose="02040503050406030204" pitchFamily="18" charset="0"/>
              </a:rPr>
              <a:t>, jako je Velká Británie, Španělsko či Portugalsko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Podle oficiálních zpráv Světové zdravotnické organizace (WHO) je </a:t>
            </a:r>
            <a:r>
              <a:rPr lang="cs-CZ" altLang="cs-CZ" sz="2400" b="1" dirty="0">
                <a:latin typeface="Cambria" panose="02040503050406030204" pitchFamily="18" charset="0"/>
              </a:rPr>
              <a:t>poslední velká pandemie moru aktivní až do roku 1959</a:t>
            </a:r>
          </a:p>
        </p:txBody>
      </p:sp>
    </p:spTree>
    <p:extLst>
      <p:ext uri="{BB962C8B-B14F-4D97-AF65-F5344CB8AC3E}">
        <p14:creationId xmlns:p14="http://schemas.microsoft.com/office/powerpoint/2010/main" val="279499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36" y="836613"/>
            <a:ext cx="10547927" cy="56880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Existoval zde </a:t>
            </a:r>
            <a:r>
              <a:rPr lang="cs-CZ" altLang="cs-CZ" sz="2400" b="1" dirty="0">
                <a:latin typeface="Cambria" panose="02040503050406030204" pitchFamily="18" charset="0"/>
              </a:rPr>
              <a:t>téměř dokonalý systém kanalizace a rozvodu vody</a:t>
            </a:r>
            <a:r>
              <a:rPr lang="cs-CZ" altLang="cs-CZ" sz="2400" dirty="0">
                <a:latin typeface="Cambria" panose="02040503050406030204" pitchFamily="18" charset="0"/>
              </a:rPr>
              <a:t>, sanitární zařízení připomínala dnešní dobu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Města byla vybudována výhradně z pálených cihel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Záhadou je zánik této civilizace</a:t>
            </a:r>
            <a:r>
              <a:rPr lang="cs-CZ" altLang="cs-CZ" sz="2400" dirty="0">
                <a:latin typeface="Cambria" panose="02040503050406030204" pitchFamily="18" charset="0"/>
              </a:rPr>
              <a:t>, tedy někdy v letech 1 900 až 1 700 př. n. l.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Nejpravděpodobnější je </a:t>
            </a:r>
            <a:r>
              <a:rPr lang="cs-CZ" altLang="cs-CZ" sz="2400" b="1" dirty="0">
                <a:latin typeface="Cambria" panose="02040503050406030204" pitchFamily="18" charset="0"/>
              </a:rPr>
              <a:t>kombinace několika faktorů</a:t>
            </a:r>
            <a:r>
              <a:rPr lang="cs-CZ" altLang="cs-CZ" sz="2400" dirty="0"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</a:t>
            </a:r>
            <a:r>
              <a:rPr lang="cs-CZ" altLang="cs-CZ" sz="2400" i="1" dirty="0">
                <a:latin typeface="Cambria" panose="02040503050406030204" pitchFamily="18" charset="0"/>
              </a:rPr>
              <a:t>klimatické změny </a:t>
            </a:r>
            <a:r>
              <a:rPr lang="cs-CZ" altLang="cs-CZ" sz="2400" dirty="0">
                <a:latin typeface="Cambria" panose="02040503050406030204" pitchFamily="18" charset="0"/>
              </a:rPr>
              <a:t>(období sucha i velké záplavy), zemětřesení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</a:t>
            </a:r>
            <a:r>
              <a:rPr lang="cs-CZ" altLang="cs-CZ" sz="2400" i="1" dirty="0">
                <a:latin typeface="Cambria" panose="02040503050406030204" pitchFamily="18" charset="0"/>
              </a:rPr>
              <a:t>invaze cizího etnika </a:t>
            </a:r>
            <a:r>
              <a:rPr lang="cs-CZ" altLang="cs-CZ" sz="2400" dirty="0">
                <a:latin typeface="Cambria" panose="02040503050406030204" pitchFamily="18" charset="0"/>
              </a:rPr>
              <a:t>(tzv. </a:t>
            </a:r>
            <a:r>
              <a:rPr lang="cs-CZ" altLang="cs-CZ" sz="2400" dirty="0" err="1">
                <a:latin typeface="Cambria" panose="02040503050406030204" pitchFamily="18" charset="0"/>
              </a:rPr>
              <a:t>Árjů</a:t>
            </a:r>
            <a:r>
              <a:rPr lang="cs-CZ" altLang="cs-CZ" sz="2400" dirty="0">
                <a:latin typeface="Cambria" panose="02040503050406030204" pitchFamily="18" charset="0"/>
              </a:rPr>
              <a:t>, ze severozápadu)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</a:t>
            </a:r>
            <a:r>
              <a:rPr lang="cs-CZ" altLang="cs-CZ" sz="2400" i="1" dirty="0">
                <a:latin typeface="Cambria" panose="02040503050406030204" pitchFamily="18" charset="0"/>
              </a:rPr>
              <a:t>mocenské sváry</a:t>
            </a:r>
            <a:r>
              <a:rPr lang="cs-CZ" altLang="cs-CZ" sz="2400" dirty="0">
                <a:latin typeface="Cambria" panose="02040503050406030204" pitchFamily="18" charset="0"/>
              </a:rPr>
              <a:t> - přelidněná města ztrácejí svůj sociální řád, vládnoucí skupina ztrácí vliv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 - </a:t>
            </a:r>
            <a:r>
              <a:rPr lang="cs-CZ" altLang="cs-CZ" sz="2400" i="1" dirty="0">
                <a:latin typeface="Cambria" panose="02040503050406030204" pitchFamily="18" charset="0"/>
              </a:rPr>
              <a:t>vykácené lesy a vyčerpané zásoby dříví </a:t>
            </a:r>
            <a:r>
              <a:rPr lang="cs-CZ" altLang="cs-CZ" sz="2400" dirty="0">
                <a:latin typeface="Cambria" panose="02040503050406030204" pitchFamily="18" charset="0"/>
              </a:rPr>
              <a:t>nezbytné k vypalování cihel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  …. </a:t>
            </a:r>
            <a:r>
              <a:rPr lang="cs-CZ" altLang="cs-CZ" sz="2400" b="1" dirty="0">
                <a:latin typeface="Cambria" panose="02040503050406030204" pitchFamily="18" charset="0"/>
              </a:rPr>
              <a:t>zánik 5</a:t>
            </a:r>
            <a:r>
              <a:rPr lang="cs-CZ" altLang="cs-CZ" sz="2400" b="1" dirty="0"/>
              <a:t>-</a:t>
            </a:r>
            <a:r>
              <a:rPr lang="cs-CZ" altLang="cs-CZ" sz="2400" b="1" dirty="0">
                <a:latin typeface="Cambria" panose="02040503050406030204" pitchFamily="18" charset="0"/>
              </a:rPr>
              <a:t>ti milionové civilizace</a:t>
            </a:r>
            <a:r>
              <a:rPr lang="cs-CZ" altLang="cs-CZ" sz="2400" dirty="0">
                <a:latin typeface="Cambria" panose="02040503050406030204" pitchFamily="18" charset="0"/>
              </a:rPr>
              <a:t> s přesunem části obyvatelstva do </a:t>
            </a:r>
            <a:r>
              <a:rPr lang="cs-CZ" altLang="cs-CZ" sz="2400" b="1" dirty="0">
                <a:latin typeface="Cambria" panose="02040503050406030204" pitchFamily="18" charset="0"/>
              </a:rPr>
              <a:t>povodí řeky Gangy</a:t>
            </a:r>
            <a:r>
              <a:rPr lang="cs-CZ" altLang="cs-CZ" sz="2400" dirty="0">
                <a:latin typeface="Cambria" panose="02040503050406030204" pitchFamily="18" charset="0"/>
              </a:rPr>
              <a:t> a vznik nových velkých měst kolem roku 1 200 př. n. l.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56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9937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EPIDEMIE S PŘÍCHODEM EVROPANŮ DO AMERIKY (15. STOLETÍ)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1099128"/>
            <a:ext cx="10760365" cy="5354062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V konečných důsledcích a délce se za největší epidemii na světě často považuje tzv. </a:t>
            </a:r>
            <a:r>
              <a:rPr lang="cs-CZ" altLang="cs-CZ" sz="2400" b="1" dirty="0">
                <a:latin typeface="Cambria" panose="02040503050406030204" pitchFamily="18" charset="0"/>
              </a:rPr>
              <a:t>„velká americká pandemie“</a:t>
            </a:r>
            <a:r>
              <a:rPr lang="cs-CZ" altLang="cs-CZ" sz="2400" dirty="0">
                <a:latin typeface="Cambria" panose="02040503050406030204" pitchFamily="18" charset="0"/>
              </a:rPr>
              <a:t>, která začala </a:t>
            </a:r>
            <a:r>
              <a:rPr lang="cs-CZ" altLang="cs-CZ" sz="2400" b="1" dirty="0">
                <a:latin typeface="Cambria" panose="02040503050406030204" pitchFamily="18" charset="0"/>
              </a:rPr>
              <a:t>příchodem Evropanů na americký kontinent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Evropané byli přenašeči mnoha chorob</a:t>
            </a:r>
            <a:r>
              <a:rPr lang="cs-CZ" altLang="cs-CZ" sz="2400" dirty="0">
                <a:latin typeface="Cambria" panose="02040503050406030204" pitchFamily="18" charset="0"/>
              </a:rPr>
              <a:t>, vůči kterým domorodé obyvatelstvo Ameriky nebylo imunní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Dnes se vcelku správně odhaduje, že </a:t>
            </a:r>
            <a:r>
              <a:rPr lang="cs-CZ" altLang="cs-CZ" sz="2400" b="1" dirty="0">
                <a:latin typeface="Cambria" panose="02040503050406030204" pitchFamily="18" charset="0"/>
              </a:rPr>
              <a:t>po styku s Evropany zemřelo přibližně 50 milionů lidí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14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EPIDEMIE S PŘÍCHODEM EVROPANŮ DO AMERIKY (15. STOLETÍ)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327" y="1484314"/>
            <a:ext cx="10760364" cy="5113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Šlo tedy de facto o největší pandemii předindustriální éry a </a:t>
            </a:r>
            <a:r>
              <a:rPr lang="cs-CZ" altLang="cs-CZ" sz="2400" b="1" dirty="0">
                <a:latin typeface="Cambria" panose="02040503050406030204" pitchFamily="18" charset="0"/>
              </a:rPr>
              <a:t>ve vztahu k velikosti globální populace</a:t>
            </a:r>
            <a:r>
              <a:rPr lang="cs-CZ" altLang="cs-CZ" sz="2400" dirty="0">
                <a:latin typeface="Cambria" panose="02040503050406030204" pitchFamily="18" charset="0"/>
              </a:rPr>
              <a:t> rovněž o </a:t>
            </a:r>
            <a:r>
              <a:rPr lang="cs-CZ" altLang="cs-CZ" sz="2400" b="1" dirty="0">
                <a:latin typeface="Cambria" panose="02040503050406030204" pitchFamily="18" charset="0"/>
              </a:rPr>
              <a:t>nejhorší pandemii všech dob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Z celkových </a:t>
            </a:r>
            <a:r>
              <a:rPr lang="cs-CZ" altLang="cs-CZ" sz="2400" b="1" dirty="0">
                <a:latin typeface="Cambria" panose="02040503050406030204" pitchFamily="18" charset="0"/>
              </a:rPr>
              <a:t>500 milionů lidí žijících</a:t>
            </a:r>
            <a:r>
              <a:rPr lang="cs-CZ" altLang="cs-CZ" sz="2400" dirty="0">
                <a:latin typeface="Cambria" panose="02040503050406030204" pitchFamily="18" charset="0"/>
              </a:rPr>
              <a:t> tehdy na planetě </a:t>
            </a:r>
            <a:r>
              <a:rPr lang="cs-CZ" altLang="cs-CZ" sz="2400" b="1" dirty="0">
                <a:latin typeface="Cambria" panose="02040503050406030204" pitchFamily="18" charset="0"/>
              </a:rPr>
              <a:t>Zemi</a:t>
            </a:r>
            <a:r>
              <a:rPr lang="cs-CZ" altLang="cs-CZ" sz="2400" dirty="0">
                <a:latin typeface="Cambria" panose="02040503050406030204" pitchFamily="18" charset="0"/>
              </a:rPr>
              <a:t> jich na americkém kontinentu zemřelo </a:t>
            </a:r>
            <a:r>
              <a:rPr lang="cs-CZ" altLang="cs-CZ" sz="2400" b="1" dirty="0">
                <a:latin typeface="Cambria" panose="02040503050406030204" pitchFamily="18" charset="0"/>
              </a:rPr>
              <a:t>50 milionů (10 %)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Počty obyvatel v Americe se na předkolumbovskou úroveň vrátily až s hromadným přílivem Evropanů po roce 1750 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Lze říci, že </a:t>
            </a:r>
            <a:r>
              <a:rPr lang="cs-CZ" altLang="cs-CZ" sz="2400" b="1" dirty="0">
                <a:latin typeface="Cambria" panose="02040503050406030204" pitchFamily="18" charset="0"/>
              </a:rPr>
              <a:t>tato epidemie vlastně nikdy neskončila</a:t>
            </a:r>
            <a:r>
              <a:rPr lang="cs-CZ" altLang="cs-CZ" sz="2400" dirty="0">
                <a:latin typeface="Cambria" panose="02040503050406030204" pitchFamily="18" charset="0"/>
              </a:rPr>
              <a:t>, protože </a:t>
            </a:r>
            <a:r>
              <a:rPr lang="cs-CZ" altLang="cs-CZ" sz="2400" b="1" dirty="0">
                <a:latin typeface="Cambria" panose="02040503050406030204" pitchFamily="18" charset="0"/>
              </a:rPr>
              <a:t>původní obyvatelstvo se už nikdy neobnovilo</a:t>
            </a:r>
            <a:r>
              <a:rPr lang="cs-CZ" altLang="cs-CZ" sz="2400" dirty="0">
                <a:latin typeface="Cambria" panose="02040503050406030204" pitchFamily="18" charset="0"/>
              </a:rPr>
              <a:t>, počty se zvýšily pouze o nové kolonisty</a:t>
            </a:r>
          </a:p>
        </p:txBody>
      </p:sp>
    </p:spTree>
    <p:extLst>
      <p:ext uri="{BB962C8B-B14F-4D97-AF65-F5344CB8AC3E}">
        <p14:creationId xmlns:p14="http://schemas.microsoft.com/office/powerpoint/2010/main" val="2022094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03237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GLOBÁLNÍ</a:t>
            </a:r>
            <a:r>
              <a:rPr lang="cs-CZ" altLang="cs-CZ" sz="2800"/>
              <a:t> </a:t>
            </a:r>
            <a:r>
              <a:rPr lang="cs-CZ" altLang="cs-CZ" sz="2800">
                <a:latin typeface="Cambria" panose="02040503050406030204" pitchFamily="18" charset="0"/>
              </a:rPr>
              <a:t>SVĚTOVÉ VÁLKY – 1. SVĚTOVÁ VÁLKA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147B31F8-F0CC-4553-A001-C62298584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401" y="498764"/>
            <a:ext cx="11554690" cy="6170324"/>
          </a:xfrm>
        </p:spPr>
        <p:txBody>
          <a:bodyPr/>
          <a:lstStyle/>
          <a:p>
            <a:pPr marL="0" indent="0">
              <a:buNone/>
              <a:defRPr/>
            </a:pPr>
            <a:endParaRPr lang="cs-CZ" altLang="cs-CZ" sz="2000" b="1" dirty="0" smtClean="0">
              <a:latin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cs-CZ" altLang="cs-CZ" sz="2000" b="1" dirty="0" smtClean="0">
                <a:latin typeface="Cambria" panose="02040503050406030204" pitchFamily="18" charset="0"/>
              </a:rPr>
              <a:t>Ne</a:t>
            </a:r>
            <a:r>
              <a:rPr lang="cs-CZ" altLang="cs-CZ" sz="2000" b="1" dirty="0">
                <a:latin typeface="Cambria" panose="02040503050406030204" pitchFamily="18" charset="0"/>
              </a:rPr>
              <a:t>, že by před 1. </a:t>
            </a:r>
            <a:r>
              <a:rPr lang="cs-CZ" altLang="cs-CZ" sz="2000" b="1" dirty="0">
                <a:latin typeface="Cambria" panose="02040503050406030204" pitchFamily="18" charset="0"/>
              </a:rPr>
              <a:t>světovou válkou byl všude mír a klid…</a:t>
            </a:r>
          </a:p>
          <a:p>
            <a:pPr>
              <a:defRPr/>
            </a:pPr>
            <a:r>
              <a:rPr lang="cs-CZ" altLang="cs-CZ" sz="2000" b="1" u="sng" dirty="0">
                <a:latin typeface="Cambria" panose="02040503050406030204" pitchFamily="18" charset="0"/>
              </a:rPr>
              <a:t>Stoletá válka </a:t>
            </a:r>
            <a:r>
              <a:rPr lang="cs-CZ" altLang="cs-CZ" sz="2000" dirty="0">
                <a:latin typeface="Cambria" panose="02040503050406030204" pitchFamily="18" charset="0"/>
              </a:rPr>
              <a:t>– (1337 – 1453), spor mezi Anglií a Francií; p</a:t>
            </a:r>
            <a:r>
              <a:rPr lang="cs-CZ" sz="2000" dirty="0">
                <a:latin typeface="Cambria" panose="02040503050406030204" pitchFamily="18" charset="0"/>
              </a:rPr>
              <a:t>říčinou byl spor o nadvládu ve Flandrech a jihozápadní Francii. Jako záminka posloužilo odmítnutí nástupnictví anglického krále Eduarda III. na francouzský trůn</a:t>
            </a:r>
          </a:p>
          <a:p>
            <a:pPr>
              <a:defRPr/>
            </a:pPr>
            <a:r>
              <a:rPr lang="cs-CZ" altLang="cs-CZ" sz="2000" dirty="0">
                <a:latin typeface="Cambria" panose="02040503050406030204" pitchFamily="18" charset="0"/>
              </a:rPr>
              <a:t>(válka ukončena anglickou ztrátou všech dřívějších území kromě Calais a Normanských ostrovů)</a:t>
            </a:r>
          </a:p>
          <a:p>
            <a:pPr>
              <a:defRPr/>
            </a:pPr>
            <a:endParaRPr lang="cs-CZ" altLang="cs-CZ" sz="20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000" b="1" u="sng" dirty="0">
                <a:latin typeface="Cambria" panose="02040503050406030204" pitchFamily="18" charset="0"/>
              </a:rPr>
              <a:t>Třicetiletá válka </a:t>
            </a:r>
            <a:r>
              <a:rPr lang="cs-CZ" altLang="cs-CZ" sz="2000" dirty="0">
                <a:latin typeface="Cambria" panose="02040503050406030204" pitchFamily="18" charset="0"/>
              </a:rPr>
              <a:t>– (1618 – 1648), </a:t>
            </a:r>
            <a:r>
              <a:rPr lang="cs-CZ" sz="2000" dirty="0">
                <a:latin typeface="Cambria" panose="02040503050406030204" pitchFamily="18" charset="0"/>
              </a:rPr>
              <a:t>vyvrcholení sporů mezi římskokatolickou církví a zastánci vyznání, která vznikla po reformaci v 16. století, tedy kalvinismem a luteránstvím</a:t>
            </a:r>
          </a:p>
          <a:p>
            <a:pPr>
              <a:defRPr/>
            </a:pPr>
            <a:r>
              <a:rPr lang="cs-CZ" sz="2000" dirty="0">
                <a:latin typeface="Cambria" panose="02040503050406030204" pitchFamily="18" charset="0"/>
              </a:rPr>
              <a:t>Válku de facto započala vzpoura českých stavů proti panovníkovi, tzv. „třetí pražská defenestrace“)</a:t>
            </a:r>
          </a:p>
          <a:p>
            <a:pPr>
              <a:defRPr/>
            </a:pPr>
            <a:r>
              <a:rPr lang="cs-CZ" sz="2000" dirty="0">
                <a:latin typeface="Cambria" panose="02040503050406030204" pitchFamily="18" charset="0"/>
              </a:rPr>
              <a:t>Neméně důležitou příčinou války byl také boj evropských zemí o politickou nadvládu (válka ukončena Vestfálským mírem)</a:t>
            </a:r>
            <a:endParaRPr lang="cs-CZ" altLang="cs-CZ" sz="2000" dirty="0">
              <a:latin typeface="Cambria" panose="02040503050406030204" pitchFamily="18" charset="0"/>
            </a:endParaRPr>
          </a:p>
          <a:p>
            <a:pPr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98688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136073" y="476250"/>
            <a:ext cx="9873672" cy="5976938"/>
          </a:xfrm>
        </p:spPr>
        <p:txBody>
          <a:bodyPr/>
          <a:lstStyle/>
          <a:p>
            <a:endParaRPr lang="cs-CZ" altLang="cs-CZ" sz="2400" b="1" u="sng" dirty="0">
              <a:latin typeface="Cambria" panose="02040503050406030204" pitchFamily="18" charset="0"/>
            </a:endParaRPr>
          </a:p>
          <a:p>
            <a:r>
              <a:rPr lang="cs-CZ" altLang="cs-CZ" sz="2400" b="1" u="sng" dirty="0">
                <a:latin typeface="Cambria" panose="02040503050406030204" pitchFamily="18" charset="0"/>
              </a:rPr>
              <a:t>Napoleonské války </a:t>
            </a:r>
            <a:r>
              <a:rPr lang="cs-CZ" altLang="cs-CZ" sz="2400" dirty="0">
                <a:latin typeface="Cambria" panose="02040503050406030204" pitchFamily="18" charset="0"/>
              </a:rPr>
              <a:t>- (1803 – 1815), byly sérií válečných konfliktů následující po revolučních válkách, které skončily roku 1802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Napoleonská Francie byla nakonec poražena, což vedlo k restauraci Bourbonů (Ludvík XVIII)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Napoleonské války skončily porážkou Napoleona I. v bitvě u Waterloo 18. června 1815 a druhou pařížskou mírovou smlouvou (Vídeňský kongres)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38052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upload.wikimedia.org/wikipedia/commons/thumb/0/05/Map_congress_of_vienna.jpg/450px-Map_congress_of_vie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100"/>
            <a:ext cx="8713788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28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49745" y="549275"/>
            <a:ext cx="10483273" cy="5576888"/>
          </a:xfrm>
        </p:spPr>
        <p:txBody>
          <a:bodyPr/>
          <a:lstStyle/>
          <a:p>
            <a:r>
              <a:rPr lang="cs-CZ" altLang="cs-CZ" sz="2400" b="1" u="sng" dirty="0">
                <a:latin typeface="Cambria" panose="02040503050406030204" pitchFamily="18" charset="0"/>
              </a:rPr>
              <a:t>Prusko-rakouská válka </a:t>
            </a:r>
            <a:r>
              <a:rPr lang="cs-CZ" altLang="cs-CZ" sz="2400" dirty="0">
                <a:latin typeface="Cambria" panose="02040503050406030204" pitchFamily="18" charset="0"/>
              </a:rPr>
              <a:t>(1866),</a:t>
            </a:r>
            <a:r>
              <a:rPr lang="cs-CZ" altLang="cs-CZ" dirty="0" smtClean="0">
                <a:latin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</a:rPr>
              <a:t>byla válka vedená v roce 1866 mezi Pruským královstvím, Italským královstvím a jejich spojenci na straně jedné a Rakouským císařstvím a jeho spojenci na straně druhé o převahu v Německém spolku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Vítězství Pruska nad Rakouským císařstvím vedlo ke vzniku Rakouska-Uherska a pruské hegemonii v Severoněmeckém spolku, což byl krok vedoucí k sjednocení Německa a jeho maloněmecké řešení s vyloučením Rakouska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Důsledkem války získala Itálie Benátky odstoupené Rakouskem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5047451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39" y="180109"/>
            <a:ext cx="6449694" cy="65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195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188913"/>
            <a:ext cx="8351837" cy="633412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GLOBÁLNÍ</a:t>
            </a:r>
            <a:r>
              <a:rPr lang="cs-CZ" altLang="cs-CZ" sz="2800"/>
              <a:t> </a:t>
            </a:r>
            <a:r>
              <a:rPr lang="cs-CZ" altLang="cs-CZ" sz="2800">
                <a:latin typeface="Cambria" panose="02040503050406030204" pitchFamily="18" charset="0"/>
              </a:rPr>
              <a:t>SVĚTOVÉ VÁLKY – 1. SVĚTOVÁ VÁLKA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382" y="981075"/>
            <a:ext cx="10677236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První světová válka zasáhla </a:t>
            </a:r>
            <a:r>
              <a:rPr lang="cs-CZ" altLang="cs-CZ" sz="2400" b="1" dirty="0">
                <a:latin typeface="Cambria" panose="02040503050406030204" pitchFamily="18" charset="0"/>
              </a:rPr>
              <a:t>Evropu, Afriku a Asii a probíhala ve světových oceánech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Bezprostřední </a:t>
            </a:r>
            <a:r>
              <a:rPr lang="cs-CZ" altLang="cs-CZ" sz="2400" b="1" dirty="0">
                <a:latin typeface="Cambria" panose="02040503050406030204" pitchFamily="18" charset="0"/>
              </a:rPr>
              <a:t>záminkou</a:t>
            </a:r>
            <a:r>
              <a:rPr lang="cs-CZ" altLang="cs-CZ" sz="2400" dirty="0">
                <a:latin typeface="Cambria" panose="02040503050406030204" pitchFamily="18" charset="0"/>
              </a:rPr>
              <a:t> k válce se stal </a:t>
            </a:r>
            <a:r>
              <a:rPr lang="cs-CZ" altLang="cs-CZ" sz="2400" b="1" dirty="0">
                <a:latin typeface="Cambria" panose="02040503050406030204" pitchFamily="18" charset="0"/>
              </a:rPr>
              <a:t>úspěšný atentát</a:t>
            </a:r>
            <a:r>
              <a:rPr lang="cs-CZ" altLang="cs-CZ" sz="2400" dirty="0">
                <a:latin typeface="Cambria" panose="02040503050406030204" pitchFamily="18" charset="0"/>
              </a:rPr>
              <a:t> na arcivévodu a následníka trůnu Františka Ferdinanda d'Este 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Rakousko-Uhersko odvetou vyhlásilo válku Srbsku</a:t>
            </a:r>
            <a:r>
              <a:rPr lang="cs-CZ" altLang="cs-CZ" sz="2400" dirty="0">
                <a:latin typeface="Cambria" panose="02040503050406030204" pitchFamily="18" charset="0"/>
              </a:rPr>
              <a:t>, čímž vyvolalo řetězovou reakci vedoucí k světové válce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Během jednoho měsíce se Evropa ocitla ve válečném konfliktu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Válka propukla mezi dvěma koalicemi: </a:t>
            </a:r>
            <a:r>
              <a:rPr lang="cs-CZ" altLang="cs-CZ" sz="2400" b="1" dirty="0">
                <a:latin typeface="Cambria" panose="02040503050406030204" pitchFamily="18" charset="0"/>
              </a:rPr>
              <a:t>mocnostmi Dohody a Ústředními (centrálními) mocnostmi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Zúčastnilo se jí nakonec </a:t>
            </a:r>
            <a:r>
              <a:rPr lang="cs-CZ" altLang="cs-CZ" sz="2400" b="1" dirty="0">
                <a:latin typeface="Cambria" panose="02040503050406030204" pitchFamily="18" charset="0"/>
              </a:rPr>
              <a:t>30 zemí</a:t>
            </a:r>
            <a:r>
              <a:rPr lang="cs-CZ" altLang="cs-CZ" sz="2400" dirty="0">
                <a:latin typeface="Cambria" panose="02040503050406030204" pitchFamily="18" charset="0"/>
              </a:rPr>
              <a:t>, kde tehdy </a:t>
            </a:r>
            <a:r>
              <a:rPr lang="cs-CZ" altLang="cs-CZ" sz="2400" b="1" dirty="0">
                <a:latin typeface="Cambria" panose="02040503050406030204" pitchFamily="18" charset="0"/>
              </a:rPr>
              <a:t>žilo 1,5  miliardy lidí</a:t>
            </a:r>
            <a:r>
              <a:rPr lang="cs-CZ" altLang="cs-CZ" sz="2400" dirty="0">
                <a:latin typeface="Cambria" panose="02040503050406030204" pitchFamily="18" charset="0"/>
              </a:rPr>
              <a:t> (75 % lidstva) </a:t>
            </a:r>
          </a:p>
        </p:txBody>
      </p:sp>
    </p:spTree>
    <p:extLst>
      <p:ext uri="{BB962C8B-B14F-4D97-AF65-F5344CB8AC3E}">
        <p14:creationId xmlns:p14="http://schemas.microsoft.com/office/powerpoint/2010/main" val="609799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0" t="18463" r="12590" b="9514"/>
          <a:stretch>
            <a:fillRect/>
          </a:stretch>
        </p:blipFill>
        <p:spPr bwMode="auto">
          <a:xfrm>
            <a:off x="1774826" y="260351"/>
            <a:ext cx="8569325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904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17293" r="12506" b="9665"/>
          <a:stretch>
            <a:fillRect/>
          </a:stretch>
        </p:blipFill>
        <p:spPr bwMode="auto">
          <a:xfrm>
            <a:off x="1774826" y="206376"/>
            <a:ext cx="856932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10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673" y="1052514"/>
            <a:ext cx="10788072" cy="5400675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Mezopotámie (Sumerská a Akkadská říše)</a:t>
            </a:r>
          </a:p>
          <a:p>
            <a:pPr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Existovala zhruba v období 4000 – 2000 př. n. l.</a:t>
            </a:r>
          </a:p>
          <a:p>
            <a:pPr>
              <a:buFontTx/>
              <a:buChar char="-"/>
            </a:pPr>
            <a:r>
              <a:rPr lang="cs-CZ" altLang="cs-CZ" sz="2400" b="1" dirty="0">
                <a:latin typeface="Cambria" panose="02040503050406030204" pitchFamily="18" charset="0"/>
              </a:rPr>
              <a:t>Města/městské státy </a:t>
            </a:r>
            <a:r>
              <a:rPr lang="cs-CZ" altLang="cs-CZ" sz="2400" b="1" dirty="0" err="1">
                <a:latin typeface="Cambria" panose="02040503050406030204" pitchFamily="18" charset="0"/>
              </a:rPr>
              <a:t>Kiš</a:t>
            </a:r>
            <a:r>
              <a:rPr lang="cs-CZ" altLang="cs-CZ" sz="2400" b="1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 err="1">
                <a:latin typeface="Cambria" panose="02040503050406030204" pitchFamily="18" charset="0"/>
              </a:rPr>
              <a:t>Uruk</a:t>
            </a:r>
            <a:r>
              <a:rPr lang="cs-CZ" altLang="cs-CZ" sz="2400" b="1" dirty="0">
                <a:latin typeface="Cambria" panose="02040503050406030204" pitchFamily="18" charset="0"/>
              </a:rPr>
              <a:t>, Babylon, později Bagdád (statisíce obyvatel)</a:t>
            </a:r>
          </a:p>
          <a:p>
            <a:pPr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Říše s </a:t>
            </a:r>
            <a:r>
              <a:rPr lang="cs-CZ" altLang="cs-CZ" sz="2400" b="1" dirty="0">
                <a:latin typeface="Cambria" panose="02040503050406030204" pitchFamily="18" charset="0"/>
              </a:rPr>
              <a:t>několika miliony obyvatel</a:t>
            </a:r>
          </a:p>
          <a:p>
            <a:pPr>
              <a:buFontTx/>
              <a:buChar char="-"/>
            </a:pPr>
            <a:r>
              <a:rPr lang="cs-CZ" altLang="cs-CZ" sz="2400" dirty="0">
                <a:latin typeface="Cambria" panose="02040503050406030204" pitchFamily="18" charset="0"/>
              </a:rPr>
              <a:t>Oblast mezi </a:t>
            </a:r>
            <a:r>
              <a:rPr lang="cs-CZ" altLang="cs-CZ" sz="2400" b="1" dirty="0">
                <a:latin typeface="Cambria" panose="02040503050406030204" pitchFamily="18" charset="0"/>
              </a:rPr>
              <a:t>řekami Eufratem a Tigridem </a:t>
            </a:r>
            <a:r>
              <a:rPr lang="cs-CZ" altLang="cs-CZ" sz="2400" dirty="0">
                <a:latin typeface="Cambria" panose="02040503050406030204" pitchFamily="18" charset="0"/>
              </a:rPr>
              <a:t>byla a je sice pouští, ale tisícileté nánosy bahna v jejich okolí zajišťovaly poměrně bohatou úrodu</a:t>
            </a:r>
          </a:p>
          <a:p>
            <a:pPr>
              <a:buFontTx/>
              <a:buChar char="-"/>
            </a:pPr>
            <a:r>
              <a:rPr lang="cs-CZ" altLang="cs-CZ" sz="2400" b="1" dirty="0">
                <a:latin typeface="Cambria" panose="02040503050406030204" pitchFamily="18" charset="0"/>
              </a:rPr>
              <a:t>Postupný úpadek s přibývající mocí panovníků a jejich vírou ve vlastní božství, nájezdy kočovných kmenů, klimatické změny směřující opět ve prospěch pouští a sucha</a:t>
            </a:r>
            <a:r>
              <a:rPr lang="cs-CZ" altLang="cs-CZ" sz="2400" dirty="0">
                <a:latin typeface="Cambria" panose="02040503050406030204" pitchFamily="18" charset="0"/>
              </a:rPr>
              <a:t>..</a:t>
            </a:r>
          </a:p>
          <a:p>
            <a:pPr>
              <a:buFontTx/>
              <a:buChar char="-"/>
            </a:pPr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b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35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19171" r="12492" b="7802"/>
          <a:stretch>
            <a:fillRect/>
          </a:stretch>
        </p:blipFill>
        <p:spPr bwMode="auto">
          <a:xfrm>
            <a:off x="1847851" y="260351"/>
            <a:ext cx="8640763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140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První světová vál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59404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5" descr="První světová válka byla zásadnější událostí než druhá světová v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3500439"/>
            <a:ext cx="50387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76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PANDEMIE ŠPANĚLSKÉ CHŘIPKY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052514"/>
            <a:ext cx="10510982" cy="55451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Tzv. „španělská chřipka“</a:t>
            </a:r>
            <a:r>
              <a:rPr lang="cs-CZ" altLang="cs-CZ" sz="2400" dirty="0">
                <a:latin typeface="Cambria" panose="02040503050406030204" pitchFamily="18" charset="0"/>
              </a:rPr>
              <a:t>, která si mezi roky </a:t>
            </a:r>
            <a:r>
              <a:rPr lang="cs-CZ" altLang="cs-CZ" sz="2400" b="1" dirty="0">
                <a:latin typeface="Cambria" panose="02040503050406030204" pitchFamily="18" charset="0"/>
              </a:rPr>
              <a:t>1918 až 1920 vyžádala až 50 miliónů obětí</a:t>
            </a:r>
            <a:r>
              <a:rPr lang="cs-CZ" altLang="cs-CZ" sz="2400" dirty="0">
                <a:latin typeface="Cambria" panose="02040503050406030204" pitchFamily="18" charset="0"/>
              </a:rPr>
              <a:t>, neměla původně se Španělskem nic společného</a:t>
            </a:r>
          </a:p>
          <a:p>
            <a:pPr>
              <a:lnSpc>
                <a:spcPct val="90000"/>
              </a:lnSpc>
            </a:pPr>
            <a:endParaRPr lang="cs-CZ" altLang="cs-CZ" sz="2400" b="1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 smtClean="0">
                <a:latin typeface="Cambria" panose="02040503050406030204" pitchFamily="18" charset="0"/>
              </a:rPr>
              <a:t>Epidemie </a:t>
            </a:r>
            <a:r>
              <a:rPr lang="cs-CZ" altLang="cs-CZ" sz="2400" b="1" dirty="0">
                <a:latin typeface="Cambria" panose="02040503050406030204" pitchFamily="18" charset="0"/>
              </a:rPr>
              <a:t>začala</a:t>
            </a:r>
            <a:r>
              <a:rPr lang="cs-CZ" altLang="cs-CZ" sz="2400" dirty="0">
                <a:latin typeface="Cambria" panose="02040503050406030204" pitchFamily="18" charset="0"/>
              </a:rPr>
              <a:t> v roce 1918 v </a:t>
            </a:r>
            <a:r>
              <a:rPr lang="cs-CZ" altLang="cs-CZ" sz="2400" dirty="0" err="1">
                <a:latin typeface="Cambria" panose="02040503050406030204" pitchFamily="18" charset="0"/>
              </a:rPr>
              <a:t>Haskell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 smtClean="0">
                <a:latin typeface="Cambria" panose="02040503050406030204" pitchFamily="18" charset="0"/>
              </a:rPr>
              <a:t>County</a:t>
            </a:r>
            <a:r>
              <a:rPr lang="cs-CZ" altLang="cs-CZ" sz="2400" dirty="0" smtClean="0">
                <a:latin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</a:rPr>
              <a:t>v </a:t>
            </a:r>
            <a:r>
              <a:rPr lang="cs-CZ" altLang="cs-CZ" sz="2400" b="1" dirty="0">
                <a:latin typeface="Cambria" panose="02040503050406030204" pitchFamily="18" charset="0"/>
              </a:rPr>
              <a:t>americkém státě Kansas</a:t>
            </a:r>
            <a:r>
              <a:rPr lang="cs-CZ" altLang="cs-CZ" sz="2400" dirty="0">
                <a:latin typeface="Cambria" panose="02040503050406030204" pitchFamily="18" charset="0"/>
              </a:rPr>
              <a:t>  a mladí američtí vojáci ji zavlekli do Evropy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latin typeface="Cambria" panose="02040503050406030204" pitchFamily="18" charset="0"/>
              </a:rPr>
              <a:t>Své </a:t>
            </a:r>
            <a:r>
              <a:rPr lang="cs-CZ" altLang="cs-CZ" sz="2400" b="1" dirty="0">
                <a:latin typeface="Cambria" panose="02040503050406030204" pitchFamily="18" charset="0"/>
              </a:rPr>
              <a:t>„španělské označení“ dostala z politických důvodů</a:t>
            </a:r>
            <a:r>
              <a:rPr lang="cs-CZ" altLang="cs-CZ" sz="2400" dirty="0">
                <a:latin typeface="Cambria" panose="02040503050406030204" pitchFamily="18" charset="0"/>
              </a:rPr>
              <a:t> - kvůli cenzuře tisku a obavě z paniky v bojujících státech, jako USA, se tam o narůstající vlně chřipky prakticky neinformovalo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latin typeface="Cambria" panose="02040503050406030204" pitchFamily="18" charset="0"/>
              </a:rPr>
              <a:t>Jinak </a:t>
            </a:r>
            <a:r>
              <a:rPr lang="cs-CZ" altLang="cs-CZ" sz="2400" dirty="0">
                <a:latin typeface="Cambria" panose="02040503050406030204" pitchFamily="18" charset="0"/>
              </a:rPr>
              <a:t>to bylo </a:t>
            </a:r>
            <a:r>
              <a:rPr lang="cs-CZ" altLang="cs-CZ" sz="2400" b="1" dirty="0">
                <a:latin typeface="Cambria" panose="02040503050406030204" pitchFamily="18" charset="0"/>
              </a:rPr>
              <a:t>ve Španělsku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>
                <a:latin typeface="Cambria" panose="02040503050406030204" pitchFamily="18" charset="0"/>
              </a:rPr>
              <a:t>které se na První světové válce nepodílelo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latin typeface="Cambria" panose="02040503050406030204" pitchFamily="18" charset="0"/>
              </a:rPr>
              <a:t>Když </a:t>
            </a:r>
            <a:r>
              <a:rPr lang="cs-CZ" altLang="cs-CZ" sz="2400" dirty="0">
                <a:latin typeface="Cambria" panose="02040503050406030204" pitchFamily="18" charset="0"/>
              </a:rPr>
              <a:t>v Madridu v květnu 1918 onemocněl už každý třetí obyvatel, španělský tisk bez cenzury informoval o epidemii a tím dala nákaze jméno podle své země, i když tato katastrofa začala v USA</a:t>
            </a:r>
          </a:p>
        </p:txBody>
      </p:sp>
    </p:spTree>
    <p:extLst>
      <p:ext uri="{BB962C8B-B14F-4D97-AF65-F5344CB8AC3E}">
        <p14:creationId xmlns:p14="http://schemas.microsoft.com/office/powerpoint/2010/main" val="2452307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PANDEMIE ŠPANĚLSKÉ CHŘIPKY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1" y="572656"/>
            <a:ext cx="11249890" cy="5880534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Celosvětová </a:t>
            </a:r>
            <a:r>
              <a:rPr lang="cs-CZ" altLang="cs-CZ" sz="2400" b="1" dirty="0">
                <a:latin typeface="Cambria" panose="02040503050406030204" pitchFamily="18" charset="0"/>
              </a:rPr>
              <a:t>epidemie vypukla</a:t>
            </a:r>
            <a:r>
              <a:rPr lang="cs-CZ" altLang="cs-CZ" sz="2400" dirty="0">
                <a:latin typeface="Cambria" panose="02040503050406030204" pitchFamily="18" charset="0"/>
              </a:rPr>
              <a:t> v </a:t>
            </a:r>
            <a:r>
              <a:rPr lang="cs-CZ" altLang="cs-CZ" sz="2400" b="1" dirty="0">
                <a:latin typeface="Cambria" panose="02040503050406030204" pitchFamily="18" charset="0"/>
              </a:rPr>
              <a:t>únoru 1918 jak ve Španělsku tak i v New Yorku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V dubnu propukla ve Francii, v květnu v Madridu, v červnu v Německu a současně v Číně, Japonsku, Anglii a Norsku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Druhá, podstatně závažnější vlna epidemie začala skoro současně v Bostonu, Indii, Karibiku, Střední a Centrální Americe, o měsíc později v Brazílii a později na Aljašce</a:t>
            </a:r>
          </a:p>
          <a:p>
            <a:endParaRPr lang="cs-CZ" altLang="cs-CZ" dirty="0" smtClean="0"/>
          </a:p>
          <a:p>
            <a:r>
              <a:rPr lang="cs-CZ" altLang="cs-CZ" b="1" dirty="0">
                <a:latin typeface="Cambria" panose="02040503050406030204" pitchFamily="18" charset="0"/>
              </a:rPr>
              <a:t>A jak vlastně španělská chřipka vznikla?</a:t>
            </a:r>
          </a:p>
          <a:p>
            <a:pPr>
              <a:buFontTx/>
              <a:buNone/>
            </a:pP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348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PANDEMIE ŠPANĚLSKÉ CHŘIPKY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309" y="1052513"/>
            <a:ext cx="11175999" cy="5472112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První světová válka trvala „poměrně krátce“, </a:t>
            </a:r>
            <a:r>
              <a:rPr lang="cs-CZ" altLang="cs-CZ" sz="2400" b="1" dirty="0">
                <a:latin typeface="Cambria" panose="02040503050406030204" pitchFamily="18" charset="0"/>
              </a:rPr>
              <a:t>výrobci vakcín proto nedokázali prodat všechny své výrobky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Když se snažili </a:t>
            </a:r>
            <a:r>
              <a:rPr lang="cs-CZ" altLang="cs-CZ" sz="2400" b="1" dirty="0">
                <a:latin typeface="Cambria" panose="02040503050406030204" pitchFamily="18" charset="0"/>
              </a:rPr>
              <a:t>dosáhnout zisků</a:t>
            </a:r>
            <a:r>
              <a:rPr lang="cs-CZ" altLang="cs-CZ" sz="2400" dirty="0">
                <a:latin typeface="Cambria" panose="02040503050406030204" pitchFamily="18" charset="0"/>
              </a:rPr>
              <a:t>, rozhodli se </a:t>
            </a:r>
            <a:r>
              <a:rPr lang="cs-CZ" altLang="cs-CZ" sz="2400" b="1" dirty="0">
                <a:latin typeface="Cambria" panose="02040503050406030204" pitchFamily="18" charset="0"/>
              </a:rPr>
              <a:t>zbývající vakcíny nabídnout obyvatelstvu</a:t>
            </a:r>
            <a:r>
              <a:rPr lang="cs-CZ" altLang="cs-CZ" sz="2400" dirty="0">
                <a:latin typeface="Cambria" panose="02040503050406030204" pitchFamily="18" charset="0"/>
              </a:rPr>
              <a:t> …proto spustili </a:t>
            </a:r>
            <a:r>
              <a:rPr lang="cs-CZ" altLang="cs-CZ" sz="2400" b="1" dirty="0">
                <a:latin typeface="Cambria" panose="02040503050406030204" pitchFamily="18" charset="0"/>
              </a:rPr>
              <a:t>největší očkovací kampaň v historii USA 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Nebyly žádné epidemie, které by ji opodstatňovaly</a:t>
            </a:r>
            <a:r>
              <a:rPr lang="cs-CZ" altLang="cs-CZ" sz="2400" dirty="0">
                <a:latin typeface="Cambria" panose="02040503050406030204" pitchFamily="18" charset="0"/>
              </a:rPr>
              <a:t>, proto použili jiné argumenty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Jejich </a:t>
            </a:r>
            <a:r>
              <a:rPr lang="cs-CZ" altLang="cs-CZ" sz="2400" b="1" dirty="0">
                <a:latin typeface="Cambria" panose="02040503050406030204" pitchFamily="18" charset="0"/>
              </a:rPr>
              <a:t>propaganda tvrdila</a:t>
            </a:r>
            <a:r>
              <a:rPr lang="cs-CZ" altLang="cs-CZ" sz="2400" dirty="0">
                <a:latin typeface="Cambria" panose="02040503050406030204" pitchFamily="18" charset="0"/>
              </a:rPr>
              <a:t>, že </a:t>
            </a:r>
            <a:r>
              <a:rPr lang="cs-CZ" altLang="cs-CZ" sz="2400" b="1" dirty="0">
                <a:latin typeface="Cambria" panose="02040503050406030204" pitchFamily="18" charset="0"/>
              </a:rPr>
              <a:t>vojáci se z cizích zemí vrátili </a:t>
            </a:r>
            <a:r>
              <a:rPr lang="cs-CZ" altLang="cs-CZ" sz="2400" dirty="0">
                <a:latin typeface="Cambria" panose="02040503050406030204" pitchFamily="18" charset="0"/>
              </a:rPr>
              <a:t>se</a:t>
            </a:r>
            <a:r>
              <a:rPr lang="cs-CZ" altLang="cs-CZ" sz="2400" b="1" dirty="0">
                <a:latin typeface="Cambria" panose="02040503050406030204" pitchFamily="18" charset="0"/>
              </a:rPr>
              <a:t> </a:t>
            </a:r>
            <a:r>
              <a:rPr lang="cs-CZ" altLang="cs-CZ" sz="2400" dirty="0">
                <a:latin typeface="Cambria" panose="02040503050406030204" pitchFamily="18" charset="0"/>
              </a:rPr>
              <a:t>všemi možnými</a:t>
            </a:r>
            <a:r>
              <a:rPr lang="cs-CZ" altLang="cs-CZ" sz="2400" b="1" dirty="0">
                <a:latin typeface="Cambria" panose="02040503050406030204" pitchFamily="18" charset="0"/>
              </a:rPr>
              <a:t> nemocemi</a:t>
            </a:r>
            <a:r>
              <a:rPr lang="cs-CZ" altLang="cs-CZ" sz="2400" dirty="0">
                <a:latin typeface="Cambria" panose="02040503050406030204" pitchFamily="18" charset="0"/>
              </a:rPr>
              <a:t> a proto </a:t>
            </a:r>
            <a:r>
              <a:rPr lang="cs-CZ" altLang="cs-CZ" sz="2400" b="1" dirty="0">
                <a:latin typeface="Cambria" panose="02040503050406030204" pitchFamily="18" charset="0"/>
              </a:rPr>
              <a:t>musí dostat všechny vakcíny, které jsou na trhu</a:t>
            </a:r>
          </a:p>
        </p:txBody>
      </p:sp>
    </p:spTree>
    <p:extLst>
      <p:ext uri="{BB962C8B-B14F-4D97-AF65-F5344CB8AC3E}">
        <p14:creationId xmlns:p14="http://schemas.microsoft.com/office/powerpoint/2010/main" val="1392635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63341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PANDEMIE ŠPANĚLSKÉ CHŘIPKY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627641"/>
            <a:ext cx="11536219" cy="5472112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Konglomerát nemocí, způsobený </a:t>
            </a:r>
            <a:r>
              <a:rPr lang="cs-CZ" altLang="cs-CZ" sz="2400" b="1" dirty="0">
                <a:latin typeface="Cambria" panose="02040503050406030204" pitchFamily="18" charset="0"/>
              </a:rPr>
              <a:t>pestrým koktejlem jedovatých vakcín</a:t>
            </a:r>
            <a:r>
              <a:rPr lang="cs-CZ" altLang="cs-CZ" sz="2400" dirty="0">
                <a:latin typeface="Cambria" panose="02040503050406030204" pitchFamily="18" charset="0"/>
              </a:rPr>
              <a:t>, vyrážel lékařům dech..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Nová nemoc</a:t>
            </a:r>
            <a:r>
              <a:rPr lang="cs-CZ" altLang="cs-CZ" sz="2400" dirty="0">
                <a:latin typeface="Cambria" panose="02040503050406030204" pitchFamily="18" charset="0"/>
              </a:rPr>
              <a:t>, kterou vytvořili, </a:t>
            </a:r>
            <a:r>
              <a:rPr lang="cs-CZ" altLang="cs-CZ" sz="2400" b="1" dirty="0">
                <a:latin typeface="Cambria" panose="02040503050406030204" pitchFamily="18" charset="0"/>
              </a:rPr>
              <a:t>měla příznaky všech nemocí, které lidem aplikovali 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Když se lékaři pokoušeli např. příznaky tyfu potlačit silnější vakcínou, způsobili jinou formu tyfu, který nazvali paratyfus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Když ale </a:t>
            </a:r>
            <a:r>
              <a:rPr lang="cs-CZ" altLang="cs-CZ" sz="2400" b="1" dirty="0">
                <a:latin typeface="Cambria" panose="02040503050406030204" pitchFamily="18" charset="0"/>
              </a:rPr>
              <a:t>namíchali silnější a nebezpečnější vakcínu</a:t>
            </a:r>
            <a:r>
              <a:rPr lang="cs-CZ" altLang="cs-CZ" sz="2400" dirty="0">
                <a:latin typeface="Cambria" panose="02040503050406030204" pitchFamily="18" charset="0"/>
              </a:rPr>
              <a:t>, aby potlačili následky předcházející, </a:t>
            </a:r>
            <a:r>
              <a:rPr lang="cs-CZ" altLang="cs-CZ" sz="2400" b="1" dirty="0">
                <a:latin typeface="Cambria" panose="02040503050406030204" pitchFamily="18" charset="0"/>
              </a:rPr>
              <a:t>vytvořili daleko horší nemoc, pro kterou nejdříve neměli název 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91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PANDEMIE ŠPANĚLSKÉ CHŘIPKY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327" y="1052513"/>
            <a:ext cx="10843491" cy="5472112"/>
          </a:xfrm>
        </p:spPr>
        <p:txBody>
          <a:bodyPr/>
          <a:lstStyle/>
          <a:p>
            <a:r>
              <a:rPr lang="cs-CZ" altLang="cs-CZ" sz="2400" b="1" dirty="0" smtClean="0">
                <a:latin typeface="Cambria" panose="02040503050406030204" pitchFamily="18" charset="0"/>
              </a:rPr>
              <a:t>Američtí </a:t>
            </a:r>
            <a:r>
              <a:rPr lang="cs-CZ" altLang="cs-CZ" sz="2400" b="1" dirty="0">
                <a:latin typeface="Cambria" panose="02040503050406030204" pitchFamily="18" charset="0"/>
              </a:rPr>
              <a:t>lékaři chtěli odvrátit vinu od sebe</a:t>
            </a:r>
            <a:r>
              <a:rPr lang="cs-CZ" altLang="cs-CZ" sz="2400" dirty="0">
                <a:latin typeface="Cambria" panose="02040503050406030204" pitchFamily="18" charset="0"/>
              </a:rPr>
              <a:t>, proto nemoc nazvali španělská chřipka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Mnohonásobně shodující se </a:t>
            </a:r>
            <a:r>
              <a:rPr lang="cs-CZ" altLang="cs-CZ" sz="2400" b="1" dirty="0">
                <a:latin typeface="Cambria" panose="02040503050406030204" pitchFamily="18" charset="0"/>
              </a:rPr>
              <a:t>dobové zprávy a citáty svědčí spíše proti tomu</a:t>
            </a:r>
            <a:r>
              <a:rPr lang="cs-CZ" altLang="cs-CZ" sz="2400" dirty="0">
                <a:latin typeface="Cambria" panose="02040503050406030204" pitchFamily="18" charset="0"/>
              </a:rPr>
              <a:t>, že španělská chřipka </a:t>
            </a:r>
            <a:r>
              <a:rPr lang="cs-CZ" altLang="cs-CZ" sz="2400" b="1" dirty="0">
                <a:latin typeface="Cambria" panose="02040503050406030204" pitchFamily="18" charset="0"/>
              </a:rPr>
              <a:t>byla způsobena nějakým zmutovaným </a:t>
            </a:r>
            <a:r>
              <a:rPr lang="cs-CZ" altLang="cs-CZ" sz="2400" b="1" dirty="0" smtClean="0">
                <a:latin typeface="Cambria" panose="02040503050406030204" pitchFamily="18" charset="0"/>
              </a:rPr>
              <a:t>virem </a:t>
            </a:r>
            <a:r>
              <a:rPr lang="cs-CZ" altLang="cs-CZ" sz="2400" dirty="0" smtClean="0">
                <a:latin typeface="Cambria" panose="02040503050406030204" pitchFamily="18" charset="0"/>
              </a:rPr>
              <a:t>(přenos zvíře – člověk), </a:t>
            </a:r>
            <a:r>
              <a:rPr lang="cs-CZ" altLang="cs-CZ" sz="2400" dirty="0">
                <a:latin typeface="Cambria" panose="02040503050406030204" pitchFamily="18" charset="0"/>
              </a:rPr>
              <a:t>který se jakoby nadzvukovou rychlostí současně rozšířil na více kontinentů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Resumé: španělská chřipka byla ve skutečnosti </a:t>
            </a:r>
            <a:r>
              <a:rPr lang="cs-CZ" altLang="cs-CZ" sz="2400" b="1" u="sng" dirty="0">
                <a:latin typeface="Cambria" panose="02040503050406030204" pitchFamily="18" charset="0"/>
              </a:rPr>
              <a:t>globální očkovací katastrofa</a:t>
            </a:r>
          </a:p>
        </p:txBody>
      </p:sp>
    </p:spTree>
    <p:extLst>
      <p:ext uri="{BB962C8B-B14F-4D97-AF65-F5344CB8AC3E}">
        <p14:creationId xmlns:p14="http://schemas.microsoft.com/office/powerpoint/2010/main" val="1481858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Obete španielskej chrípky v roku 1918 v núdzovej nemocnici Fort Riley, Kansas. FOTO: NATIONAL MUSEUM OF HEALTH AND ME, 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143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5" descr="grip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1439"/>
            <a:ext cx="45720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6" descr="spanelska-chripk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5715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342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GLOBÁLNÍ SVĚTOVÉ VÁLKY – 2. SVĚTOVÁ VÁLKA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750889"/>
            <a:ext cx="11157527" cy="5472113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Druhá světová válka byla největším válečným konfliktem v dějinách lidstva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Svým rozsahem, nasazením a počtem obětí jednoznačně </a:t>
            </a:r>
            <a:r>
              <a:rPr lang="cs-CZ" altLang="cs-CZ" sz="2400" b="1" dirty="0">
                <a:latin typeface="Cambria" panose="02040503050406030204" pitchFamily="18" charset="0"/>
              </a:rPr>
              <a:t>převyšuje všechny předchozí válečné konflikty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Zúčastnilo se jí 64 zemí</a:t>
            </a:r>
            <a:r>
              <a:rPr lang="cs-CZ" altLang="cs-CZ" sz="2400" dirty="0">
                <a:latin typeface="Cambria" panose="02040503050406030204" pitchFamily="18" charset="0"/>
              </a:rPr>
              <a:t>, kde tehdy žily zhruba </a:t>
            </a:r>
            <a:r>
              <a:rPr lang="cs-CZ" altLang="cs-CZ" sz="2400" b="1" dirty="0">
                <a:latin typeface="Cambria" panose="02040503050406030204" pitchFamily="18" charset="0"/>
              </a:rPr>
              <a:t>dvě miliardy lidí</a:t>
            </a:r>
            <a:r>
              <a:rPr lang="cs-CZ" altLang="cs-CZ" sz="2400" dirty="0">
                <a:latin typeface="Cambria" panose="02040503050406030204" pitchFamily="18" charset="0"/>
              </a:rPr>
              <a:t>, takže se dotkla asi </a:t>
            </a:r>
            <a:r>
              <a:rPr lang="cs-CZ" altLang="cs-CZ" sz="2400" b="1" dirty="0">
                <a:latin typeface="Cambria" panose="02040503050406030204" pitchFamily="18" charset="0"/>
              </a:rPr>
              <a:t>80 % lidstva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Na ploše 22 miliónů km</a:t>
            </a:r>
            <a:r>
              <a:rPr lang="cs-CZ" altLang="cs-CZ" sz="2400" baseline="30000" dirty="0">
                <a:latin typeface="Cambria" panose="02040503050406030204" pitchFamily="18" charset="0"/>
              </a:rPr>
              <a:t>2</a:t>
            </a:r>
            <a:r>
              <a:rPr lang="cs-CZ" altLang="cs-CZ" sz="2400" dirty="0">
                <a:latin typeface="Cambria" panose="02040503050406030204" pitchFamily="18" charset="0"/>
              </a:rPr>
              <a:t> bojovalo </a:t>
            </a:r>
            <a:r>
              <a:rPr lang="cs-CZ" altLang="cs-CZ" sz="2400" b="1" dirty="0">
                <a:latin typeface="Cambria" panose="02040503050406030204" pitchFamily="18" charset="0"/>
              </a:rPr>
              <a:t>110 milionů vojáků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Válka stála 50 až 60 milionů lidských životů</a:t>
            </a:r>
            <a:r>
              <a:rPr lang="cs-CZ" altLang="cs-CZ" sz="2400" dirty="0">
                <a:latin typeface="Cambria" panose="02040503050406030204" pitchFamily="18" charset="0"/>
              </a:rPr>
              <a:t> – z nichž počet zabitých civilistů mírně převyšuje počet zabitých vojáků </a:t>
            </a:r>
          </a:p>
        </p:txBody>
      </p:sp>
    </p:spTree>
    <p:extLst>
      <p:ext uri="{BB962C8B-B14F-4D97-AF65-F5344CB8AC3E}">
        <p14:creationId xmlns:p14="http://schemas.microsoft.com/office/powerpoint/2010/main" val="2524837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SVĚTOVÉ VÁLKY – 2. SVĚTOVÁ VÁLKA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4038600" cy="4781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>
                <a:latin typeface="Cambria" panose="02040503050406030204" pitchFamily="18" charset="0"/>
              </a:rPr>
              <a:t>Válečné ztráty jednotlivých zemí:</a:t>
            </a:r>
          </a:p>
          <a:p>
            <a:pPr>
              <a:lnSpc>
                <a:spcPct val="80000"/>
              </a:lnSpc>
            </a:pPr>
            <a:endParaRPr lang="cs-CZ" altLang="cs-CZ" sz="1800" b="1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Sovětský svaz 21 300 000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Čína 10 000 000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Německo 6 850 000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Polsko 6 123 000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Japonsko 2 600 000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Jugoslávie 1 706 000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Rumunsko 985 000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Francie 810 000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Maďarsko 750 000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Rakousko 525 000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Řecko 520 000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Itálie 410 000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USA 406 698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Československo 400 000</a:t>
            </a:r>
          </a:p>
          <a:p>
            <a:pPr>
              <a:lnSpc>
                <a:spcPct val="80000"/>
              </a:lnSpc>
            </a:pPr>
            <a:r>
              <a:rPr lang="cs-CZ" altLang="cs-CZ" sz="1800">
                <a:latin typeface="Cambria" panose="02040503050406030204" pitchFamily="18" charset="0"/>
              </a:rPr>
              <a:t>Velká Británie 388 000</a:t>
            </a:r>
          </a:p>
          <a:p>
            <a:pPr>
              <a:lnSpc>
                <a:spcPct val="80000"/>
              </a:lnSpc>
            </a:pPr>
            <a:endParaRPr lang="cs-CZ" altLang="cs-CZ" sz="1800">
              <a:latin typeface="Cambria" panose="02040503050406030204" pitchFamily="18" charset="0"/>
            </a:endParaRP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latin typeface="Cambria" panose="02040503050406030204" pitchFamily="18" charset="0"/>
              </a:rPr>
              <a:t>Oběti holocaustu:</a:t>
            </a:r>
          </a:p>
          <a:p>
            <a:pPr>
              <a:lnSpc>
                <a:spcPct val="80000"/>
              </a:lnSpc>
            </a:pPr>
            <a:endParaRPr lang="cs-CZ" altLang="cs-CZ" sz="1800" b="1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Polsko 2 900 000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Sovětský svaz 1 250 000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Maďarsko 300 000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Rumunsko 250 000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Československo 245 000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Německo 160 000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Holandsko 104 000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Francie 64 000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Rakousko 58 000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Řecko 58 000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Jugoslávie 54 000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Belgie 25 000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latin typeface="Cambria" panose="02040503050406030204" pitchFamily="18" charset="0"/>
              </a:rPr>
              <a:t>Itálie 8 500</a:t>
            </a:r>
          </a:p>
          <a:p>
            <a:pPr>
              <a:lnSpc>
                <a:spcPct val="80000"/>
              </a:lnSpc>
            </a:pPr>
            <a:endParaRPr lang="cs-CZ" altLang="cs-CZ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3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eb85167bfa_73255876_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50826"/>
            <a:ext cx="8713787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95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57626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SVĚTOVÉ VÁLKY – 2. SVĚTOVÁ VÁLKA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382" y="1052514"/>
            <a:ext cx="10778835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Celkové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b="1" dirty="0">
                <a:latin typeface="Cambria" panose="02040503050406030204" pitchFamily="18" charset="0"/>
              </a:rPr>
              <a:t>škody</a:t>
            </a:r>
            <a:r>
              <a:rPr lang="cs-CZ" altLang="cs-CZ" sz="2400" dirty="0">
                <a:latin typeface="Cambria" panose="02040503050406030204" pitchFamily="18" charset="0"/>
              </a:rPr>
              <a:t> jsou odhadovány na </a:t>
            </a:r>
            <a:r>
              <a:rPr lang="cs-CZ" altLang="cs-CZ" sz="2400" b="1" dirty="0">
                <a:latin typeface="Cambria" panose="02040503050406030204" pitchFamily="18" charset="0"/>
              </a:rPr>
              <a:t>čtyři biliony USD </a:t>
            </a:r>
            <a:r>
              <a:rPr lang="cs-CZ" altLang="cs-CZ" sz="2400" dirty="0">
                <a:latin typeface="Cambria" panose="02040503050406030204" pitchFamily="18" charset="0"/>
              </a:rPr>
              <a:t>– přímé válečné náklady byly stanoveny na 900 miliard USD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Ještě více než v první světové válce sehrála důležitou roli </a:t>
            </a:r>
            <a:r>
              <a:rPr lang="cs-CZ" altLang="cs-CZ" sz="2400" b="1" dirty="0">
                <a:latin typeface="Cambria" panose="02040503050406030204" pitchFamily="18" charset="0"/>
              </a:rPr>
              <a:t>věda a technika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Vědecký výzkum měl velkou roli a </a:t>
            </a:r>
            <a:r>
              <a:rPr lang="cs-CZ" altLang="cs-CZ" sz="2400" b="1" dirty="0">
                <a:latin typeface="Cambria" panose="02040503050406030204" pitchFamily="18" charset="0"/>
              </a:rPr>
              <a:t>nejnovější vědecké a technické objevy byly ihned uplatňovány v praxi</a:t>
            </a:r>
            <a:r>
              <a:rPr lang="cs-CZ" altLang="cs-CZ" sz="2400" dirty="0">
                <a:latin typeface="Cambria" panose="02040503050406030204" pitchFamily="18" charset="0"/>
              </a:rPr>
              <a:t> – například radar, raketová technika, atomová bomba 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Pro komunikaci se klíčovou stala </a:t>
            </a:r>
            <a:r>
              <a:rPr lang="cs-CZ" altLang="cs-CZ" sz="2400" b="1" dirty="0">
                <a:latin typeface="Cambria" panose="02040503050406030204" pitchFamily="18" charset="0"/>
              </a:rPr>
              <a:t>kryptografie</a:t>
            </a:r>
            <a:r>
              <a:rPr lang="cs-CZ" altLang="cs-CZ" sz="2400" dirty="0">
                <a:latin typeface="Cambria" panose="02040503050406030204" pitchFamily="18" charset="0"/>
              </a:rPr>
              <a:t> – hledání co možná </a:t>
            </a:r>
            <a:r>
              <a:rPr lang="cs-CZ" altLang="cs-CZ" sz="2400" b="1" dirty="0">
                <a:latin typeface="Cambria" panose="02040503050406030204" pitchFamily="18" charset="0"/>
              </a:rPr>
              <a:t>nejbezpečnějšího způsobu přenosu zpráv</a:t>
            </a:r>
            <a:r>
              <a:rPr lang="cs-CZ" altLang="cs-CZ" sz="2400" dirty="0">
                <a:latin typeface="Cambria" panose="02040503050406030204" pitchFamily="18" charset="0"/>
              </a:rPr>
              <a:t> za pomoci šifrovacích technik (Enigma..) </a:t>
            </a:r>
          </a:p>
        </p:txBody>
      </p:sp>
    </p:spTree>
    <p:extLst>
      <p:ext uri="{BB962C8B-B14F-4D97-AF65-F5344CB8AC3E}">
        <p14:creationId xmlns:p14="http://schemas.microsoft.com/office/powerpoint/2010/main" val="228281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SVĚTOVÉ VÁLKY – 2. SVĚTOVÁ VÁLKA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327" y="836614"/>
            <a:ext cx="10797309" cy="5832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Na konečném vítězství měla roli nejen </a:t>
            </a:r>
            <a:r>
              <a:rPr lang="cs-CZ" altLang="cs-CZ" sz="2400" b="1" dirty="0">
                <a:latin typeface="Cambria" panose="02040503050406030204" pitchFamily="18" charset="0"/>
              </a:rPr>
              <a:t>aktuální vojenská převaha</a:t>
            </a:r>
            <a:r>
              <a:rPr lang="cs-CZ" altLang="cs-CZ" sz="2400" dirty="0">
                <a:latin typeface="Cambria" panose="02040503050406030204" pitchFamily="18" charset="0"/>
              </a:rPr>
              <a:t>, ale také hospodářství a </a:t>
            </a:r>
            <a:r>
              <a:rPr lang="cs-CZ" altLang="cs-CZ" sz="2400" b="1" dirty="0">
                <a:latin typeface="Cambria" panose="02040503050406030204" pitchFamily="18" charset="0"/>
              </a:rPr>
              <a:t>ekonomická síla</a:t>
            </a:r>
            <a:r>
              <a:rPr lang="cs-CZ" altLang="cs-CZ" sz="2400" dirty="0">
                <a:latin typeface="Cambria" panose="02040503050406030204" pitchFamily="18" charset="0"/>
              </a:rPr>
              <a:t> válčících stran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Pro Spojence nepříliš dobrou situaci na počátku války, kdy Německo vyrábělo více zbraní, významným způsobem zvrátil až </a:t>
            </a:r>
            <a:r>
              <a:rPr lang="cs-CZ" altLang="cs-CZ" sz="2400" b="1" dirty="0">
                <a:latin typeface="Cambria" panose="02040503050406030204" pitchFamily="18" charset="0"/>
              </a:rPr>
              <a:t>plný nástup Spojených států amerických</a:t>
            </a:r>
            <a:r>
              <a:rPr lang="cs-CZ" altLang="cs-CZ" sz="2400" dirty="0">
                <a:latin typeface="Cambria" panose="02040503050406030204" pitchFamily="18" charset="0"/>
              </a:rPr>
              <a:t>, kdy </a:t>
            </a:r>
            <a:r>
              <a:rPr lang="cs-CZ" altLang="cs-CZ" sz="2400" b="1" dirty="0">
                <a:latin typeface="Cambria" panose="02040503050406030204" pitchFamily="18" charset="0"/>
              </a:rPr>
              <a:t>Spojenci vyráběli trojnásobek válečných potřeb než síly Osy</a:t>
            </a:r>
          </a:p>
          <a:p>
            <a:pPr>
              <a:lnSpc>
                <a:spcPct val="80000"/>
              </a:lnSpc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Vítězství „demokracie“ dávalo západním státům naději, že se situace zlepší i v Sovětském svazu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Tak se bohužel nestalo, naopak Stalin svoje represe po skončení války ještě vyostřil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Navíc se </a:t>
            </a:r>
            <a:r>
              <a:rPr lang="cs-CZ" altLang="cs-CZ" sz="2400" b="1" dirty="0">
                <a:latin typeface="Cambria" panose="02040503050406030204" pitchFamily="18" charset="0"/>
              </a:rPr>
              <a:t>vliv Sovětského svazu a komunistického režimu ještě rozšířil</a:t>
            </a:r>
            <a:r>
              <a:rPr lang="cs-CZ" altLang="cs-CZ" sz="2400" dirty="0">
                <a:latin typeface="Cambria" panose="02040503050406030204" pitchFamily="18" charset="0"/>
              </a:rPr>
              <a:t> – jednalo se o území, které bylo osvobozeno Rudou armádou - jedinými výjimkami byly Rakousko, Finsko a částečně Jugoslávie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… a v říjnu 1945 bylo ratifikováno vytvoření OSN..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1"/>
          <p:cNvSpPr>
            <a:spLocks noGrp="1" noChangeArrowheads="1"/>
          </p:cNvSpPr>
          <p:nvPr>
            <p:ph type="title"/>
          </p:nvPr>
        </p:nvSpPr>
        <p:spPr>
          <a:xfrm>
            <a:off x="1919288" y="188914"/>
            <a:ext cx="8229600" cy="561975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SOUČASNÉ SVĚTOVÉ EPIDEMIE A NEMOCI - AIDS</a:t>
            </a:r>
            <a:endParaRPr lang="cs-CZ" altLang="cs-CZ" sz="2800" dirty="0"/>
          </a:p>
        </p:txBody>
      </p:sp>
      <p:sp>
        <p:nvSpPr>
          <p:cNvPr id="13619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58342" y="698214"/>
            <a:ext cx="11351491" cy="5688012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V osmdesátých letech</a:t>
            </a:r>
            <a:r>
              <a:rPr lang="cs-CZ" altLang="cs-CZ" sz="2400" dirty="0">
                <a:latin typeface="Cambria" panose="02040503050406030204" pitchFamily="18" charset="0"/>
              </a:rPr>
              <a:t> (1981) se v americkém odborném časopise objevuje nenápadná </a:t>
            </a:r>
            <a:r>
              <a:rPr lang="cs-CZ" altLang="cs-CZ" sz="2400" b="1" dirty="0">
                <a:latin typeface="Cambria" panose="02040503050406030204" pitchFamily="18" charset="0"/>
              </a:rPr>
              <a:t>zpráva o výskytu pěti případů vzácného zánětu plic</a:t>
            </a:r>
            <a:r>
              <a:rPr lang="cs-CZ" altLang="cs-CZ" sz="2400" dirty="0">
                <a:latin typeface="Cambria" panose="02040503050406030204" pitchFamily="18" charset="0"/>
              </a:rPr>
              <a:t> v Los Angeles a </a:t>
            </a:r>
            <a:r>
              <a:rPr lang="cs-CZ" altLang="cs-CZ" sz="2400" b="1" dirty="0">
                <a:latin typeface="Cambria" panose="02040503050406030204" pitchFamily="18" charset="0"/>
              </a:rPr>
              <a:t>čtyř případů vzácného pojivového zánětu</a:t>
            </a:r>
            <a:r>
              <a:rPr lang="cs-CZ" altLang="cs-CZ" sz="2400" dirty="0">
                <a:latin typeface="Cambria" panose="02040503050406030204" pitchFamily="18" charset="0"/>
              </a:rPr>
              <a:t> (</a:t>
            </a:r>
            <a:r>
              <a:rPr lang="cs-CZ" altLang="cs-CZ" sz="2400" dirty="0" err="1">
                <a:latin typeface="Cambria" panose="02040503050406030204" pitchFamily="18" charset="0"/>
              </a:rPr>
              <a:t>Kaposiho</a:t>
            </a:r>
            <a:r>
              <a:rPr lang="cs-CZ" altLang="cs-CZ" sz="2400" dirty="0">
                <a:latin typeface="Cambria" panose="02040503050406030204" pitchFamily="18" charset="0"/>
              </a:rPr>
              <a:t> sarkomu) v New Yorku - vesměs u mladých homosexuálů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Nikdo netušil, že </a:t>
            </a:r>
            <a:r>
              <a:rPr lang="cs-CZ" altLang="cs-CZ" sz="2400" b="1" dirty="0">
                <a:latin typeface="Cambria" panose="02040503050406030204" pitchFamily="18" charset="0"/>
              </a:rPr>
              <a:t>lidstvo stojí na prahu objevení nového viru</a:t>
            </a:r>
            <a:r>
              <a:rPr lang="cs-CZ" altLang="cs-CZ" sz="2400" dirty="0">
                <a:latin typeface="Cambria" panose="02040503050406030204" pitchFamily="18" charset="0"/>
              </a:rPr>
              <a:t>, který bude mít </a:t>
            </a:r>
            <a:r>
              <a:rPr lang="cs-CZ" altLang="cs-CZ" sz="2400" b="1" dirty="0">
                <a:latin typeface="Cambria" panose="02040503050406030204" pitchFamily="18" charset="0"/>
              </a:rPr>
              <a:t>vliv na celé lidstvo</a:t>
            </a:r>
            <a:r>
              <a:rPr lang="cs-CZ" altLang="cs-CZ" sz="2400" dirty="0">
                <a:latin typeface="Cambria" panose="02040503050406030204" pitchFamily="18" charset="0"/>
              </a:rPr>
              <a:t>… 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…, alarmující bylo, že takovýchto </a:t>
            </a:r>
            <a:r>
              <a:rPr lang="cs-CZ" altLang="cs-CZ" sz="2400" b="1" dirty="0">
                <a:latin typeface="Cambria" panose="02040503050406030204" pitchFamily="18" charset="0"/>
              </a:rPr>
              <a:t>pacientů začalo velice rychle přibývat.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Počáteční období bylo poznamenáno </a:t>
            </a:r>
            <a:r>
              <a:rPr lang="cs-CZ" altLang="cs-CZ" sz="2400" b="1" dirty="0">
                <a:latin typeface="Cambria" panose="02040503050406030204" pitchFamily="18" charset="0"/>
              </a:rPr>
              <a:t>neznalostí původce, cest šíření nemoci, možnosti ochrany</a:t>
            </a:r>
            <a:r>
              <a:rPr lang="cs-CZ" altLang="cs-CZ" sz="2400" dirty="0">
                <a:latin typeface="Cambria" panose="02040503050406030204" pitchFamily="18" charset="0"/>
              </a:rPr>
              <a:t> atd.</a:t>
            </a:r>
          </a:p>
        </p:txBody>
      </p:sp>
    </p:spTree>
    <p:extLst>
      <p:ext uri="{BB962C8B-B14F-4D97-AF65-F5344CB8AC3E}">
        <p14:creationId xmlns:p14="http://schemas.microsoft.com/office/powerpoint/2010/main" val="18107109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637309"/>
            <a:ext cx="11111345" cy="5815879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Z počátku</a:t>
            </a:r>
            <a:r>
              <a:rPr lang="cs-CZ" altLang="cs-CZ" sz="2400" dirty="0">
                <a:latin typeface="Cambria" panose="02040503050406030204" pitchFamily="18" charset="0"/>
              </a:rPr>
              <a:t>, díky tomu, že se tato </a:t>
            </a:r>
            <a:r>
              <a:rPr lang="cs-CZ" altLang="cs-CZ" sz="2400" b="1" dirty="0">
                <a:latin typeface="Cambria" panose="02040503050406030204" pitchFamily="18" charset="0"/>
              </a:rPr>
              <a:t>nemoc vyskytovala převážně u homosexuálů</a:t>
            </a:r>
            <a:r>
              <a:rPr lang="cs-CZ" altLang="cs-CZ" sz="2400" dirty="0">
                <a:latin typeface="Cambria" panose="02040503050406030204" pitchFamily="18" charset="0"/>
              </a:rPr>
              <a:t> (u počátečních případů - zkratka </a:t>
            </a:r>
            <a:r>
              <a:rPr lang="cs-CZ" altLang="cs-CZ" sz="2400" b="1" dirty="0">
                <a:latin typeface="Cambria" panose="02040503050406030204" pitchFamily="18" charset="0"/>
              </a:rPr>
              <a:t>GRIDS</a:t>
            </a:r>
            <a:r>
              <a:rPr lang="cs-CZ" altLang="cs-CZ" sz="2400" dirty="0">
                <a:latin typeface="Cambria" panose="02040503050406030204" pitchFamily="18" charset="0"/>
              </a:rPr>
              <a:t> - </a:t>
            </a:r>
            <a:r>
              <a:rPr lang="cs-CZ" altLang="cs-CZ" sz="2400" i="1" dirty="0">
                <a:latin typeface="Cambria" panose="02040503050406030204" pitchFamily="18" charset="0"/>
              </a:rPr>
              <a:t>gay </a:t>
            </a:r>
            <a:r>
              <a:rPr lang="cs-CZ" altLang="cs-CZ" sz="2400" i="1" dirty="0" err="1">
                <a:latin typeface="Cambria" panose="02040503050406030204" pitchFamily="18" charset="0"/>
              </a:rPr>
              <a:t>related</a:t>
            </a:r>
            <a:r>
              <a:rPr lang="cs-CZ" altLang="cs-CZ" sz="2400" i="1" dirty="0">
                <a:latin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</a:rPr>
              <a:t>immunodeficiency</a:t>
            </a:r>
            <a:r>
              <a:rPr lang="cs-CZ" altLang="cs-CZ" sz="2400" i="1" dirty="0">
                <a:latin typeface="Cambria" panose="02040503050406030204" pitchFamily="18" charset="0"/>
              </a:rPr>
              <a:t> syndrom</a:t>
            </a:r>
            <a:r>
              <a:rPr lang="cs-CZ" altLang="cs-CZ" sz="2400" dirty="0">
                <a:latin typeface="Cambria" panose="02040503050406030204" pitchFamily="18" charset="0"/>
              </a:rPr>
              <a:t>), byla tato nemoc nazvána jako: "nemoc homosexuálů"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Později se příznaky nemoci objevovaly nejen u homosexuálů, ale </a:t>
            </a:r>
            <a:r>
              <a:rPr lang="cs-CZ" altLang="cs-CZ" sz="2400" b="1" dirty="0">
                <a:latin typeface="Cambria" panose="02040503050406030204" pitchFamily="18" charset="0"/>
              </a:rPr>
              <a:t>také u hemofiliků, </a:t>
            </a:r>
            <a:r>
              <a:rPr lang="cs-CZ" altLang="cs-CZ" sz="2400" b="1" dirty="0" err="1">
                <a:latin typeface="Cambria" panose="02040503050406030204" pitchFamily="18" charset="0"/>
              </a:rPr>
              <a:t>heronoimanů</a:t>
            </a:r>
            <a:r>
              <a:rPr lang="cs-CZ" altLang="cs-CZ" sz="2400" b="1" dirty="0">
                <a:latin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</a:rPr>
              <a:t>(tak označovali v USA narkomany užívající heroin), a protože </a:t>
            </a:r>
            <a:r>
              <a:rPr lang="cs-CZ" altLang="cs-CZ" sz="2400" b="1" dirty="0">
                <a:latin typeface="Cambria" panose="02040503050406030204" pitchFamily="18" charset="0"/>
              </a:rPr>
              <a:t>většina nemocných pocházela z Haiti</a:t>
            </a:r>
            <a:r>
              <a:rPr lang="cs-CZ" altLang="cs-CZ" sz="2400" dirty="0">
                <a:latin typeface="Cambria" panose="02040503050406030204" pitchFamily="18" charset="0"/>
              </a:rPr>
              <a:t>, označovali odborníci krátkou dobu toto onemocnění jako </a:t>
            </a:r>
            <a:r>
              <a:rPr lang="cs-CZ" altLang="cs-CZ" sz="2400" b="1" dirty="0">
                <a:latin typeface="Cambria" panose="02040503050406030204" pitchFamily="18" charset="0"/>
              </a:rPr>
              <a:t>nemoc 4H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Koncem roku 1981</a:t>
            </a:r>
            <a:r>
              <a:rPr lang="cs-CZ" altLang="cs-CZ" sz="2400" dirty="0">
                <a:latin typeface="Cambria" panose="02040503050406030204" pitchFamily="18" charset="0"/>
              </a:rPr>
              <a:t> se objevují první epidemiologické údaje ukazující, že </a:t>
            </a:r>
            <a:r>
              <a:rPr lang="cs-CZ" altLang="cs-CZ" sz="2400" b="1" u="sng" dirty="0">
                <a:latin typeface="Cambria" panose="02040503050406030204" pitchFamily="18" charset="0"/>
              </a:rPr>
              <a:t>AIDS je infekční onemocnění přenosné při sexuálním styku a krví</a:t>
            </a:r>
          </a:p>
        </p:txBody>
      </p:sp>
      <p:sp>
        <p:nvSpPr>
          <p:cNvPr id="137219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633412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SOUČASNÉ SVĚTOVÉ EPIDEMIE A NEMOCI - AIDS</a:t>
            </a: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9042907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SOUČASNÉ SVĚTOVÉ EPIDEMIE A NEMOCI - AIDS</a:t>
            </a:r>
            <a:endParaRPr lang="cs-CZ" altLang="cs-CZ" sz="2800"/>
          </a:p>
        </p:txBody>
      </p:sp>
      <p:sp>
        <p:nvSpPr>
          <p:cNvPr id="13824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72655" y="981076"/>
            <a:ext cx="11157527" cy="5472113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V roce 1982</a:t>
            </a:r>
            <a:r>
              <a:rPr lang="cs-CZ" altLang="cs-CZ" sz="2400" dirty="0">
                <a:latin typeface="Cambria" panose="02040503050406030204" pitchFamily="18" charset="0"/>
              </a:rPr>
              <a:t> ji shodně odborníci nazvali jako </a:t>
            </a:r>
            <a:r>
              <a:rPr lang="cs-CZ" altLang="cs-CZ" sz="2400" b="1" dirty="0">
                <a:latin typeface="Cambria" panose="02040503050406030204" pitchFamily="18" charset="0"/>
              </a:rPr>
              <a:t>syndrom získaného selhání imunity, známé pod zkratkou AIDS </a:t>
            </a:r>
            <a:r>
              <a:rPr lang="cs-CZ" altLang="cs-CZ" sz="2400" dirty="0">
                <a:latin typeface="Cambria" panose="02040503050406030204" pitchFamily="18" charset="0"/>
              </a:rPr>
              <a:t>(</a:t>
            </a:r>
            <a:r>
              <a:rPr lang="cs-CZ" altLang="cs-CZ" sz="2400" i="1" dirty="0" err="1">
                <a:latin typeface="Cambria" panose="02040503050406030204" pitchFamily="18" charset="0"/>
              </a:rPr>
              <a:t>Acquired</a:t>
            </a:r>
            <a:r>
              <a:rPr lang="cs-CZ" altLang="cs-CZ" sz="2400" i="1" dirty="0">
                <a:latin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</a:rPr>
              <a:t>Immunodeficiency</a:t>
            </a:r>
            <a:r>
              <a:rPr lang="cs-CZ" altLang="cs-CZ" sz="2400" i="1" dirty="0">
                <a:latin typeface="Cambria" panose="02040503050406030204" pitchFamily="18" charset="0"/>
              </a:rPr>
              <a:t> Syndrom</a:t>
            </a:r>
            <a:r>
              <a:rPr lang="cs-CZ" altLang="cs-CZ" sz="2400" dirty="0">
                <a:latin typeface="Cambria" panose="02040503050406030204" pitchFamily="18" charset="0"/>
              </a:rPr>
              <a:t>)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Teprve v roce 1983</a:t>
            </a:r>
            <a:r>
              <a:rPr lang="cs-CZ" altLang="cs-CZ" sz="2400" dirty="0">
                <a:latin typeface="Cambria" panose="02040503050406030204" pitchFamily="18" charset="0"/>
              </a:rPr>
              <a:t> byl francouzským vědcem prof. </a:t>
            </a:r>
            <a:r>
              <a:rPr lang="cs-CZ" altLang="cs-CZ" sz="2400" dirty="0" err="1">
                <a:latin typeface="Cambria" panose="02040503050406030204" pitchFamily="18" charset="0"/>
              </a:rPr>
              <a:t>Montagnierem</a:t>
            </a:r>
            <a:r>
              <a:rPr lang="cs-CZ" altLang="cs-CZ" sz="2400" dirty="0">
                <a:latin typeface="Cambria" panose="02040503050406030204" pitchFamily="18" charset="0"/>
              </a:rPr>
              <a:t> a jeho spolupracovníky objeven </a:t>
            </a:r>
            <a:r>
              <a:rPr lang="cs-CZ" altLang="cs-CZ" sz="2400" b="1" dirty="0">
                <a:latin typeface="Cambria" panose="02040503050406030204" pitchFamily="18" charset="0"/>
              </a:rPr>
              <a:t>virus</a:t>
            </a:r>
            <a:r>
              <a:rPr lang="cs-CZ" altLang="cs-CZ" sz="2400" dirty="0">
                <a:latin typeface="Cambria" panose="02040503050406030204" pitchFamily="18" charset="0"/>
              </a:rPr>
              <a:t> později označován jako </a:t>
            </a:r>
            <a:r>
              <a:rPr lang="cs-CZ" altLang="cs-CZ" sz="2400" b="1" dirty="0">
                <a:latin typeface="Cambria" panose="02040503050406030204" pitchFamily="18" charset="0"/>
              </a:rPr>
              <a:t>HIV</a:t>
            </a:r>
            <a:r>
              <a:rPr lang="cs-CZ" altLang="cs-CZ" sz="2400" dirty="0">
                <a:latin typeface="Cambria" panose="02040503050406030204" pitchFamily="18" charset="0"/>
              </a:rPr>
              <a:t> (</a:t>
            </a:r>
            <a:r>
              <a:rPr lang="cs-CZ" altLang="cs-CZ" sz="2400" i="1" dirty="0" err="1">
                <a:latin typeface="Cambria" panose="02040503050406030204" pitchFamily="18" charset="0"/>
              </a:rPr>
              <a:t>Human</a:t>
            </a:r>
            <a:r>
              <a:rPr lang="cs-CZ" altLang="cs-CZ" sz="2400" i="1" dirty="0">
                <a:latin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</a:rPr>
              <a:t>Immunodeficiency</a:t>
            </a:r>
            <a:r>
              <a:rPr lang="cs-CZ" altLang="cs-CZ" sz="2400" i="1" dirty="0">
                <a:latin typeface="Cambria" panose="02040503050406030204" pitchFamily="18" charset="0"/>
              </a:rPr>
              <a:t> Virus</a:t>
            </a:r>
            <a:r>
              <a:rPr lang="cs-CZ" altLang="cs-CZ" sz="2400" dirty="0">
                <a:latin typeface="Cambria" panose="02040503050406030204" pitchFamily="18" charset="0"/>
              </a:rPr>
              <a:t>) - </a:t>
            </a:r>
            <a:r>
              <a:rPr lang="cs-CZ" altLang="cs-CZ" sz="2400" b="1" dirty="0">
                <a:latin typeface="Cambria" panose="02040503050406030204" pitchFamily="18" charset="0"/>
              </a:rPr>
              <a:t>lidský virus selhání imunity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Koncem roku 1986</a:t>
            </a:r>
            <a:r>
              <a:rPr lang="cs-CZ" altLang="cs-CZ" sz="2400" dirty="0">
                <a:latin typeface="Cambria" panose="02040503050406030204" pitchFamily="18" charset="0"/>
              </a:rPr>
              <a:t> první klinické výsledky ukazují na prodloužení přežití u pacientů s AIDS, kterým byl podán první </a:t>
            </a:r>
            <a:r>
              <a:rPr lang="cs-CZ" altLang="cs-CZ" sz="2400" dirty="0" err="1">
                <a:latin typeface="Cambria" panose="02040503050406030204" pitchFamily="18" charset="0"/>
              </a:rPr>
              <a:t>antiretrovirový</a:t>
            </a:r>
            <a:r>
              <a:rPr lang="cs-CZ" altLang="cs-CZ" sz="2400" dirty="0">
                <a:latin typeface="Cambria" panose="02040503050406030204" pitchFamily="18" charset="0"/>
              </a:rPr>
              <a:t> preparát AZT (</a:t>
            </a:r>
            <a:r>
              <a:rPr lang="cs-CZ" altLang="cs-CZ" sz="2400" dirty="0" err="1">
                <a:latin typeface="Cambria" panose="02040503050406030204" pitchFamily="18" charset="0"/>
              </a:rPr>
              <a:t>azidothymidin</a:t>
            </a:r>
            <a:r>
              <a:rPr lang="cs-CZ" altLang="cs-CZ" sz="2400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4298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75672" y="647917"/>
            <a:ext cx="11240655" cy="554355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Pandemie nemoci AIDS</a:t>
            </a:r>
            <a:r>
              <a:rPr lang="cs-CZ" altLang="cs-CZ" sz="2400" dirty="0">
                <a:latin typeface="Cambria" panose="02040503050406030204" pitchFamily="18" charset="0"/>
              </a:rPr>
              <a:t>, kterou se už na celém světě nakazilo přes 75 milionů lidí, </a:t>
            </a:r>
            <a:r>
              <a:rPr lang="cs-CZ" altLang="cs-CZ" sz="2400" b="1" dirty="0">
                <a:latin typeface="Cambria" panose="02040503050406030204" pitchFamily="18" charset="0"/>
              </a:rPr>
              <a:t>začala nejspíše již po roce 1920 v konžské metropoli Kinshase</a:t>
            </a:r>
            <a:r>
              <a:rPr lang="cs-CZ" altLang="cs-CZ" sz="2400" dirty="0">
                <a:latin typeface="Cambria" panose="02040503050406030204" pitchFamily="18" charset="0"/>
              </a:rPr>
              <a:t> (tehdy Léopoldville)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…, k tomuto závěru dospěli vědci, kteří zkoumali genetický původ viru HIV, jež nemoc způsobuje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K rychlému rozšíření choroby podle nich přispěly historické okolnosti: zejména </a:t>
            </a:r>
            <a:r>
              <a:rPr lang="cs-CZ" altLang="cs-CZ" sz="2400" b="1" dirty="0">
                <a:latin typeface="Cambria" panose="02040503050406030204" pitchFamily="18" charset="0"/>
              </a:rPr>
              <a:t>rychlý růst populace</a:t>
            </a:r>
            <a:r>
              <a:rPr lang="cs-CZ" altLang="cs-CZ" sz="2400" dirty="0">
                <a:latin typeface="Cambria" panose="02040503050406030204" pitchFamily="18" charset="0"/>
              </a:rPr>
              <a:t> a </a:t>
            </a:r>
            <a:r>
              <a:rPr lang="cs-CZ" altLang="cs-CZ" sz="2400" b="1" dirty="0">
                <a:latin typeface="Cambria" panose="02040503050406030204" pitchFamily="18" charset="0"/>
              </a:rPr>
              <a:t>megalomanský projekt</a:t>
            </a:r>
            <a:r>
              <a:rPr lang="cs-CZ" altLang="cs-CZ" sz="2400" dirty="0">
                <a:latin typeface="Cambria" panose="02040503050406030204" pitchFamily="18" charset="0"/>
              </a:rPr>
              <a:t> tehdejší belgické koloniální správy na stavbu železniční sítě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</a:rPr>
              <a:t>Tam </a:t>
            </a:r>
            <a:r>
              <a:rPr lang="cs-CZ" altLang="cs-CZ" sz="2400" dirty="0">
                <a:latin typeface="Cambria" panose="02040503050406030204" pitchFamily="18" charset="0"/>
              </a:rPr>
              <a:t>se v té době </a:t>
            </a:r>
            <a:r>
              <a:rPr lang="cs-CZ" altLang="cs-CZ" sz="2400" b="1" dirty="0">
                <a:latin typeface="Cambria" panose="02040503050406030204" pitchFamily="18" charset="0"/>
              </a:rPr>
              <a:t>kvůli stavbě stahovaly miliony dělníků a převaha mužů</a:t>
            </a:r>
            <a:r>
              <a:rPr lang="cs-CZ" altLang="cs-CZ" sz="2400" dirty="0">
                <a:latin typeface="Cambria" panose="02040503050406030204" pitchFamily="18" charset="0"/>
              </a:rPr>
              <a:t> znamenala i rozkvět obchodu se sexem </a:t>
            </a:r>
          </a:p>
          <a:p>
            <a:endParaRPr lang="cs-CZ" altLang="cs-CZ" dirty="0" smtClean="0"/>
          </a:p>
        </p:txBody>
      </p:sp>
      <p:sp>
        <p:nvSpPr>
          <p:cNvPr id="139267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35227"/>
            <a:ext cx="8229600" cy="633412"/>
          </a:xfrm>
        </p:spPr>
        <p:txBody>
          <a:bodyPr/>
          <a:lstStyle/>
          <a:p>
            <a:r>
              <a:rPr lang="cs-CZ" altLang="cs-CZ" sz="2800" dirty="0">
                <a:latin typeface="Cambria" panose="02040503050406030204" pitchFamily="18" charset="0"/>
              </a:rPr>
              <a:t>SOUČASNÉ SVĚTOVÉ EPIDEMIE A NEMOCI - AIDS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63756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14036" y="765175"/>
            <a:ext cx="11582400" cy="575945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Čerstvě nakažení se pak díky snadno dostupné dopravě vraceli do svých domovských vesnic, kde šířili nemoc dál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</a:rPr>
              <a:t>V </a:t>
            </a:r>
            <a:r>
              <a:rPr lang="cs-CZ" altLang="cs-CZ" sz="2400" dirty="0">
                <a:latin typeface="Cambria" panose="02040503050406030204" pitchFamily="18" charset="0"/>
              </a:rPr>
              <a:t>dalších desetiletích tak pandemie postupně zasáhla další oblasti Konga a pak i další africké země..</a:t>
            </a:r>
          </a:p>
          <a:p>
            <a:r>
              <a:rPr lang="cs-CZ" altLang="cs-CZ" dirty="0" smtClean="0">
                <a:latin typeface="Cambria" panose="02040503050406030204" pitchFamily="18" charset="0"/>
              </a:rPr>
              <a:t>Virem </a:t>
            </a:r>
            <a:r>
              <a:rPr lang="cs-CZ" altLang="cs-CZ" dirty="0">
                <a:latin typeface="Cambria" panose="02040503050406030204" pitchFamily="18" charset="0"/>
              </a:rPr>
              <a:t>HIV se dosud nakazilo </a:t>
            </a:r>
            <a:r>
              <a:rPr lang="cs-CZ" altLang="cs-CZ" b="1" u="sng" dirty="0">
                <a:latin typeface="Cambria" panose="02040503050406030204" pitchFamily="18" charset="0"/>
              </a:rPr>
              <a:t>75 milionů lidí</a:t>
            </a:r>
            <a:r>
              <a:rPr lang="cs-CZ" altLang="cs-CZ" dirty="0">
                <a:latin typeface="Cambria" panose="02040503050406030204" pitchFamily="18" charset="0"/>
              </a:rPr>
              <a:t>, </a:t>
            </a:r>
            <a:r>
              <a:rPr lang="cs-CZ" altLang="cs-CZ" b="1" u="sng" dirty="0">
                <a:latin typeface="Cambria" panose="02040503050406030204" pitchFamily="18" charset="0"/>
              </a:rPr>
              <a:t>nejméně 25 milionů jich nakonec nemoci podlehlo</a:t>
            </a:r>
            <a:r>
              <a:rPr lang="cs-CZ" altLang="cs-CZ" dirty="0">
                <a:latin typeface="Cambria" panose="02040503050406030204" pitchFamily="18" charset="0"/>
              </a:rPr>
              <a:t>. </a:t>
            </a:r>
          </a:p>
          <a:p>
            <a:r>
              <a:rPr lang="cs-CZ" altLang="cs-CZ" b="1" u="sng" dirty="0">
                <a:latin typeface="Cambria" panose="02040503050406030204" pitchFamily="18" charset="0"/>
              </a:rPr>
              <a:t>V současnosti je nakažených 35 milionů</a:t>
            </a:r>
            <a:r>
              <a:rPr lang="cs-CZ" altLang="cs-CZ" dirty="0">
                <a:latin typeface="Cambria" panose="02040503050406030204" pitchFamily="18" charset="0"/>
              </a:rPr>
              <a:t>, velká většina z nich žije </a:t>
            </a:r>
            <a:r>
              <a:rPr lang="cs-CZ" altLang="cs-CZ" b="1" dirty="0">
                <a:latin typeface="Cambria" panose="02040503050406030204" pitchFamily="18" charset="0"/>
              </a:rPr>
              <a:t>v chudých a rozvojových zemích a nejhůře postiženou oblastí je subsaharská Afrika </a:t>
            </a:r>
          </a:p>
        </p:txBody>
      </p:sp>
      <p:sp>
        <p:nvSpPr>
          <p:cNvPr id="140291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03237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SOUČASNÉ SVĚTOVÉ EPIDEMIE A NEMOCI - AIDS</a:t>
            </a: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9924690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/>
          <p:cNvSpPr>
            <a:spLocks noGrp="1" noChangeArrowheads="1"/>
          </p:cNvSpPr>
          <p:nvPr>
            <p:ph type="title"/>
          </p:nvPr>
        </p:nvSpPr>
        <p:spPr>
          <a:xfrm>
            <a:off x="1631951" y="274638"/>
            <a:ext cx="8856663" cy="633412"/>
          </a:xfrm>
        </p:spPr>
        <p:txBody>
          <a:bodyPr/>
          <a:lstStyle/>
          <a:p>
            <a:r>
              <a:rPr lang="cs-CZ" altLang="cs-CZ" sz="2800">
                <a:latin typeface="Cambria" panose="02040503050406030204" pitchFamily="18" charset="0"/>
              </a:rPr>
              <a:t>SOUČASNÉ SVĚTOVÉ EPIDEMIE A NEMOCI – MALÁRIE</a:t>
            </a:r>
            <a:endParaRPr lang="cs-CZ" altLang="cs-CZ" sz="2800"/>
          </a:p>
        </p:txBody>
      </p:sp>
      <p:sp>
        <p:nvSpPr>
          <p:cNvPr id="1413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28074" y="738909"/>
            <a:ext cx="10825018" cy="546901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Největším současným strašákem však není AIDS, </a:t>
            </a:r>
            <a:r>
              <a:rPr lang="cs-CZ" altLang="cs-CZ" sz="2400" dirty="0" err="1">
                <a:latin typeface="Cambria" panose="02040503050406030204" pitchFamily="18" charset="0"/>
              </a:rPr>
              <a:t>Ebola</a:t>
            </a:r>
            <a:r>
              <a:rPr lang="cs-CZ" altLang="cs-CZ" sz="2400" dirty="0">
                <a:latin typeface="Cambria" panose="02040503050406030204" pitchFamily="18" charset="0"/>
              </a:rPr>
              <a:t>, Zika apod.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Na </a:t>
            </a:r>
            <a:r>
              <a:rPr lang="cs-CZ" altLang="cs-CZ" sz="2400" b="1" u="sng" dirty="0">
                <a:latin typeface="Cambria" panose="02040503050406030204" pitchFamily="18" charset="0"/>
              </a:rPr>
              <a:t>MALÁRII</a:t>
            </a:r>
            <a:r>
              <a:rPr lang="cs-CZ" altLang="cs-CZ" sz="2400" dirty="0">
                <a:latin typeface="Cambria" panose="02040503050406030204" pitchFamily="18" charset="0"/>
              </a:rPr>
              <a:t> (parazitická infekce přenášená z člověka na člověka kousnutím infikované samičky komára rodu </a:t>
            </a:r>
            <a:r>
              <a:rPr lang="cs-CZ" altLang="cs-CZ" sz="2400" dirty="0" err="1">
                <a:latin typeface="Cambria" panose="02040503050406030204" pitchFamily="18" charset="0"/>
              </a:rPr>
              <a:t>Anopheles</a:t>
            </a:r>
            <a:r>
              <a:rPr lang="cs-CZ" altLang="cs-CZ" sz="2400" dirty="0">
                <a:latin typeface="Cambria" panose="02040503050406030204" pitchFamily="18" charset="0"/>
              </a:rPr>
              <a:t>) </a:t>
            </a:r>
            <a:r>
              <a:rPr lang="cs-CZ" altLang="cs-CZ" sz="2400" b="1" dirty="0">
                <a:latin typeface="Cambria" panose="02040503050406030204" pitchFamily="18" charset="0"/>
              </a:rPr>
              <a:t>každý rok zemře okolo </a:t>
            </a:r>
            <a:r>
              <a:rPr lang="cs-CZ" altLang="cs-CZ" sz="2400" b="1" u="sng" dirty="0">
                <a:latin typeface="Cambria" panose="02040503050406030204" pitchFamily="18" charset="0"/>
              </a:rPr>
              <a:t>600 tisíc lidí </a:t>
            </a:r>
            <a:r>
              <a:rPr lang="cs-CZ" altLang="cs-CZ" sz="2400" b="1" dirty="0">
                <a:latin typeface="Cambria" panose="02040503050406030204" pitchFamily="18" charset="0"/>
              </a:rPr>
              <a:t>a dalších 200 milionů se jí nakazí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K 90 % úmrtí na malárii dochází v subsaharské Africe a </a:t>
            </a:r>
            <a:r>
              <a:rPr lang="cs-CZ" altLang="cs-CZ" sz="2400" b="1" dirty="0">
                <a:latin typeface="Cambria" panose="02040503050406030204" pitchFamily="18" charset="0"/>
              </a:rPr>
              <a:t>téměř 4/5 obětí tvoří děti mladší 5 let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Ačkoli od roku 2000 úmrtnost poklesla o 25 %, je nemoc světově stále </a:t>
            </a:r>
            <a:r>
              <a:rPr lang="cs-CZ" altLang="cs-CZ" sz="2400" b="1" dirty="0">
                <a:latin typeface="Cambria" panose="02040503050406030204" pitchFamily="18" charset="0"/>
              </a:rPr>
              <a:t>hlavní příčinou úmrtí dětí mladších 5 let</a:t>
            </a:r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66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hoka.webz.cz/img/malari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6"/>
            <a:ext cx="5486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4" descr="http://img.mf.cz/321/494/www-ethiopianreview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933825"/>
            <a:ext cx="3048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9646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 noChangeArrowheads="1"/>
          </p:cNvSpPr>
          <p:nvPr>
            <p:ph type="title"/>
          </p:nvPr>
        </p:nvSpPr>
        <p:spPr>
          <a:xfrm>
            <a:off x="1052945" y="115888"/>
            <a:ext cx="10492510" cy="995362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2C9636-23A6-4F0A-8B5C-DFD575BD1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21" y="765320"/>
            <a:ext cx="11072523" cy="5732462"/>
          </a:xfrm>
        </p:spPr>
        <p:txBody>
          <a:bodyPr/>
          <a:lstStyle/>
          <a:p>
            <a:pPr marL="457200" indent="-457200">
              <a:buFontTx/>
              <a:buAutoNum type="arabicPeriod"/>
              <a:defRPr/>
            </a:pPr>
            <a:r>
              <a:rPr lang="cs-CZ" sz="2400" b="1" u="sng" dirty="0">
                <a:latin typeface="Cambria" panose="02040503050406030204" pitchFamily="18" charset="0"/>
              </a:rPr>
              <a:t>Záplavy na Žluté řece</a:t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- Rok: </a:t>
            </a:r>
            <a:r>
              <a:rPr lang="cs-CZ" sz="2400" b="1" dirty="0">
                <a:latin typeface="Cambria" panose="02040503050406030204" pitchFamily="18" charset="0"/>
              </a:rPr>
              <a:t>1887, 1931, 1938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Čína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2,7 milionu, přes 3 miliony, až 900 tisíc</a:t>
            </a:r>
          </a:p>
          <a:p>
            <a:pPr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Na </a:t>
            </a:r>
            <a:r>
              <a:rPr lang="cs-CZ" sz="2400" dirty="0">
                <a:latin typeface="Cambria" panose="02040503050406030204" pitchFamily="18" charset="0"/>
              </a:rPr>
              <a:t>konci 19. </a:t>
            </a:r>
            <a:r>
              <a:rPr lang="cs-CZ" sz="2400" dirty="0">
                <a:latin typeface="Cambria" panose="02040503050406030204" pitchFamily="18" charset="0"/>
              </a:rPr>
              <a:t>století se vlivem silných přívalových srážek ze Žluté řeky stalo několik mocných toků, které se rozlily po hustě obydlené zemi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V roce 1887 </a:t>
            </a:r>
            <a:r>
              <a:rPr lang="cs-CZ" sz="2400" b="1" dirty="0">
                <a:latin typeface="Cambria" panose="02040503050406030204" pitchFamily="18" charset="0"/>
              </a:rPr>
              <a:t>několik metrů vysoké přívalové vlny smetly z povrchu Země 600 vesnic a měst</a:t>
            </a:r>
            <a:r>
              <a:rPr lang="cs-CZ" sz="2400" dirty="0">
                <a:latin typeface="Cambria" panose="02040503050406030204" pitchFamily="18" charset="0"/>
              </a:rPr>
              <a:t>. Voda později zaplavila dalších 1500 obcí; podle dobových záznamů se celkový počet obětí odhaduje na 2,7 milionů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Podobná katastrofa se na Žluté řece odehrála i v roce 1931 (přes 3 mil. obětí) a v roce 1938 s 900 tis. oběťmi.</a:t>
            </a:r>
          </a:p>
          <a:p>
            <a:pPr marL="0" indent="0">
              <a:buNone/>
              <a:defRPr/>
            </a:pPr>
            <a:r>
              <a:rPr lang="cs-CZ" sz="2400" b="1" dirty="0"/>
              <a:t/>
            </a:r>
            <a:br>
              <a:rPr lang="cs-CZ" sz="2400" b="1" dirty="0"/>
            </a:br>
            <a:endParaRPr 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583" y="981076"/>
            <a:ext cx="11055926" cy="547211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Starověký Egypt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Existoval v období 3100 – 30 př. n. l., kdy se stává římskou provincií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Členil se na Horní a Dolní Egypt podle toku řeky Nil</a:t>
            </a:r>
            <a:r>
              <a:rPr lang="cs-CZ" altLang="cs-CZ" sz="2400" dirty="0">
                <a:latin typeface="Cambria" panose="02040503050406030204" pitchFamily="18" charset="0"/>
              </a:rPr>
              <a:t>, v roce 3100 sjednotil jednotlivé městské státy faraon </a:t>
            </a:r>
            <a:r>
              <a:rPr lang="cs-CZ" altLang="cs-CZ" sz="2400" dirty="0" err="1">
                <a:latin typeface="Cambria" panose="02040503050406030204" pitchFamily="18" charset="0"/>
              </a:rPr>
              <a:t>Meni</a:t>
            </a:r>
            <a:r>
              <a:rPr lang="cs-CZ" altLang="cs-CZ" sz="2400" dirty="0">
                <a:latin typeface="Cambria" panose="02040503050406030204" pitchFamily="18" charset="0"/>
              </a:rPr>
              <a:t> v jednu říši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Největší rozmach </a:t>
            </a:r>
            <a:r>
              <a:rPr lang="cs-CZ" altLang="cs-CZ" sz="2400" dirty="0">
                <a:latin typeface="Cambria" panose="02040503050406030204" pitchFamily="18" charset="0"/>
              </a:rPr>
              <a:t>nastává v období tzv. </a:t>
            </a:r>
            <a:r>
              <a:rPr lang="cs-CZ" altLang="cs-CZ" sz="2400" b="1" dirty="0">
                <a:latin typeface="Cambria" panose="02040503050406030204" pitchFamily="18" charset="0"/>
              </a:rPr>
              <a:t>Nové říše (1550 – 1070 př. n. l.)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V té době je založeno </a:t>
            </a:r>
            <a:r>
              <a:rPr lang="cs-CZ" altLang="cs-CZ" sz="2400" b="1" dirty="0">
                <a:latin typeface="Cambria" panose="02040503050406030204" pitchFamily="18" charset="0"/>
              </a:rPr>
              <a:t>Údolí králů</a:t>
            </a:r>
            <a:r>
              <a:rPr lang="cs-CZ" altLang="cs-CZ" sz="2400" dirty="0">
                <a:latin typeface="Cambria" panose="02040503050406030204" pitchFamily="18" charset="0"/>
              </a:rPr>
              <a:t>, kam jsou pohřbíváni do svých hrobek faraoni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Jsou postaveny </a:t>
            </a:r>
            <a:r>
              <a:rPr lang="cs-CZ" altLang="cs-CZ" sz="2400" b="1" dirty="0">
                <a:latin typeface="Cambria" panose="02040503050406030204" pitchFamily="18" charset="0"/>
              </a:rPr>
              <a:t>chrámové komplexy Luxor a </a:t>
            </a:r>
            <a:r>
              <a:rPr lang="cs-CZ" altLang="cs-CZ" sz="2400" b="1" dirty="0" err="1">
                <a:latin typeface="Cambria" panose="02040503050406030204" pitchFamily="18" charset="0"/>
              </a:rPr>
              <a:t>Karnak</a:t>
            </a:r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Je to období vlády </a:t>
            </a:r>
            <a:r>
              <a:rPr lang="cs-CZ" altLang="cs-CZ" sz="2400" b="1" dirty="0">
                <a:latin typeface="Cambria" panose="02040503050406030204" pitchFamily="18" charset="0"/>
              </a:rPr>
              <a:t>královny </a:t>
            </a:r>
            <a:r>
              <a:rPr lang="cs-CZ" altLang="cs-CZ" sz="2400" b="1" dirty="0" err="1">
                <a:latin typeface="Cambria" panose="02040503050406030204" pitchFamily="18" charset="0"/>
              </a:rPr>
              <a:t>Nefertiti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>
                <a:latin typeface="Cambria" panose="02040503050406030204" pitchFamily="18" charset="0"/>
              </a:rPr>
              <a:t>faraona Tutanchamona</a:t>
            </a:r>
            <a:r>
              <a:rPr lang="cs-CZ" altLang="cs-CZ" sz="2400" dirty="0">
                <a:latin typeface="Cambria" panose="02040503050406030204" pitchFamily="18" charset="0"/>
              </a:rPr>
              <a:t>, který vrací statut hlavního město Thébám</a:t>
            </a:r>
          </a:p>
          <a:p>
            <a:endParaRPr lang="cs-CZ" altLang="cs-CZ" sz="2400" b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153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21stoleti.cz/wp-content/images/11979198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84139"/>
            <a:ext cx="470376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4" descr="http://zoom.iprima.cz/sites/default/files/image_crops/image_620/d/376701_nejhorsi-povodne-v-dejinach_image_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159126"/>
            <a:ext cx="5905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0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 noChangeArrowheads="1"/>
          </p:cNvSpPr>
          <p:nvPr>
            <p:ph type="title"/>
          </p:nvPr>
        </p:nvSpPr>
        <p:spPr>
          <a:xfrm>
            <a:off x="424872" y="115888"/>
            <a:ext cx="10963563" cy="586076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D0C9EA-D37A-4CBD-8C22-9EFCF3CD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1" y="599065"/>
            <a:ext cx="11259128" cy="57324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2. </a:t>
            </a:r>
            <a:r>
              <a:rPr lang="cs-CZ" sz="2400" b="1" u="sng" dirty="0">
                <a:latin typeface="Cambria" panose="02040503050406030204" pitchFamily="18" charset="0"/>
              </a:rPr>
              <a:t>Zemětřesení v </a:t>
            </a:r>
            <a:r>
              <a:rPr lang="cs-CZ" sz="2400" b="1" u="sng" dirty="0" err="1">
                <a:latin typeface="Cambria" panose="02040503050406030204" pitchFamily="18" charset="0"/>
              </a:rPr>
              <a:t>Šan</a:t>
            </a:r>
            <a:r>
              <a:rPr lang="cs-CZ" sz="2400" b="1" u="sng" dirty="0">
                <a:latin typeface="Cambria" panose="02040503050406030204" pitchFamily="18" charset="0"/>
              </a:rPr>
              <a:t>-si</a:t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      - Rok: </a:t>
            </a:r>
            <a:r>
              <a:rPr lang="cs-CZ" sz="2400" b="1" dirty="0">
                <a:latin typeface="Cambria" panose="02040503050406030204" pitchFamily="18" charset="0"/>
              </a:rPr>
              <a:t>1556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Čína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830 tisíc</a:t>
            </a:r>
          </a:p>
          <a:p>
            <a:pPr>
              <a:defRPr/>
            </a:pPr>
            <a:r>
              <a:rPr lang="cs-CZ" sz="2400" b="1" dirty="0" smtClean="0">
                <a:latin typeface="Cambria" panose="02040503050406030204" pitchFamily="18" charset="0"/>
              </a:rPr>
              <a:t>Nejničivější </a:t>
            </a:r>
            <a:r>
              <a:rPr lang="cs-CZ" sz="2400" b="1" dirty="0">
                <a:latin typeface="Cambria" panose="02040503050406030204" pitchFamily="18" charset="0"/>
              </a:rPr>
              <a:t>zaznamenané zemětřesení v historii lidstva </a:t>
            </a:r>
            <a:r>
              <a:rPr lang="cs-CZ" sz="2400" dirty="0">
                <a:latin typeface="Cambria" panose="02040503050406030204" pitchFamily="18" charset="0"/>
              </a:rPr>
              <a:t>v roce 1556 zasáhlo kolem stovky kantonů v deseti čínských provinciích; 850 km široká oblast byla totálně zničena a v některých kantonech katastrofu přežilo jen 40 % obyvatel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Příčinou obrovských ztrát na životech byla i skutečnost, že v té době mnoho lidí žilo v umělých jeskyních vyhloubených ve sprašových (poměrně měkkých) skálách.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Při zemětřesení se jich naprostá většina následkem sesuvů půdy zhroutila (odhaduje se 8 st. Richterovy stupnice)</a:t>
            </a:r>
          </a:p>
        </p:txBody>
      </p:sp>
    </p:spTree>
    <p:extLst>
      <p:ext uri="{BB962C8B-B14F-4D97-AF65-F5344CB8AC3E}">
        <p14:creationId xmlns:p14="http://schemas.microsoft.com/office/powerpoint/2010/main" val="6903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Nadpis 1"/>
          <p:cNvSpPr>
            <a:spLocks noGrp="1" noChangeArrowheads="1"/>
          </p:cNvSpPr>
          <p:nvPr>
            <p:ph type="title"/>
          </p:nvPr>
        </p:nvSpPr>
        <p:spPr>
          <a:xfrm>
            <a:off x="785090" y="115888"/>
            <a:ext cx="10741891" cy="558367"/>
          </a:xfrm>
        </p:spPr>
        <p:txBody>
          <a:bodyPr/>
          <a:lstStyle/>
          <a:p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06BF5B-5622-4229-B775-0368DC288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90" y="858983"/>
            <a:ext cx="11065165" cy="566564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3. </a:t>
            </a:r>
            <a:r>
              <a:rPr lang="cs-CZ" sz="2400" b="1" u="sng" dirty="0">
                <a:latin typeface="Cambria" panose="02040503050406030204" pitchFamily="18" charset="0"/>
              </a:rPr>
              <a:t>Zemětřesení v Tang-</a:t>
            </a:r>
            <a:r>
              <a:rPr lang="cs-CZ" sz="2400" b="1" u="sng" dirty="0" err="1">
                <a:latin typeface="Cambria" panose="02040503050406030204" pitchFamily="18" charset="0"/>
              </a:rPr>
              <a:t>šan</a:t>
            </a:r>
            <a:r>
              <a:rPr lang="cs-CZ" sz="2400" b="1" u="sng" dirty="0">
                <a:latin typeface="Cambria" panose="02040503050406030204" pitchFamily="18" charset="0"/>
              </a:rPr>
              <a:t/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b="1" dirty="0">
                <a:latin typeface="Cambria" panose="02040503050406030204" pitchFamily="18" charset="0"/>
              </a:rPr>
              <a:t>      </a:t>
            </a:r>
            <a:r>
              <a:rPr lang="cs-CZ" sz="2400" dirty="0">
                <a:latin typeface="Cambria" panose="02040503050406030204" pitchFamily="18" charset="0"/>
              </a:rPr>
              <a:t>- Rok: </a:t>
            </a:r>
            <a:r>
              <a:rPr lang="cs-CZ" sz="2400" b="1" dirty="0">
                <a:latin typeface="Cambria" panose="02040503050406030204" pitchFamily="18" charset="0"/>
              </a:rPr>
              <a:t>1976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Čína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700 tisíc</a:t>
            </a:r>
          </a:p>
          <a:p>
            <a:pPr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Zemětřesení </a:t>
            </a:r>
            <a:r>
              <a:rPr lang="cs-CZ" sz="2400" dirty="0">
                <a:latin typeface="Cambria" panose="02040503050406030204" pitchFamily="18" charset="0"/>
              </a:rPr>
              <a:t>(7,8 st. </a:t>
            </a:r>
            <a:r>
              <a:rPr lang="cs-CZ" sz="2400" dirty="0">
                <a:latin typeface="Cambria" panose="02040503050406030204" pitchFamily="18" charset="0"/>
              </a:rPr>
              <a:t>Richterovy stupnice) zasáhlo průmyslovou a zalidněnou oblast širokou kolem 8 km, ve které bylo vážně poškozeno kolem 80 % všech budov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Neštěstí údajně předcházel výskyt podivných světel a hladina vody ve studních se výrazně zvýšila, na některých místech dokonce začal ze studní unikat plyn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Bylo pozorováno i podivné chování zvířat (hejna hus se pokoušela navzájem „sežrat“ v důsledku nevysvětlitelného stresu..)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6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Z&amp;rcaron;ícený most p&amp;rcaron;i zem&amp;ecaron;t&amp;rcaron;esení v Tang šan 19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-11113"/>
            <a:ext cx="4762500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Pokroucené &amp;zcaron;elezni&amp;ccaron;ní koleje p&amp;rcaron;i zem&amp;ecaron;t&amp;rcaron;esení v Tang šan 1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600450"/>
            <a:ext cx="4781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 noChangeArrowheads="1"/>
          </p:cNvSpPr>
          <p:nvPr>
            <p:ph type="title"/>
          </p:nvPr>
        </p:nvSpPr>
        <p:spPr>
          <a:xfrm>
            <a:off x="480291" y="115888"/>
            <a:ext cx="10935854" cy="558367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37DF0E-5C69-465F-91D7-EC646A287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3" y="674255"/>
            <a:ext cx="10898910" cy="599483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4. </a:t>
            </a:r>
            <a:r>
              <a:rPr lang="cs-CZ" sz="2400" b="1" u="sng" dirty="0">
                <a:latin typeface="Cambria" panose="02040503050406030204" pitchFamily="18" charset="0"/>
              </a:rPr>
              <a:t>Tajfun </a:t>
            </a:r>
            <a:r>
              <a:rPr lang="cs-CZ" sz="2400" b="1" u="sng" dirty="0" err="1">
                <a:latin typeface="Cambria" panose="02040503050406030204" pitchFamily="18" charset="0"/>
              </a:rPr>
              <a:t>Bhola</a:t>
            </a:r>
            <a:r>
              <a:rPr lang="cs-CZ" sz="2400" b="1" u="sng" dirty="0">
                <a:latin typeface="Cambria" panose="02040503050406030204" pitchFamily="18" charset="0"/>
              </a:rPr>
              <a:t/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      - Rok: </a:t>
            </a:r>
            <a:r>
              <a:rPr lang="cs-CZ" sz="2400" b="1" dirty="0">
                <a:latin typeface="Cambria" panose="02040503050406030204" pitchFamily="18" charset="0"/>
              </a:rPr>
              <a:t>1970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východní Pákistán (dnešní Bangladéš)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300-500 tisíc</a:t>
            </a:r>
          </a:p>
          <a:p>
            <a:pPr>
              <a:defRPr/>
            </a:pPr>
            <a:r>
              <a:rPr lang="cs-CZ" sz="2400" b="1" dirty="0" smtClean="0">
                <a:latin typeface="Cambria" panose="02040503050406030204" pitchFamily="18" charset="0"/>
              </a:rPr>
              <a:t>Nejničivější </a:t>
            </a:r>
            <a:r>
              <a:rPr lang="cs-CZ" sz="2400" b="1" dirty="0">
                <a:latin typeface="Cambria" panose="02040503050406030204" pitchFamily="18" charset="0"/>
              </a:rPr>
              <a:t>zaznamenaný tajfun v historii lidstva 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Hlavní příčinou vysokého počtu obětí byla zvednutá vodní hladina, která potopila většinu ostrovů v deltě řeky Gangy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V okamžiku největší síly dosahovala </a:t>
            </a:r>
            <a:r>
              <a:rPr lang="cs-CZ" sz="2400" b="1" dirty="0">
                <a:latin typeface="Cambria" panose="02040503050406030204" pitchFamily="18" charset="0"/>
              </a:rPr>
              <a:t>rychlost větru 205 kilometrů za hodinu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Laxní přístup západní části země k řešení následků katastrofy vyostřil napětí mezi západem a východem a značnou měrou urychlil počátek osvobozenecké války - ta skončila </a:t>
            </a:r>
            <a:r>
              <a:rPr lang="cs-CZ" sz="2400" b="1" dirty="0">
                <a:latin typeface="Cambria" panose="02040503050406030204" pitchFamily="18" charset="0"/>
              </a:rPr>
              <a:t>rozdělením země na dnešní Pákistán a Bangladéš</a:t>
            </a:r>
          </a:p>
          <a:p>
            <a:pPr>
              <a:defRPr/>
            </a:pPr>
            <a:endParaRPr lang="cs-CZ" sz="2400" b="1" dirty="0">
              <a:latin typeface="Cambria" panose="02040503050406030204" pitchFamily="18" charset="0"/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ww.hurricanescience.org/images/hss/1970_bhola_radarimage_no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15888"/>
            <a:ext cx="40624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4" descr="http://i.cbc.ca/1.2185015.1382509445%21/httpImage/image.jpg_gen/derivatives/original_300/f-cp-galveston1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41301"/>
            <a:ext cx="34559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6" descr="http://isthiswhatyouarelookingfor.com/wp-content/uploads/2015/04/Cyklon-Bh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284539"/>
            <a:ext cx="4656138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8" descr="http://content.randomenthusiasm.com/62PjY6qq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965451"/>
            <a:ext cx="42545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5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Nadpis 1"/>
          <p:cNvSpPr>
            <a:spLocks noGrp="1" noChangeArrowheads="1"/>
          </p:cNvSpPr>
          <p:nvPr>
            <p:ph type="title"/>
          </p:nvPr>
        </p:nvSpPr>
        <p:spPr>
          <a:xfrm>
            <a:off x="1052944" y="188913"/>
            <a:ext cx="10280073" cy="540760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1E8E5E-BACD-424D-AC0C-97D2FFFD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729674"/>
            <a:ext cx="11434618" cy="593941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5. </a:t>
            </a:r>
            <a:r>
              <a:rPr lang="cs-CZ" sz="2400" b="1" u="sng" dirty="0">
                <a:latin typeface="Cambria" panose="02040503050406030204" pitchFamily="18" charset="0"/>
              </a:rPr>
              <a:t>Tajfun nebo zemětřesení v Kalkatě</a:t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      - Rok: </a:t>
            </a:r>
            <a:r>
              <a:rPr lang="cs-CZ" sz="2400" b="1" dirty="0">
                <a:latin typeface="Cambria" panose="02040503050406030204" pitchFamily="18" charset="0"/>
              </a:rPr>
              <a:t>1737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Indie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300-500 tisíc</a:t>
            </a:r>
          </a:p>
          <a:p>
            <a:pPr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Vzhledem </a:t>
            </a:r>
            <a:r>
              <a:rPr lang="cs-CZ" sz="2400" dirty="0">
                <a:latin typeface="Cambria" panose="02040503050406030204" pitchFamily="18" charset="0"/>
              </a:rPr>
              <a:t>k malému množství dochovaných informací byla katastrofa v Kalkatě dlouho přičítána zemětřesení; v současnosti se však odborníci domnívají, že se jednalo o tajfun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Bouře a povodeň zničila téměř všechny budovy s doškovými střechami a zabila 3000 lidí.., dále přílivová vlna vyvolaná silným zemětřesením v přístavu potopila 20 000 lodí a vyžádala si 300 000 obětí..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Je však vcelku zvláštní, že v té době měla mít Kalkata pouze kolem 20 000 obyvatel…</a:t>
            </a:r>
          </a:p>
        </p:txBody>
      </p:sp>
    </p:spTree>
    <p:extLst>
      <p:ext uri="{BB962C8B-B14F-4D97-AF65-F5344CB8AC3E}">
        <p14:creationId xmlns:p14="http://schemas.microsoft.com/office/powerpoint/2010/main" val="5730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Nadpis 1"/>
          <p:cNvSpPr>
            <a:spLocks noGrp="1" noChangeArrowheads="1"/>
          </p:cNvSpPr>
          <p:nvPr>
            <p:ph type="title"/>
          </p:nvPr>
        </p:nvSpPr>
        <p:spPr>
          <a:xfrm>
            <a:off x="785091" y="115888"/>
            <a:ext cx="10353964" cy="549130"/>
          </a:xfrm>
        </p:spPr>
        <p:txBody>
          <a:bodyPr/>
          <a:lstStyle/>
          <a:p>
            <a:pPr algn="ctr"/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AFD619-9B69-4AB5-ACB2-3DE815F9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665018"/>
            <a:ext cx="11434618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6. </a:t>
            </a:r>
            <a:r>
              <a:rPr lang="cs-CZ" sz="2400" b="1" u="sng" dirty="0">
                <a:latin typeface="Cambria" panose="02040503050406030204" pitchFamily="18" charset="0"/>
              </a:rPr>
              <a:t>Tsunami v Indickém oceánu</a:t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      - Rok: </a:t>
            </a:r>
            <a:r>
              <a:rPr lang="cs-CZ" sz="2400" b="1" dirty="0">
                <a:latin typeface="Cambria" panose="02040503050406030204" pitchFamily="18" charset="0"/>
              </a:rPr>
              <a:t>2004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Indie, Indonésie 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až 270 tisíc</a:t>
            </a:r>
          </a:p>
          <a:p>
            <a:pPr>
              <a:defRPr/>
            </a:pPr>
            <a:r>
              <a:rPr lang="cs-CZ" sz="2400" dirty="0" smtClean="0">
                <a:latin typeface="Cambria" panose="02040503050406030204" pitchFamily="18" charset="0"/>
              </a:rPr>
              <a:t>26</a:t>
            </a:r>
            <a:r>
              <a:rPr lang="cs-CZ" sz="2400" dirty="0">
                <a:latin typeface="Cambria" panose="02040503050406030204" pitchFamily="18" charset="0"/>
              </a:rPr>
              <a:t>. </a:t>
            </a:r>
            <a:r>
              <a:rPr lang="cs-CZ" sz="2400" dirty="0">
                <a:latin typeface="Cambria" panose="02040503050406030204" pitchFamily="18" charset="0"/>
              </a:rPr>
              <a:t>prosince 2004 došlo k velmi silnému podmořskému zemětřesení s epicentrem několik desítek kilometrů od západního pobřeží Sumatry (</a:t>
            </a:r>
            <a:r>
              <a:rPr lang="cs-CZ" sz="2400" b="1" dirty="0">
                <a:latin typeface="Cambria" panose="02040503050406030204" pitchFamily="18" charset="0"/>
              </a:rPr>
              <a:t>9,3 stupně Richterovy škály</a:t>
            </a:r>
            <a:r>
              <a:rPr lang="cs-CZ" sz="2400" dirty="0">
                <a:latin typeface="Cambria" panose="02040503050406030204" pitchFamily="18" charset="0"/>
              </a:rPr>
              <a:t>,  jednalo se o </a:t>
            </a:r>
            <a:r>
              <a:rPr lang="cs-CZ" sz="2400" b="1" dirty="0">
                <a:latin typeface="Cambria" panose="02040503050406030204" pitchFamily="18" charset="0"/>
              </a:rPr>
              <a:t>druhé nejsilnější zemětřesení</a:t>
            </a:r>
            <a:r>
              <a:rPr lang="cs-CZ" sz="2400" dirty="0">
                <a:latin typeface="Cambria" panose="02040503050406030204" pitchFamily="18" charset="0"/>
              </a:rPr>
              <a:t>, jaké kdy seismografy zaznamenaly)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Pohyby mořského dna vyvolaly </a:t>
            </a:r>
            <a:r>
              <a:rPr lang="cs-CZ" sz="2400" b="1" dirty="0">
                <a:latin typeface="Cambria" panose="02040503050406030204" pitchFamily="18" charset="0"/>
              </a:rPr>
              <a:t>tsunami</a:t>
            </a:r>
            <a:r>
              <a:rPr lang="cs-CZ" sz="2400" dirty="0">
                <a:latin typeface="Cambria" panose="02040503050406030204" pitchFamily="18" charset="0"/>
              </a:rPr>
              <a:t>, jež místy dosahovaly až </a:t>
            </a:r>
            <a:r>
              <a:rPr lang="cs-CZ" sz="2400" b="1" dirty="0">
                <a:latin typeface="Cambria" panose="02040503050406030204" pitchFamily="18" charset="0"/>
              </a:rPr>
              <a:t>30 m výšky </a:t>
            </a:r>
            <a:r>
              <a:rPr lang="cs-CZ" sz="2400" dirty="0">
                <a:latin typeface="Cambria" panose="02040503050406030204" pitchFamily="18" charset="0"/>
              </a:rPr>
              <a:t>a které později </a:t>
            </a:r>
            <a:r>
              <a:rPr lang="cs-CZ" sz="2400" b="1" dirty="0">
                <a:latin typeface="Cambria" panose="02040503050406030204" pitchFamily="18" charset="0"/>
              </a:rPr>
              <a:t>zasáhly většinu pevniny obklopující Indický oceán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Zemětřesení vyvolalo slabé dozvuky dokonce až na Aljašce… </a:t>
            </a:r>
          </a:p>
        </p:txBody>
      </p:sp>
    </p:spTree>
    <p:extLst>
      <p:ext uri="{BB962C8B-B14F-4D97-AF65-F5344CB8AC3E}">
        <p14:creationId xmlns:p14="http://schemas.microsoft.com/office/powerpoint/2010/main" val="7658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http://img.aktualne.centrum.cz/35/98/359878m-japonsko-po-zemetreseni-a-tsuna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9" y="333376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6" descr="http://im.novinky.cz/433/204337-top_foto1-xs90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3716339"/>
            <a:ext cx="490537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8" descr="http://21stoleti.cz/wp-content/images/12257935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630613"/>
            <a:ext cx="44815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10" descr="http://media.novinky.cz/610/196108-original1-8p6q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333376"/>
            <a:ext cx="46482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Nadpis 1"/>
          <p:cNvSpPr>
            <a:spLocks noGrp="1" noChangeArrowheads="1"/>
          </p:cNvSpPr>
          <p:nvPr>
            <p:ph type="title"/>
          </p:nvPr>
        </p:nvSpPr>
        <p:spPr>
          <a:xfrm>
            <a:off x="997527" y="115889"/>
            <a:ext cx="10141528" cy="549129"/>
          </a:xfrm>
        </p:spPr>
        <p:txBody>
          <a:bodyPr/>
          <a:lstStyle/>
          <a:p>
            <a:r>
              <a:rPr lang="cs-CZ" altLang="cs-CZ" sz="2800" dirty="0">
                <a:latin typeface="Cambria" panose="02040503050406030204" pitchFamily="18" charset="0"/>
              </a:rPr>
              <a:t>NEJNIČIVĚJŠÍ PŘÍRODNÍ KATASTROFY V DĚJINÁCH LIDSTVA</a:t>
            </a:r>
            <a:endParaRPr lang="cs-CZ" alt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422BD2-0379-4305-81D1-491B9E6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665018"/>
            <a:ext cx="10520218" cy="593263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b="1" dirty="0">
                <a:latin typeface="Cambria" panose="02040503050406030204" pitchFamily="18" charset="0"/>
              </a:rPr>
              <a:t>7. </a:t>
            </a:r>
            <a:r>
              <a:rPr lang="cs-CZ" sz="2400" b="1" u="sng" dirty="0">
                <a:latin typeface="Cambria" panose="02040503050406030204" pitchFamily="18" charset="0"/>
              </a:rPr>
              <a:t>Zemětřesení v </a:t>
            </a:r>
            <a:r>
              <a:rPr lang="cs-CZ" sz="2400" b="1" u="sng" dirty="0" err="1">
                <a:latin typeface="Cambria" panose="02040503050406030204" pitchFamily="18" charset="0"/>
              </a:rPr>
              <a:t>Allepu</a:t>
            </a:r>
            <a:r>
              <a:rPr lang="cs-CZ" sz="2400" b="1" u="sng" dirty="0">
                <a:latin typeface="Cambria" panose="02040503050406030204" pitchFamily="18" charset="0"/>
              </a:rPr>
              <a:t/>
            </a:r>
            <a:br>
              <a:rPr lang="cs-CZ" sz="2400" b="1" u="sng" dirty="0">
                <a:latin typeface="Cambria" panose="02040503050406030204" pitchFamily="18" charset="0"/>
              </a:rPr>
            </a:br>
            <a:r>
              <a:rPr lang="cs-CZ" sz="2400" dirty="0">
                <a:latin typeface="Cambria" panose="02040503050406030204" pitchFamily="18" charset="0"/>
              </a:rPr>
              <a:t>      - Rok: </a:t>
            </a:r>
            <a:r>
              <a:rPr lang="cs-CZ" sz="2400" b="1" dirty="0">
                <a:latin typeface="Cambria" panose="02040503050406030204" pitchFamily="18" charset="0"/>
              </a:rPr>
              <a:t>1138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Země: </a:t>
            </a:r>
            <a:r>
              <a:rPr lang="cs-CZ" sz="2400" b="1" dirty="0">
                <a:latin typeface="Cambria" panose="02040503050406030204" pitchFamily="18" charset="0"/>
              </a:rPr>
              <a:t>Sýrie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mbria" panose="02040503050406030204" pitchFamily="18" charset="0"/>
              </a:rPr>
              <a:t>      - Počet obětí: </a:t>
            </a:r>
            <a:r>
              <a:rPr lang="cs-CZ" sz="2400" b="1" dirty="0">
                <a:latin typeface="Cambria" panose="02040503050406030204" pitchFamily="18" charset="0"/>
              </a:rPr>
              <a:t>230 tisíc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>
                <a:latin typeface="Cambria" panose="02040503050406030204" pitchFamily="18" charset="0"/>
              </a:rPr>
              <a:t>Allepo</a:t>
            </a:r>
            <a:r>
              <a:rPr lang="cs-CZ" sz="2400" dirty="0">
                <a:latin typeface="Cambria" panose="02040503050406030204" pitchFamily="18" charset="0"/>
              </a:rPr>
              <a:t> je druhé nejstarší město Sýrie (po Damašku) a jedno z nejstarších měst na světě</a:t>
            </a:r>
          </a:p>
          <a:p>
            <a:pPr>
              <a:defRPr/>
            </a:pPr>
            <a:r>
              <a:rPr lang="cs-CZ" sz="2400" dirty="0" err="1">
                <a:latin typeface="Cambria" panose="02040503050406030204" pitchFamily="18" charset="0"/>
              </a:rPr>
              <a:t>Allepo</a:t>
            </a:r>
            <a:r>
              <a:rPr lang="cs-CZ" sz="2400" dirty="0">
                <a:latin typeface="Cambria" panose="02040503050406030204" pitchFamily="18" charset="0"/>
              </a:rPr>
              <a:t> bylo až na několik budov zcela zničeno a muselo být vybudováno znovu od základů </a:t>
            </a:r>
          </a:p>
          <a:p>
            <a:pPr>
              <a:defRPr/>
            </a:pPr>
            <a:r>
              <a:rPr lang="cs-CZ" sz="2400" dirty="0">
                <a:latin typeface="Cambria" panose="02040503050406030204" pitchFamily="18" charset="0"/>
              </a:rPr>
              <a:t>Zemětřesení postihlo řadu dalších měst, otřesy byly údajně cítit i v Damašku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026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>
                <a:latin typeface="Cambria" panose="02040503050406030204" pitchFamily="18" charset="0"/>
              </a:rPr>
              <a:t>ZÁNIK HISTORICKÝCH KULTUR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latin typeface="Cambria" panose="02040503050406030204" pitchFamily="18" charset="0"/>
              </a:rPr>
              <a:t>Ramses II poráží Chetity, resp. bitva dopadá nerozhodně..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Později však dobývají Egypt Peršané, Alexander Veliký </a:t>
            </a:r>
            <a:r>
              <a:rPr lang="cs-CZ" altLang="cs-CZ" sz="2400" dirty="0">
                <a:latin typeface="Cambria" panose="02040503050406030204" pitchFamily="18" charset="0"/>
              </a:rPr>
              <a:t>(zakládá hlavní město Alexandrii) a </a:t>
            </a:r>
            <a:r>
              <a:rPr lang="cs-CZ" altLang="cs-CZ" sz="2400" b="1" dirty="0">
                <a:latin typeface="Cambria" panose="02040503050406030204" pitchFamily="18" charset="0"/>
              </a:rPr>
              <a:t>blíží se konec starověkého Egypta s příchodem Římanů</a:t>
            </a:r>
            <a:r>
              <a:rPr lang="cs-CZ" altLang="cs-CZ" sz="2400" dirty="0">
                <a:latin typeface="Cambria" panose="02040503050406030204" pitchFamily="18" charset="0"/>
              </a:rPr>
              <a:t> (Ptolemaios, Kleopatra..)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5" t="16556" r="22878" b="24588"/>
          <a:stretch>
            <a:fillRect/>
          </a:stretch>
        </p:blipFill>
        <p:spPr>
          <a:xfrm>
            <a:off x="6167438" y="1484314"/>
            <a:ext cx="4038600" cy="4681537"/>
          </a:xfrm>
          <a:noFill/>
        </p:spPr>
      </p:pic>
    </p:spTree>
    <p:extLst>
      <p:ext uri="{BB962C8B-B14F-4D97-AF65-F5344CB8AC3E}">
        <p14:creationId xmlns:p14="http://schemas.microsoft.com/office/powerpoint/2010/main" val="203495383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4982</TotalTime>
  <Words>4137</Words>
  <Application>Microsoft Office PowerPoint</Application>
  <PresentationFormat>Širokoúhlá obrazovka</PresentationFormat>
  <Paragraphs>486</Paragraphs>
  <Slides>89</Slides>
  <Notes>71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4" baseType="lpstr">
      <vt:lpstr>Arial</vt:lpstr>
      <vt:lpstr>Cambria</vt:lpstr>
      <vt:lpstr>Tahoma</vt:lpstr>
      <vt:lpstr>Wingdings</vt:lpstr>
      <vt:lpstr>Prezentace_MU_CZ</vt:lpstr>
      <vt:lpstr>Přednáška č. 8 </vt:lpstr>
      <vt:lpstr>Prezentace aplikace PowerPoint</vt:lpstr>
      <vt:lpstr>Prezentace aplikace PowerPoint</vt:lpstr>
      <vt:lpstr>ZÁNIK HISTORICKÝCH KULTUR</vt:lpstr>
      <vt:lpstr>ZÁNIK HISTORICKÝCH KULTUR</vt:lpstr>
      <vt:lpstr>ZÁNIK HISTORICKÝCH KULTUR</vt:lpstr>
      <vt:lpstr>Prezentace aplikace PowerPoint</vt:lpstr>
      <vt:lpstr>ZÁNIK HISTORICKÝCH KULTUR</vt:lpstr>
      <vt:lpstr>ZÁNIK HISTORICKÝCH KULTUR</vt:lpstr>
      <vt:lpstr>ZÁNIK HISTORICKÝCH KULTUR</vt:lpstr>
      <vt:lpstr>ZÁNIK HISTORICKÝCH KULTUR</vt:lpstr>
      <vt:lpstr>Prezentace aplikace PowerPoint</vt:lpstr>
      <vt:lpstr>ZÁNIK HISTORICKÝCH KULTUR</vt:lpstr>
      <vt:lpstr>Prezentace aplikace PowerPoint</vt:lpstr>
      <vt:lpstr>Prezentace aplikace PowerPoint</vt:lpstr>
      <vt:lpstr>Prezentace aplikace PowerPoint</vt:lpstr>
      <vt:lpstr>Prezentace aplikace PowerPoint</vt:lpstr>
      <vt:lpstr>MALÁ DOBA LEDOVÁ (zhruba 1300 – 1850)</vt:lpstr>
      <vt:lpstr>Prezentace aplikace PowerPoint</vt:lpstr>
      <vt:lpstr>MALÁ DOBA LEDOVÁ (zhruba 1300 – 1850)</vt:lpstr>
      <vt:lpstr>MALÁ DOBA LEDOVÁ (zhruba 1300 – 1850)</vt:lpstr>
      <vt:lpstr>Prezentace aplikace PowerPoint</vt:lpstr>
      <vt:lpstr>MALÁ DOBA LEDOVÁ (zhruba 1300 – 1850)</vt:lpstr>
      <vt:lpstr>MALÁ DOBA LEDOVÁ (zhruba 1300 – 1850)</vt:lpstr>
      <vt:lpstr>MALÁ DOBA LEDOVÁ (zhruba 1300 – 1850)</vt:lpstr>
      <vt:lpstr>MALÁ DOBA LEDOVÁ (zhruba 1300 – 1850)</vt:lpstr>
      <vt:lpstr>MALÁ DOBA LEDOVÁ (zhruba 1300 – 1850)</vt:lpstr>
      <vt:lpstr>Prezentace aplikace PowerPoint</vt:lpstr>
      <vt:lpstr>MALÁ DOBA LEDOVÁ (zhruba 1300 – 1850)</vt:lpstr>
      <vt:lpstr>MALÁ DOBA LEDOVÁ (zhruba 1300 – 1850)</vt:lpstr>
      <vt:lpstr>MALÁ DOBA LEDOVÁ (zhruba 1300 – 1850)</vt:lpstr>
      <vt:lpstr>MALÁ DOBA LEDOVÁ (zhruba 1300 – 1850)</vt:lpstr>
      <vt:lpstr>NEJVĚTŠÍ MOROVÉ EPIDEMIE</vt:lpstr>
      <vt:lpstr>NEJVĚTŠÍ MOROVÉ EPIDEMIE</vt:lpstr>
      <vt:lpstr>Prezentace aplikace PowerPoint</vt:lpstr>
      <vt:lpstr>NEJVĚTŠÍ MOROVÉ EPIDEMIE</vt:lpstr>
      <vt:lpstr>NEJVĚTŠÍ MOROVÉ EPIDEMIE</vt:lpstr>
      <vt:lpstr>NEJVĚTŠÍ MOROVÉ EPIDEMIE</vt:lpstr>
      <vt:lpstr>NEJVĚTŠÍ MOROVÉ EPIDEMIE</vt:lpstr>
      <vt:lpstr>NEJVĚTŠÍ MOROVÉ EPIDEMIE</vt:lpstr>
      <vt:lpstr>NEJVĚTŠÍ MOROVÉ EPIDEMIE</vt:lpstr>
      <vt:lpstr>NEJVĚTŠÍ MOROVÉ EPIDEMIE</vt:lpstr>
      <vt:lpstr>NEJVĚTŠÍ MOROVÉ EPIDEMIE</vt:lpstr>
      <vt:lpstr>Prezentace aplikace PowerPoint</vt:lpstr>
      <vt:lpstr>NEJVĚTŠÍ MOROVÉ EPIDEMIE</vt:lpstr>
      <vt:lpstr>NEJVĚTŠÍ MOROVÉ EPIDEMIE</vt:lpstr>
      <vt:lpstr>Prezentace aplikace PowerPoint</vt:lpstr>
      <vt:lpstr>NEJVĚTŠÍ MOROVÉ EPIDEMIE</vt:lpstr>
      <vt:lpstr>NEJVĚTŠÍ MOROVÉ EPIDEMIE</vt:lpstr>
      <vt:lpstr>EPIDEMIE S PŘÍCHODEM EVROPANŮ DO AMERIKY (15. STOLETÍ)</vt:lpstr>
      <vt:lpstr>EPIDEMIE S PŘÍCHODEM EVROPANŮ DO AMERIKY (15. STOLETÍ)</vt:lpstr>
      <vt:lpstr>GLOBÁLNÍ SVĚTOVÉ VÁLKY – 1. SVĚTOVÁ VÁLKA</vt:lpstr>
      <vt:lpstr>Prezentace aplikace PowerPoint</vt:lpstr>
      <vt:lpstr>Prezentace aplikace PowerPoint</vt:lpstr>
      <vt:lpstr>Prezentace aplikace PowerPoint</vt:lpstr>
      <vt:lpstr>Prezentace aplikace PowerPoint</vt:lpstr>
      <vt:lpstr>GLOBÁLNÍ SVĚTOVÉ VÁLKY – 1. SVĚTOVÁ VÁLKA</vt:lpstr>
      <vt:lpstr>Prezentace aplikace PowerPoint</vt:lpstr>
      <vt:lpstr>Prezentace aplikace PowerPoint</vt:lpstr>
      <vt:lpstr>Prezentace aplikace PowerPoint</vt:lpstr>
      <vt:lpstr>Prezentace aplikace PowerPoint</vt:lpstr>
      <vt:lpstr>PANDEMIE ŠPANĚLSKÉ CHŘIPKY</vt:lpstr>
      <vt:lpstr>PANDEMIE ŠPANĚLSKÉ CHŘIPKY</vt:lpstr>
      <vt:lpstr>PANDEMIE ŠPANĚLSKÉ CHŘIPKY</vt:lpstr>
      <vt:lpstr>PANDEMIE ŠPANĚLSKÉ CHŘIPKY</vt:lpstr>
      <vt:lpstr>PANDEMIE ŠPANĚLSKÉ CHŘIPKY</vt:lpstr>
      <vt:lpstr>Prezentace aplikace PowerPoint</vt:lpstr>
      <vt:lpstr>GLOBÁLNÍ SVĚTOVÉ VÁLKY – 2. SVĚTOVÁ VÁLKA</vt:lpstr>
      <vt:lpstr>SVĚTOVÉ VÁLKY – 2. SVĚTOVÁ VÁLKA</vt:lpstr>
      <vt:lpstr>SVĚTOVÉ VÁLKY – 2. SVĚTOVÁ VÁLKA</vt:lpstr>
      <vt:lpstr>SVĚTOVÉ VÁLKY – 2. SVĚTOVÁ VÁLKA</vt:lpstr>
      <vt:lpstr>SOUČASNÉ SVĚTOVÉ EPIDEMIE A NEMOCI - AIDS</vt:lpstr>
      <vt:lpstr>SOUČASNÉ SVĚTOVÉ EPIDEMIE A NEMOCI - AIDS</vt:lpstr>
      <vt:lpstr>SOUČASNÉ SVĚTOVÉ EPIDEMIE A NEMOCI - AIDS</vt:lpstr>
      <vt:lpstr>SOUČASNÉ SVĚTOVÉ EPIDEMIE A NEMOCI - AIDS</vt:lpstr>
      <vt:lpstr>SOUČASNÉ SVĚTOVÉ EPIDEMIE A NEMOCI - AIDS</vt:lpstr>
      <vt:lpstr>SOUČASNÉ SVĚTOVÉ EPIDEMIE A NEMOCI – MALÁRIE</vt:lpstr>
      <vt:lpstr>Prezentace aplikace PowerPoint</vt:lpstr>
      <vt:lpstr>NEJNIČIVĚJŠÍ PŘÍRODNÍ KATASTROFY V DĚJINÁCH LIDSTVA</vt:lpstr>
      <vt:lpstr>Prezentace aplikace PowerPoint</vt:lpstr>
      <vt:lpstr>NEJNIČIVĚJŠÍ PŘÍRODNÍ KATASTROFY V DĚJINÁCH LIDSTVA</vt:lpstr>
      <vt:lpstr>NEJNIČIVĚJŠÍ PŘÍRODNÍ KATASTROFY V DĚJINÁCH LIDSTVA</vt:lpstr>
      <vt:lpstr>Prezentace aplikace PowerPoint</vt:lpstr>
      <vt:lpstr>NEJNIČIVĚJŠÍ PŘÍRODNÍ KATASTROFY V DĚJINÁCH LIDSTVA</vt:lpstr>
      <vt:lpstr>Prezentace aplikace PowerPoint</vt:lpstr>
      <vt:lpstr>NEJNIČIVĚJŠÍ PŘÍRODNÍ KATASTROFY V DĚJINÁCH LIDSTVA</vt:lpstr>
      <vt:lpstr>NEJNIČIVĚJŠÍ PŘÍRODNÍ KATASTROFY V DĚJINÁCH LIDSTVA</vt:lpstr>
      <vt:lpstr>Prezentace aplikace PowerPoint</vt:lpstr>
      <vt:lpstr>NEJNIČIVĚJŠÍ PŘÍRODNÍ KATASTROFY V DĚJINÁCH LIDSTVA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Kunc_admin</cp:lastModifiedBy>
  <cp:revision>145</cp:revision>
  <cp:lastPrinted>1601-01-01T00:00:00Z</cp:lastPrinted>
  <dcterms:created xsi:type="dcterms:W3CDTF">2019-09-26T15:38:03Z</dcterms:created>
  <dcterms:modified xsi:type="dcterms:W3CDTF">2020-04-04T17:45:13Z</dcterms:modified>
</cp:coreProperties>
</file>