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3" r:id="rId4"/>
    <p:sldId id="272" r:id="rId5"/>
    <p:sldId id="259" r:id="rId6"/>
    <p:sldId id="261" r:id="rId7"/>
    <p:sldId id="263" r:id="rId8"/>
    <p:sldId id="262" r:id="rId9"/>
    <p:sldId id="264" r:id="rId10"/>
    <p:sldId id="265" r:id="rId11"/>
    <p:sldId id="266" r:id="rId12"/>
    <p:sldId id="258" r:id="rId13"/>
    <p:sldId id="260" r:id="rId14"/>
    <p:sldId id="270" r:id="rId15"/>
    <p:sldId id="267" r:id="rId16"/>
    <p:sldId id="268" r:id="rId17"/>
    <p:sldId id="269" r:id="rId1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1283AE-4F29-4C60-9C44-52AF6A39EC9C}"/>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5D8286B-FCB4-4C26-ABF5-DB8247340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14A172E5-0827-4426-A3D5-B9DBDDC3EBE5}"/>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5" name="Zástupný symbol pro zápatí 4">
            <a:extLst>
              <a:ext uri="{FF2B5EF4-FFF2-40B4-BE49-F238E27FC236}">
                <a16:creationId xmlns:a16="http://schemas.microsoft.com/office/drawing/2014/main" id="{CA740D7F-18F0-467A-BE20-27B4077C7F3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8B48C44-0082-4CAB-AB88-E3D3537E0B4E}"/>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54440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EF5E57-1C22-412C-B649-0B82F9687DF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E6198714-3168-4DBB-A076-5687A8641983}"/>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B113950-1A5E-41D2-B66D-350E730F293C}"/>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5" name="Zástupný symbol pro zápatí 4">
            <a:extLst>
              <a:ext uri="{FF2B5EF4-FFF2-40B4-BE49-F238E27FC236}">
                <a16:creationId xmlns:a16="http://schemas.microsoft.com/office/drawing/2014/main" id="{D586BD09-12A6-47CB-B73B-174D98F1501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F3A4E39-F785-4A89-A165-7BD7E626F2F5}"/>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119729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6B07175B-EF46-42FD-887B-8BEAF03C5CDB}"/>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678520B-282B-4AAD-95A4-0F6B2088A8C1}"/>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C5FD5AF-8BD1-4453-8B02-E50493D7D4D8}"/>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5" name="Zástupný symbol pro zápatí 4">
            <a:extLst>
              <a:ext uri="{FF2B5EF4-FFF2-40B4-BE49-F238E27FC236}">
                <a16:creationId xmlns:a16="http://schemas.microsoft.com/office/drawing/2014/main" id="{0EE3AEDF-4EFF-43E7-9DF2-1F006979772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9DAF040-D86E-4757-8F8C-626B450FAA3C}"/>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332310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AF091-3C03-4DBB-8EA7-7A3E0FE00EA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2E296AB-473C-45F8-9916-CD32A29C24A4}"/>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63C3F90-3825-43D5-AB2D-9DE0E4BD2A8F}"/>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5" name="Zástupný symbol pro zápatí 4">
            <a:extLst>
              <a:ext uri="{FF2B5EF4-FFF2-40B4-BE49-F238E27FC236}">
                <a16:creationId xmlns:a16="http://schemas.microsoft.com/office/drawing/2014/main" id="{275BBE69-AE1C-4070-8D0C-683055B4E5D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FD77D1A-B068-4043-AA04-F8749AD91C74}"/>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343753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BA20B1-2D84-49DC-A019-BBAC087C3A6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64E1DD5E-590A-446F-B705-B6C4D9555E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9B6BE89-8C38-4A73-8DE5-C4E415C62DDB}"/>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5" name="Zástupný symbol pro zápatí 4">
            <a:extLst>
              <a:ext uri="{FF2B5EF4-FFF2-40B4-BE49-F238E27FC236}">
                <a16:creationId xmlns:a16="http://schemas.microsoft.com/office/drawing/2014/main" id="{6B8D46FA-4BB8-4ABE-9C8C-F68778011C0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B453F16-8128-4E53-9E80-2AAAD274F452}"/>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4076651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68CA17-3B0E-4545-B102-D3A7264CD1E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262FE81D-63D5-4FE7-817A-FA45E59329B6}"/>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C5BD8734-46C2-467D-BB19-1944ECB5C321}"/>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014118AB-CB4E-45AF-AA52-803ACD591A59}"/>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6" name="Zástupný symbol pro zápatí 5">
            <a:extLst>
              <a:ext uri="{FF2B5EF4-FFF2-40B4-BE49-F238E27FC236}">
                <a16:creationId xmlns:a16="http://schemas.microsoft.com/office/drawing/2014/main" id="{AE2F7974-BF61-4D48-A68F-72D433C825B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DBB6E08-4C7A-4B3C-B8E1-60C95873FFE8}"/>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805560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2BD867-2917-42B9-836C-E10BAA3F5BED}"/>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9BB767BE-A679-4A9F-B82C-773B8B421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CCCA091B-5780-4E9F-B1E0-B88EC70407C9}"/>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CD43DD3A-A45A-4EFC-AB37-2F49D7621F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048304E3-C43E-4C3B-9BE3-10CD50E9E672}"/>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24C777E-8262-4416-B21A-138CCF6FEA94}"/>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8" name="Zástupný symbol pro zápatí 7">
            <a:extLst>
              <a:ext uri="{FF2B5EF4-FFF2-40B4-BE49-F238E27FC236}">
                <a16:creationId xmlns:a16="http://schemas.microsoft.com/office/drawing/2014/main" id="{B5C739CB-FCEC-428B-BC58-41486365E8B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1689763-8A9A-4025-8B48-6921AF920633}"/>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3812592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66BE98-FEB9-47C7-AD49-F375966B9F6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AE2AD72-369B-4740-8365-B4AF119E3DF4}"/>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4" name="Zástupný symbol pro zápatí 3">
            <a:extLst>
              <a:ext uri="{FF2B5EF4-FFF2-40B4-BE49-F238E27FC236}">
                <a16:creationId xmlns:a16="http://schemas.microsoft.com/office/drawing/2014/main" id="{364C00F2-A8D3-47AA-A6FD-CBB2259A9C4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831BBFC8-31B0-4913-B587-44A35695E720}"/>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135028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4179B17-CF31-415B-8DBE-5400E116ADA2}"/>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3" name="Zástupný symbol pro zápatí 2">
            <a:extLst>
              <a:ext uri="{FF2B5EF4-FFF2-40B4-BE49-F238E27FC236}">
                <a16:creationId xmlns:a16="http://schemas.microsoft.com/office/drawing/2014/main" id="{1EA4EF25-F85F-4090-AA94-99377D23AD0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C2A5811-FB46-4AB2-8815-B1C6073FD7A1}"/>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54299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A459BA-EF07-40DE-8858-DC521B7147D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1E6E8DC9-C959-443A-B69D-7F7EF766C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03466F78-41C3-4D2C-84D8-BC555AE391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E47F7862-B250-46BD-8A6C-DEC1F0A36CCF}"/>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6" name="Zástupný symbol pro zápatí 5">
            <a:extLst>
              <a:ext uri="{FF2B5EF4-FFF2-40B4-BE49-F238E27FC236}">
                <a16:creationId xmlns:a16="http://schemas.microsoft.com/office/drawing/2014/main" id="{B02AB1B1-4DD4-4CF9-ABE2-7259B249C26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FA9D7FA-D6C0-4BD6-934A-E703DA6F45D7}"/>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87767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4B6BF8-7195-43E0-927B-6602318819C3}"/>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2F97E7D-9BDD-43E4-A796-B3F1CB048B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E211BE26-5A6F-4E39-8798-1EBAE82D9E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696CF613-C866-435A-8523-1235D6D5DE45}"/>
              </a:ext>
            </a:extLst>
          </p:cNvPr>
          <p:cNvSpPr>
            <a:spLocks noGrp="1"/>
          </p:cNvSpPr>
          <p:nvPr>
            <p:ph type="dt" sz="half" idx="10"/>
          </p:nvPr>
        </p:nvSpPr>
        <p:spPr/>
        <p:txBody>
          <a:bodyPr/>
          <a:lstStyle/>
          <a:p>
            <a:fld id="{CBC7BFD2-8B5F-4F02-A368-67AAB898A2EF}" type="datetimeFigureOut">
              <a:rPr lang="cs-CZ" smtClean="0"/>
              <a:t>26.02.2020</a:t>
            </a:fld>
            <a:endParaRPr lang="cs-CZ"/>
          </a:p>
        </p:txBody>
      </p:sp>
      <p:sp>
        <p:nvSpPr>
          <p:cNvPr id="6" name="Zástupný symbol pro zápatí 5">
            <a:extLst>
              <a:ext uri="{FF2B5EF4-FFF2-40B4-BE49-F238E27FC236}">
                <a16:creationId xmlns:a16="http://schemas.microsoft.com/office/drawing/2014/main" id="{DB252E33-9456-455F-80D0-23C550EF12D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ACD4D0C-1EEA-403E-B9FC-B455BFA489C1}"/>
              </a:ext>
            </a:extLst>
          </p:cNvPr>
          <p:cNvSpPr>
            <a:spLocks noGrp="1"/>
          </p:cNvSpPr>
          <p:nvPr>
            <p:ph type="sldNum" sz="quarter" idx="12"/>
          </p:nvPr>
        </p:nvSpPr>
        <p:spPr/>
        <p:txBody>
          <a:bodyPr/>
          <a:lstStyle/>
          <a:p>
            <a:fld id="{C5F23EF5-6CFD-4DE4-8575-F72C56B85370}" type="slidenum">
              <a:rPr lang="cs-CZ" smtClean="0"/>
              <a:t>‹#›</a:t>
            </a:fld>
            <a:endParaRPr lang="cs-CZ"/>
          </a:p>
        </p:txBody>
      </p:sp>
    </p:spTree>
    <p:extLst>
      <p:ext uri="{BB962C8B-B14F-4D97-AF65-F5344CB8AC3E}">
        <p14:creationId xmlns:p14="http://schemas.microsoft.com/office/powerpoint/2010/main" val="683293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BCC7F54C-247F-496F-A0EC-F9EA422D9F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B98DD7B1-99FB-4DB0-8198-98654E17D2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A5C3548-BA8F-451B-A301-2D024C354F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C7BFD2-8B5F-4F02-A368-67AAB898A2EF}" type="datetimeFigureOut">
              <a:rPr lang="cs-CZ" smtClean="0"/>
              <a:t>26.02.2020</a:t>
            </a:fld>
            <a:endParaRPr lang="cs-CZ"/>
          </a:p>
        </p:txBody>
      </p:sp>
      <p:sp>
        <p:nvSpPr>
          <p:cNvPr id="5" name="Zástupný symbol pro zápatí 4">
            <a:extLst>
              <a:ext uri="{FF2B5EF4-FFF2-40B4-BE49-F238E27FC236}">
                <a16:creationId xmlns:a16="http://schemas.microsoft.com/office/drawing/2014/main" id="{8DCB2BD6-0320-4356-9F50-D3E4D99D08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AE716B8-897B-4F18-B016-FB9F99CAB9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23EF5-6CFD-4DE4-8575-F72C56B85370}" type="slidenum">
              <a:rPr lang="cs-CZ" smtClean="0"/>
              <a:t>‹#›</a:t>
            </a:fld>
            <a:endParaRPr lang="cs-CZ"/>
          </a:p>
        </p:txBody>
      </p:sp>
    </p:spTree>
    <p:extLst>
      <p:ext uri="{BB962C8B-B14F-4D97-AF65-F5344CB8AC3E}">
        <p14:creationId xmlns:p14="http://schemas.microsoft.com/office/powerpoint/2010/main" val="3121224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480BF1-2D54-4528-BC38-B401A3081C1B}"/>
              </a:ext>
            </a:extLst>
          </p:cNvPr>
          <p:cNvSpPr>
            <a:spLocks noGrp="1"/>
          </p:cNvSpPr>
          <p:nvPr>
            <p:ph type="ctrTitle"/>
          </p:nvPr>
        </p:nvSpPr>
        <p:spPr/>
        <p:txBody>
          <a:bodyPr>
            <a:normAutofit fontScale="90000"/>
          </a:bodyPr>
          <a:lstStyle/>
          <a:p>
            <a:r>
              <a:rPr lang="cs-CZ" b="1" dirty="0"/>
              <a:t>Úvod do ekonomické sociologie</a:t>
            </a:r>
            <a:r>
              <a:rPr lang="cs-CZ" dirty="0"/>
              <a:t> </a:t>
            </a:r>
            <a:r>
              <a:rPr lang="cs-CZ" b="1" dirty="0"/>
              <a:t/>
            </a:r>
            <a:br>
              <a:rPr lang="cs-CZ" b="1" dirty="0"/>
            </a:br>
            <a:endParaRPr lang="cs-CZ" dirty="0"/>
          </a:p>
        </p:txBody>
      </p:sp>
      <p:sp>
        <p:nvSpPr>
          <p:cNvPr id="3" name="Podnadpis 2">
            <a:extLst>
              <a:ext uri="{FF2B5EF4-FFF2-40B4-BE49-F238E27FC236}">
                <a16:creationId xmlns:a16="http://schemas.microsoft.com/office/drawing/2014/main" id="{5F7CE5EC-6F7B-49F7-BCC9-2919E1CAE421}"/>
              </a:ext>
            </a:extLst>
          </p:cNvPr>
          <p:cNvSpPr>
            <a:spLocks noGrp="1"/>
          </p:cNvSpPr>
          <p:nvPr>
            <p:ph type="subTitle" idx="1"/>
          </p:nvPr>
        </p:nvSpPr>
        <p:spPr/>
        <p:txBody>
          <a:bodyPr/>
          <a:lstStyle/>
          <a:p>
            <a:r>
              <a:rPr lang="cs-CZ" b="1" dirty="0"/>
              <a:t>BPV_SOPE Ekonomická sociologie</a:t>
            </a:r>
          </a:p>
          <a:p>
            <a:endParaRPr lang="cs-CZ" dirty="0"/>
          </a:p>
        </p:txBody>
      </p:sp>
    </p:spTree>
    <p:extLst>
      <p:ext uri="{BB962C8B-B14F-4D97-AF65-F5344CB8AC3E}">
        <p14:creationId xmlns:p14="http://schemas.microsoft.com/office/powerpoint/2010/main" val="2465037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72F7006-E485-42F3-8A95-94C6D9743A5A}"/>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2F14BE74-47B2-418B-BC32-F4D49843F598}"/>
              </a:ext>
            </a:extLst>
          </p:cNvPr>
          <p:cNvSpPr>
            <a:spLocks noGrp="1"/>
          </p:cNvSpPr>
          <p:nvPr>
            <p:ph idx="1"/>
          </p:nvPr>
        </p:nvSpPr>
        <p:spPr/>
        <p:txBody>
          <a:bodyPr/>
          <a:lstStyle/>
          <a:p>
            <a:r>
              <a:rPr lang="cs-CZ" dirty="0"/>
              <a:t>Cíle analýzy: odmítání popisu, cílem je predikce na základě teorie (formální modely) vs. </a:t>
            </a:r>
            <a:r>
              <a:rPr lang="cs-CZ" dirty="0" smtClean="0"/>
              <a:t>snaha </a:t>
            </a:r>
            <a:r>
              <a:rPr lang="cs-CZ" dirty="0"/>
              <a:t>o citlivý popis a porozumění než dojde </a:t>
            </a:r>
            <a:r>
              <a:rPr lang="cs-CZ" dirty="0" smtClean="0"/>
              <a:t/>
            </a:r>
            <a:br>
              <a:rPr lang="cs-CZ" dirty="0" smtClean="0"/>
            </a:br>
            <a:r>
              <a:rPr lang="cs-CZ" dirty="0" smtClean="0"/>
              <a:t>k </a:t>
            </a:r>
            <a:r>
              <a:rPr lang="cs-CZ" dirty="0"/>
              <a:t>vysvětlení, spoléhání se na empirická data</a:t>
            </a:r>
          </a:p>
          <a:p>
            <a:endParaRPr lang="cs-CZ" dirty="0"/>
          </a:p>
        </p:txBody>
      </p:sp>
      <p:pic>
        <p:nvPicPr>
          <p:cNvPr id="5" name="Obrázek 4" descr="Obsah obrázku text&#10;&#10;Popis vygenerován s velmi vysokou mírou spolehlivosti">
            <a:extLst>
              <a:ext uri="{FF2B5EF4-FFF2-40B4-BE49-F238E27FC236}">
                <a16:creationId xmlns:a16="http://schemas.microsoft.com/office/drawing/2014/main" id="{FC836B8A-BEB0-454B-B114-51DB15709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517" y="3386138"/>
            <a:ext cx="8572500" cy="2790825"/>
          </a:xfrm>
          <a:prstGeom prst="rect">
            <a:avLst/>
          </a:prstGeom>
        </p:spPr>
      </p:pic>
    </p:spTree>
    <p:extLst>
      <p:ext uri="{BB962C8B-B14F-4D97-AF65-F5344CB8AC3E}">
        <p14:creationId xmlns:p14="http://schemas.microsoft.com/office/powerpoint/2010/main" val="2768017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A4EE32-7EFF-45D5-B4F3-FDF7F9437B23}"/>
              </a:ext>
            </a:extLst>
          </p:cNvPr>
          <p:cNvSpPr>
            <a:spLocks noGrp="1"/>
          </p:cNvSpPr>
          <p:nvPr>
            <p:ph type="title"/>
          </p:nvPr>
        </p:nvSpPr>
        <p:spPr>
          <a:xfrm>
            <a:off x="838200" y="257060"/>
            <a:ext cx="10515600" cy="1325563"/>
          </a:xfrm>
        </p:spPr>
        <p:txBody>
          <a:bodyPr>
            <a:normAutofit/>
          </a:bodyPr>
          <a:lstStyle/>
          <a:p>
            <a:r>
              <a:rPr lang="cs-CZ" sz="4000" b="1" dirty="0"/>
              <a:t>Typ využívaných </a:t>
            </a:r>
            <a:r>
              <a:rPr lang="cs-CZ" sz="4000" b="1" dirty="0" smtClean="0"/>
              <a:t>dat v sociologii </a:t>
            </a:r>
            <a:r>
              <a:rPr lang="cs-CZ" sz="4000" b="1" dirty="0"/>
              <a:t>a </a:t>
            </a:r>
            <a:r>
              <a:rPr lang="cs-CZ" sz="4000" b="1" dirty="0" smtClean="0"/>
              <a:t>ekonomii</a:t>
            </a:r>
            <a:endParaRPr lang="cs-CZ" sz="4000" b="1" dirty="0"/>
          </a:p>
        </p:txBody>
      </p:sp>
      <p:sp>
        <p:nvSpPr>
          <p:cNvPr id="3" name="Zástupný symbol pro obsah 2">
            <a:extLst>
              <a:ext uri="{FF2B5EF4-FFF2-40B4-BE49-F238E27FC236}">
                <a16:creationId xmlns:a16="http://schemas.microsoft.com/office/drawing/2014/main" id="{DA66D15E-F19D-4800-9932-3F31460EE109}"/>
              </a:ext>
            </a:extLst>
          </p:cNvPr>
          <p:cNvSpPr>
            <a:spLocks noGrp="1"/>
          </p:cNvSpPr>
          <p:nvPr>
            <p:ph idx="1"/>
          </p:nvPr>
        </p:nvSpPr>
        <p:spPr>
          <a:xfrm>
            <a:off x="838200" y="1418301"/>
            <a:ext cx="10163175" cy="4351338"/>
          </a:xfrm>
        </p:spPr>
        <p:txBody>
          <a:bodyPr/>
          <a:lstStyle/>
          <a:p>
            <a:r>
              <a:rPr lang="cs-CZ" dirty="0" smtClean="0"/>
              <a:t>spoléhání </a:t>
            </a:r>
            <a:r>
              <a:rPr lang="cs-CZ" dirty="0"/>
              <a:t>se na data generovaná samotnými ekonomickými procesy (tržní chování, obchody na burze, oficiální ekonomické statistiky) </a:t>
            </a:r>
            <a:endParaRPr lang="cs-CZ" dirty="0" smtClean="0"/>
          </a:p>
          <a:p>
            <a:pPr marL="0" indent="0" algn="ctr">
              <a:buNone/>
            </a:pPr>
            <a:r>
              <a:rPr lang="cs-CZ" dirty="0" smtClean="0"/>
              <a:t>vs</a:t>
            </a:r>
            <a:r>
              <a:rPr lang="cs-CZ" dirty="0"/>
              <a:t>. </a:t>
            </a:r>
            <a:endParaRPr lang="cs-CZ" dirty="0" smtClean="0"/>
          </a:p>
          <a:p>
            <a:r>
              <a:rPr lang="cs-CZ" dirty="0" smtClean="0"/>
              <a:t>Výběrová </a:t>
            </a:r>
            <a:r>
              <a:rPr lang="cs-CZ" dirty="0"/>
              <a:t>šetření, dotazníky, zúčastněné pozorování, rozhovory, terénní pozorování, historická data.</a:t>
            </a:r>
          </a:p>
        </p:txBody>
      </p:sp>
      <p:pic>
        <p:nvPicPr>
          <p:cNvPr id="7" name="Obrázek 6" descr="Obsah obrázku text&#10;&#10;Popis vygenerován s vysokou mírou spolehlivosti">
            <a:extLst>
              <a:ext uri="{FF2B5EF4-FFF2-40B4-BE49-F238E27FC236}">
                <a16:creationId xmlns:a16="http://schemas.microsoft.com/office/drawing/2014/main" id="{0D875E06-845A-40AB-AA69-2A4B4A63CB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535" y="4075257"/>
            <a:ext cx="8572500" cy="2667000"/>
          </a:xfrm>
          <a:prstGeom prst="rect">
            <a:avLst/>
          </a:prstGeom>
        </p:spPr>
      </p:pic>
    </p:spTree>
    <p:extLst>
      <p:ext uri="{BB962C8B-B14F-4D97-AF65-F5344CB8AC3E}">
        <p14:creationId xmlns:p14="http://schemas.microsoft.com/office/powerpoint/2010/main" val="2044878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8647B3-7135-4EE9-A9DB-C6AC90C81842}"/>
              </a:ext>
            </a:extLst>
          </p:cNvPr>
          <p:cNvSpPr>
            <a:spLocks noGrp="1"/>
          </p:cNvSpPr>
          <p:nvPr>
            <p:ph type="title"/>
          </p:nvPr>
        </p:nvSpPr>
        <p:spPr/>
        <p:txBody>
          <a:bodyPr/>
          <a:lstStyle/>
          <a:p>
            <a:r>
              <a:rPr lang="cs-CZ" dirty="0"/>
              <a:t>Definice</a:t>
            </a:r>
          </a:p>
        </p:txBody>
      </p:sp>
      <p:sp>
        <p:nvSpPr>
          <p:cNvPr id="3" name="Zástupný symbol pro obsah 2">
            <a:extLst>
              <a:ext uri="{FF2B5EF4-FFF2-40B4-BE49-F238E27FC236}">
                <a16:creationId xmlns:a16="http://schemas.microsoft.com/office/drawing/2014/main" id="{F962681B-E693-47E9-A087-8633A3B76B85}"/>
              </a:ext>
            </a:extLst>
          </p:cNvPr>
          <p:cNvSpPr>
            <a:spLocks noGrp="1"/>
          </p:cNvSpPr>
          <p:nvPr>
            <p:ph idx="1"/>
          </p:nvPr>
        </p:nvSpPr>
        <p:spPr/>
        <p:txBody>
          <a:bodyPr>
            <a:normAutofit/>
          </a:bodyPr>
          <a:lstStyle/>
          <a:p>
            <a:pPr marL="0" indent="0">
              <a:buNone/>
            </a:pPr>
            <a:r>
              <a:rPr lang="cs-CZ" b="1" dirty="0"/>
              <a:t>Jak vznikly ekonomiky a odkud se vzaly trhy? Co je to zakořeněnost jevů ve společnosti? Jak politika, sítě a kultura ovlivňují ekonomiku? Proč se kapitalismus v různých zemích tak liší? </a:t>
            </a:r>
          </a:p>
          <a:p>
            <a:pPr marL="0" indent="0">
              <a:buNone/>
            </a:pPr>
            <a:r>
              <a:rPr lang="cs-CZ" i="1" u="sng" dirty="0"/>
              <a:t>Ekonomická sociologie je „sociologická perspektiva aplikovaná </a:t>
            </a:r>
            <a:r>
              <a:rPr lang="cs-CZ" i="1" u="sng" dirty="0" smtClean="0"/>
              <a:t/>
            </a:r>
            <a:br>
              <a:rPr lang="cs-CZ" i="1" u="sng" dirty="0" smtClean="0"/>
            </a:br>
            <a:r>
              <a:rPr lang="cs-CZ" i="1" u="sng" dirty="0" smtClean="0"/>
              <a:t>na </a:t>
            </a:r>
            <a:r>
              <a:rPr lang="cs-CZ" i="1" u="sng" dirty="0"/>
              <a:t>ekonomické </a:t>
            </a:r>
            <a:r>
              <a:rPr lang="cs-CZ" i="1" u="sng" dirty="0" smtClean="0"/>
              <a:t>jevy a procesy.</a:t>
            </a:r>
            <a:r>
              <a:rPr lang="cs-CZ" i="1" dirty="0" smtClean="0"/>
              <a:t>“ </a:t>
            </a:r>
            <a:endParaRPr lang="cs-CZ" i="1" dirty="0"/>
          </a:p>
          <a:p>
            <a:pPr marL="0" indent="0">
              <a:buNone/>
            </a:pPr>
            <a:r>
              <a:rPr lang="cs-CZ" i="1" dirty="0" smtClean="0"/>
              <a:t>Jde </a:t>
            </a:r>
            <a:r>
              <a:rPr lang="cs-CZ" i="1" dirty="0"/>
              <a:t>o aplikaci teorií, proměnných a vysvětlujících modelů sociologie na ty komplexní činnosti, které souvisejí s produkcí, distribucí, směnou a spotřebou vzácných zboží a </a:t>
            </a:r>
            <a:r>
              <a:rPr lang="cs-CZ" i="1" dirty="0" smtClean="0"/>
              <a:t>služeb.</a:t>
            </a:r>
            <a:endParaRPr lang="cs-CZ" i="1" dirty="0"/>
          </a:p>
        </p:txBody>
      </p:sp>
    </p:spTree>
    <p:extLst>
      <p:ext uri="{BB962C8B-B14F-4D97-AF65-F5344CB8AC3E}">
        <p14:creationId xmlns:p14="http://schemas.microsoft.com/office/powerpoint/2010/main" val="3644743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85DF2BF-349B-43C3-AEE9-86BAB8CE0CED}"/>
              </a:ext>
            </a:extLst>
          </p:cNvPr>
          <p:cNvSpPr>
            <a:spLocks noGrp="1"/>
          </p:cNvSpPr>
          <p:nvPr>
            <p:ph type="title"/>
          </p:nvPr>
        </p:nvSpPr>
        <p:spPr/>
        <p:txBody>
          <a:bodyPr/>
          <a:lstStyle/>
          <a:p>
            <a:r>
              <a:rPr lang="cs-CZ" dirty="0"/>
              <a:t>Co je to ekonomická sociologie?</a:t>
            </a:r>
          </a:p>
        </p:txBody>
      </p:sp>
      <p:pic>
        <p:nvPicPr>
          <p:cNvPr id="5" name="Zástupný symbol pro obsah 4" descr="Obsah obrázku text&#10;&#10;Popis vygenerován s velmi vysokou mírou spolehlivosti">
            <a:extLst>
              <a:ext uri="{FF2B5EF4-FFF2-40B4-BE49-F238E27FC236}">
                <a16:creationId xmlns:a16="http://schemas.microsoft.com/office/drawing/2014/main" id="{5C606E8E-4023-498B-B104-6E84E34139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9459" y="1948696"/>
            <a:ext cx="4097216" cy="3328988"/>
          </a:xfrm>
        </p:spPr>
      </p:pic>
      <p:sp>
        <p:nvSpPr>
          <p:cNvPr id="6" name="Obdélník 5">
            <a:extLst>
              <a:ext uri="{FF2B5EF4-FFF2-40B4-BE49-F238E27FC236}">
                <a16:creationId xmlns:a16="http://schemas.microsoft.com/office/drawing/2014/main" id="{11FADE00-FABB-401E-ADC8-07995A474D3C}"/>
              </a:ext>
            </a:extLst>
          </p:cNvPr>
          <p:cNvSpPr/>
          <p:nvPr/>
        </p:nvSpPr>
        <p:spPr>
          <a:xfrm>
            <a:off x="771525" y="1948696"/>
            <a:ext cx="6724650" cy="4247317"/>
          </a:xfrm>
          <a:prstGeom prst="rect">
            <a:avLst/>
          </a:prstGeom>
        </p:spPr>
        <p:txBody>
          <a:bodyPr wrap="square">
            <a:spAutoFit/>
          </a:bodyPr>
          <a:lstStyle/>
          <a:p>
            <a:r>
              <a:rPr lang="en-US" b="1" dirty="0"/>
              <a:t>Is Fertility a Leading Economic Indicator?</a:t>
            </a:r>
          </a:p>
          <a:p>
            <a:r>
              <a:rPr lang="en-US" dirty="0"/>
              <a:t>Kasey Buckles, Daniel </a:t>
            </a:r>
            <a:r>
              <a:rPr lang="en-US" dirty="0" err="1"/>
              <a:t>Hungerman</a:t>
            </a:r>
            <a:r>
              <a:rPr lang="en-US" dirty="0"/>
              <a:t>, Steven </a:t>
            </a:r>
            <a:r>
              <a:rPr lang="en-US" dirty="0" err="1"/>
              <a:t>Lugauer</a:t>
            </a:r>
            <a:endParaRPr lang="en-US" dirty="0"/>
          </a:p>
          <a:p>
            <a:endParaRPr lang="en-US" dirty="0"/>
          </a:p>
          <a:p>
            <a:r>
              <a:rPr lang="en-US" dirty="0"/>
              <a:t>NBER Working Paper No. 24355</a:t>
            </a:r>
          </a:p>
          <a:p>
            <a:r>
              <a:rPr lang="en-US" dirty="0"/>
              <a:t>Issued in February 2018</a:t>
            </a:r>
          </a:p>
          <a:p>
            <a:r>
              <a:rPr lang="en-US" dirty="0"/>
              <a:t>NBER Program(s):Children, Economic Fluctuations and Growth</a:t>
            </a:r>
          </a:p>
          <a:p>
            <a:endParaRPr lang="en-US" dirty="0"/>
          </a:p>
          <a:p>
            <a:r>
              <a:rPr lang="en-US" i="1" dirty="0"/>
              <a:t>Many papers show that aggregate fertility is pro-cyclical over the business cycle. In this paper we do something else: using data on more than 100 million births and focusing on within-year changes in fertility, we show that for recent recessions in the United States, the growth rate for conceptions begins to fall several quarters prior to economic decline. Our findings suggest that fertility behavior is more forward-looking and sensitive to changes in short-run expectations about the economy than previously thought. </a:t>
            </a:r>
            <a:endParaRPr lang="cs-CZ" i="1" dirty="0"/>
          </a:p>
        </p:txBody>
      </p:sp>
    </p:spTree>
    <p:extLst>
      <p:ext uri="{BB962C8B-B14F-4D97-AF65-F5344CB8AC3E}">
        <p14:creationId xmlns:p14="http://schemas.microsoft.com/office/powerpoint/2010/main" val="1767102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Příklad: dopad kultury na ekonomické chování</a:t>
            </a:r>
          </a:p>
        </p:txBody>
      </p:sp>
      <p:sp>
        <p:nvSpPr>
          <p:cNvPr id="3" name="Zástupný symbol pro obsah 2"/>
          <p:cNvSpPr>
            <a:spLocks noGrp="1"/>
          </p:cNvSpPr>
          <p:nvPr>
            <p:ph idx="1"/>
          </p:nvPr>
        </p:nvSpPr>
        <p:spPr/>
        <p:txBody>
          <a:bodyPr>
            <a:normAutofit fontScale="92500" lnSpcReduction="20000"/>
          </a:bodyPr>
          <a:lstStyle/>
          <a:p>
            <a:r>
              <a:rPr lang="en-US" dirty="0" err="1"/>
              <a:t>Salamon</a:t>
            </a:r>
            <a:r>
              <a:rPr lang="en-US" dirty="0"/>
              <a:t> (1992) documents that in southern Illinois, in</a:t>
            </a:r>
            <a:r>
              <a:rPr lang="cs-CZ" dirty="0"/>
              <a:t> </a:t>
            </a:r>
            <a:r>
              <a:rPr lang="en-US" dirty="0"/>
              <a:t>spite of the similarity of environmental conditions, towns inhabited by descendants</a:t>
            </a:r>
            <a:r>
              <a:rPr lang="cs-CZ" dirty="0"/>
              <a:t> </a:t>
            </a:r>
            <a:r>
              <a:rPr lang="en-US" dirty="0"/>
              <a:t>of </a:t>
            </a:r>
            <a:r>
              <a:rPr lang="en-US" b="1" dirty="0"/>
              <a:t>German-Catholics</a:t>
            </a:r>
            <a:r>
              <a:rPr lang="en-US" dirty="0"/>
              <a:t> who settled in the 1840s and towns inhabited by descendants</a:t>
            </a:r>
            <a:r>
              <a:rPr lang="cs-CZ" dirty="0"/>
              <a:t> </a:t>
            </a:r>
            <a:r>
              <a:rPr lang="en-US" dirty="0"/>
              <a:t>of </a:t>
            </a:r>
            <a:r>
              <a:rPr lang="en-US" b="1" dirty="0"/>
              <a:t>Yankee</a:t>
            </a:r>
            <a:r>
              <a:rPr lang="en-US" dirty="0"/>
              <a:t> settlers from other parts of the United States (mainly Kentucky, Ohio</a:t>
            </a:r>
            <a:r>
              <a:rPr lang="cs-CZ" dirty="0"/>
              <a:t> </a:t>
            </a:r>
            <a:r>
              <a:rPr lang="en-US" dirty="0"/>
              <a:t>and Indiana) showed substantial differences in the structure of </a:t>
            </a:r>
            <a:r>
              <a:rPr lang="en-US" b="1" dirty="0"/>
              <a:t>land ownership,</a:t>
            </a:r>
            <a:r>
              <a:rPr lang="cs-CZ" b="1" dirty="0"/>
              <a:t> </a:t>
            </a:r>
            <a:r>
              <a:rPr lang="en-US" b="1" dirty="0"/>
              <a:t>farming practices, choice of crops and female fertility</a:t>
            </a:r>
            <a:r>
              <a:rPr lang="en-US" dirty="0"/>
              <a:t>. German-Catholics almost</a:t>
            </a:r>
            <a:r>
              <a:rPr lang="cs-CZ" dirty="0"/>
              <a:t> </a:t>
            </a:r>
            <a:r>
              <a:rPr lang="en-US" dirty="0"/>
              <a:t>never sold their land and had on average more children, and thus tend to grow</a:t>
            </a:r>
            <a:r>
              <a:rPr lang="cs-CZ" dirty="0"/>
              <a:t> </a:t>
            </a:r>
            <a:r>
              <a:rPr lang="en-US" dirty="0"/>
              <a:t>crops that are more labor-intensive to employ their children. Yankees saw farming</a:t>
            </a:r>
            <a:r>
              <a:rPr lang="cs-CZ" dirty="0"/>
              <a:t> </a:t>
            </a:r>
            <a:r>
              <a:rPr lang="en-US" dirty="0"/>
              <a:t>as a business, bought and sold land more often, grew less labor-intensive crops such</a:t>
            </a:r>
            <a:r>
              <a:rPr lang="cs-CZ" dirty="0"/>
              <a:t> </a:t>
            </a:r>
            <a:r>
              <a:rPr lang="en-US" dirty="0"/>
              <a:t>as corn, and had fewer children. Interestingly, while Yankees were generally more</a:t>
            </a:r>
            <a:r>
              <a:rPr lang="cs-CZ" dirty="0"/>
              <a:t> </a:t>
            </a:r>
            <a:r>
              <a:rPr lang="en-US" dirty="0"/>
              <a:t>profitable, the German-Catholic model did not become less prevalent after </a:t>
            </a:r>
            <a:r>
              <a:rPr lang="en-US" b="1" dirty="0"/>
              <a:t>more</a:t>
            </a:r>
            <a:r>
              <a:rPr lang="cs-CZ" b="1" dirty="0"/>
              <a:t> </a:t>
            </a:r>
            <a:r>
              <a:rPr lang="en-US" b="1" dirty="0"/>
              <a:t>than a century</a:t>
            </a:r>
            <a:r>
              <a:rPr lang="en-US" dirty="0"/>
              <a:t>, because of the higher fertility of German Catholics. Not only did</a:t>
            </a:r>
            <a:r>
              <a:rPr lang="cs-CZ" dirty="0"/>
              <a:t> </a:t>
            </a:r>
            <a:r>
              <a:rPr lang="en-US" dirty="0"/>
              <a:t>culture have an effect, but this effect persisted over time in spite of its lower</a:t>
            </a:r>
            <a:r>
              <a:rPr lang="cs-CZ" dirty="0"/>
              <a:t> </a:t>
            </a:r>
            <a:r>
              <a:rPr lang="en-US" dirty="0"/>
              <a:t>profitability.</a:t>
            </a:r>
            <a:r>
              <a:rPr lang="cs-CZ" dirty="0"/>
              <a:t> </a:t>
            </a:r>
          </a:p>
        </p:txBody>
      </p:sp>
    </p:spTree>
    <p:extLst>
      <p:ext uri="{BB962C8B-B14F-4D97-AF65-F5344CB8AC3E}">
        <p14:creationId xmlns:p14="http://schemas.microsoft.com/office/powerpoint/2010/main" val="1485110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C4CCF3-535B-4D7E-962B-7B1A0FC2C836}"/>
              </a:ext>
            </a:extLst>
          </p:cNvPr>
          <p:cNvSpPr>
            <a:spLocks noGrp="1"/>
          </p:cNvSpPr>
          <p:nvPr>
            <p:ph type="title"/>
          </p:nvPr>
        </p:nvSpPr>
        <p:spPr/>
        <p:txBody>
          <a:bodyPr/>
          <a:lstStyle/>
          <a:p>
            <a:r>
              <a:rPr lang="cs-CZ" dirty="0"/>
              <a:t>Tradice ekonomické sociologie</a:t>
            </a:r>
          </a:p>
        </p:txBody>
      </p:sp>
      <p:sp>
        <p:nvSpPr>
          <p:cNvPr id="3" name="Zástupný symbol pro obsah 2">
            <a:extLst>
              <a:ext uri="{FF2B5EF4-FFF2-40B4-BE49-F238E27FC236}">
                <a16:creationId xmlns:a16="http://schemas.microsoft.com/office/drawing/2014/main" id="{A5013B94-0C37-4025-B913-825F132C3032}"/>
              </a:ext>
            </a:extLst>
          </p:cNvPr>
          <p:cNvSpPr>
            <a:spLocks noGrp="1"/>
          </p:cNvSpPr>
          <p:nvPr>
            <p:ph idx="1"/>
          </p:nvPr>
        </p:nvSpPr>
        <p:spPr/>
        <p:txBody>
          <a:bodyPr>
            <a:normAutofit fontScale="92500" lnSpcReduction="20000"/>
          </a:bodyPr>
          <a:lstStyle/>
          <a:p>
            <a:r>
              <a:rPr lang="cs-CZ" dirty="0"/>
              <a:t>K. Marx: role ekonomiky ve společnosti, ekonomika (materiální zájmy, materiální základna) jako vysvětlení vývoje společnosti; proti ekonomickému individualismu – teorie tříd</a:t>
            </a:r>
          </a:p>
          <a:p>
            <a:r>
              <a:rPr lang="cs-CZ" dirty="0"/>
              <a:t>M. Weber: popis počátků moderního kapitalismu (protestantská etika); zájmy jako subjektivní kategorie; ekonomický vztah jako ekonomické jednání dvou aktérů orientovaných na sebe</a:t>
            </a:r>
          </a:p>
          <a:p>
            <a:r>
              <a:rPr lang="cs-CZ" dirty="0"/>
              <a:t>E. </a:t>
            </a:r>
            <a:r>
              <a:rPr lang="cs-CZ" dirty="0" err="1"/>
              <a:t>Durkheim</a:t>
            </a:r>
            <a:r>
              <a:rPr lang="cs-CZ" dirty="0"/>
              <a:t>: dělba práce jako diferenciace společnosti a prvek její integrace; vs. </a:t>
            </a:r>
            <a:r>
              <a:rPr lang="cs-CZ" i="1" dirty="0"/>
              <a:t>homo </a:t>
            </a:r>
            <a:r>
              <a:rPr lang="cs-CZ" i="1" dirty="0" err="1"/>
              <a:t>economicus</a:t>
            </a:r>
            <a:r>
              <a:rPr lang="cs-CZ" dirty="0"/>
              <a:t> – není možné oddělit ekonomické </a:t>
            </a:r>
            <a:r>
              <a:rPr lang="cs-CZ" dirty="0" smtClean="0"/>
              <a:t/>
            </a:r>
            <a:br>
              <a:rPr lang="cs-CZ" dirty="0" smtClean="0"/>
            </a:br>
            <a:r>
              <a:rPr lang="cs-CZ" dirty="0" smtClean="0"/>
              <a:t>a </a:t>
            </a:r>
            <a:r>
              <a:rPr lang="cs-CZ" dirty="0"/>
              <a:t>sociální elementy lidského jednání</a:t>
            </a:r>
          </a:p>
          <a:p>
            <a:r>
              <a:rPr lang="cs-CZ" dirty="0"/>
              <a:t>G. </a:t>
            </a:r>
            <a:r>
              <a:rPr lang="cs-CZ" dirty="0" err="1"/>
              <a:t>Simmel</a:t>
            </a:r>
            <a:r>
              <a:rPr lang="cs-CZ" dirty="0"/>
              <a:t>: konkurence jako něco co ovlivňuje i ostatní mimo konkurenty, konkurence vs. </a:t>
            </a:r>
            <a:r>
              <a:rPr lang="cs-CZ" dirty="0" smtClean="0"/>
              <a:t>konflikt</a:t>
            </a:r>
            <a:r>
              <a:rPr lang="cs-CZ" dirty="0"/>
              <a:t>, role důvěry pro ekonomiku</a:t>
            </a:r>
          </a:p>
          <a:p>
            <a:r>
              <a:rPr lang="cs-CZ" dirty="0"/>
              <a:t>K. </a:t>
            </a:r>
            <a:r>
              <a:rPr lang="cs-CZ" dirty="0" err="1"/>
              <a:t>Polanyi</a:t>
            </a:r>
            <a:r>
              <a:rPr lang="cs-CZ" dirty="0"/>
              <a:t>: technologický pokrok si vynutil nový ekonomický řád a následně i politický řád</a:t>
            </a:r>
          </a:p>
          <a:p>
            <a:endParaRPr lang="cs-CZ" dirty="0"/>
          </a:p>
        </p:txBody>
      </p:sp>
    </p:spTree>
    <p:extLst>
      <p:ext uri="{BB962C8B-B14F-4D97-AF65-F5344CB8AC3E}">
        <p14:creationId xmlns:p14="http://schemas.microsoft.com/office/powerpoint/2010/main" val="1277119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D82CF29-BE5F-4056-AB3D-CD0974F71F09}"/>
              </a:ext>
            </a:extLst>
          </p:cNvPr>
          <p:cNvSpPr>
            <a:spLocks noGrp="1"/>
          </p:cNvSpPr>
          <p:nvPr>
            <p:ph type="title"/>
          </p:nvPr>
        </p:nvSpPr>
        <p:spPr/>
        <p:txBody>
          <a:bodyPr/>
          <a:lstStyle/>
          <a:p>
            <a:r>
              <a:rPr lang="cs-CZ" dirty="0"/>
              <a:t>Současné koncepty a témata ekonomické sociologie</a:t>
            </a:r>
          </a:p>
        </p:txBody>
      </p:sp>
      <p:sp>
        <p:nvSpPr>
          <p:cNvPr id="3" name="Zástupný symbol pro obsah 2">
            <a:extLst>
              <a:ext uri="{FF2B5EF4-FFF2-40B4-BE49-F238E27FC236}">
                <a16:creationId xmlns:a16="http://schemas.microsoft.com/office/drawing/2014/main" id="{28F177C9-AD93-4940-8ECD-47C8786782EB}"/>
              </a:ext>
            </a:extLst>
          </p:cNvPr>
          <p:cNvSpPr>
            <a:spLocks noGrp="1"/>
          </p:cNvSpPr>
          <p:nvPr>
            <p:ph idx="1"/>
          </p:nvPr>
        </p:nvSpPr>
        <p:spPr/>
        <p:txBody>
          <a:bodyPr>
            <a:normAutofit lnSpcReduction="10000"/>
          </a:bodyPr>
          <a:lstStyle/>
          <a:p>
            <a:r>
              <a:rPr lang="cs-CZ" dirty="0"/>
              <a:t>Teorie organizací (</a:t>
            </a:r>
            <a:r>
              <a:rPr lang="cs-CZ" dirty="0" err="1"/>
              <a:t>DiMaggio</a:t>
            </a:r>
            <a:r>
              <a:rPr lang="cs-CZ" dirty="0"/>
              <a:t>, institucionální isomorfismus)</a:t>
            </a:r>
          </a:p>
          <a:p>
            <a:r>
              <a:rPr lang="cs-CZ" dirty="0"/>
              <a:t>Teorie sítí (</a:t>
            </a:r>
            <a:r>
              <a:rPr lang="cs-CZ" dirty="0" err="1"/>
              <a:t>Burt</a:t>
            </a:r>
            <a:r>
              <a:rPr lang="cs-CZ" dirty="0"/>
              <a:t>, strukturální díry; </a:t>
            </a:r>
            <a:r>
              <a:rPr lang="cs-CZ" dirty="0" err="1"/>
              <a:t>Granovetter</a:t>
            </a:r>
            <a:r>
              <a:rPr lang="cs-CZ" dirty="0"/>
              <a:t>, důležitost „vzdálených“ vazeb)</a:t>
            </a:r>
          </a:p>
          <a:p>
            <a:r>
              <a:rPr lang="cs-CZ" dirty="0"/>
              <a:t>Kulturní sociologie (</a:t>
            </a:r>
            <a:r>
              <a:rPr lang="cs-CZ" dirty="0" err="1"/>
              <a:t>Boltanski</a:t>
            </a:r>
            <a:r>
              <a:rPr lang="cs-CZ" dirty="0"/>
              <a:t>, </a:t>
            </a:r>
            <a:r>
              <a:rPr lang="cs-CZ" dirty="0" err="1"/>
              <a:t>Thévenot</a:t>
            </a:r>
            <a:r>
              <a:rPr lang="cs-CZ" dirty="0"/>
              <a:t>, ospravedlnění a řády hodnot)</a:t>
            </a:r>
          </a:p>
          <a:p>
            <a:r>
              <a:rPr lang="cs-CZ" dirty="0"/>
              <a:t>„Zakořeněnost“ ekonomiky v sociálních vztazích (</a:t>
            </a:r>
            <a:r>
              <a:rPr lang="cs-CZ" dirty="0" err="1"/>
              <a:t>Granovetter</a:t>
            </a:r>
            <a:r>
              <a:rPr lang="cs-CZ" dirty="0"/>
              <a:t>, vlivy prostředí na vztah jednotlivců a </a:t>
            </a:r>
            <a:r>
              <a:rPr lang="cs-CZ" dirty="0" smtClean="0"/>
              <a:t>firem, význam kulturních kontextů)</a:t>
            </a:r>
          </a:p>
          <a:p>
            <a:pPr marL="0" indent="0">
              <a:buNone/>
            </a:pPr>
            <a:r>
              <a:rPr lang="cs-CZ" i="1" dirty="0"/>
              <a:t>Sociologické perspektivy se týkají zejména osobních vztahů, skupin, sociálních struktur (institucí), sociálních kontrol (sankce, normy, hodnoty).</a:t>
            </a:r>
            <a:r>
              <a:rPr lang="en-US" dirty="0"/>
              <a:t> </a:t>
            </a:r>
            <a:endParaRPr lang="cs-CZ" dirty="0"/>
          </a:p>
          <a:p>
            <a:endParaRPr lang="cs-CZ" dirty="0"/>
          </a:p>
        </p:txBody>
      </p:sp>
    </p:spTree>
    <p:extLst>
      <p:ext uri="{BB962C8B-B14F-4D97-AF65-F5344CB8AC3E}">
        <p14:creationId xmlns:p14="http://schemas.microsoft.com/office/powerpoint/2010/main" val="148347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D1537C-A645-4CD3-8D89-CF4AEA736BE6}"/>
              </a:ext>
            </a:extLst>
          </p:cNvPr>
          <p:cNvSpPr>
            <a:spLocks noGrp="1"/>
          </p:cNvSpPr>
          <p:nvPr>
            <p:ph type="title"/>
          </p:nvPr>
        </p:nvSpPr>
        <p:spPr/>
        <p:txBody>
          <a:bodyPr/>
          <a:lstStyle/>
          <a:p>
            <a:r>
              <a:rPr lang="cs-CZ" dirty="0"/>
              <a:t>Zdroje</a:t>
            </a:r>
          </a:p>
        </p:txBody>
      </p:sp>
      <p:sp>
        <p:nvSpPr>
          <p:cNvPr id="3" name="Zástupný symbol pro obsah 2">
            <a:extLst>
              <a:ext uri="{FF2B5EF4-FFF2-40B4-BE49-F238E27FC236}">
                <a16:creationId xmlns:a16="http://schemas.microsoft.com/office/drawing/2014/main" id="{93E3219F-4DA4-486C-9ACB-D0FF55740C9B}"/>
              </a:ext>
            </a:extLst>
          </p:cNvPr>
          <p:cNvSpPr>
            <a:spLocks noGrp="1"/>
          </p:cNvSpPr>
          <p:nvPr>
            <p:ph idx="1"/>
          </p:nvPr>
        </p:nvSpPr>
        <p:spPr/>
        <p:txBody>
          <a:bodyPr>
            <a:normAutofit fontScale="62500" lnSpcReduction="20000"/>
          </a:bodyPr>
          <a:lstStyle/>
          <a:p>
            <a:r>
              <a:rPr lang="cs-CZ" dirty="0" err="1"/>
              <a:t>Smelser</a:t>
            </a:r>
            <a:r>
              <a:rPr lang="cs-CZ" dirty="0"/>
              <a:t>, N a R. </a:t>
            </a:r>
            <a:r>
              <a:rPr lang="cs-CZ" dirty="0" err="1"/>
              <a:t>Swedberg</a:t>
            </a:r>
            <a:r>
              <a:rPr lang="cs-CZ" dirty="0"/>
              <a:t>: </a:t>
            </a:r>
            <a:r>
              <a:rPr lang="cs-CZ" dirty="0" err="1"/>
              <a:t>Introducing</a:t>
            </a:r>
            <a:r>
              <a:rPr lang="cs-CZ" dirty="0"/>
              <a:t> </a:t>
            </a:r>
            <a:r>
              <a:rPr lang="cs-CZ" dirty="0" err="1"/>
              <a:t>Economic</a:t>
            </a:r>
            <a:r>
              <a:rPr lang="cs-CZ" dirty="0"/>
              <a:t> Sociology, pp. 3-25 in N. </a:t>
            </a:r>
            <a:r>
              <a:rPr lang="cs-CZ" dirty="0" err="1"/>
              <a:t>Smelser</a:t>
            </a:r>
            <a:r>
              <a:rPr lang="cs-CZ" dirty="0"/>
              <a:t> a R. </a:t>
            </a:r>
            <a:r>
              <a:rPr lang="cs-CZ" dirty="0" err="1"/>
              <a:t>Swedberg</a:t>
            </a:r>
            <a:r>
              <a:rPr lang="cs-CZ" dirty="0"/>
              <a:t> (</a:t>
            </a:r>
            <a:r>
              <a:rPr lang="cs-CZ" dirty="0" err="1"/>
              <a:t>eds</a:t>
            </a:r>
            <a:r>
              <a:rPr lang="cs-CZ" dirty="0"/>
              <a:t>.) </a:t>
            </a:r>
            <a:r>
              <a:rPr lang="cs-CZ" dirty="0" err="1"/>
              <a:t>The</a:t>
            </a:r>
            <a:r>
              <a:rPr lang="cs-CZ" dirty="0"/>
              <a:t> Handbook </a:t>
            </a:r>
            <a:r>
              <a:rPr lang="cs-CZ" dirty="0" err="1"/>
              <a:t>of</a:t>
            </a:r>
            <a:r>
              <a:rPr lang="cs-CZ" dirty="0"/>
              <a:t> </a:t>
            </a:r>
            <a:r>
              <a:rPr lang="cs-CZ" dirty="0" err="1"/>
              <a:t>Economic</a:t>
            </a:r>
            <a:r>
              <a:rPr lang="cs-CZ" dirty="0"/>
              <a:t> Sociology. </a:t>
            </a:r>
            <a:r>
              <a:rPr lang="cs-CZ" dirty="0" err="1"/>
              <a:t>Princeton</a:t>
            </a:r>
            <a:r>
              <a:rPr lang="cs-CZ" dirty="0"/>
              <a:t>: </a:t>
            </a:r>
            <a:r>
              <a:rPr lang="cs-CZ" dirty="0" err="1"/>
              <a:t>Princeton</a:t>
            </a:r>
            <a:r>
              <a:rPr lang="cs-CZ" dirty="0"/>
              <a:t> University </a:t>
            </a:r>
            <a:r>
              <a:rPr lang="cs-CZ" dirty="0" err="1"/>
              <a:t>Press</a:t>
            </a:r>
            <a:r>
              <a:rPr lang="cs-CZ" dirty="0"/>
              <a:t>. </a:t>
            </a:r>
            <a:endParaRPr lang="en-US" dirty="0"/>
          </a:p>
          <a:p>
            <a:r>
              <a:rPr lang="en-US" dirty="0"/>
              <a:t>    </a:t>
            </a:r>
            <a:r>
              <a:rPr lang="en-US" dirty="0" err="1"/>
              <a:t>Beckert</a:t>
            </a:r>
            <a:r>
              <a:rPr lang="en-US" dirty="0"/>
              <a:t>, Jens and Wolfgang </a:t>
            </a:r>
            <a:r>
              <a:rPr lang="en-US" dirty="0" err="1"/>
              <a:t>Streeck</a:t>
            </a:r>
            <a:r>
              <a:rPr lang="en-US" dirty="0"/>
              <a:t>. 2008. “Economic Sociology and Political Economy: A Programmatic Perspective.” </a:t>
            </a:r>
            <a:r>
              <a:rPr lang="en-US" dirty="0" err="1"/>
              <a:t>MPIfG</a:t>
            </a:r>
            <a:r>
              <a:rPr lang="en-US" dirty="0"/>
              <a:t> Working Paper 08/4. Max Planck Institute for the Study of Societies, Cologne.</a:t>
            </a:r>
          </a:p>
          <a:p>
            <a:r>
              <a:rPr lang="en-US" dirty="0"/>
              <a:t>    Convert, Bernard  and  Johan </a:t>
            </a:r>
            <a:r>
              <a:rPr lang="en-US" dirty="0" err="1"/>
              <a:t>Heilbron</a:t>
            </a:r>
            <a:r>
              <a:rPr lang="en-US" dirty="0"/>
              <a:t>. 2007. “Where Did the New Economic Sociology Come From?”  Theory and Society 36(1): 31-54.</a:t>
            </a:r>
          </a:p>
          <a:p>
            <a:r>
              <a:rPr lang="en-US" dirty="0"/>
              <a:t>    Dobbin, Frank. 2004. “The Sociological View of the Economy.” Pp. 1-46 in The New Economic Sociology: A Reader, edited by Frank Dobbin. Princeton University Press.</a:t>
            </a:r>
          </a:p>
          <a:p>
            <a:r>
              <a:rPr lang="en-US" dirty="0"/>
              <a:t>    </a:t>
            </a:r>
            <a:r>
              <a:rPr lang="en-US" dirty="0" err="1"/>
              <a:t>Granovetter</a:t>
            </a:r>
            <a:r>
              <a:rPr lang="en-US" dirty="0"/>
              <a:t>, Mark. 2002. “A Theoretical Agenda for Economic Sociology“. Pp. 35-59 in The New Economic Sociology: Developments in an Emerging Field, edited by Mauro Guillen, Randall Collins, Paula England and Marshall Meyer. Russell Sage Foundation.</a:t>
            </a:r>
          </a:p>
          <a:p>
            <a:r>
              <a:rPr lang="en-US" dirty="0"/>
              <a:t>    Guillen, Mauro, Randall Collins, Paula England and Marshall Meyer. 2002. “The Revival of Economic Sociology.” Pp. 1-32 in The New Economic Sociology: Developments in an Emerging Field, edited by Mauro Guillen, Randall Collins, Paula England and Marshall Meyer. Russell Sage Foundation.</a:t>
            </a:r>
          </a:p>
          <a:p>
            <a:r>
              <a:rPr lang="en-US" dirty="0" err="1"/>
              <a:t>Swedberg</a:t>
            </a:r>
            <a:r>
              <a:rPr lang="en-US" dirty="0"/>
              <a:t>, Richard. 1991. “Major Traditions of Economic Sociology.” Annual Review of Sociology 17: 251-276.</a:t>
            </a:r>
          </a:p>
          <a:p>
            <a:r>
              <a:rPr lang="en-US" dirty="0"/>
              <a:t>    </a:t>
            </a:r>
            <a:r>
              <a:rPr lang="en-US" dirty="0" err="1"/>
              <a:t>Swedberg</a:t>
            </a:r>
            <a:r>
              <a:rPr lang="en-US" dirty="0"/>
              <a:t>, Richard. 2003. “The Classics in Economic Sociology.” Pp. 1-31 in Principles of Economic Sociology. Princeton University Press.</a:t>
            </a:r>
          </a:p>
        </p:txBody>
      </p:sp>
    </p:spTree>
    <p:extLst>
      <p:ext uri="{BB962C8B-B14F-4D97-AF65-F5344CB8AC3E}">
        <p14:creationId xmlns:p14="http://schemas.microsoft.com/office/powerpoint/2010/main" val="3259543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4029" y="188914"/>
            <a:ext cx="9146771" cy="1139825"/>
          </a:xfrm>
        </p:spPr>
        <p:txBody>
          <a:bodyPr/>
          <a:lstStyle/>
          <a:p>
            <a:pPr eaLnBrk="1" hangingPunct="1"/>
            <a:r>
              <a:rPr lang="cs-CZ" altLang="cs-CZ" sz="3800"/>
              <a:t>Dilemata a spory mezi jednotlivými přístupy sociologie  </a:t>
            </a:r>
          </a:p>
        </p:txBody>
      </p:sp>
      <p:sp>
        <p:nvSpPr>
          <p:cNvPr id="11267" name="Rectangle 3"/>
          <p:cNvSpPr>
            <a:spLocks noGrp="1" noChangeArrowheads="1"/>
          </p:cNvSpPr>
          <p:nvPr>
            <p:ph type="body" idx="1"/>
          </p:nvPr>
        </p:nvSpPr>
        <p:spPr>
          <a:xfrm>
            <a:off x="1981200" y="1412876"/>
            <a:ext cx="8229600" cy="4530725"/>
          </a:xfrm>
        </p:spPr>
        <p:txBody>
          <a:bodyPr/>
          <a:lstStyle/>
          <a:p>
            <a:pPr marL="0" indent="0">
              <a:buNone/>
            </a:pPr>
            <a:r>
              <a:rPr lang="cs-CZ" altLang="cs-CZ" sz="2600" u="sng" dirty="0" smtClean="0"/>
              <a:t>Základní </a:t>
            </a:r>
            <a:r>
              <a:rPr lang="cs-CZ" altLang="cs-CZ" sz="2600" u="sng" dirty="0"/>
              <a:t>otázka č. 1</a:t>
            </a:r>
            <a:r>
              <a:rPr lang="cs-CZ" altLang="cs-CZ" sz="2600" dirty="0"/>
              <a:t>: </a:t>
            </a:r>
            <a:r>
              <a:rPr lang="cs-CZ" altLang="cs-CZ" sz="2600" i="1" dirty="0"/>
              <a:t>Jsme produkty anebo tvůrci 	společnosti?</a:t>
            </a:r>
            <a:r>
              <a:rPr lang="cs-CZ" altLang="cs-CZ" sz="2600" dirty="0"/>
              <a:t> Sociální struktura vs. sociální 	jednání (tj. </a:t>
            </a:r>
            <a:r>
              <a:rPr lang="cs-CZ" altLang="cs-CZ" sz="2600" dirty="0" err="1"/>
              <a:t>makroperspektiva</a:t>
            </a:r>
            <a:r>
              <a:rPr lang="cs-CZ" altLang="cs-CZ" sz="2600" dirty="0"/>
              <a:t> společnosti vs. 	</a:t>
            </a:r>
            <a:r>
              <a:rPr lang="cs-CZ" altLang="cs-CZ" sz="2600" dirty="0" err="1"/>
              <a:t>mikroperspektiva</a:t>
            </a:r>
            <a:r>
              <a:rPr lang="cs-CZ" altLang="cs-CZ" sz="2600" dirty="0"/>
              <a:t> jedince)? </a:t>
            </a:r>
            <a:r>
              <a:rPr lang="cs-CZ" altLang="cs-CZ" sz="2000" i="1" dirty="0">
                <a:cs typeface="Arial" panose="020B0604020202020204" pitchFamily="34" charset="0"/>
              </a:rPr>
              <a:t>→ v</a:t>
            </a:r>
            <a:r>
              <a:rPr lang="cs-CZ" altLang="cs-CZ" sz="2000" i="1" dirty="0"/>
              <a:t>iz první přednáška</a:t>
            </a:r>
          </a:p>
          <a:p>
            <a:pPr marL="0" indent="0">
              <a:buNone/>
            </a:pPr>
            <a:r>
              <a:rPr lang="cs-CZ" altLang="cs-CZ" sz="2600" u="sng" dirty="0"/>
              <a:t>Základní otázka č. 2</a:t>
            </a:r>
            <a:r>
              <a:rPr lang="cs-CZ" altLang="cs-CZ" sz="2600" dirty="0"/>
              <a:t>: </a:t>
            </a:r>
            <a:r>
              <a:rPr lang="cs-CZ" altLang="cs-CZ" sz="2600" i="1" dirty="0"/>
              <a:t>Jak je vůbec možný řád </a:t>
            </a:r>
            <a:r>
              <a:rPr lang="cs-CZ" altLang="cs-CZ" sz="2600" i="1" dirty="0" smtClean="0"/>
              <a:t>(</a:t>
            </a:r>
            <a:r>
              <a:rPr lang="cs-CZ" altLang="cs-CZ" sz="2600" i="1" dirty="0"/>
              <a:t>stabilita) </a:t>
            </a:r>
            <a:r>
              <a:rPr lang="cs-CZ" altLang="cs-CZ" sz="2600" i="1" dirty="0" smtClean="0"/>
              <a:t/>
            </a:r>
            <a:br>
              <a:rPr lang="cs-CZ" altLang="cs-CZ" sz="2600" i="1" dirty="0" smtClean="0"/>
            </a:br>
            <a:r>
              <a:rPr lang="cs-CZ" altLang="cs-CZ" sz="2600" i="1" dirty="0" smtClean="0"/>
              <a:t>ve </a:t>
            </a:r>
            <a:r>
              <a:rPr lang="cs-CZ" altLang="cs-CZ" sz="2600" i="1" dirty="0"/>
              <a:t>společnosti? Co ji drží pohromadě?</a:t>
            </a:r>
          </a:p>
          <a:p>
            <a:pPr marL="898525" lvl="1" indent="-571500">
              <a:buFont typeface="Wingdings" panose="05000000000000000000" pitchFamily="2" charset="2"/>
              <a:buAutoNum type="arabicParenR"/>
            </a:pPr>
            <a:r>
              <a:rPr lang="cs-CZ" altLang="cs-CZ" sz="2200" dirty="0"/>
              <a:t>Konsensus vs. konflikt (které tendence jsou hlavním rysem společnosti?)</a:t>
            </a:r>
          </a:p>
          <a:p>
            <a:pPr marL="898525" lvl="1" indent="-571500">
              <a:buFont typeface="Wingdings" panose="05000000000000000000" pitchFamily="2" charset="2"/>
              <a:buAutoNum type="arabicParenR"/>
            </a:pPr>
            <a:r>
              <a:rPr lang="cs-CZ" altLang="cs-CZ" sz="2200" dirty="0"/>
              <a:t>Vznik moderního světa/kapitalismu (jaké jsou jeho příčiny </a:t>
            </a:r>
            <a:r>
              <a:rPr lang="cs-CZ" altLang="cs-CZ" sz="2200" dirty="0" smtClean="0"/>
              <a:t/>
            </a:r>
            <a:br>
              <a:rPr lang="cs-CZ" altLang="cs-CZ" sz="2200" dirty="0" smtClean="0"/>
            </a:br>
            <a:r>
              <a:rPr lang="cs-CZ" altLang="cs-CZ" sz="2200" dirty="0" smtClean="0"/>
              <a:t>a </a:t>
            </a:r>
            <a:r>
              <a:rPr lang="cs-CZ" altLang="cs-CZ" sz="2200" dirty="0"/>
              <a:t>hlavní mechanismy?)</a:t>
            </a:r>
          </a:p>
          <a:p>
            <a:pPr marL="898525" lvl="1" indent="-571500">
              <a:buFont typeface="Wingdings" panose="05000000000000000000" pitchFamily="2" charset="2"/>
              <a:buAutoNum type="arabicParenR"/>
            </a:pPr>
            <a:r>
              <a:rPr lang="cs-CZ" altLang="cs-CZ" sz="2200" dirty="0"/>
              <a:t>Sociální nerovnosti (jejich „funkčnost“, povaha, příčiny </a:t>
            </a:r>
            <a:br>
              <a:rPr lang="cs-CZ" altLang="cs-CZ" sz="2200" dirty="0"/>
            </a:br>
            <a:r>
              <a:rPr lang="cs-CZ" altLang="cs-CZ" sz="2200" dirty="0"/>
              <a:t>a důsledky)</a:t>
            </a:r>
          </a:p>
        </p:txBody>
      </p:sp>
    </p:spTree>
    <p:extLst>
      <p:ext uri="{BB962C8B-B14F-4D97-AF65-F5344CB8AC3E}">
        <p14:creationId xmlns:p14="http://schemas.microsoft.com/office/powerpoint/2010/main" val="3395156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351585" y="-1683568"/>
            <a:ext cx="7515225" cy="10591800"/>
          </a:xfrm>
          <a:prstGeom prst="rect">
            <a:avLst/>
          </a:prstGeom>
          <a:noFill/>
          <a:ln w="9525">
            <a:noFill/>
            <a:miter lim="800000"/>
            <a:headEnd/>
            <a:tailEnd/>
          </a:ln>
          <a:scene3d>
            <a:camera prst="orthographicFront">
              <a:rot lat="0" lon="0" rev="5400000"/>
            </a:camera>
            <a:lightRig rig="threePt" dir="t"/>
          </a:scene3d>
        </p:spPr>
      </p:pic>
      <p:sp>
        <p:nvSpPr>
          <p:cNvPr id="13315" name="TextovéPole 2"/>
          <p:cNvSpPr txBox="1">
            <a:spLocks noChangeArrowheads="1"/>
          </p:cNvSpPr>
          <p:nvPr/>
        </p:nvSpPr>
        <p:spPr bwMode="auto">
          <a:xfrm>
            <a:off x="4727575" y="0"/>
            <a:ext cx="241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cs-CZ" altLang="cs-CZ" sz="1800" b="1" u="sng"/>
              <a:t>Struktura sociologie</a:t>
            </a:r>
          </a:p>
        </p:txBody>
      </p:sp>
    </p:spTree>
    <p:extLst>
      <p:ext uri="{BB962C8B-B14F-4D97-AF65-F5344CB8AC3E}">
        <p14:creationId xmlns:p14="http://schemas.microsoft.com/office/powerpoint/2010/main" val="1470756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Rozdíly mezi sociologií a ekonomií</a:t>
            </a:r>
            <a:endParaRPr lang="cs-CZ" dirty="0"/>
          </a:p>
        </p:txBody>
      </p:sp>
      <p:sp>
        <p:nvSpPr>
          <p:cNvPr id="3" name="Zástupný symbol pro obsah 2"/>
          <p:cNvSpPr>
            <a:spLocks noGrp="1"/>
          </p:cNvSpPr>
          <p:nvPr>
            <p:ph idx="1"/>
          </p:nvPr>
        </p:nvSpPr>
        <p:spPr/>
        <p:txBody>
          <a:bodyPr/>
          <a:lstStyle/>
          <a:p>
            <a:pPr marL="0" indent="0">
              <a:buNone/>
            </a:pPr>
            <a:r>
              <a:rPr lang="cs-CZ" dirty="0" smtClean="0"/>
              <a:t>1. Definice aktéra</a:t>
            </a:r>
          </a:p>
          <a:p>
            <a:pPr lvl="1"/>
            <a:r>
              <a:rPr lang="cs-CZ" dirty="0" smtClean="0"/>
              <a:t>Individualismus (autenticita) vs. normami řízený aktér</a:t>
            </a:r>
          </a:p>
          <a:p>
            <a:pPr marL="0" indent="0">
              <a:buNone/>
            </a:pPr>
            <a:r>
              <a:rPr lang="cs-CZ" dirty="0" smtClean="0"/>
              <a:t>2. Motivy (racionalita) jednání</a:t>
            </a:r>
          </a:p>
          <a:p>
            <a:pPr marL="687600"/>
            <a:r>
              <a:rPr lang="cs-CZ" sz="2400" dirty="0" smtClean="0"/>
              <a:t>typy racionality</a:t>
            </a:r>
          </a:p>
          <a:p>
            <a:pPr marL="0" indent="0">
              <a:buNone/>
            </a:pPr>
            <a:r>
              <a:rPr lang="cs-CZ" dirty="0" smtClean="0"/>
              <a:t>3. Vztah mezi jedincem a trhem/společností</a:t>
            </a:r>
          </a:p>
          <a:p>
            <a:pPr marL="687600"/>
            <a:r>
              <a:rPr lang="cs-CZ" sz="2400" dirty="0" smtClean="0"/>
              <a:t>usilování </a:t>
            </a:r>
            <a:r>
              <a:rPr lang="cs-CZ" sz="2400" dirty="0"/>
              <a:t>o statky vs. </a:t>
            </a:r>
            <a:r>
              <a:rPr lang="cs-CZ" sz="2400" smtClean="0"/>
              <a:t>usilování </a:t>
            </a:r>
            <a:r>
              <a:rPr lang="cs-CZ" sz="2400" dirty="0"/>
              <a:t>o pozice</a:t>
            </a:r>
          </a:p>
          <a:p>
            <a:pPr marL="0" indent="0">
              <a:buNone/>
            </a:pPr>
            <a:r>
              <a:rPr lang="cs-CZ" dirty="0" smtClean="0"/>
              <a:t>4. Cíle a metody analýzy</a:t>
            </a:r>
          </a:p>
          <a:p>
            <a:pPr marL="687600"/>
            <a:r>
              <a:rPr lang="cs-CZ" sz="2400" dirty="0" smtClean="0"/>
              <a:t>předvídání, simulace vs. popis a vysvětlení</a:t>
            </a:r>
          </a:p>
          <a:p>
            <a:pPr marL="0" indent="0">
              <a:buNone/>
            </a:pPr>
            <a:r>
              <a:rPr lang="cs-CZ" dirty="0" smtClean="0"/>
              <a:t>5. Vztah k vlastní tradici</a:t>
            </a:r>
          </a:p>
          <a:p>
            <a:endParaRPr lang="cs-CZ" dirty="0" smtClean="0"/>
          </a:p>
          <a:p>
            <a:endParaRPr lang="cs-CZ" dirty="0"/>
          </a:p>
        </p:txBody>
      </p:sp>
    </p:spTree>
    <p:extLst>
      <p:ext uri="{BB962C8B-B14F-4D97-AF65-F5344CB8AC3E}">
        <p14:creationId xmlns:p14="http://schemas.microsoft.com/office/powerpoint/2010/main" val="2330102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9B38A-E5C9-4A12-B864-9B537DFF576F}"/>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3272197F-5C07-47F0-B4BE-9E6733B7A754}"/>
              </a:ext>
            </a:extLst>
          </p:cNvPr>
          <p:cNvSpPr>
            <a:spLocks noGrp="1"/>
          </p:cNvSpPr>
          <p:nvPr>
            <p:ph idx="1"/>
          </p:nvPr>
        </p:nvSpPr>
        <p:spPr>
          <a:xfrm>
            <a:off x="838200" y="1825624"/>
            <a:ext cx="5734050" cy="3635375"/>
          </a:xfrm>
        </p:spPr>
        <p:txBody>
          <a:bodyPr>
            <a:normAutofit lnSpcReduction="10000"/>
          </a:bodyPr>
          <a:lstStyle/>
          <a:p>
            <a:r>
              <a:rPr lang="cs-CZ" dirty="0"/>
              <a:t>Ekonomie – klasické a neoklasické tradice dominují (aktéři mají kompletní informace, a tyto informace jsou zdarma) byť jsou korigovány (riziko, nejistota, omezená racionalita, psychologie)</a:t>
            </a:r>
          </a:p>
          <a:p>
            <a:r>
              <a:rPr lang="cs-CZ" dirty="0"/>
              <a:t>Sociologie – bez dominantní teoretické tradice (sociální systém vs. </a:t>
            </a:r>
            <a:r>
              <a:rPr lang="cs-CZ" dirty="0" smtClean="0"/>
              <a:t>teorie </a:t>
            </a:r>
            <a:r>
              <a:rPr lang="cs-CZ" dirty="0"/>
              <a:t>jednání vs. </a:t>
            </a:r>
            <a:r>
              <a:rPr lang="cs-CZ" dirty="0" smtClean="0"/>
              <a:t>vztahová </a:t>
            </a:r>
            <a:r>
              <a:rPr lang="cs-CZ" dirty="0"/>
              <a:t>sociologie …) </a:t>
            </a:r>
          </a:p>
        </p:txBody>
      </p:sp>
      <p:pic>
        <p:nvPicPr>
          <p:cNvPr id="6" name="Obrázek 5">
            <a:extLst>
              <a:ext uri="{FF2B5EF4-FFF2-40B4-BE49-F238E27FC236}">
                <a16:creationId xmlns:a16="http://schemas.microsoft.com/office/drawing/2014/main" id="{D324F23E-DFC1-4AFE-8844-FD5FF7719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4975" y="1965856"/>
            <a:ext cx="4654550" cy="3495144"/>
          </a:xfrm>
          <a:prstGeom prst="rect">
            <a:avLst/>
          </a:prstGeom>
        </p:spPr>
      </p:pic>
    </p:spTree>
    <p:extLst>
      <p:ext uri="{BB962C8B-B14F-4D97-AF65-F5344CB8AC3E}">
        <p14:creationId xmlns:p14="http://schemas.microsoft.com/office/powerpoint/2010/main" val="772342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9B38A-E5C9-4A12-B864-9B537DFF576F}"/>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3272197F-5C07-47F0-B4BE-9E6733B7A754}"/>
              </a:ext>
            </a:extLst>
          </p:cNvPr>
          <p:cNvSpPr>
            <a:spLocks noGrp="1"/>
          </p:cNvSpPr>
          <p:nvPr>
            <p:ph idx="1"/>
          </p:nvPr>
        </p:nvSpPr>
        <p:spPr>
          <a:xfrm>
            <a:off x="838200" y="1876425"/>
            <a:ext cx="6515100" cy="4300538"/>
          </a:xfrm>
        </p:spPr>
        <p:txBody>
          <a:bodyPr/>
          <a:lstStyle/>
          <a:p>
            <a:r>
              <a:rPr lang="cs-CZ" dirty="0"/>
              <a:t>Koncept aktéra: metodologický individualismus vs. </a:t>
            </a:r>
            <a:r>
              <a:rPr lang="cs-CZ" dirty="0" smtClean="0"/>
              <a:t>interagující </a:t>
            </a:r>
            <a:r>
              <a:rPr lang="cs-CZ" dirty="0"/>
              <a:t>individuum a skupiny (individuální jednání je sociální - vždy orientované na ostatní)</a:t>
            </a:r>
          </a:p>
        </p:txBody>
      </p:sp>
      <p:pic>
        <p:nvPicPr>
          <p:cNvPr id="8" name="Obrázek 7" descr="Obsah obrázku text&#10;&#10;Popis vygenerován s vysokou mírou spolehlivosti">
            <a:extLst>
              <a:ext uri="{FF2B5EF4-FFF2-40B4-BE49-F238E27FC236}">
                <a16:creationId xmlns:a16="http://schemas.microsoft.com/office/drawing/2014/main" id="{EB2502A1-0DBB-4AB5-87E9-F275787A9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5" y="1342231"/>
            <a:ext cx="4252614" cy="5368925"/>
          </a:xfrm>
          <a:prstGeom prst="rect">
            <a:avLst/>
          </a:prstGeom>
        </p:spPr>
      </p:pic>
    </p:spTree>
    <p:extLst>
      <p:ext uri="{BB962C8B-B14F-4D97-AF65-F5344CB8AC3E}">
        <p14:creationId xmlns:p14="http://schemas.microsoft.com/office/powerpoint/2010/main" val="629740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9B38A-E5C9-4A12-B864-9B537DFF576F}"/>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3272197F-5C07-47F0-B4BE-9E6733B7A754}"/>
              </a:ext>
            </a:extLst>
          </p:cNvPr>
          <p:cNvSpPr>
            <a:spLocks noGrp="1"/>
          </p:cNvSpPr>
          <p:nvPr>
            <p:ph idx="1"/>
          </p:nvPr>
        </p:nvSpPr>
        <p:spPr>
          <a:xfrm>
            <a:off x="838200" y="1825625"/>
            <a:ext cx="6943725" cy="4351338"/>
          </a:xfrm>
        </p:spPr>
        <p:txBody>
          <a:bodyPr>
            <a:normAutofit lnSpcReduction="10000"/>
          </a:bodyPr>
          <a:lstStyle/>
          <a:p>
            <a:r>
              <a:rPr lang="cs-CZ" dirty="0"/>
              <a:t>Koncept ekonomického jednání: stabilní set preferencí a maximalizace užitku vs. </a:t>
            </a:r>
            <a:r>
              <a:rPr lang="cs-CZ" dirty="0" smtClean="0"/>
              <a:t>různé </a:t>
            </a:r>
            <a:r>
              <a:rPr lang="cs-CZ" dirty="0"/>
              <a:t>typy ekonomického jednání (tradiční, afektivní, racionální); formální vs. </a:t>
            </a:r>
            <a:r>
              <a:rPr lang="cs-CZ" dirty="0" smtClean="0"/>
              <a:t>substantivní </a:t>
            </a:r>
            <a:r>
              <a:rPr lang="cs-CZ" dirty="0"/>
              <a:t>racionalita; racionalita jako předpoklad vs. </a:t>
            </a:r>
            <a:r>
              <a:rPr lang="cs-CZ" dirty="0" smtClean="0"/>
              <a:t>racionalita </a:t>
            </a:r>
            <a:r>
              <a:rPr lang="cs-CZ" dirty="0"/>
              <a:t>jako proměnná; </a:t>
            </a:r>
            <a:endParaRPr lang="cs-CZ" dirty="0" smtClean="0"/>
          </a:p>
          <a:p>
            <a:r>
              <a:rPr lang="cs-CZ" dirty="0" smtClean="0"/>
              <a:t>Význam </a:t>
            </a:r>
            <a:r>
              <a:rPr lang="cs-CZ" dirty="0"/>
              <a:t>ekonomického jednání – vztah mezi vkusem a cenou/množstvím vs. </a:t>
            </a:r>
            <a:r>
              <a:rPr lang="cs-CZ" dirty="0" smtClean="0"/>
              <a:t>historicky </a:t>
            </a:r>
            <a:br>
              <a:rPr lang="cs-CZ" dirty="0" smtClean="0"/>
            </a:br>
            <a:r>
              <a:rPr lang="cs-CZ" dirty="0" smtClean="0"/>
              <a:t>a </a:t>
            </a:r>
            <a:r>
              <a:rPr lang="cs-CZ" dirty="0"/>
              <a:t>sociálně podmíněný význam pro lidské jednání; vztah mezi sobě rovnými individui vs. </a:t>
            </a:r>
            <a:r>
              <a:rPr lang="cs-CZ" dirty="0" smtClean="0"/>
              <a:t>perspektiva </a:t>
            </a:r>
            <a:r>
              <a:rPr lang="cs-CZ" dirty="0"/>
              <a:t>moci</a:t>
            </a:r>
          </a:p>
        </p:txBody>
      </p:sp>
      <p:pic>
        <p:nvPicPr>
          <p:cNvPr id="5" name="Obrázek 4" descr="Obsah obrázku text&#10;&#10;Popis vygenerován s velmi vysokou mírou spolehlivosti">
            <a:extLst>
              <a:ext uri="{FF2B5EF4-FFF2-40B4-BE49-F238E27FC236}">
                <a16:creationId xmlns:a16="http://schemas.microsoft.com/office/drawing/2014/main" id="{0883BB43-B0B4-4656-A059-E6938A96A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0517" y="76200"/>
            <a:ext cx="3894815" cy="6715125"/>
          </a:xfrm>
          <a:prstGeom prst="rect">
            <a:avLst/>
          </a:prstGeom>
        </p:spPr>
      </p:pic>
    </p:spTree>
    <p:extLst>
      <p:ext uri="{BB962C8B-B14F-4D97-AF65-F5344CB8AC3E}">
        <p14:creationId xmlns:p14="http://schemas.microsoft.com/office/powerpoint/2010/main" val="2881756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79B38A-E5C9-4A12-B864-9B537DFF576F}"/>
              </a:ext>
            </a:extLst>
          </p:cNvPr>
          <p:cNvSpPr>
            <a:spLocks noGrp="1"/>
          </p:cNvSpPr>
          <p:nvPr>
            <p:ph type="title"/>
          </p:nvPr>
        </p:nvSpPr>
        <p:spPr/>
        <p:txBody>
          <a:bodyPr/>
          <a:lstStyle/>
          <a:p>
            <a:r>
              <a:rPr lang="cs-CZ" dirty="0"/>
              <a:t>Vztah sociologie a ekonomie</a:t>
            </a:r>
          </a:p>
        </p:txBody>
      </p:sp>
      <p:sp>
        <p:nvSpPr>
          <p:cNvPr id="3" name="Zástupný symbol pro obsah 2">
            <a:extLst>
              <a:ext uri="{FF2B5EF4-FFF2-40B4-BE49-F238E27FC236}">
                <a16:creationId xmlns:a16="http://schemas.microsoft.com/office/drawing/2014/main" id="{3272197F-5C07-47F0-B4BE-9E6733B7A754}"/>
              </a:ext>
            </a:extLst>
          </p:cNvPr>
          <p:cNvSpPr>
            <a:spLocks noGrp="1"/>
          </p:cNvSpPr>
          <p:nvPr>
            <p:ph idx="1"/>
          </p:nvPr>
        </p:nvSpPr>
        <p:spPr>
          <a:xfrm>
            <a:off x="838200" y="1825625"/>
            <a:ext cx="4972050" cy="4351338"/>
          </a:xfrm>
        </p:spPr>
        <p:txBody>
          <a:bodyPr/>
          <a:lstStyle/>
          <a:p>
            <a:r>
              <a:rPr lang="cs-CZ" dirty="0"/>
              <a:t>Omezení ekonomického jednání – vkus a nedostatek zdrojů vs. </a:t>
            </a:r>
            <a:r>
              <a:rPr lang="cs-CZ" dirty="0" smtClean="0"/>
              <a:t>množství </a:t>
            </a:r>
            <a:r>
              <a:rPr lang="cs-CZ" dirty="0"/>
              <a:t>sociálních, kulturních či politických faktorů </a:t>
            </a:r>
          </a:p>
        </p:txBody>
      </p:sp>
      <p:pic>
        <p:nvPicPr>
          <p:cNvPr id="5" name="Obrázek 4" descr="Obsah obrázku osoba, pózování, fotka, zeď&#10;&#10;Popis vygenerován s velmi vysokou mírou spolehlivosti">
            <a:extLst>
              <a:ext uri="{FF2B5EF4-FFF2-40B4-BE49-F238E27FC236}">
                <a16:creationId xmlns:a16="http://schemas.microsoft.com/office/drawing/2014/main" id="{13BC7A73-5D42-4F2D-834A-181B62DAEB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450" y="1747301"/>
            <a:ext cx="6143625" cy="4507985"/>
          </a:xfrm>
          <a:prstGeom prst="rect">
            <a:avLst/>
          </a:prstGeom>
        </p:spPr>
      </p:pic>
    </p:spTree>
    <p:extLst>
      <p:ext uri="{BB962C8B-B14F-4D97-AF65-F5344CB8AC3E}">
        <p14:creationId xmlns:p14="http://schemas.microsoft.com/office/powerpoint/2010/main" val="45496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1F1F4E-2CCC-47B4-AE47-4AAED93E706E}"/>
              </a:ext>
            </a:extLst>
          </p:cNvPr>
          <p:cNvSpPr>
            <a:spLocks noGrp="1"/>
          </p:cNvSpPr>
          <p:nvPr>
            <p:ph type="title"/>
          </p:nvPr>
        </p:nvSpPr>
        <p:spPr/>
        <p:txBody>
          <a:bodyPr/>
          <a:lstStyle/>
          <a:p>
            <a:r>
              <a:rPr lang="cs-CZ" dirty="0"/>
              <a:t>Vztah </a:t>
            </a:r>
            <a:r>
              <a:rPr lang="cs-CZ" dirty="0" smtClean="0"/>
              <a:t>ekonomiky a společnosti</a:t>
            </a:r>
            <a:endParaRPr lang="cs-CZ" dirty="0"/>
          </a:p>
        </p:txBody>
      </p:sp>
      <p:sp>
        <p:nvSpPr>
          <p:cNvPr id="3" name="Zástupný symbol pro obsah 2">
            <a:extLst>
              <a:ext uri="{FF2B5EF4-FFF2-40B4-BE49-F238E27FC236}">
                <a16:creationId xmlns:a16="http://schemas.microsoft.com/office/drawing/2014/main" id="{AEF8B44F-F255-4532-9055-EDC3FEA0FC52}"/>
              </a:ext>
            </a:extLst>
          </p:cNvPr>
          <p:cNvSpPr>
            <a:spLocks noGrp="1"/>
          </p:cNvSpPr>
          <p:nvPr>
            <p:ph idx="1"/>
          </p:nvPr>
        </p:nvSpPr>
        <p:spPr>
          <a:xfrm>
            <a:off x="838200" y="1825624"/>
            <a:ext cx="6629400" cy="4422775"/>
          </a:xfrm>
        </p:spPr>
        <p:txBody>
          <a:bodyPr>
            <a:normAutofit fontScale="92500"/>
          </a:bodyPr>
          <a:lstStyle/>
          <a:p>
            <a:r>
              <a:rPr lang="cs-CZ" dirty="0" smtClean="0"/>
              <a:t>Hlavní </a:t>
            </a:r>
            <a:r>
              <a:rPr lang="cs-CZ" dirty="0"/>
              <a:t>téma ekonomie je směna, trh </a:t>
            </a:r>
            <a:r>
              <a:rPr lang="cs-CZ" dirty="0" smtClean="0"/>
              <a:t/>
            </a:r>
            <a:br>
              <a:rPr lang="cs-CZ" dirty="0" smtClean="0"/>
            </a:br>
            <a:r>
              <a:rPr lang="cs-CZ" dirty="0" smtClean="0"/>
              <a:t>a fungování ekonomiky, </a:t>
            </a:r>
            <a:r>
              <a:rPr lang="cs-CZ" dirty="0"/>
              <a:t>častý předpoklad stabilních sociálních parametrů </a:t>
            </a:r>
            <a:r>
              <a:rPr lang="cs-CZ" dirty="0" smtClean="0"/>
              <a:t/>
            </a:r>
            <a:br>
              <a:rPr lang="cs-CZ" dirty="0" smtClean="0"/>
            </a:br>
            <a:r>
              <a:rPr lang="cs-CZ" dirty="0" smtClean="0"/>
              <a:t>(</a:t>
            </a:r>
            <a:r>
              <a:rPr lang="cs-CZ" dirty="0"/>
              <a:t>vs. </a:t>
            </a:r>
            <a:r>
              <a:rPr lang="cs-CZ" dirty="0" smtClean="0"/>
              <a:t>institucionální </a:t>
            </a:r>
            <a:r>
              <a:rPr lang="cs-CZ" dirty="0"/>
              <a:t>teorie </a:t>
            </a:r>
            <a:r>
              <a:rPr lang="cs-CZ" dirty="0" smtClean="0"/>
              <a:t>a </a:t>
            </a:r>
            <a:r>
              <a:rPr lang="cs-CZ" dirty="0"/>
              <a:t>teorie her) </a:t>
            </a:r>
            <a:endParaRPr lang="cs-CZ" dirty="0" smtClean="0"/>
          </a:p>
          <a:p>
            <a:pPr marL="0" indent="0" algn="ctr">
              <a:buNone/>
            </a:pPr>
            <a:r>
              <a:rPr lang="cs-CZ" dirty="0" smtClean="0"/>
              <a:t>vs</a:t>
            </a:r>
            <a:r>
              <a:rPr lang="cs-CZ" dirty="0"/>
              <a:t>. </a:t>
            </a:r>
            <a:endParaRPr lang="cs-CZ" dirty="0" smtClean="0"/>
          </a:p>
          <a:p>
            <a:r>
              <a:rPr lang="cs-CZ" dirty="0" smtClean="0"/>
              <a:t>ekonomický </a:t>
            </a:r>
            <a:r>
              <a:rPr lang="cs-CZ" dirty="0"/>
              <a:t>proces jako organická součást společnosti – analýza ekonomických procesů, analýza propojení a interakcí mezi ekonomikou a zbytkem společnosti, a studium institucionálních kontextů, které představují společenský kontext ekonomiky</a:t>
            </a:r>
          </a:p>
        </p:txBody>
      </p:sp>
      <p:pic>
        <p:nvPicPr>
          <p:cNvPr id="5" name="Obrázek 4" descr="Obsah obrázku text&#10;&#10;Popis vygenerován s velmi vysokou mírou spolehlivosti">
            <a:extLst>
              <a:ext uri="{FF2B5EF4-FFF2-40B4-BE49-F238E27FC236}">
                <a16:creationId xmlns:a16="http://schemas.microsoft.com/office/drawing/2014/main" id="{8F26DAAE-4AE0-48F2-A4A6-046322492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1488" y="1395219"/>
            <a:ext cx="4251437" cy="4996056"/>
          </a:xfrm>
          <a:prstGeom prst="rect">
            <a:avLst/>
          </a:prstGeom>
        </p:spPr>
      </p:pic>
    </p:spTree>
    <p:extLst>
      <p:ext uri="{BB962C8B-B14F-4D97-AF65-F5344CB8AC3E}">
        <p14:creationId xmlns:p14="http://schemas.microsoft.com/office/powerpoint/2010/main" val="1941859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1396</Words>
  <Application>Microsoft Office PowerPoint</Application>
  <PresentationFormat>Širokoúhlá obrazovka</PresentationFormat>
  <Paragraphs>75</Paragraphs>
  <Slides>17</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Calibri Light</vt:lpstr>
      <vt:lpstr>Wingdings</vt:lpstr>
      <vt:lpstr>Motiv Office</vt:lpstr>
      <vt:lpstr>Úvod do ekonomické sociologie  </vt:lpstr>
      <vt:lpstr>Dilemata a spory mezi jednotlivými přístupy sociologie  </vt:lpstr>
      <vt:lpstr>Prezentace aplikace PowerPoint</vt:lpstr>
      <vt:lpstr>Rozdíly mezi sociologií a ekonomií</vt:lpstr>
      <vt:lpstr>Vztah sociologie a ekonomie</vt:lpstr>
      <vt:lpstr>Vztah sociologie a ekonomie</vt:lpstr>
      <vt:lpstr>Vztah sociologie a ekonomie</vt:lpstr>
      <vt:lpstr>Vztah sociologie a ekonomie</vt:lpstr>
      <vt:lpstr>Vztah ekonomiky a společnosti</vt:lpstr>
      <vt:lpstr>Vztah sociologie a ekonomie</vt:lpstr>
      <vt:lpstr>Typ využívaných dat v sociologii a ekonomii</vt:lpstr>
      <vt:lpstr>Definice</vt:lpstr>
      <vt:lpstr>Co je to ekonomická sociologie?</vt:lpstr>
      <vt:lpstr>Příklad: dopad kultury na ekonomické chování</vt:lpstr>
      <vt:lpstr>Tradice ekonomické sociologie</vt:lpstr>
      <vt:lpstr>Současné koncepty a témata ekonomické sociologie</vt:lpstr>
      <vt:lpstr>Zdroje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Úvod do ekonomické sociologie</dc:title>
  <dc:creator>Navrátil Jiří</dc:creator>
  <cp:lastModifiedBy>Fonadova Laura</cp:lastModifiedBy>
  <cp:revision>74</cp:revision>
  <dcterms:created xsi:type="dcterms:W3CDTF">2018-02-27T20:21:13Z</dcterms:created>
  <dcterms:modified xsi:type="dcterms:W3CDTF">2020-02-26T09:50:36Z</dcterms:modified>
</cp:coreProperties>
</file>