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1"/>
  </p:notesMasterIdLst>
  <p:handoutMasterIdLst>
    <p:handoutMasterId r:id="rId52"/>
  </p:handoutMasterIdLst>
  <p:sldIdLst>
    <p:sldId id="256" r:id="rId2"/>
    <p:sldId id="258" r:id="rId3"/>
    <p:sldId id="314" r:id="rId4"/>
    <p:sldId id="259" r:id="rId5"/>
    <p:sldId id="260" r:id="rId6"/>
    <p:sldId id="261" r:id="rId7"/>
    <p:sldId id="264" r:id="rId8"/>
    <p:sldId id="265" r:id="rId9"/>
    <p:sldId id="263" r:id="rId10"/>
    <p:sldId id="266" r:id="rId11"/>
    <p:sldId id="267" r:id="rId12"/>
    <p:sldId id="306" r:id="rId13"/>
    <p:sldId id="307" r:id="rId14"/>
    <p:sldId id="308" r:id="rId15"/>
    <p:sldId id="309" r:id="rId16"/>
    <p:sldId id="311" r:id="rId17"/>
    <p:sldId id="312" r:id="rId18"/>
    <p:sldId id="310" r:id="rId19"/>
    <p:sldId id="313"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305" r:id="rId34"/>
    <p:sldId id="281" r:id="rId35"/>
    <p:sldId id="282" r:id="rId36"/>
    <p:sldId id="283" r:id="rId37"/>
    <p:sldId id="284" r:id="rId38"/>
    <p:sldId id="285" r:id="rId39"/>
    <p:sldId id="286" r:id="rId40"/>
    <p:sldId id="287" r:id="rId41"/>
    <p:sldId id="288" r:id="rId42"/>
    <p:sldId id="289" r:id="rId43"/>
    <p:sldId id="291" r:id="rId44"/>
    <p:sldId id="292" r:id="rId45"/>
    <p:sldId id="293" r:id="rId46"/>
    <p:sldId id="294" r:id="rId47"/>
    <p:sldId id="295" r:id="rId48"/>
    <p:sldId id="296" r:id="rId49"/>
    <p:sldId id="304" r:id="rId5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754" autoAdjust="0"/>
  </p:normalViewPr>
  <p:slideViewPr>
    <p:cSldViewPr snapToGrid="0">
      <p:cViewPr varScale="1">
        <p:scale>
          <a:sx n="106" d="100"/>
          <a:sy n="106" d="100"/>
        </p:scale>
        <p:origin x="126" y="21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DATA\Absolventi\&#269;erstv&#237;%20absolventi\2015\MU20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cs-CZ" sz="1200" b="1" i="0" u="sng" strike="noStrike" baseline="0" dirty="0">
                <a:solidFill>
                  <a:srgbClr val="000000"/>
                </a:solidFill>
                <a:latin typeface="Arial"/>
                <a:cs typeface="Arial"/>
              </a:rPr>
              <a:t>Víte už, jaká bude po ukončení MU Vaše hlavní aktivita po stránce pracovního uplatnění?</a:t>
            </a:r>
            <a:r>
              <a:rPr lang="cs-CZ" sz="1200" b="1" i="0" u="none" strike="noStrike" baseline="0" dirty="0">
                <a:solidFill>
                  <a:srgbClr val="000000"/>
                </a:solidFill>
                <a:latin typeface="Arial"/>
                <a:cs typeface="Arial"/>
              </a:rPr>
              <a:t> </a:t>
            </a:r>
          </a:p>
          <a:p>
            <a:pPr>
              <a:defRPr sz="1000" b="0" i="0" u="none" strike="noStrike" baseline="0">
                <a:solidFill>
                  <a:srgbClr val="000000"/>
                </a:solidFill>
                <a:latin typeface="Arial"/>
                <a:ea typeface="Arial"/>
                <a:cs typeface="Arial"/>
              </a:defRPr>
            </a:pPr>
            <a:r>
              <a:rPr lang="cs-CZ" sz="1200" b="1" i="0" u="none" strike="noStrike" baseline="0" dirty="0">
                <a:solidFill>
                  <a:srgbClr val="000000"/>
                </a:solidFill>
                <a:latin typeface="Arial"/>
                <a:cs typeface="Arial"/>
              </a:rPr>
              <a:t>(n = 929)</a:t>
            </a:r>
          </a:p>
        </c:rich>
      </c:tx>
      <c:layout>
        <c:manualLayout>
          <c:xMode val="edge"/>
          <c:yMode val="edge"/>
          <c:x val="0.12255291083391175"/>
          <c:y val="3.5961500387754822E-2"/>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26979166666666665"/>
          <c:y val="0.4148397976391231"/>
          <c:w val="0.46041666666666664"/>
          <c:h val="0.2951096121416526"/>
        </c:manualLayout>
      </c:layout>
      <c:pie3DChart>
        <c:varyColors val="1"/>
        <c:ser>
          <c:idx val="0"/>
          <c:order val="0"/>
          <c:tx>
            <c:strRef>
              <c:f>DATA!$B$16</c:f>
              <c:strCache>
                <c:ptCount val="1"/>
                <c:pt idx="0">
                  <c:v>%</c:v>
                </c:pt>
              </c:strCache>
            </c:strRef>
          </c:tx>
          <c:spPr>
            <a:solidFill>
              <a:srgbClr val="9999FF"/>
            </a:solidFill>
            <a:ln w="12700">
              <a:solidFill>
                <a:srgbClr val="000000"/>
              </a:solidFill>
              <a:prstDash val="solid"/>
            </a:ln>
          </c:spPr>
          <c:explosion val="25"/>
          <c:dPt>
            <c:idx val="0"/>
            <c:bubble3D val="0"/>
            <c:extLst>
              <c:ext xmlns:c16="http://schemas.microsoft.com/office/drawing/2014/chart" uri="{C3380CC4-5D6E-409C-BE32-E72D297353CC}">
                <c16:uniqueId val="{00000000-EB12-451D-B09C-B5FEFDF7EA12}"/>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EB12-451D-B09C-B5FEFDF7EA12}"/>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EB12-451D-B09C-B5FEFDF7EA12}"/>
              </c:ext>
            </c:extLst>
          </c:dPt>
          <c:dPt>
            <c:idx val="3"/>
            <c:bubble3D val="0"/>
            <c:spPr>
              <a:solidFill>
                <a:srgbClr val="CCFFFF"/>
              </a:solidFill>
              <a:ln w="12700">
                <a:solidFill>
                  <a:srgbClr val="000000"/>
                </a:solidFill>
                <a:prstDash val="solid"/>
              </a:ln>
            </c:spPr>
            <c:extLst>
              <c:ext xmlns:c16="http://schemas.microsoft.com/office/drawing/2014/chart" uri="{C3380CC4-5D6E-409C-BE32-E72D297353CC}">
                <c16:uniqueId val="{00000006-EB12-451D-B09C-B5FEFDF7EA12}"/>
              </c:ext>
            </c:extLst>
          </c:dPt>
          <c:dLbls>
            <c:dLbl>
              <c:idx val="0"/>
              <c:layout>
                <c:manualLayout>
                  <c:x val="3.2414260717410312E-2"/>
                  <c:y val="-0.115719793035988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B12-451D-B09C-B5FEFDF7EA12}"/>
                </c:ext>
              </c:extLst>
            </c:dLbl>
            <c:dLbl>
              <c:idx val="1"/>
              <c:layout>
                <c:manualLayout>
                  <c:x val="6.3498687664042E-2"/>
                  <c:y val="8.29856638915076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B12-451D-B09C-B5FEFDF7EA12}"/>
                </c:ext>
              </c:extLst>
            </c:dLbl>
            <c:dLbl>
              <c:idx val="2"/>
              <c:layout>
                <c:manualLayout>
                  <c:x val="-1.5552055993000864E-2"/>
                  <c:y val="6.24293042627681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B12-451D-B09C-B5FEFDF7EA12}"/>
                </c:ext>
              </c:extLst>
            </c:dLbl>
            <c:dLbl>
              <c:idx val="3"/>
              <c:layout>
                <c:manualLayout>
                  <c:x val="-1.4847003499562571E-2"/>
                  <c:y val="-0.103966574161366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B12-451D-B09C-B5FEFDF7EA12}"/>
                </c:ext>
              </c:extLst>
            </c:dLbl>
            <c:numFmt formatCode="0.0%" sourceLinked="0"/>
            <c:spPr>
              <a:noFill/>
              <a:ln w="25400">
                <a:noFill/>
              </a:ln>
            </c:spPr>
            <c:txPr>
              <a:bodyPr/>
              <a:lstStyle/>
              <a:p>
                <a:pPr>
                  <a:defRPr sz="1200" b="0" i="0" u="none" strike="noStrike" baseline="0">
                    <a:solidFill>
                      <a:srgbClr val="000000"/>
                    </a:solidFill>
                    <a:latin typeface="Arial"/>
                    <a:ea typeface="Arial"/>
                    <a:cs typeface="Arial"/>
                  </a:defRPr>
                </a:pPr>
                <a:endParaRPr lang="cs-CZ"/>
              </a:p>
            </c:txPr>
            <c:showLegendKey val="0"/>
            <c:showVal val="0"/>
            <c:showCatName val="1"/>
            <c:showSerName val="0"/>
            <c:showPercent val="1"/>
            <c:showBubbleSize val="0"/>
            <c:showLeaderLines val="1"/>
            <c:extLst>
              <c:ext xmlns:c15="http://schemas.microsoft.com/office/drawing/2012/chart" uri="{CE6537A1-D6FC-4f65-9D91-7224C49458BB}"/>
            </c:extLst>
          </c:dLbls>
          <c:cat>
            <c:strRef>
              <c:f>DATA!$A$17:$A$20</c:f>
              <c:strCache>
                <c:ptCount val="4"/>
                <c:pt idx="0">
                  <c:v>v současné době jsem již ekonomicky aktivní</c:v>
                </c:pt>
                <c:pt idx="1">
                  <c:v>ano, vím, práci jsem již nalezl(a), zatím ale ještě nepracuji</c:v>
                </c:pt>
                <c:pt idx="2">
                  <c:v>zatím ještě nevím, ale v dohledné době bych chtěl(a) být ekonomicky aktivní</c:v>
                </c:pt>
                <c:pt idx="3">
                  <c:v>jiná možnost</c:v>
                </c:pt>
              </c:strCache>
            </c:strRef>
          </c:cat>
          <c:val>
            <c:numRef>
              <c:f>DATA!$B$17:$B$20</c:f>
              <c:numCache>
                <c:formatCode>0.0</c:formatCode>
                <c:ptCount val="4"/>
                <c:pt idx="0">
                  <c:v>34.768568353067813</c:v>
                </c:pt>
                <c:pt idx="1">
                  <c:v>23.681377825618945</c:v>
                </c:pt>
                <c:pt idx="2">
                  <c:v>23.466092572658773</c:v>
                </c:pt>
                <c:pt idx="3">
                  <c:v>18.083961248654468</c:v>
                </c:pt>
              </c:numCache>
            </c:numRef>
          </c:val>
          <c:extLst>
            <c:ext xmlns:c16="http://schemas.microsoft.com/office/drawing/2014/chart" uri="{C3380CC4-5D6E-409C-BE32-E72D297353CC}">
              <c16:uniqueId val="{00000007-EB12-451D-B09C-B5FEFDF7EA12}"/>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cs-CZ"/>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a:defRPr/>
            </a:pPr>
            <a:fld id="{04E687CA-1F92-470E-8436-7CD2BCB632B0}" type="slidenum">
              <a:rPr lang="cs-CZ" smtClean="0"/>
              <a:pPr>
                <a:defRPr/>
              </a:pPr>
              <a:t>5</a:t>
            </a:fld>
            <a:endParaRPr lang="cs-CZ"/>
          </a:p>
        </p:txBody>
      </p:sp>
    </p:spTree>
    <p:extLst>
      <p:ext uri="{BB962C8B-B14F-4D97-AF65-F5344CB8AC3E}">
        <p14:creationId xmlns:p14="http://schemas.microsoft.com/office/powerpoint/2010/main" val="143575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Zly </a:t>
            </a:r>
            <a:r>
              <a:rPr lang="cs-CZ" dirty="0" err="1"/>
              <a:t>priklad</a:t>
            </a:r>
            <a:r>
              <a:rPr lang="cs-CZ" dirty="0"/>
              <a:t>,</a:t>
            </a:r>
            <a:r>
              <a:rPr lang="cs-CZ" baseline="0" dirty="0"/>
              <a:t> tabulky s </a:t>
            </a:r>
            <a:r>
              <a:rPr lang="cs-CZ" baseline="0" dirty="0" err="1"/>
              <a:t>presnostou</a:t>
            </a:r>
            <a:r>
              <a:rPr lang="cs-CZ" baseline="0" dirty="0"/>
              <a:t> na 9 </a:t>
            </a:r>
            <a:r>
              <a:rPr lang="cs-CZ" baseline="0" dirty="0" err="1"/>
              <a:t>desati</a:t>
            </a:r>
            <a:r>
              <a:rPr lang="cs-CZ" baseline="0" dirty="0"/>
              <a:t>. </a:t>
            </a:r>
            <a:r>
              <a:rPr lang="cs-CZ" baseline="0" dirty="0" err="1"/>
              <a:t>Miest</a:t>
            </a:r>
            <a:endParaRPr lang="cs-CZ" baseline="0" dirty="0"/>
          </a:p>
          <a:p>
            <a:endParaRPr lang="sk-SK" dirty="0"/>
          </a:p>
        </p:txBody>
      </p:sp>
      <p:sp>
        <p:nvSpPr>
          <p:cNvPr id="4" name="Slide Number Placeholder 3"/>
          <p:cNvSpPr>
            <a:spLocks noGrp="1"/>
          </p:cNvSpPr>
          <p:nvPr>
            <p:ph type="sldNum" idx="10"/>
          </p:nvPr>
        </p:nvSpPr>
        <p:spPr/>
        <p:txBody>
          <a:bodyPr/>
          <a:lstStyle/>
          <a:p>
            <a:pPr>
              <a:defRPr/>
            </a:pPr>
            <a:fld id="{04E687CA-1F92-470E-8436-7CD2BCB632B0}" type="slidenum">
              <a:rPr lang="cs-CZ" smtClean="0"/>
              <a:pPr>
                <a:defRPr/>
              </a:pPr>
              <a:t>46</a:t>
            </a:fld>
            <a:endParaRPr lang="cs-CZ"/>
          </a:p>
        </p:txBody>
      </p:sp>
    </p:spTree>
    <p:extLst>
      <p:ext uri="{BB962C8B-B14F-4D97-AF65-F5344CB8AC3E}">
        <p14:creationId xmlns:p14="http://schemas.microsoft.com/office/powerpoint/2010/main" val="2123943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a:defRPr/>
            </a:pPr>
            <a:fld id="{04E687CA-1F92-470E-8436-7CD2BCB632B0}" type="slidenum">
              <a:rPr lang="cs-CZ" smtClean="0"/>
              <a:pPr>
                <a:defRPr/>
              </a:pPr>
              <a:t>47</a:t>
            </a:fld>
            <a:endParaRPr lang="cs-CZ"/>
          </a:p>
        </p:txBody>
      </p:sp>
    </p:spTree>
    <p:extLst>
      <p:ext uri="{BB962C8B-B14F-4D97-AF65-F5344CB8AC3E}">
        <p14:creationId xmlns:p14="http://schemas.microsoft.com/office/powerpoint/2010/main" val="289840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a:defRPr/>
            </a:pPr>
            <a:fld id="{04E687CA-1F92-470E-8436-7CD2BCB632B0}" type="slidenum">
              <a:rPr lang="cs-CZ" smtClean="0"/>
              <a:pPr>
                <a:defRPr/>
              </a:pPr>
              <a:t>9</a:t>
            </a:fld>
            <a:endParaRPr lang="cs-CZ"/>
          </a:p>
        </p:txBody>
      </p:sp>
    </p:spTree>
    <p:extLst>
      <p:ext uri="{BB962C8B-B14F-4D97-AF65-F5344CB8AC3E}">
        <p14:creationId xmlns:p14="http://schemas.microsoft.com/office/powerpoint/2010/main" val="29777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r>
              <a:rPr lang="cs-CZ" dirty="0"/>
              <a:t>http://www.econ.muni.cz/veda-a-vyzkum/stredisko-vedeckych-informaci</a:t>
            </a:r>
          </a:p>
        </p:txBody>
      </p:sp>
    </p:spTree>
    <p:extLst>
      <p:ext uri="{BB962C8B-B14F-4D97-AF65-F5344CB8AC3E}">
        <p14:creationId xmlns:p14="http://schemas.microsoft.com/office/powerpoint/2010/main" val="402891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p:spPr>
        <p:txBody>
          <a:bodyPr/>
          <a:lstStyle/>
          <a:p>
            <a:pPr>
              <a:buFontTx/>
              <a:buNone/>
            </a:pPr>
            <a:endParaRPr lang="cs-CZ"/>
          </a:p>
          <a:p>
            <a:endParaRPr lang="cs-CZ"/>
          </a:p>
        </p:txBody>
      </p:sp>
    </p:spTree>
    <p:extLst>
      <p:ext uri="{BB962C8B-B14F-4D97-AF65-F5344CB8AC3E}">
        <p14:creationId xmlns:p14="http://schemas.microsoft.com/office/powerpoint/2010/main" val="263793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p:spPr>
        <p:txBody>
          <a:bodyPr/>
          <a:lstStyle/>
          <a:p>
            <a:r>
              <a:rPr lang="en-US" dirty="0"/>
              <a:t>Source: http://www.lib.unimelb.edu.au/recite/citations</a:t>
            </a:r>
            <a:endParaRPr lang="cs-CZ" dirty="0"/>
          </a:p>
        </p:txBody>
      </p:sp>
    </p:spTree>
    <p:extLst>
      <p:ext uri="{BB962C8B-B14F-4D97-AF65-F5344CB8AC3E}">
        <p14:creationId xmlns:p14="http://schemas.microsoft.com/office/powerpoint/2010/main" val="3102278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p:spPr>
        <p:txBody>
          <a:bodyPr/>
          <a:lstStyle/>
          <a:p>
            <a:r>
              <a:rPr lang="en-US" dirty="0"/>
              <a:t>Source: http://www.lib.unimelb.edu.au/recite/citations</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k-SK" b="1" dirty="0" err="1"/>
              <a:t>American</a:t>
            </a:r>
            <a:r>
              <a:rPr lang="sk-SK" b="1" dirty="0"/>
              <a:t> </a:t>
            </a:r>
            <a:r>
              <a:rPr lang="sk-SK" b="1" dirty="0" err="1"/>
              <a:t>Psychological</a:t>
            </a:r>
            <a:r>
              <a:rPr lang="sk-SK" b="1" dirty="0"/>
              <a:t> </a:t>
            </a:r>
            <a:r>
              <a:rPr lang="sk-SK" b="1" dirty="0" err="1"/>
              <a:t>Association</a:t>
            </a:r>
            <a:r>
              <a:rPr lang="sk-SK" b="1" dirty="0"/>
              <a:t> (APA) </a:t>
            </a:r>
            <a:r>
              <a:rPr lang="sk-SK" b="1" dirty="0" err="1"/>
              <a:t>Style</a:t>
            </a:r>
            <a:endParaRPr lang="sk-SK" b="1" dirty="0"/>
          </a:p>
          <a:p>
            <a:endParaRPr lang="cs-CZ" dirty="0"/>
          </a:p>
        </p:txBody>
      </p:sp>
    </p:spTree>
    <p:extLst>
      <p:ext uri="{BB962C8B-B14F-4D97-AF65-F5344CB8AC3E}">
        <p14:creationId xmlns:p14="http://schemas.microsoft.com/office/powerpoint/2010/main" val="233964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dirty="0"/>
              <a:t>Takto to </a:t>
            </a:r>
            <a:r>
              <a:rPr lang="sk-SK" dirty="0" err="1"/>
              <a:t>nerobit</a:t>
            </a:r>
            <a:endParaRPr lang="sk-SK" dirty="0"/>
          </a:p>
        </p:txBody>
      </p:sp>
      <p:sp>
        <p:nvSpPr>
          <p:cNvPr id="4" name="Slide Number Placeholder 3"/>
          <p:cNvSpPr>
            <a:spLocks noGrp="1"/>
          </p:cNvSpPr>
          <p:nvPr>
            <p:ph type="sldNum" idx="10"/>
          </p:nvPr>
        </p:nvSpPr>
        <p:spPr/>
        <p:txBody>
          <a:bodyPr/>
          <a:lstStyle/>
          <a:p>
            <a:pPr>
              <a:defRPr/>
            </a:pPr>
            <a:fld id="{04E687CA-1F92-470E-8436-7CD2BCB632B0}" type="slidenum">
              <a:rPr lang="cs-CZ" smtClean="0"/>
              <a:pPr>
                <a:defRPr/>
              </a:pPr>
              <a:t>37</a:t>
            </a:fld>
            <a:endParaRPr lang="cs-CZ"/>
          </a:p>
        </p:txBody>
      </p:sp>
    </p:spTree>
    <p:extLst>
      <p:ext uri="{BB962C8B-B14F-4D97-AF65-F5344CB8AC3E}">
        <p14:creationId xmlns:p14="http://schemas.microsoft.com/office/powerpoint/2010/main" val="1031550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Popis grafu pod </a:t>
            </a:r>
            <a:r>
              <a:rPr lang="cs-CZ" dirty="0" err="1"/>
              <a:t>grafov</a:t>
            </a:r>
            <a:endParaRPr lang="sk-SK" dirty="0"/>
          </a:p>
        </p:txBody>
      </p:sp>
      <p:sp>
        <p:nvSpPr>
          <p:cNvPr id="4" name="Slide Number Placeholder 3"/>
          <p:cNvSpPr>
            <a:spLocks noGrp="1"/>
          </p:cNvSpPr>
          <p:nvPr>
            <p:ph type="sldNum" idx="10"/>
          </p:nvPr>
        </p:nvSpPr>
        <p:spPr/>
        <p:txBody>
          <a:bodyPr/>
          <a:lstStyle/>
          <a:p>
            <a:pPr>
              <a:defRPr/>
            </a:pPr>
            <a:fld id="{04E687CA-1F92-470E-8436-7CD2BCB632B0}" type="slidenum">
              <a:rPr lang="cs-CZ" smtClean="0"/>
              <a:pPr>
                <a:defRPr/>
              </a:pPr>
              <a:t>42</a:t>
            </a:fld>
            <a:endParaRPr lang="cs-CZ"/>
          </a:p>
        </p:txBody>
      </p:sp>
    </p:spTree>
    <p:extLst>
      <p:ext uri="{BB962C8B-B14F-4D97-AF65-F5344CB8AC3E}">
        <p14:creationId xmlns:p14="http://schemas.microsoft.com/office/powerpoint/2010/main" val="73105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3D</a:t>
            </a:r>
            <a:r>
              <a:rPr lang="cs-CZ" baseline="0" dirty="0"/>
              <a:t> grafy </a:t>
            </a:r>
            <a:r>
              <a:rPr lang="cs-CZ" baseline="0" dirty="0" err="1"/>
              <a:t>su</a:t>
            </a:r>
            <a:r>
              <a:rPr lang="cs-CZ" baseline="0" dirty="0"/>
              <a:t> </a:t>
            </a:r>
            <a:r>
              <a:rPr lang="cs-CZ" baseline="0" dirty="0" err="1"/>
              <a:t>naozaj</a:t>
            </a:r>
            <a:r>
              <a:rPr lang="cs-CZ" baseline="0" dirty="0"/>
              <a:t> </a:t>
            </a:r>
            <a:r>
              <a:rPr lang="cs-CZ" baseline="0" dirty="0" err="1"/>
              <a:t>zbytocne</a:t>
            </a:r>
            <a:endParaRPr lang="sk-SK" dirty="0"/>
          </a:p>
        </p:txBody>
      </p:sp>
      <p:sp>
        <p:nvSpPr>
          <p:cNvPr id="4" name="Slide Number Placeholder 3"/>
          <p:cNvSpPr>
            <a:spLocks noGrp="1"/>
          </p:cNvSpPr>
          <p:nvPr>
            <p:ph type="sldNum" idx="10"/>
          </p:nvPr>
        </p:nvSpPr>
        <p:spPr/>
        <p:txBody>
          <a:bodyPr/>
          <a:lstStyle/>
          <a:p>
            <a:pPr>
              <a:defRPr/>
            </a:pPr>
            <a:fld id="{04E687CA-1F92-470E-8436-7CD2BCB632B0}" type="slidenum">
              <a:rPr lang="cs-CZ" smtClean="0"/>
              <a:pPr>
                <a:defRPr/>
              </a:pPr>
              <a:t>43</a:t>
            </a:fld>
            <a:endParaRPr lang="cs-CZ"/>
          </a:p>
        </p:txBody>
      </p:sp>
    </p:spTree>
    <p:extLst>
      <p:ext uri="{BB962C8B-B14F-4D97-AF65-F5344CB8AC3E}">
        <p14:creationId xmlns:p14="http://schemas.microsoft.com/office/powerpoint/2010/main" val="233830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smtClean="0"/>
              <a:t>05.03.2020</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en-US"/>
              <a:t>Click to edit Master title style</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en-US"/>
              <a:t>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Edit Master text styles</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en-US"/>
              <a:t>Edit Master text styles</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Edit Master text styles</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en-US"/>
              <a:t>Edit Master text styles</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en-US"/>
              <a:t>Edit Master text styles</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smtClean="0"/>
              <a:t>05.03.2020</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en-US"/>
              <a:t>Click icon to add picture</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smtClean="0"/>
              <a:t>05.03.2020</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smtClean="0"/>
              <a:t>05.03.2020</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B14A90C-2541-43DF-8E1C-040E0D7E288B}" type="slidenum">
              <a:rPr lang="cs-CZ"/>
              <a:pPr>
                <a:defRPr/>
              </a:pPr>
              <a:t>‹#›</a:t>
            </a:fld>
            <a:endParaRPr lang="cs-CZ"/>
          </a:p>
        </p:txBody>
      </p:sp>
    </p:spTree>
    <p:extLst>
      <p:ext uri="{BB962C8B-B14F-4D97-AF65-F5344CB8AC3E}">
        <p14:creationId xmlns:p14="http://schemas.microsoft.com/office/powerpoint/2010/main" val="232235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en-US"/>
              <a:t>Click to edit Master title style</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Edit Master text styles</a:t>
            </a:r>
          </a:p>
          <a:p>
            <a:pPr lvl="1"/>
            <a:r>
              <a:rPr lang="en-US"/>
              <a:t>Second level</a:t>
            </a:r>
          </a:p>
          <a:p>
            <a:pPr lvl="2"/>
            <a:r>
              <a:rPr lang="en-US"/>
              <a:t>Third level</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smtClean="0"/>
              <a:t>05.03.2020</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en-US"/>
              <a:t>Click to edit Master title style</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Edit Master text styles</a:t>
            </a:r>
          </a:p>
          <a:p>
            <a:pPr lvl="1"/>
            <a:r>
              <a:rPr lang="en-US"/>
              <a:t>Second level</a:t>
            </a:r>
          </a:p>
          <a:p>
            <a:pPr lvl="2"/>
            <a:r>
              <a:rPr lang="en-US"/>
              <a:t>Third level</a:t>
            </a:r>
          </a:p>
        </p:txBody>
      </p:sp>
      <p:sp>
        <p:nvSpPr>
          <p:cNvPr id="4" name="Zástupný symbol pro zápatí 3"/>
          <p:cNvSpPr>
            <a:spLocks noGrp="1"/>
          </p:cNvSpPr>
          <p:nvPr>
            <p:ph type="ftr" sz="quarter" idx="10"/>
          </p:nvPr>
        </p:nvSpPr>
        <p:spPr/>
        <p:txBody>
          <a:bodyPr/>
          <a:lstStyle>
            <a:lvl1pPr>
              <a:defRPr sz="1200"/>
            </a:lvl1p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US"/>
              <a:t>Edit Master text styles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en-US"/>
              <a:t>Click to edit Master title style</a:t>
            </a:r>
            <a:endParaRPr lang="cs-CZ"/>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US"/>
              <a:t>Edit Master text styles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en-US"/>
              <a:t>Click to edit Master title style</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US"/>
              <a:t>Edit Master text styles</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Edit Master text styles</a:t>
            </a:r>
          </a:p>
          <a:p>
            <a:pPr lvl="1"/>
            <a:r>
              <a:rPr lang="en-US"/>
              <a:t>Second level</a:t>
            </a:r>
          </a:p>
          <a:p>
            <a:pPr lvl="2"/>
            <a:r>
              <a:rPr lang="en-US"/>
              <a:t>Third level</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Edit Master text styles</a:t>
            </a:r>
          </a:p>
          <a:p>
            <a:pPr lvl="1"/>
            <a:r>
              <a:rPr lang="en-US"/>
              <a:t>Second level</a:t>
            </a:r>
          </a:p>
          <a:p>
            <a:pPr lvl="2"/>
            <a:r>
              <a:rPr lang="en-US"/>
              <a:t>Third level</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en-US"/>
              <a:t>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en-US"/>
              <a:t>Click to edit Master title style</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en-US"/>
              <a:t>Edit Master text styles</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US"/>
              <a:t>Edit Master text styles</a:t>
            </a:r>
          </a:p>
          <a:p>
            <a:pPr lvl="1"/>
            <a:r>
              <a:rPr lang="en-US"/>
              <a:t>Second level</a:t>
            </a:r>
          </a:p>
          <a:p>
            <a:pPr lvl="2"/>
            <a:r>
              <a:rPr lang="en-US"/>
              <a:t>Third level</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en-US"/>
              <a:t>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Edit Master text styles</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Edit Master text styles</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Edit Master text styles</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en-US"/>
              <a:t>Edit Master text styles</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en-US"/>
              <a:t>Edit Master text styles</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en-US"/>
              <a:t>Edit Master text styles</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en-US"/>
              <a:t>Edit Master text styles</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en-US"/>
              <a:t>Edit Master text styles</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US"/>
              <a:t>Edit Master text styles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en-US"/>
              <a:t>Click to edit Master title style</a:t>
            </a:r>
            <a:endParaRPr lang="cs-CZ"/>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US"/>
              <a:t>Edit Master text styles</a:t>
            </a:r>
          </a:p>
          <a:p>
            <a:pPr lvl="1"/>
            <a:r>
              <a:rPr lang="en-US"/>
              <a:t>Second level</a:t>
            </a:r>
          </a:p>
          <a:p>
            <a:pPr lvl="2"/>
            <a:r>
              <a:rPr lang="en-US"/>
              <a:t>Third level</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en-US"/>
              <a:t>Edit Master text styles</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en-US"/>
              <a:t>Edit Master text styles</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smtClean="0"/>
              <a:t>05.03.2020</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Edit Master text styles</a:t>
            </a:r>
          </a:p>
          <a:p>
            <a:pPr lvl="1"/>
            <a:r>
              <a:rPr lang="en-US"/>
              <a:t>Second level</a:t>
            </a:r>
          </a:p>
          <a:p>
            <a:pPr lvl="2"/>
            <a:r>
              <a:rPr lang="en-US"/>
              <a:t>Third level</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smtClean="0"/>
              <a:t>05.03.2020</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lar.google.c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discovery.muni.cz/"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uni.cz/pro-media/tiskove-zpravy/rektor-masarykovy-univerzity-rozhodl-o-zahajeni-10-rizeni-o-odebrani-titul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package" Target="../embeddings/Dokument_aplikace_Microsoft_Word.docx"/><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dirty="0" smtClean="0"/>
              <a:t>05.03.2020</a:t>
            </a:r>
            <a:endParaRPr lang="cs-CZ" dirty="0"/>
          </a:p>
        </p:txBody>
      </p:sp>
      <p:sp>
        <p:nvSpPr>
          <p:cNvPr id="3" name="Slide Number Placeholder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Title 3"/>
          <p:cNvSpPr>
            <a:spLocks noGrp="1"/>
          </p:cNvSpPr>
          <p:nvPr>
            <p:ph type="title"/>
          </p:nvPr>
        </p:nvSpPr>
        <p:spPr>
          <a:xfrm>
            <a:off x="540000" y="1216420"/>
            <a:ext cx="11361600" cy="2473720"/>
          </a:xfrm>
        </p:spPr>
        <p:txBody>
          <a:bodyPr/>
          <a:lstStyle/>
          <a:p>
            <a:pPr algn="ctr"/>
            <a:r>
              <a:rPr lang="cs-CZ" dirty="0" smtClean="0">
                <a:latin typeface="Arial" charset="0"/>
              </a:rPr>
              <a:t>Teze </a:t>
            </a:r>
            <a:r>
              <a:rPr lang="cs-CZ" dirty="0" smtClean="0">
                <a:latin typeface="Arial" charset="0"/>
              </a:rPr>
              <a:t>bakalářské práce </a:t>
            </a:r>
            <a:r>
              <a:rPr lang="cs-CZ" dirty="0" smtClean="0">
                <a:latin typeface="Arial" charset="0"/>
              </a:rPr>
              <a:t/>
            </a:r>
            <a:br>
              <a:rPr lang="cs-CZ" dirty="0" smtClean="0">
                <a:latin typeface="Arial" charset="0"/>
              </a:rPr>
            </a:br>
            <a:r>
              <a:rPr lang="cs-CZ" sz="3600" dirty="0" smtClean="0">
                <a:latin typeface="Arial" charset="0"/>
              </a:rPr>
              <a:t>(BPV_TEBP</a:t>
            </a:r>
            <a:r>
              <a:rPr lang="cs-CZ" sz="3600" dirty="0" smtClean="0">
                <a:latin typeface="Arial" charset="0"/>
              </a:rPr>
              <a:t>, </a:t>
            </a:r>
            <a:r>
              <a:rPr lang="cs-CZ" sz="3600" dirty="0" smtClean="0">
                <a:latin typeface="Arial" charset="0"/>
              </a:rPr>
              <a:t>BKV_TEBP</a:t>
            </a:r>
            <a:r>
              <a:rPr lang="cs-CZ" sz="3600" dirty="0" smtClean="0">
                <a:latin typeface="Arial" charset="0"/>
              </a:rPr>
              <a:t>)</a:t>
            </a:r>
            <a:r>
              <a:rPr lang="cs-CZ" dirty="0" smtClean="0">
                <a:latin typeface="Arial" charset="0"/>
              </a:rPr>
              <a:t/>
            </a:r>
            <a:br>
              <a:rPr lang="cs-CZ" dirty="0" smtClean="0">
                <a:latin typeface="Arial" charset="0"/>
              </a:rPr>
            </a:br>
            <a:r>
              <a:rPr lang="cs-CZ" dirty="0" smtClean="0">
                <a:latin typeface="Arial" charset="0"/>
              </a:rPr>
              <a:t/>
            </a:r>
            <a:br>
              <a:rPr lang="cs-CZ" dirty="0" smtClean="0">
                <a:latin typeface="Arial" charset="0"/>
              </a:rPr>
            </a:br>
            <a:r>
              <a:rPr lang="cs-CZ" dirty="0" smtClean="0">
                <a:latin typeface="Arial" charset="0"/>
              </a:rPr>
              <a:t>Úvodní seminář</a:t>
            </a:r>
            <a:br>
              <a:rPr lang="cs-CZ" dirty="0" smtClean="0">
                <a:latin typeface="Arial" charset="0"/>
              </a:rPr>
            </a:br>
            <a:endParaRPr lang="en-US" dirty="0"/>
          </a:p>
        </p:txBody>
      </p:sp>
      <p:sp>
        <p:nvSpPr>
          <p:cNvPr id="5" name="Subtitle 4"/>
          <p:cNvSpPr>
            <a:spLocks noGrp="1"/>
          </p:cNvSpPr>
          <p:nvPr>
            <p:ph type="subTitle" idx="1"/>
          </p:nvPr>
        </p:nvSpPr>
        <p:spPr>
          <a:xfrm>
            <a:off x="666000" y="4422688"/>
            <a:ext cx="3014654" cy="1199514"/>
          </a:xfrm>
        </p:spPr>
        <p:txBody>
          <a:bodyPr/>
          <a:lstStyle/>
          <a:p>
            <a:r>
              <a:rPr lang="cs-CZ" dirty="0">
                <a:latin typeface="Arial" charset="0"/>
              </a:rPr>
              <a:t>Laura </a:t>
            </a:r>
            <a:r>
              <a:rPr lang="cs-CZ" dirty="0" err="1" smtClean="0">
                <a:latin typeface="Arial" charset="0"/>
              </a:rPr>
              <a:t>Fónadová</a:t>
            </a:r>
            <a:r>
              <a:rPr lang="cs-CZ" dirty="0" smtClean="0">
                <a:latin typeface="Arial" charset="0"/>
              </a:rPr>
              <a:t> </a:t>
            </a:r>
            <a:r>
              <a:rPr lang="cs-CZ" dirty="0">
                <a:latin typeface="Arial" charset="0"/>
              </a:rPr>
              <a:t/>
            </a:r>
            <a:br>
              <a:rPr lang="cs-CZ" dirty="0">
                <a:latin typeface="Arial" charset="0"/>
              </a:rPr>
            </a:br>
            <a:r>
              <a:rPr lang="cs-CZ" dirty="0">
                <a:latin typeface="Arial" charset="0"/>
              </a:rPr>
              <a:t>Martin </a:t>
            </a:r>
            <a:r>
              <a:rPr lang="cs-CZ" dirty="0" err="1">
                <a:latin typeface="Arial" charset="0"/>
              </a:rPr>
              <a:t>Guzi</a:t>
            </a:r>
            <a:r>
              <a:rPr lang="cs-CZ" dirty="0">
                <a:latin typeface="Arial" charset="0"/>
              </a:rPr>
              <a:t/>
            </a:r>
            <a:br>
              <a:rPr lang="cs-CZ" dirty="0">
                <a:latin typeface="Arial" charset="0"/>
              </a:rPr>
            </a:br>
            <a:r>
              <a:rPr lang="cs-CZ" dirty="0">
                <a:latin typeface="Arial" charset="0"/>
              </a:rPr>
              <a:t>Jiří Špalek</a:t>
            </a:r>
            <a:r>
              <a:rPr lang="en-US" dirty="0"/>
              <a:t/>
            </a:r>
            <a:br>
              <a:rPr lang="en-US" dirty="0"/>
            </a:br>
            <a:endParaRPr lang="en-US" dirty="0"/>
          </a:p>
        </p:txBody>
      </p:sp>
    </p:spTree>
    <p:extLst>
      <p:ext uri="{BB962C8B-B14F-4D97-AF65-F5344CB8AC3E}">
        <p14:creationId xmlns:p14="http://schemas.microsoft.com/office/powerpoint/2010/main" val="311777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cs-CZ" dirty="0"/>
              <a:t>Literatura a zdroje</a:t>
            </a:r>
          </a:p>
        </p:txBody>
      </p:sp>
      <p:sp>
        <p:nvSpPr>
          <p:cNvPr id="37890" name="Rectangle 3"/>
          <p:cNvSpPr>
            <a:spLocks noGrp="1" noChangeArrowheads="1"/>
          </p:cNvSpPr>
          <p:nvPr>
            <p:ph type="body" idx="1"/>
          </p:nvPr>
        </p:nvSpPr>
        <p:spPr>
          <a:xfrm>
            <a:off x="720000" y="1722482"/>
            <a:ext cx="10753200" cy="4688478"/>
          </a:xfrm>
        </p:spPr>
        <p:txBody>
          <a:bodyPr/>
          <a:lstStyle/>
          <a:p>
            <a:r>
              <a:rPr lang="cs-CZ" sz="2400" dirty="0"/>
              <a:t>Čtením se učíte psát</a:t>
            </a:r>
          </a:p>
          <a:p>
            <a:r>
              <a:rPr lang="cs-CZ" sz="2400" dirty="0"/>
              <a:t>Optimální minimum je </a:t>
            </a:r>
            <a:r>
              <a:rPr lang="cs-CZ" sz="2400" dirty="0" smtClean="0"/>
              <a:t>20 </a:t>
            </a:r>
            <a:r>
              <a:rPr lang="cs-CZ" sz="2400" dirty="0"/>
              <a:t>zdrojů v </a:t>
            </a:r>
            <a:r>
              <a:rPr lang="cs-CZ" sz="2400" dirty="0" smtClean="0"/>
              <a:t>BP</a:t>
            </a:r>
            <a:endParaRPr lang="cs-CZ" sz="2400" dirty="0"/>
          </a:p>
          <a:p>
            <a:r>
              <a:rPr lang="cs-CZ" sz="2400" dirty="0"/>
              <a:t>Kvalitní primární zdroje: aktuální texty‚ renomované časopisy, pozor na odborné monografie v ČR, které neprocházejí recenzním řízením</a:t>
            </a:r>
          </a:p>
          <a:p>
            <a:r>
              <a:rPr lang="cs-CZ" sz="2400" dirty="0"/>
              <a:t>Omezit sekundární zdroje (wikipedie.cz, aktualne.cz)</a:t>
            </a:r>
          </a:p>
          <a:p>
            <a:r>
              <a:rPr lang="cs-CZ" sz="2400" dirty="0"/>
              <a:t>Sociálně-ekonomické informace a práce s nimi, Kuželíková L, Nekuda J a Poláček J, 2008  (k dispozici v učebních materiálech v </a:t>
            </a:r>
            <a:r>
              <a:rPr lang="cs-CZ" sz="2400" dirty="0" err="1"/>
              <a:t>ISu</a:t>
            </a:r>
            <a:r>
              <a:rPr lang="cs-CZ" sz="2400" dirty="0"/>
              <a:t>)</a:t>
            </a:r>
            <a:endParaRPr lang="en-US" sz="2400" dirty="0"/>
          </a:p>
          <a:p>
            <a:r>
              <a:rPr lang="cs-CZ" sz="2400" dirty="0"/>
              <a:t>Začít hledat na </a:t>
            </a:r>
            <a:r>
              <a:rPr lang="cs-CZ" sz="2400" dirty="0">
                <a:hlinkClick r:id="rId3"/>
              </a:rPr>
              <a:t>https://scholar.google.cz/</a:t>
            </a:r>
            <a:r>
              <a:rPr lang="cs-CZ" sz="2400" dirty="0"/>
              <a:t> nebo </a:t>
            </a:r>
            <a:r>
              <a:rPr lang="cs-CZ" sz="2400" dirty="0">
                <a:hlinkClick r:id="rId4"/>
              </a:rPr>
              <a:t>http://discovery.muni.cz/</a:t>
            </a:r>
            <a:endParaRPr lang="cs-CZ" sz="2400" dirty="0"/>
          </a:p>
          <a:p>
            <a:endParaRPr lang="cs-CZ" sz="2400" dirty="0"/>
          </a:p>
          <a:p>
            <a:endParaRPr lang="cs-CZ" sz="24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Tree>
    <p:extLst>
      <p:ext uri="{BB962C8B-B14F-4D97-AF65-F5344CB8AC3E}">
        <p14:creationId xmlns:p14="http://schemas.microsoft.com/office/powerpoint/2010/main" val="198239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cs-CZ" dirty="0"/>
              <a:t>Citace</a:t>
            </a:r>
          </a:p>
        </p:txBody>
      </p:sp>
      <p:sp>
        <p:nvSpPr>
          <p:cNvPr id="39938" name="Rectangle 3"/>
          <p:cNvSpPr>
            <a:spLocks noGrp="1" noChangeArrowheads="1"/>
          </p:cNvSpPr>
          <p:nvPr>
            <p:ph type="body" idx="1"/>
          </p:nvPr>
        </p:nvSpPr>
        <p:spPr>
          <a:xfrm>
            <a:off x="720000" y="1692002"/>
            <a:ext cx="10753200" cy="4139998"/>
          </a:xfrm>
        </p:spPr>
        <p:txBody>
          <a:bodyPr/>
          <a:lstStyle/>
          <a:p>
            <a:r>
              <a:rPr lang="cs-CZ" sz="2400" dirty="0"/>
              <a:t>Používat citace jednotně v celé práci</a:t>
            </a:r>
          </a:p>
          <a:p>
            <a:r>
              <a:rPr lang="cs-CZ" sz="2400" dirty="0"/>
              <a:t>Existují nejen přímé ale také nepřímé citace, i ty je potřeba odcitovat. </a:t>
            </a:r>
          </a:p>
          <a:p>
            <a:r>
              <a:rPr lang="cs-CZ" sz="2400" dirty="0"/>
              <a:t>V případě, že necitujete myšlenky někoho jiného dopouštíte se plagiátorství (</a:t>
            </a:r>
            <a:r>
              <a:rPr lang="cs-CZ" sz="2400" dirty="0" err="1"/>
              <a:t>vi</a:t>
            </a:r>
            <a:r>
              <a:rPr lang="sk-SK" sz="2400" dirty="0"/>
              <a:t>z</a:t>
            </a:r>
            <a:r>
              <a:rPr lang="cs-CZ" sz="2400" dirty="0"/>
              <a:t> směrnice).</a:t>
            </a:r>
          </a:p>
          <a:p>
            <a:r>
              <a:rPr lang="cs-CZ" sz="2400" dirty="0"/>
              <a:t>Citujte průběžně: když to necháte nakonec, může se Vám stát, že zdroj už nedohledáte.</a:t>
            </a:r>
          </a:p>
          <a:p>
            <a:r>
              <a:rPr lang="cs-CZ" sz="2400" dirty="0"/>
              <a:t>I internetové zdroje musíte odcitovat dle citační normy, nestačí jen odkaz. </a:t>
            </a:r>
          </a:p>
          <a:p>
            <a:endParaRPr lang="cs-CZ" sz="2400" dirty="0"/>
          </a:p>
          <a:p>
            <a:endParaRPr lang="cs-CZ" sz="2400" dirty="0"/>
          </a:p>
          <a:p>
            <a:endParaRPr lang="cs-CZ" sz="24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27789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Mluvte a diskutujte o svém výzkumu</a:t>
            </a:r>
            <a:endParaRPr lang="sk-SK" dirty="0"/>
          </a:p>
        </p:txBody>
      </p:sp>
      <p:sp>
        <p:nvSpPr>
          <p:cNvPr id="3" name="Content Placeholder 2"/>
          <p:cNvSpPr>
            <a:spLocks noGrp="1"/>
          </p:cNvSpPr>
          <p:nvPr>
            <p:ph idx="1"/>
          </p:nvPr>
        </p:nvSpPr>
        <p:spPr>
          <a:xfrm>
            <a:off x="720000" y="1287624"/>
            <a:ext cx="10753200" cy="5486400"/>
          </a:xfrm>
        </p:spPr>
        <p:txBody>
          <a:bodyPr/>
          <a:lstStyle/>
          <a:p>
            <a:r>
              <a:rPr lang="cs-CZ" dirty="0" smtClean="0"/>
              <a:t>Udržujte kontakt s vedoucím</a:t>
            </a:r>
          </a:p>
          <a:p>
            <a:pPr lvl="1"/>
            <a:r>
              <a:rPr lang="cs-CZ" dirty="0" smtClean="0"/>
              <a:t>Dodržujte domluvený systém konzultací,</a:t>
            </a:r>
            <a:r>
              <a:rPr lang="en-US" dirty="0" smtClean="0"/>
              <a:t> </a:t>
            </a:r>
            <a:r>
              <a:rPr lang="cs-CZ" dirty="0" smtClean="0"/>
              <a:t>buďte aktivní, dávejte o sobě vědět, choďte s konkrétními dotazy.</a:t>
            </a:r>
          </a:p>
          <a:p>
            <a:pPr lvl="1"/>
            <a:r>
              <a:rPr lang="cs-CZ" dirty="0" smtClean="0"/>
              <a:t>Konzultujte průběžně, opravdu nezvládneme připomínkovat Vaši práci za jeden den, a</a:t>
            </a:r>
            <a:r>
              <a:rPr lang="en-US" dirty="0" smtClean="0"/>
              <a:t> </a:t>
            </a:r>
            <a:r>
              <a:rPr lang="cs-CZ" dirty="0" smtClean="0"/>
              <a:t>ještě k tomu jeden den před odevzdáním.</a:t>
            </a:r>
          </a:p>
          <a:p>
            <a:pPr lvl="1"/>
            <a:r>
              <a:rPr lang="cs-CZ" dirty="0" smtClean="0"/>
              <a:t>Průběžná kontrola cíle a obsahu.</a:t>
            </a:r>
            <a:endParaRPr lang="sk-SK" dirty="0" smtClean="0"/>
          </a:p>
          <a:p>
            <a:r>
              <a:rPr lang="cs-CZ" dirty="0" smtClean="0"/>
              <a:t>Zapracování připomínek</a:t>
            </a:r>
          </a:p>
          <a:p>
            <a:pPr lvl="1"/>
            <a:r>
              <a:rPr lang="cs-CZ" dirty="0" smtClean="0"/>
              <a:t>Pokud už vám vedoucí poradí, snažte se jeho připomínky do práce zapracovat, myslí to s vámi dobře, má více zkušeností než Vy.</a:t>
            </a:r>
          </a:p>
          <a:p>
            <a:r>
              <a:rPr lang="cs-CZ" dirty="0" smtClean="0"/>
              <a:t>Diskutujte s kolegy a s učiteli o výzkumu.</a:t>
            </a:r>
          </a:p>
          <a:p>
            <a:r>
              <a:rPr lang="cs-CZ" dirty="0" smtClean="0"/>
              <a:t>Přijďte na MUES přednášky:</a:t>
            </a:r>
            <a:r>
              <a:rPr lang="en-US" dirty="0" smtClean="0"/>
              <a:t> </a:t>
            </a:r>
            <a:r>
              <a:rPr lang="cs-CZ" dirty="0" smtClean="0"/>
              <a:t>mues.econ.muni.cz/</a:t>
            </a:r>
          </a:p>
          <a:p>
            <a:endParaRPr lang="cs-CZ" dirty="0" smtClean="0"/>
          </a:p>
          <a:p>
            <a:pPr lvl="1"/>
            <a:endParaRPr lang="cs-CZ" dirty="0" smtClean="0"/>
          </a:p>
          <a:p>
            <a:pPr lvl="1"/>
            <a:endParaRPr lang="cs-CZ"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Tree>
    <p:extLst>
      <p:ext uri="{BB962C8B-B14F-4D97-AF65-F5344CB8AC3E}">
        <p14:creationId xmlns:p14="http://schemas.microsoft.com/office/powerpoint/2010/main" val="9513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cs-CZ" smtClean="0"/>
              <a:t>Dobré rady</a:t>
            </a:r>
            <a:endParaRPr lang="cs-CZ" dirty="0"/>
          </a:p>
        </p:txBody>
      </p:sp>
      <p:sp>
        <p:nvSpPr>
          <p:cNvPr id="62466" name="Rectangle 3"/>
          <p:cNvSpPr>
            <a:spLocks noGrp="1" noChangeArrowheads="1"/>
          </p:cNvSpPr>
          <p:nvPr>
            <p:ph type="body" idx="1"/>
          </p:nvPr>
        </p:nvSpPr>
        <p:spPr>
          <a:xfrm>
            <a:off x="720000" y="1390261"/>
            <a:ext cx="10753200" cy="5197151"/>
          </a:xfrm>
        </p:spPr>
        <p:txBody>
          <a:bodyPr/>
          <a:lstStyle/>
          <a:p>
            <a:pPr lvl="1">
              <a:lnSpc>
                <a:spcPct val="150000"/>
              </a:lnSpc>
            </a:pPr>
            <a:r>
              <a:rPr lang="cs-CZ" dirty="0" smtClean="0"/>
              <a:t>Neopisujte zákony a učebnice.</a:t>
            </a:r>
          </a:p>
          <a:p>
            <a:pPr lvl="1">
              <a:lnSpc>
                <a:spcPct val="150000"/>
              </a:lnSpc>
            </a:pPr>
            <a:r>
              <a:rPr lang="cs-CZ" dirty="0" smtClean="0"/>
              <a:t>Hledejte literaturu na scholar.google.cz/ nebo EBSCO </a:t>
            </a:r>
            <a:r>
              <a:rPr lang="cs-CZ" dirty="0" err="1" smtClean="0"/>
              <a:t>Discovery</a:t>
            </a:r>
            <a:r>
              <a:rPr lang="cs-CZ" dirty="0" smtClean="0"/>
              <a:t> </a:t>
            </a:r>
            <a:r>
              <a:rPr lang="cs-CZ" dirty="0" err="1" smtClean="0"/>
              <a:t>Service</a:t>
            </a:r>
            <a:r>
              <a:rPr lang="cs-CZ" dirty="0" smtClean="0"/>
              <a:t> (web SVI ESF).</a:t>
            </a:r>
          </a:p>
          <a:p>
            <a:pPr lvl="1">
              <a:lnSpc>
                <a:spcPct val="150000"/>
              </a:lnSpc>
            </a:pPr>
            <a:r>
              <a:rPr lang="cs-CZ" dirty="0" smtClean="0"/>
              <a:t>Statistické údaje citujte z primárních.</a:t>
            </a:r>
          </a:p>
          <a:p>
            <a:pPr lvl="1">
              <a:lnSpc>
                <a:spcPct val="150000"/>
              </a:lnSpc>
            </a:pPr>
            <a:r>
              <a:rPr lang="cs-CZ" dirty="0" smtClean="0"/>
              <a:t>Čerpejte i (či zejména) ze zahraničních zdrojů.</a:t>
            </a:r>
          </a:p>
          <a:p>
            <a:pPr lvl="1">
              <a:lnSpc>
                <a:spcPct val="150000"/>
              </a:lnSpc>
            </a:pPr>
            <a:r>
              <a:rPr lang="cs-CZ" dirty="0" smtClean="0"/>
              <a:t>Pište si poznámky průběžně. </a:t>
            </a:r>
          </a:p>
          <a:p>
            <a:pPr lvl="1">
              <a:lnSpc>
                <a:spcPct val="150000"/>
              </a:lnSpc>
            </a:pPr>
            <a:r>
              <a:rPr lang="cs-CZ" dirty="0" smtClean="0"/>
              <a:t>Jazyk práce musí odpovídat vědecké práci.</a:t>
            </a:r>
          </a:p>
          <a:p>
            <a:pPr lvl="1">
              <a:lnSpc>
                <a:spcPct val="150000"/>
              </a:lnSpc>
            </a:pPr>
            <a:r>
              <a:rPr lang="cs-CZ" dirty="0" smtClean="0"/>
              <a:t>Grafy a tabulky musejí mít uvedený zdroj a popis.</a:t>
            </a:r>
          </a:p>
          <a:p>
            <a:pPr lvl="1">
              <a:lnSpc>
                <a:spcPct val="150000"/>
              </a:lnSpc>
            </a:pPr>
            <a:r>
              <a:rPr lang="cs-CZ" dirty="0" smtClean="0"/>
              <a:t>Úvod k práci napište nakonec.</a:t>
            </a:r>
          </a:p>
          <a:p>
            <a:pPr lvl="1">
              <a:lnSpc>
                <a:spcPct val="150000"/>
              </a:lnSpc>
            </a:pPr>
            <a:r>
              <a:rPr lang="cs-CZ" dirty="0" smtClean="0"/>
              <a:t>Plánujte první draft celého textu</a:t>
            </a:r>
            <a:r>
              <a:rPr lang="en-US" dirty="0" smtClean="0"/>
              <a:t> </a:t>
            </a:r>
            <a:r>
              <a:rPr lang="cs-CZ" dirty="0" smtClean="0"/>
              <a:t>měsíc před odevzdáním.</a:t>
            </a:r>
          </a:p>
          <a:p>
            <a:pPr lvl="1">
              <a:lnSpc>
                <a:spcPct val="150000"/>
              </a:lnSpc>
            </a:pPr>
            <a:r>
              <a:rPr lang="cs-CZ" dirty="0" smtClean="0"/>
              <a:t>Před vazbou práce důkladně zkontrolujte, zda jsou všechny citace v textu citovány </a:t>
            </a:r>
            <a:r>
              <a:rPr lang="en-US" dirty="0" smtClean="0"/>
              <a:t/>
            </a:r>
            <a:br>
              <a:rPr lang="en-US" dirty="0" smtClean="0"/>
            </a:br>
            <a:r>
              <a:rPr lang="cs-CZ" dirty="0" smtClean="0"/>
              <a:t>také v přehledu literatury a naopak.</a:t>
            </a:r>
            <a:endParaRPr lang="cs-CZ"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Tree>
    <p:extLst>
      <p:ext uri="{BB962C8B-B14F-4D97-AF65-F5344CB8AC3E}">
        <p14:creationId xmlns:p14="http://schemas.microsoft.com/office/powerpoint/2010/main" val="10948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arn(inVertical)">
                                      <p:cBhvr>
                                        <p:cTn id="7" dur="500"/>
                                        <p:tgtEl>
                                          <p:spTgt spid="6246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2466">
                                            <p:txEl>
                                              <p:pRg st="1" end="1"/>
                                            </p:txEl>
                                          </p:spTgt>
                                        </p:tgtEl>
                                        <p:attrNameLst>
                                          <p:attrName>style.visibility</p:attrName>
                                        </p:attrNameLst>
                                      </p:cBhvr>
                                      <p:to>
                                        <p:strVal val="visible"/>
                                      </p:to>
                                    </p:set>
                                    <p:animEffect transition="in" filter="barn(inVertical)">
                                      <p:cBhvr>
                                        <p:cTn id="10" dur="500"/>
                                        <p:tgtEl>
                                          <p:spTgt spid="6246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animEffect transition="in" filter="barn(inVertical)">
                                      <p:cBhvr>
                                        <p:cTn id="13" dur="500"/>
                                        <p:tgtEl>
                                          <p:spTgt spid="6246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2466">
                                            <p:txEl>
                                              <p:pRg st="3" end="3"/>
                                            </p:txEl>
                                          </p:spTgt>
                                        </p:tgtEl>
                                        <p:attrNameLst>
                                          <p:attrName>style.visibility</p:attrName>
                                        </p:attrNameLst>
                                      </p:cBhvr>
                                      <p:to>
                                        <p:strVal val="visible"/>
                                      </p:to>
                                    </p:set>
                                    <p:animEffect transition="in" filter="barn(inVertical)">
                                      <p:cBhvr>
                                        <p:cTn id="16" dur="500"/>
                                        <p:tgtEl>
                                          <p:spTgt spid="6246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2466">
                                            <p:txEl>
                                              <p:pRg st="4" end="4"/>
                                            </p:txEl>
                                          </p:spTgt>
                                        </p:tgtEl>
                                        <p:attrNameLst>
                                          <p:attrName>style.visibility</p:attrName>
                                        </p:attrNameLst>
                                      </p:cBhvr>
                                      <p:to>
                                        <p:strVal val="visible"/>
                                      </p:to>
                                    </p:set>
                                    <p:animEffect transition="in" filter="barn(inVertical)">
                                      <p:cBhvr>
                                        <p:cTn id="19" dur="500"/>
                                        <p:tgtEl>
                                          <p:spTgt spid="62466">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2466">
                                            <p:txEl>
                                              <p:pRg st="5" end="5"/>
                                            </p:txEl>
                                          </p:spTgt>
                                        </p:tgtEl>
                                        <p:attrNameLst>
                                          <p:attrName>style.visibility</p:attrName>
                                        </p:attrNameLst>
                                      </p:cBhvr>
                                      <p:to>
                                        <p:strVal val="visible"/>
                                      </p:to>
                                    </p:set>
                                    <p:animEffect transition="in" filter="barn(inVertical)">
                                      <p:cBhvr>
                                        <p:cTn id="22" dur="500"/>
                                        <p:tgtEl>
                                          <p:spTgt spid="62466">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2466">
                                            <p:txEl>
                                              <p:pRg st="6" end="6"/>
                                            </p:txEl>
                                          </p:spTgt>
                                        </p:tgtEl>
                                        <p:attrNameLst>
                                          <p:attrName>style.visibility</p:attrName>
                                        </p:attrNameLst>
                                      </p:cBhvr>
                                      <p:to>
                                        <p:strVal val="visible"/>
                                      </p:to>
                                    </p:set>
                                    <p:animEffect transition="in" filter="barn(inVertical)">
                                      <p:cBhvr>
                                        <p:cTn id="25" dur="500"/>
                                        <p:tgtEl>
                                          <p:spTgt spid="62466">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2466">
                                            <p:txEl>
                                              <p:pRg st="7" end="7"/>
                                            </p:txEl>
                                          </p:spTgt>
                                        </p:tgtEl>
                                        <p:attrNameLst>
                                          <p:attrName>style.visibility</p:attrName>
                                        </p:attrNameLst>
                                      </p:cBhvr>
                                      <p:to>
                                        <p:strVal val="visible"/>
                                      </p:to>
                                    </p:set>
                                    <p:animEffect transition="in" filter="barn(inVertical)">
                                      <p:cBhvr>
                                        <p:cTn id="28" dur="500"/>
                                        <p:tgtEl>
                                          <p:spTgt spid="62466">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2466">
                                            <p:txEl>
                                              <p:pRg st="8" end="8"/>
                                            </p:txEl>
                                          </p:spTgt>
                                        </p:tgtEl>
                                        <p:attrNameLst>
                                          <p:attrName>style.visibility</p:attrName>
                                        </p:attrNameLst>
                                      </p:cBhvr>
                                      <p:to>
                                        <p:strVal val="visible"/>
                                      </p:to>
                                    </p:set>
                                    <p:animEffect transition="in" filter="barn(inVertical)">
                                      <p:cBhvr>
                                        <p:cTn id="31" dur="500"/>
                                        <p:tgtEl>
                                          <p:spTgt spid="62466">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2466">
                                            <p:txEl>
                                              <p:pRg st="9" end="9"/>
                                            </p:txEl>
                                          </p:spTgt>
                                        </p:tgtEl>
                                        <p:attrNameLst>
                                          <p:attrName>style.visibility</p:attrName>
                                        </p:attrNameLst>
                                      </p:cBhvr>
                                      <p:to>
                                        <p:strVal val="visible"/>
                                      </p:to>
                                    </p:set>
                                    <p:animEffect transition="in" filter="barn(inVertical)">
                                      <p:cBhvr>
                                        <p:cTn id="34" dur="500"/>
                                        <p:tgtEl>
                                          <p:spTgt spid="6246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Hodnocení práce po formální stránce</a:t>
            </a:r>
            <a:endParaRPr lang="sk-SK" dirty="0"/>
          </a:p>
        </p:txBody>
      </p:sp>
      <p:sp>
        <p:nvSpPr>
          <p:cNvPr id="3" name="Content Placeholder 2"/>
          <p:cNvSpPr>
            <a:spLocks noGrp="1"/>
          </p:cNvSpPr>
          <p:nvPr>
            <p:ph idx="1"/>
          </p:nvPr>
        </p:nvSpPr>
        <p:spPr/>
        <p:txBody>
          <a:bodyPr/>
          <a:lstStyle/>
          <a:p>
            <a:r>
              <a:rPr lang="cs-CZ" sz="2200" dirty="0" smtClean="0"/>
              <a:t>Formální zpracovaní vypovídá o kvalitě práce</a:t>
            </a:r>
          </a:p>
          <a:p>
            <a:r>
              <a:rPr lang="cs-CZ" sz="2200" dirty="0" smtClean="0"/>
              <a:t>Struktura výkladu. Je struktura práce logická? </a:t>
            </a:r>
          </a:p>
          <a:p>
            <a:r>
              <a:rPr lang="cs-CZ" sz="2200" dirty="0" smtClean="0"/>
              <a:t>Obsahuje text irelevantní balastní pasáže?</a:t>
            </a:r>
          </a:p>
          <a:p>
            <a:r>
              <a:rPr lang="cs-CZ" sz="2200" dirty="0" smtClean="0"/>
              <a:t>Je u všech převzatých informací uveden jejich zdroj?</a:t>
            </a:r>
          </a:p>
          <a:p>
            <a:r>
              <a:rPr lang="cs-CZ" sz="2200" dirty="0" smtClean="0"/>
              <a:t>K nejzávažnějším etickým prohřeškům patří plagiátorství, tj. (byť i nezáměrné).</a:t>
            </a:r>
            <a:br>
              <a:rPr lang="cs-CZ" sz="2200" dirty="0" smtClean="0"/>
            </a:br>
            <a:r>
              <a:rPr lang="cs-CZ" sz="2200" dirty="0" smtClean="0"/>
              <a:t>Viz </a:t>
            </a:r>
            <a:r>
              <a:rPr lang="cs-CZ" sz="1400" dirty="0">
                <a:hlinkClick r:id="rId2"/>
              </a:rPr>
              <a:t>https://www.muni.cz/pro-media/tiskove-zpravy/rektor-masarykovy-univerzity-rozhodl-o-zahajeni-10-rizeni-o-odebrani-titulu</a:t>
            </a:r>
            <a:endParaRPr lang="cs-CZ" sz="1400" dirty="0" smtClean="0"/>
          </a:p>
          <a:p>
            <a:r>
              <a:rPr lang="cs-CZ" sz="2200" dirty="0" smtClean="0"/>
              <a:t>Kvalitní seznam použitých zdrojů</a:t>
            </a:r>
            <a:endParaRPr lang="cs-CZ" sz="22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Tree>
    <p:extLst>
      <p:ext uri="{BB962C8B-B14F-4D97-AF65-F5344CB8AC3E}">
        <p14:creationId xmlns:p14="http://schemas.microsoft.com/office/powerpoint/2010/main" val="216700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Obhajoba závěrečné práce</a:t>
            </a:r>
            <a:endParaRPr lang="cs-CZ" dirty="0"/>
          </a:p>
        </p:txBody>
      </p:sp>
      <p:sp>
        <p:nvSpPr>
          <p:cNvPr id="3" name="Content Placeholder 2"/>
          <p:cNvSpPr>
            <a:spLocks noGrp="1"/>
          </p:cNvSpPr>
          <p:nvPr>
            <p:ph idx="1"/>
          </p:nvPr>
        </p:nvSpPr>
        <p:spPr>
          <a:xfrm>
            <a:off x="720000" y="1584356"/>
            <a:ext cx="10753200" cy="4247644"/>
          </a:xfrm>
        </p:spPr>
        <p:txBody>
          <a:bodyPr/>
          <a:lstStyle/>
          <a:p>
            <a:r>
              <a:rPr lang="cs-CZ" sz="2400" dirty="0" smtClean="0"/>
              <a:t>Obhajoba závěrečné práce je nyní zásadní částí státní závěrečné zkoušky. Průběh:</a:t>
            </a:r>
          </a:p>
          <a:p>
            <a:pPr lvl="1"/>
            <a:r>
              <a:rPr lang="cs-CZ" dirty="0" smtClean="0"/>
              <a:t>Vaše </a:t>
            </a:r>
            <a:r>
              <a:rPr lang="cs-CZ" b="1" dirty="0" smtClean="0"/>
              <a:t>prezentace</a:t>
            </a:r>
            <a:r>
              <a:rPr lang="cs-CZ" dirty="0" smtClean="0"/>
              <a:t> (10-15 minut) </a:t>
            </a:r>
          </a:p>
          <a:p>
            <a:pPr lvl="1"/>
            <a:r>
              <a:rPr lang="cs-CZ" dirty="0" smtClean="0"/>
              <a:t>Posudky (vedoucí, oponent) a reakce na ně</a:t>
            </a:r>
          </a:p>
          <a:p>
            <a:pPr lvl="1"/>
            <a:r>
              <a:rPr lang="cs-CZ" dirty="0" smtClean="0"/>
              <a:t>Odborná rozprava nad prací</a:t>
            </a:r>
            <a:br>
              <a:rPr lang="cs-CZ" dirty="0" smtClean="0"/>
            </a:br>
            <a:endParaRPr lang="cs-CZ" dirty="0" smtClean="0"/>
          </a:p>
          <a:p>
            <a:pPr lvl="1"/>
            <a:r>
              <a:rPr lang="cs-CZ" dirty="0" smtClean="0"/>
              <a:t>Odborná rozprava na obecnější témata</a:t>
            </a:r>
            <a:br>
              <a:rPr lang="cs-CZ" dirty="0" smtClean="0"/>
            </a:br>
            <a:r>
              <a:rPr lang="cs-CZ" dirty="0" smtClean="0"/>
              <a:t>(Mikro</a:t>
            </a:r>
            <a:r>
              <a:rPr lang="cs-CZ" dirty="0" smtClean="0"/>
              <a:t>, Makro</a:t>
            </a:r>
            <a:r>
              <a:rPr lang="cs-CZ" dirty="0" smtClean="0"/>
              <a:t>, Veřejná </a:t>
            </a:r>
            <a:r>
              <a:rPr lang="cs-CZ" dirty="0" smtClean="0"/>
              <a:t>ekonomie, Veřejné finance…)</a:t>
            </a:r>
            <a:endParaRPr lang="cs-CZ" dirty="0" smtClean="0"/>
          </a:p>
          <a:p>
            <a:pPr lvl="1"/>
            <a:endParaRPr lang="cs-CZ" dirty="0" smtClean="0"/>
          </a:p>
          <a:p>
            <a:r>
              <a:rPr lang="cs-CZ" sz="2400" dirty="0" smtClean="0"/>
              <a:t>Doporučujeme zkusit si prezentaci nanečisto – nahlas, posluchači, čas.</a:t>
            </a:r>
          </a:p>
          <a:p>
            <a:r>
              <a:rPr lang="cs-CZ" sz="2400" dirty="0" smtClean="0"/>
              <a:t>Design prezentace (ESF layout)</a:t>
            </a:r>
          </a:p>
          <a:p>
            <a:r>
              <a:rPr lang="cs-CZ" sz="2400" dirty="0" smtClean="0"/>
              <a:t>Studenti podceňují důležitost prezentace </a:t>
            </a:r>
            <a:r>
              <a:rPr lang="cs-CZ" sz="2400" dirty="0" smtClean="0"/>
              <a:t>BP</a:t>
            </a:r>
            <a:r>
              <a:rPr lang="cs-CZ" sz="2400" dirty="0" smtClean="0"/>
              <a:t>. </a:t>
            </a:r>
          </a:p>
          <a:p>
            <a:endParaRPr lang="cs-CZ" sz="2400" dirty="0"/>
          </a:p>
        </p:txBody>
      </p:sp>
      <p:sp>
        <p:nvSpPr>
          <p:cNvPr id="4" name="Šipka doprava 3"/>
          <p:cNvSpPr/>
          <p:nvPr/>
        </p:nvSpPr>
        <p:spPr bwMode="auto">
          <a:xfrm rot="10076211">
            <a:off x="6905554" y="2831110"/>
            <a:ext cx="882495" cy="44606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
        <p:nvSpPr>
          <p:cNvPr id="5" name="TextovéPole 4"/>
          <p:cNvSpPr txBox="1"/>
          <p:nvPr/>
        </p:nvSpPr>
        <p:spPr>
          <a:xfrm>
            <a:off x="7532482" y="3839393"/>
            <a:ext cx="2281475" cy="461665"/>
          </a:xfrm>
          <a:prstGeom prst="rect">
            <a:avLst/>
          </a:prstGeom>
          <a:noFill/>
        </p:spPr>
        <p:txBody>
          <a:bodyPr wrap="square" rtlCol="0">
            <a:spAutoFit/>
          </a:bodyPr>
          <a:lstStyle/>
          <a:p>
            <a:r>
              <a:rPr lang="cs-CZ" dirty="0" smtClean="0"/>
              <a:t>Druhá známka</a:t>
            </a:r>
            <a:endParaRPr lang="cs-CZ" dirty="0"/>
          </a:p>
        </p:txBody>
      </p:sp>
      <p:sp>
        <p:nvSpPr>
          <p:cNvPr id="6" name="Šipka doprava 5"/>
          <p:cNvSpPr/>
          <p:nvPr/>
        </p:nvSpPr>
        <p:spPr bwMode="auto">
          <a:xfrm rot="10800000">
            <a:off x="6682775" y="3839393"/>
            <a:ext cx="656024" cy="39556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
        <p:nvSpPr>
          <p:cNvPr id="8" name="Pravá složená závorka 7"/>
          <p:cNvSpPr/>
          <p:nvPr/>
        </p:nvSpPr>
        <p:spPr bwMode="auto">
          <a:xfrm>
            <a:off x="6239438" y="2743820"/>
            <a:ext cx="525101" cy="987772"/>
          </a:xfrm>
          <a:prstGeom prst="rightBrac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
        <p:nvSpPr>
          <p:cNvPr id="11" name="TextovéPole 10"/>
          <p:cNvSpPr txBox="1"/>
          <p:nvPr/>
        </p:nvSpPr>
        <p:spPr>
          <a:xfrm>
            <a:off x="8001753" y="2732638"/>
            <a:ext cx="2281475" cy="461665"/>
          </a:xfrm>
          <a:prstGeom prst="rect">
            <a:avLst/>
          </a:prstGeom>
          <a:noFill/>
        </p:spPr>
        <p:txBody>
          <a:bodyPr wrap="square" rtlCol="0">
            <a:spAutoFit/>
          </a:bodyPr>
          <a:lstStyle/>
          <a:p>
            <a:r>
              <a:rPr lang="cs-CZ" dirty="0" smtClean="0"/>
              <a:t>První známka</a:t>
            </a:r>
            <a:endParaRPr lang="cs-CZ" dirty="0"/>
          </a:p>
        </p:txBody>
      </p:sp>
      <p:sp>
        <p:nvSpPr>
          <p:cNvPr id="7" name="Zástupný symbol pro zápatí 6"/>
          <p:cNvSpPr>
            <a:spLocks noGrp="1"/>
          </p:cNvSpPr>
          <p:nvPr>
            <p:ph type="ftr" sz="quarter" idx="10"/>
          </p:nvPr>
        </p:nvSpPr>
        <p:spPr/>
        <p:txBody>
          <a:bodyPr/>
          <a:lstStyle/>
          <a:p>
            <a:r>
              <a:rPr lang="cs-CZ" smtClean="0"/>
              <a:t>05.03.2020</a:t>
            </a:r>
            <a:endParaRPr lang="cs-CZ" dirty="0"/>
          </a:p>
        </p:txBody>
      </p:sp>
      <p:sp>
        <p:nvSpPr>
          <p:cNvPr id="9" name="Zástupný symbol pro číslo snímku 8"/>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Tree>
    <p:extLst>
      <p:ext uri="{BB962C8B-B14F-4D97-AF65-F5344CB8AC3E}">
        <p14:creationId xmlns:p14="http://schemas.microsoft.com/office/powerpoint/2010/main" val="47611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1"/>
          <p:cNvSpPr>
            <a:spLocks noGrp="1"/>
          </p:cNvSpPr>
          <p:nvPr>
            <p:ph type="title"/>
          </p:nvPr>
        </p:nvSpPr>
        <p:spPr/>
        <p:txBody>
          <a:bodyPr/>
          <a:lstStyle/>
          <a:p>
            <a:r>
              <a:rPr lang="cs-CZ" smtClean="0"/>
              <a:t>Jak prezentovat práci</a:t>
            </a:r>
            <a:endParaRPr lang="cs-CZ" dirty="0"/>
          </a:p>
        </p:txBody>
      </p:sp>
      <p:sp>
        <p:nvSpPr>
          <p:cNvPr id="57346" name="Zástupný symbol pro obsah 2"/>
          <p:cNvSpPr>
            <a:spLocks noGrp="1"/>
          </p:cNvSpPr>
          <p:nvPr>
            <p:ph idx="1"/>
          </p:nvPr>
        </p:nvSpPr>
        <p:spPr>
          <a:xfrm>
            <a:off x="654686" y="1328108"/>
            <a:ext cx="10753200" cy="5044700"/>
          </a:xfrm>
        </p:spPr>
        <p:txBody>
          <a:bodyPr/>
          <a:lstStyle/>
          <a:p>
            <a:r>
              <a:rPr lang="cs-CZ" sz="2400" dirty="0" smtClean="0"/>
              <a:t>Prezentujete pro komisi, které se snažíte co nejvíce usnadnit hodnocení Vaší práce. Není čas vysvětlovat detaily, naopak byste se měli věnovat zásadním věcem jako:</a:t>
            </a:r>
          </a:p>
          <a:p>
            <a:pPr lvl="1">
              <a:lnSpc>
                <a:spcPct val="150000"/>
              </a:lnSpc>
            </a:pPr>
            <a:r>
              <a:rPr lang="cs-CZ" sz="1800" dirty="0" smtClean="0"/>
              <a:t>Jaký je cíl práce</a:t>
            </a:r>
          </a:p>
          <a:p>
            <a:pPr lvl="1">
              <a:lnSpc>
                <a:spcPct val="150000"/>
              </a:lnSpc>
            </a:pPr>
            <a:r>
              <a:rPr lang="cs-CZ" sz="1800" dirty="0" smtClean="0"/>
              <a:t>Na jaké prameny jste navazovali</a:t>
            </a:r>
          </a:p>
          <a:p>
            <a:pPr lvl="1">
              <a:lnSpc>
                <a:spcPct val="150000"/>
              </a:lnSpc>
            </a:pPr>
            <a:r>
              <a:rPr lang="cs-CZ" sz="1800" dirty="0" smtClean="0"/>
              <a:t>Jak jste postupovali při zpracování</a:t>
            </a:r>
          </a:p>
          <a:p>
            <a:pPr lvl="1">
              <a:lnSpc>
                <a:spcPct val="150000"/>
              </a:lnSpc>
            </a:pPr>
            <a:r>
              <a:rPr lang="cs-CZ" sz="1800" dirty="0" smtClean="0"/>
              <a:t>S jakými problémy jste se při zpracování setkali</a:t>
            </a:r>
          </a:p>
          <a:p>
            <a:pPr lvl="1">
              <a:lnSpc>
                <a:spcPct val="150000"/>
              </a:lnSpc>
            </a:pPr>
            <a:r>
              <a:rPr lang="cs-CZ" sz="1800" dirty="0" smtClean="0"/>
              <a:t>Jaké jsou závěry práce, Co jste zjistili</a:t>
            </a:r>
          </a:p>
          <a:p>
            <a:pPr lvl="1">
              <a:lnSpc>
                <a:spcPct val="150000"/>
              </a:lnSpc>
            </a:pPr>
            <a:r>
              <a:rPr lang="cs-CZ" sz="1800" dirty="0" smtClean="0"/>
              <a:t>Jakou má práce přidanou hodnotu resp. jaký je Váš přínos</a:t>
            </a:r>
          </a:p>
          <a:p>
            <a:r>
              <a:rPr lang="cs-CZ" sz="2400" dirty="0" smtClean="0"/>
              <a:t>Vyhnout se „omáčce“ (struktura práce apod.)</a:t>
            </a:r>
          </a:p>
          <a:p>
            <a:r>
              <a:rPr lang="cs-CZ" sz="2400" dirty="0" smtClean="0"/>
              <a:t>Připravte si </a:t>
            </a:r>
            <a:r>
              <a:rPr lang="cs-CZ" sz="2400" dirty="0" err="1" smtClean="0"/>
              <a:t>slides</a:t>
            </a:r>
            <a:r>
              <a:rPr lang="cs-CZ" sz="2400" dirty="0" smtClean="0"/>
              <a:t> i k otázkám z posudku</a:t>
            </a:r>
            <a:endParaRPr lang="cs-CZ" sz="24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Tree>
    <p:extLst>
      <p:ext uri="{BB962C8B-B14F-4D97-AF65-F5344CB8AC3E}">
        <p14:creationId xmlns:p14="http://schemas.microsoft.com/office/powerpoint/2010/main" val="201402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0" y="233999"/>
            <a:ext cx="11302486" cy="451576"/>
          </a:xfrm>
        </p:spPr>
        <p:txBody>
          <a:bodyPr/>
          <a:lstStyle/>
          <a:p>
            <a:r>
              <a:rPr lang="cs-CZ" dirty="0"/>
              <a:t>Hodnocení </a:t>
            </a:r>
            <a:r>
              <a:rPr lang="cs-CZ" dirty="0" smtClean="0"/>
              <a:t>260 diplomek odevzdaných na KVE</a:t>
            </a:r>
            <a:endParaRPr lang="cs-CZ"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929" y="640927"/>
            <a:ext cx="7632848" cy="55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5560" y="6229344"/>
            <a:ext cx="7632848" cy="369332"/>
          </a:xfrm>
          <a:prstGeom prst="rect">
            <a:avLst/>
          </a:prstGeom>
          <a:solidFill>
            <a:schemeClr val="bg1"/>
          </a:solidFill>
        </p:spPr>
        <p:txBody>
          <a:bodyPr wrap="square">
            <a:spAutoFit/>
          </a:bodyPr>
          <a:lstStyle/>
          <a:p>
            <a:r>
              <a:rPr lang="en-US" sz="1800" dirty="0"/>
              <a:t>	Data: </a:t>
            </a:r>
            <a:r>
              <a:rPr lang="sk-SK" sz="1800" dirty="0"/>
              <a:t>260 študentov KVE (prezenční), ktorí obhájili DP 2013-16</a:t>
            </a:r>
          </a:p>
        </p:txBody>
      </p:sp>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Tree>
    <p:extLst>
      <p:ext uri="{BB962C8B-B14F-4D97-AF65-F5344CB8AC3E}">
        <p14:creationId xmlns:p14="http://schemas.microsoft.com/office/powerpoint/2010/main" val="211775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616" y="1675532"/>
            <a:ext cx="6336704" cy="463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55478" y="255082"/>
            <a:ext cx="8896864" cy="1484784"/>
          </a:xfrm>
          <a:solidFill>
            <a:schemeClr val="bg1"/>
          </a:solidFill>
        </p:spPr>
        <p:txBody>
          <a:bodyPr/>
          <a:lstStyle/>
          <a:p>
            <a:pPr>
              <a:lnSpc>
                <a:spcPct val="100000"/>
              </a:lnSpc>
            </a:pPr>
            <a:r>
              <a:rPr lang="cs-CZ" sz="2800" dirty="0"/>
              <a:t>V 40% </a:t>
            </a:r>
            <a:r>
              <a:rPr lang="cs-CZ" sz="2800" dirty="0" err="1" smtClean="0"/>
              <a:t>prípadoch</a:t>
            </a:r>
            <a:r>
              <a:rPr lang="cs-CZ" sz="2800" dirty="0" smtClean="0"/>
              <a:t> </a:t>
            </a:r>
            <a:r>
              <a:rPr lang="cs-CZ" sz="2800" dirty="0" err="1" smtClean="0"/>
              <a:t>ak</a:t>
            </a:r>
            <a:r>
              <a:rPr lang="cs-CZ" sz="2800" dirty="0" smtClean="0"/>
              <a:t> </a:t>
            </a:r>
            <a:r>
              <a:rPr lang="cs-CZ" sz="2800" dirty="0" err="1"/>
              <a:t>školiteľ</a:t>
            </a:r>
            <a:r>
              <a:rPr lang="cs-CZ" sz="2800" dirty="0"/>
              <a:t> a oponent </a:t>
            </a:r>
            <a:r>
              <a:rPr lang="cs-CZ" sz="2800" dirty="0" err="1"/>
              <a:t>navrhujú</a:t>
            </a:r>
            <a:r>
              <a:rPr lang="cs-CZ" sz="2800" dirty="0"/>
              <a:t> </a:t>
            </a:r>
            <a:r>
              <a:rPr lang="cs-CZ" sz="2800" dirty="0" err="1"/>
              <a:t>rovnakú</a:t>
            </a:r>
            <a:r>
              <a:rPr lang="cs-CZ" sz="2800" dirty="0"/>
              <a:t> známku </a:t>
            </a:r>
            <a:r>
              <a:rPr lang="cs-CZ" sz="2800" dirty="0" err="1"/>
              <a:t>komisia</a:t>
            </a:r>
            <a:r>
              <a:rPr lang="cs-CZ" sz="2800" dirty="0"/>
              <a:t> známku </a:t>
            </a:r>
            <a:r>
              <a:rPr lang="cs-CZ" sz="2800" dirty="0" err="1"/>
              <a:t>zmenila</a:t>
            </a:r>
            <a:r>
              <a:rPr lang="cs-CZ" sz="2800" dirty="0"/>
              <a:t/>
            </a:r>
            <a:br>
              <a:rPr lang="cs-CZ" sz="2800" dirty="0"/>
            </a:br>
            <a:r>
              <a:rPr lang="cs-CZ" sz="1800" dirty="0"/>
              <a:t>(histogram ukazuje </a:t>
            </a:r>
            <a:r>
              <a:rPr lang="cs-CZ" sz="1800" dirty="0" err="1"/>
              <a:t>rozdiel</a:t>
            </a:r>
            <a:r>
              <a:rPr lang="cs-CZ" sz="1800" dirty="0"/>
              <a:t> v </a:t>
            </a:r>
            <a:r>
              <a:rPr lang="cs-CZ" sz="1800" dirty="0" err="1"/>
              <a:t>známke</a:t>
            </a:r>
            <a:r>
              <a:rPr lang="cs-CZ" sz="1800" dirty="0"/>
              <a:t> </a:t>
            </a:r>
            <a:r>
              <a:rPr lang="cs-CZ" sz="1800" dirty="0" err="1"/>
              <a:t>školiteľa</a:t>
            </a:r>
            <a:r>
              <a:rPr lang="cs-CZ" sz="1800" dirty="0"/>
              <a:t> a </a:t>
            </a:r>
            <a:r>
              <a:rPr lang="cs-CZ" sz="1800" dirty="0" err="1"/>
              <a:t>komisie</a:t>
            </a:r>
            <a:r>
              <a:rPr lang="cs-CZ" sz="1800" dirty="0"/>
              <a:t>)</a:t>
            </a:r>
            <a:endParaRPr lang="sk-SK" sz="1800" dirty="0"/>
          </a:p>
        </p:txBody>
      </p:sp>
      <p:sp>
        <p:nvSpPr>
          <p:cNvPr id="3" name="Content Placeholder 2"/>
          <p:cNvSpPr>
            <a:spLocks noGrp="1"/>
          </p:cNvSpPr>
          <p:nvPr>
            <p:ph idx="1"/>
          </p:nvPr>
        </p:nvSpPr>
        <p:spPr>
          <a:xfrm>
            <a:off x="3431704" y="2362574"/>
            <a:ext cx="1800200" cy="1138435"/>
          </a:xfrm>
        </p:spPr>
        <p:txBody>
          <a:bodyPr>
            <a:normAutofit fontScale="62500" lnSpcReduction="20000"/>
          </a:bodyPr>
          <a:lstStyle/>
          <a:p>
            <a:pPr marL="0" indent="0" algn="ctr">
              <a:buNone/>
            </a:pPr>
            <a:r>
              <a:rPr lang="sk-SK" dirty="0"/>
              <a:t>Komisia zhoršila známku</a:t>
            </a:r>
            <a:br>
              <a:rPr lang="sk-SK" dirty="0"/>
            </a:br>
            <a:endParaRPr lang="sk-SK" dirty="0"/>
          </a:p>
        </p:txBody>
      </p:sp>
      <p:sp>
        <p:nvSpPr>
          <p:cNvPr id="7" name="Content Placeholder 2"/>
          <p:cNvSpPr txBox="1">
            <a:spLocks/>
          </p:cNvSpPr>
          <p:nvPr/>
        </p:nvSpPr>
        <p:spPr>
          <a:xfrm>
            <a:off x="6960096" y="2349977"/>
            <a:ext cx="2305202" cy="1138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Comic Sans MS" pitchFamily="66" charset="0"/>
                <a:ea typeface="+mn-ea"/>
                <a:cs typeface="Calibri" pitchFamily="34" charset="0"/>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Comic Sans MS" pitchFamily="66"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Comic Sans MS" pitchFamily="66" charset="0"/>
                <a:ea typeface="+mn-ea"/>
                <a:cs typeface="Calibri" pitchFamily="34" charset="0"/>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Comic Sans MS" pitchFamily="66"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Comic Sans MS" pitchFamily="66" charset="0"/>
                <a:ea typeface="+mn-ea"/>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sk-SK" sz="1800" dirty="0">
                <a:latin typeface="+mn-lt"/>
              </a:rPr>
              <a:t>Komisia zlepšila známku</a:t>
            </a:r>
          </a:p>
          <a:p>
            <a:pPr marL="0" indent="0" algn="ctr">
              <a:buNone/>
            </a:pPr>
            <a:r>
              <a:rPr lang="sk-SK" sz="1800" dirty="0">
                <a:latin typeface="+mn-lt"/>
              </a:rPr>
              <a:t> </a:t>
            </a:r>
          </a:p>
        </p:txBody>
      </p:sp>
      <p:sp>
        <p:nvSpPr>
          <p:cNvPr id="6" name="Rectangle 5"/>
          <p:cNvSpPr/>
          <p:nvPr/>
        </p:nvSpPr>
        <p:spPr>
          <a:xfrm>
            <a:off x="3791744" y="6218612"/>
            <a:ext cx="4572000" cy="326941"/>
          </a:xfrm>
          <a:prstGeom prst="rect">
            <a:avLst/>
          </a:prstGeom>
          <a:solidFill>
            <a:schemeClr val="bg1"/>
          </a:solidFill>
        </p:spPr>
        <p:txBody>
          <a:bodyPr vert="horz" lIns="91440" tIns="45720" rIns="91440" bIns="45720" rtlCol="0">
            <a:normAutofit/>
          </a:bodyPr>
          <a:lstStyle/>
          <a:p>
            <a:pPr algn="ctr">
              <a:spcBef>
                <a:spcPct val="20000"/>
              </a:spcBef>
              <a:buFont typeface="Arial" pitchFamily="34" charset="0"/>
              <a:buNone/>
            </a:pPr>
            <a:r>
              <a:rPr lang="cs-CZ" sz="1200" dirty="0" err="1"/>
              <a:t>školiteľ</a:t>
            </a:r>
            <a:r>
              <a:rPr lang="cs-CZ" sz="1200" dirty="0"/>
              <a:t> a oponent </a:t>
            </a:r>
            <a:r>
              <a:rPr lang="cs-CZ" sz="1200" dirty="0" err="1"/>
              <a:t>navrhujú</a:t>
            </a:r>
            <a:r>
              <a:rPr lang="cs-CZ" sz="1200" dirty="0"/>
              <a:t> </a:t>
            </a:r>
            <a:r>
              <a:rPr lang="cs-CZ" sz="1200" dirty="0" err="1"/>
              <a:t>rovnakú</a:t>
            </a:r>
            <a:r>
              <a:rPr lang="cs-CZ" sz="1200" dirty="0"/>
              <a:t> známku, N=100</a:t>
            </a:r>
            <a:endParaRPr lang="cs-CZ" sz="1200" dirty="0">
              <a:latin typeface="Comic Sans MS" pitchFamily="66" charset="0"/>
              <a:cs typeface="Calibri" pitchFamily="34" charset="0"/>
            </a:endParaRPr>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Tree>
    <p:extLst>
      <p:ext uri="{BB962C8B-B14F-4D97-AF65-F5344CB8AC3E}">
        <p14:creationId xmlns:p14="http://schemas.microsoft.com/office/powerpoint/2010/main" val="4716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smtClean="0"/>
              <a:t>Další rady a doporučení (formální stránka)</a:t>
            </a:r>
            <a:endParaRPr lang="cs-CZ" dirty="0"/>
          </a:p>
        </p:txBody>
      </p:sp>
      <p:sp>
        <p:nvSpPr>
          <p:cNvPr id="5" name="Zástupný symbol pro obsah 4"/>
          <p:cNvSpPr>
            <a:spLocks noGrp="1"/>
          </p:cNvSpPr>
          <p:nvPr>
            <p:ph idx="1"/>
          </p:nvPr>
        </p:nvSpPr>
        <p:spPr/>
        <p:txBody>
          <a:bodyPr/>
          <a:lstStyle/>
          <a:p>
            <a:r>
              <a:rPr lang="cs-CZ" dirty="0" smtClean="0"/>
              <a:t>V dalších </a:t>
            </a:r>
            <a:r>
              <a:rPr lang="cs-CZ" dirty="0" err="1" smtClean="0"/>
              <a:t>slidech</a:t>
            </a:r>
            <a:r>
              <a:rPr lang="cs-CZ" dirty="0" smtClean="0"/>
              <a:t> najdete několik doporučení – jak citovat, jaké typy grafů a tabulek ne/vkládat do textu apod.</a:t>
            </a:r>
          </a:p>
          <a:p>
            <a:r>
              <a:rPr lang="cs-CZ" dirty="0" smtClean="0"/>
              <a:t>Vždy konzultujte výše uvedené i s vedoucím DP a respektujte jeho/její </a:t>
            </a:r>
            <a:r>
              <a:rPr lang="cs-CZ" dirty="0" smtClean="0"/>
              <a:t>doporučení</a:t>
            </a:r>
            <a:endParaRPr lang="cs-CZ" dirty="0" smtClean="0"/>
          </a:p>
          <a:p>
            <a:endParaRPr lang="cs-CZ" dirty="0"/>
          </a:p>
        </p:txBody>
      </p:sp>
    </p:spTree>
    <p:extLst>
      <p:ext uri="{BB962C8B-B14F-4D97-AF65-F5344CB8AC3E}">
        <p14:creationId xmlns:p14="http://schemas.microsoft.com/office/powerpoint/2010/main" val="218696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Podmínky k udělení zápočtu</a:t>
            </a:r>
            <a:br>
              <a:rPr lang="cs-CZ" dirty="0"/>
            </a:br>
            <a:endParaRPr lang="cs-CZ" dirty="0"/>
          </a:p>
        </p:txBody>
      </p:sp>
      <p:sp>
        <p:nvSpPr>
          <p:cNvPr id="3" name="Content Placeholder 2"/>
          <p:cNvSpPr>
            <a:spLocks noGrp="1"/>
          </p:cNvSpPr>
          <p:nvPr>
            <p:ph idx="1"/>
          </p:nvPr>
        </p:nvSpPr>
        <p:spPr>
          <a:xfrm>
            <a:off x="720000" y="1692002"/>
            <a:ext cx="11075760" cy="4174644"/>
          </a:xfrm>
        </p:spPr>
        <p:txBody>
          <a:bodyPr/>
          <a:lstStyle/>
          <a:p>
            <a:pPr lvl="1"/>
            <a:r>
              <a:rPr lang="cs-CZ" dirty="0" smtClean="0"/>
              <a:t>Účast (aktivní) na </a:t>
            </a:r>
            <a:r>
              <a:rPr lang="cs-CZ" dirty="0" smtClean="0"/>
              <a:t>semináři (5/3)</a:t>
            </a:r>
            <a:endParaRPr lang="cs-CZ" dirty="0" smtClean="0"/>
          </a:p>
          <a:p>
            <a:pPr lvl="1"/>
            <a:endParaRPr lang="cs-CZ" dirty="0" smtClean="0"/>
          </a:p>
          <a:p>
            <a:pPr lvl="1"/>
            <a:r>
              <a:rPr lang="cs-CZ" dirty="0" smtClean="0"/>
              <a:t>Odevzdání </a:t>
            </a:r>
            <a:r>
              <a:rPr lang="cs-CZ" i="1" dirty="0" smtClean="0"/>
              <a:t>domácího </a:t>
            </a:r>
            <a:r>
              <a:rPr lang="cs-CZ" dirty="0" smtClean="0"/>
              <a:t>úkolu zadaného na semináři </a:t>
            </a:r>
            <a:r>
              <a:rPr lang="cs-CZ" dirty="0" smtClean="0"/>
              <a:t>5/3 do </a:t>
            </a:r>
            <a:r>
              <a:rPr lang="cs-CZ" dirty="0" err="1" smtClean="0"/>
              <a:t>odevzdávárny</a:t>
            </a:r>
            <a:r>
              <a:rPr lang="cs-CZ" dirty="0" smtClean="0"/>
              <a:t> na </a:t>
            </a:r>
            <a:r>
              <a:rPr lang="cs-CZ" dirty="0" err="1" smtClean="0"/>
              <a:t>Isu</a:t>
            </a:r>
            <a:r>
              <a:rPr lang="cs-CZ" dirty="0" smtClean="0"/>
              <a:t>.</a:t>
            </a:r>
          </a:p>
          <a:p>
            <a:pPr lvl="1"/>
            <a:endParaRPr lang="cs-CZ" dirty="0"/>
          </a:p>
          <a:p>
            <a:pPr lvl="1"/>
            <a:r>
              <a:rPr lang="cs-CZ" dirty="0" smtClean="0"/>
              <a:t>Vypracování </a:t>
            </a:r>
            <a:r>
              <a:rPr lang="cs-CZ" dirty="0" smtClean="0"/>
              <a:t>(společně s </a:t>
            </a:r>
            <a:r>
              <a:rPr lang="cs-CZ" dirty="0" smtClean="0"/>
              <a:t>vedoucím) oficiálního </a:t>
            </a:r>
            <a:r>
              <a:rPr lang="cs-CZ" dirty="0" smtClean="0"/>
              <a:t>zadání </a:t>
            </a:r>
            <a:r>
              <a:rPr lang="cs-CZ" dirty="0" smtClean="0"/>
              <a:t>BP</a:t>
            </a:r>
            <a:r>
              <a:rPr lang="cs-CZ" dirty="0"/>
              <a:t>. Schválené zadání je následně závazným dokumentem pro vypracování závěrečné práce.</a:t>
            </a:r>
          </a:p>
          <a:p>
            <a:pPr lvl="1"/>
            <a:endParaRPr lang="cs-CZ" dirty="0"/>
          </a:p>
          <a:p>
            <a:pPr lvl="1"/>
            <a:r>
              <a:rPr lang="cs-CZ" dirty="0" smtClean="0"/>
              <a:t>Odevzdání úvodu </a:t>
            </a:r>
            <a:r>
              <a:rPr lang="cs-CZ" dirty="0" smtClean="0"/>
              <a:t>BP </a:t>
            </a:r>
            <a:r>
              <a:rPr lang="cs-CZ" dirty="0"/>
              <a:t>v požadované struktuře a rozsahu </a:t>
            </a:r>
            <a:r>
              <a:rPr lang="cs-CZ" dirty="0" smtClean="0"/>
              <a:t>do </a:t>
            </a:r>
            <a:r>
              <a:rPr lang="cs-CZ" dirty="0" err="1"/>
              <a:t>odevzdávárny</a:t>
            </a:r>
            <a:r>
              <a:rPr lang="cs-CZ" dirty="0"/>
              <a:t> </a:t>
            </a:r>
            <a:r>
              <a:rPr lang="cs-CZ" dirty="0" smtClean="0"/>
              <a:t>v IS. Požadavky i další </a:t>
            </a:r>
            <a:r>
              <a:rPr lang="cs-CZ" dirty="0"/>
              <a:t>kritéria nebo výjimky k ukončení kurzu stanovuje školitel.</a:t>
            </a:r>
          </a:p>
          <a:p>
            <a:pPr marL="324000" lvl="1" indent="0">
              <a:buNone/>
            </a:pPr>
            <a:endParaRPr lang="en-US" dirty="0" smtClean="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Tree>
    <p:extLst>
      <p:ext uri="{BB962C8B-B14F-4D97-AF65-F5344CB8AC3E}">
        <p14:creationId xmlns:p14="http://schemas.microsoft.com/office/powerpoint/2010/main" val="21399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Přímá citace - krátký citát</a:t>
            </a:r>
            <a:endParaRPr lang="sk-SK" dirty="0"/>
          </a:p>
        </p:txBody>
      </p:sp>
      <p:sp>
        <p:nvSpPr>
          <p:cNvPr id="3" name="Content Placeholder 2"/>
          <p:cNvSpPr>
            <a:spLocks noGrp="1"/>
          </p:cNvSpPr>
          <p:nvPr>
            <p:ph idx="1"/>
          </p:nvPr>
        </p:nvSpPr>
        <p:spPr>
          <a:xfrm>
            <a:off x="719400" y="1244962"/>
            <a:ext cx="11015400" cy="4749438"/>
          </a:xfrm>
        </p:spPr>
        <p:txBody>
          <a:bodyPr/>
          <a:lstStyle/>
          <a:p>
            <a:r>
              <a:rPr lang="sk-SK" sz="2400" dirty="0"/>
              <a:t>Doslovné </a:t>
            </a:r>
            <a:r>
              <a:rPr lang="sk-SK" sz="2400" dirty="0" err="1"/>
              <a:t>převzetí</a:t>
            </a:r>
            <a:r>
              <a:rPr lang="sk-SK" sz="2400" dirty="0"/>
              <a:t> textu autora.</a:t>
            </a:r>
          </a:p>
          <a:p>
            <a:r>
              <a:rPr lang="cs-CZ" sz="2400" dirty="0"/>
              <a:t>Citovaný text odlište buď uvozovkami nebo odsazením (pro delší citáty), ne oboje současně. Každou citaci označte. </a:t>
            </a:r>
          </a:p>
          <a:p>
            <a:r>
              <a:rPr lang="cs-CZ" sz="2400" dirty="0"/>
              <a:t>Text italikou slouží ke zvýraznění, ne k citaci.</a:t>
            </a:r>
          </a:p>
          <a:p>
            <a:r>
              <a:rPr lang="sk-SK" sz="2400" dirty="0" err="1"/>
              <a:t>Přímá</a:t>
            </a:r>
            <a:r>
              <a:rPr lang="sk-SK" sz="2400" dirty="0"/>
              <a:t> </a:t>
            </a:r>
            <a:r>
              <a:rPr lang="sk-SK" sz="2400" dirty="0" err="1"/>
              <a:t>citace</a:t>
            </a:r>
            <a:r>
              <a:rPr lang="sk-SK" sz="2400" dirty="0"/>
              <a:t> </a:t>
            </a:r>
            <a:r>
              <a:rPr lang="sk-SK" sz="2400" dirty="0" err="1"/>
              <a:t>bývá</a:t>
            </a:r>
            <a:r>
              <a:rPr lang="sk-SK" sz="2400" dirty="0"/>
              <a:t> v textu </a:t>
            </a:r>
            <a:r>
              <a:rPr lang="sk-SK" sz="2400" dirty="0" err="1"/>
              <a:t>uvedena</a:t>
            </a:r>
            <a:r>
              <a:rPr lang="sk-SK" sz="2400" dirty="0"/>
              <a:t> </a:t>
            </a:r>
            <a:r>
              <a:rPr lang="sk-SK" sz="2400" dirty="0" err="1"/>
              <a:t>např</a:t>
            </a:r>
            <a:r>
              <a:rPr lang="sk-SK" sz="2400" dirty="0"/>
              <a:t>.:</a:t>
            </a:r>
          </a:p>
          <a:p>
            <a:pPr lvl="1"/>
            <a:r>
              <a:rPr lang="sk-SK" dirty="0"/>
              <a:t>Novák (2010, s. 87) tvrdí, že …</a:t>
            </a:r>
          </a:p>
          <a:p>
            <a:pPr lvl="1"/>
            <a:r>
              <a:rPr lang="sk-SK" dirty="0" err="1"/>
              <a:t>Podle</a:t>
            </a:r>
            <a:r>
              <a:rPr lang="sk-SK" dirty="0"/>
              <a:t> Nováka (2010, s. 87) je …</a:t>
            </a:r>
          </a:p>
          <a:p>
            <a:pPr lvl="1"/>
            <a:r>
              <a:rPr lang="sk-SK" dirty="0"/>
              <a:t>Jak </a:t>
            </a:r>
            <a:r>
              <a:rPr lang="sk-SK" dirty="0" err="1"/>
              <a:t>uvádí</a:t>
            </a:r>
            <a:r>
              <a:rPr lang="sk-SK" dirty="0"/>
              <a:t> Novák (2010), </a:t>
            </a:r>
            <a:r>
              <a:rPr lang="sk-SK" dirty="0" err="1"/>
              <a:t>všechny</a:t>
            </a:r>
            <a:r>
              <a:rPr lang="sk-SK" dirty="0"/>
              <a:t>…</a:t>
            </a:r>
          </a:p>
          <a:p>
            <a:pPr lvl="1"/>
            <a:r>
              <a:rPr lang="sk-SK" dirty="0"/>
              <a:t>… je </a:t>
            </a:r>
            <a:r>
              <a:rPr lang="sk-SK" dirty="0" err="1"/>
              <a:t>zcela</a:t>
            </a:r>
            <a:r>
              <a:rPr lang="sk-SK" dirty="0"/>
              <a:t> zásadní.“ (Novák, 2010, s. 87)</a:t>
            </a:r>
          </a:p>
          <a:p>
            <a:r>
              <a:rPr lang="sk-SK" sz="2400" dirty="0"/>
              <a:t>v práci by </a:t>
            </a:r>
            <a:r>
              <a:rPr lang="sk-SK" sz="2400" dirty="0" err="1"/>
              <a:t>nemělo</a:t>
            </a:r>
            <a:r>
              <a:rPr lang="sk-SK" sz="2400" dirty="0"/>
              <a:t> </a:t>
            </a:r>
            <a:r>
              <a:rPr lang="sk-SK" sz="2400" dirty="0" err="1"/>
              <a:t>být</a:t>
            </a:r>
            <a:r>
              <a:rPr lang="sk-SK" sz="2400" dirty="0"/>
              <a:t> </a:t>
            </a:r>
            <a:r>
              <a:rPr lang="sk-SK" sz="2400" dirty="0" err="1"/>
              <a:t>více</a:t>
            </a:r>
            <a:r>
              <a:rPr lang="sk-SK" sz="2400" dirty="0"/>
              <a:t> než 10 % </a:t>
            </a:r>
            <a:r>
              <a:rPr lang="sk-SK" sz="2400" dirty="0" err="1"/>
              <a:t>přímých</a:t>
            </a:r>
            <a:r>
              <a:rPr lang="sk-SK" sz="2400" dirty="0"/>
              <a:t> </a:t>
            </a:r>
            <a:r>
              <a:rPr lang="sk-SK" sz="2400" dirty="0" err="1"/>
              <a:t>citacích</a:t>
            </a:r>
            <a:r>
              <a:rPr lang="sk-SK" sz="2400" dirty="0"/>
              <a:t>, </a:t>
            </a:r>
            <a:r>
              <a:rPr lang="sk-SK" sz="2400" dirty="0" err="1"/>
              <a:t>doporučuje</a:t>
            </a:r>
            <a:r>
              <a:rPr lang="sk-SK" sz="2400" dirty="0"/>
              <a:t> </a:t>
            </a:r>
            <a:r>
              <a:rPr lang="sk-SK" sz="2400" dirty="0" err="1"/>
              <a:t>se</a:t>
            </a:r>
            <a:r>
              <a:rPr lang="sk-SK" sz="2400" dirty="0"/>
              <a:t> kolem 5 %</a:t>
            </a:r>
          </a:p>
          <a:p>
            <a:pPr lvl="1"/>
            <a:endParaRPr lang="sk-SK" sz="1800" dirty="0"/>
          </a:p>
          <a:p>
            <a:pPr lvl="1"/>
            <a:endParaRPr lang="sk-SK" sz="1800" dirty="0"/>
          </a:p>
          <a:p>
            <a:endParaRPr lang="sk-SK" sz="24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extLst>
      <p:ext uri="{BB962C8B-B14F-4D97-AF65-F5344CB8AC3E}">
        <p14:creationId xmlns:p14="http://schemas.microsoft.com/office/powerpoint/2010/main" val="248939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87CCEF-EB1A-4B59-A1C1-8BFA1094B872}"/>
              </a:ext>
            </a:extLst>
          </p:cNvPr>
          <p:cNvSpPr>
            <a:spLocks noGrp="1"/>
          </p:cNvSpPr>
          <p:nvPr>
            <p:ph type="pic" sz="quarter" idx="12"/>
          </p:nvPr>
        </p:nvSpPr>
        <p:spPr>
          <a:xfrm>
            <a:off x="-21431" y="0"/>
            <a:ext cx="12192000" cy="5842000"/>
          </a:xfrm>
        </p:spPr>
      </p:sp>
      <p:sp>
        <p:nvSpPr>
          <p:cNvPr id="2" name="Title 1"/>
          <p:cNvSpPr>
            <a:spLocks noGrp="1"/>
          </p:cNvSpPr>
          <p:nvPr>
            <p:ph type="title" idx="4294967295"/>
          </p:nvPr>
        </p:nvSpPr>
        <p:spPr>
          <a:xfrm>
            <a:off x="0" y="0"/>
            <a:ext cx="12149138" cy="1201738"/>
          </a:xfrm>
          <a:noFill/>
        </p:spPr>
        <p:txBody>
          <a:bodyPr/>
          <a:lstStyle/>
          <a:p>
            <a:r>
              <a:rPr lang="cs-CZ" dirty="0">
                <a:solidFill>
                  <a:schemeClr val="bg1"/>
                </a:solidFill>
              </a:rPr>
              <a:t>	</a:t>
            </a:r>
            <a:br>
              <a:rPr lang="cs-CZ" dirty="0">
                <a:solidFill>
                  <a:schemeClr val="bg1"/>
                </a:solidFill>
              </a:rPr>
            </a:br>
            <a:r>
              <a:rPr lang="cs-CZ" dirty="0">
                <a:solidFill>
                  <a:schemeClr val="bg1"/>
                </a:solidFill>
              </a:rPr>
              <a:t>	Text italikou slouží ke zvýraznění, ne k citaci.</a:t>
            </a:r>
            <a:br>
              <a:rPr lang="cs-CZ" dirty="0">
                <a:solidFill>
                  <a:schemeClr val="bg1"/>
                </a:solidFill>
              </a:rPr>
            </a:b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1631504" y="1376363"/>
            <a:ext cx="8839202" cy="3876358"/>
          </a:xfrm>
          <a:prstGeom prst="rect">
            <a:avLst/>
          </a:prstGeom>
        </p:spPr>
      </p:pic>
      <p:pic>
        <p:nvPicPr>
          <p:cNvPr id="6" name="Picture 5"/>
          <p:cNvPicPr>
            <a:picLocks noChangeAspect="1"/>
          </p:cNvPicPr>
          <p:nvPr/>
        </p:nvPicPr>
        <p:blipFill>
          <a:blip r:embed="rId3"/>
          <a:stretch>
            <a:fillRect/>
          </a:stretch>
        </p:blipFill>
        <p:spPr>
          <a:xfrm>
            <a:off x="1631504" y="5294064"/>
            <a:ext cx="8849918" cy="1406012"/>
          </a:xfrm>
          <a:prstGeom prst="rect">
            <a:avLst/>
          </a:prstGeom>
        </p:spPr>
      </p:pic>
      <p:cxnSp>
        <p:nvCxnSpPr>
          <p:cNvPr id="8" name="Straight Arrow Connector 7"/>
          <p:cNvCxnSpPr/>
          <p:nvPr/>
        </p:nvCxnSpPr>
        <p:spPr bwMode="auto">
          <a:xfrm>
            <a:off x="660284" y="5463768"/>
            <a:ext cx="648072"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660284" y="6159818"/>
            <a:ext cx="648072"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624280" y="2735848"/>
            <a:ext cx="720080"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Tree>
    <p:extLst>
      <p:ext uri="{BB962C8B-B14F-4D97-AF65-F5344CB8AC3E}">
        <p14:creationId xmlns:p14="http://schemas.microsoft.com/office/powerpoint/2010/main" val="27463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a:t>
            </a:r>
            <a:r>
              <a:rPr lang="en-US" dirty="0" err="1"/>
              <a:t>pr</a:t>
            </a:r>
            <a:r>
              <a:rPr lang="cs-CZ" dirty="0" err="1"/>
              <a:t>ávné</a:t>
            </a:r>
            <a:r>
              <a:rPr lang="cs-CZ" dirty="0"/>
              <a:t> použití italiky ke zvýraznění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79576" y="1743150"/>
            <a:ext cx="7696200" cy="5031430"/>
          </a:xfrm>
          <a:prstGeom prst="rect">
            <a:avLst/>
          </a:prstGeom>
        </p:spPr>
      </p:pic>
      <p:sp>
        <p:nvSpPr>
          <p:cNvPr id="5" name="Rectangle 4"/>
          <p:cNvSpPr/>
          <p:nvPr/>
        </p:nvSpPr>
        <p:spPr bwMode="auto">
          <a:xfrm>
            <a:off x="2135561" y="5085184"/>
            <a:ext cx="8059365" cy="1044154"/>
          </a:xfrm>
          <a:prstGeom prst="rect">
            <a:avLst/>
          </a:prstGeom>
          <a:noFill/>
          <a:ln w="412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449263">
              <a:buClr>
                <a:srgbClr val="000000"/>
              </a:buClr>
              <a:buSzPct val="100000"/>
            </a:pPr>
            <a:endParaRPr lang="en-US" sz="1600">
              <a:solidFill>
                <a:schemeClr val="bg1"/>
              </a:solidFill>
              <a:latin typeface="Arial" charset="0"/>
            </a:endParaRPr>
          </a:p>
        </p:txBody>
      </p:sp>
      <p:sp>
        <p:nvSpPr>
          <p:cNvPr id="6" name="Rectangle 5"/>
          <p:cNvSpPr/>
          <p:nvPr/>
        </p:nvSpPr>
        <p:spPr bwMode="auto">
          <a:xfrm>
            <a:off x="2135560" y="2370013"/>
            <a:ext cx="8059365" cy="1635051"/>
          </a:xfrm>
          <a:prstGeom prst="rect">
            <a:avLst/>
          </a:prstGeom>
          <a:noFill/>
          <a:ln w="412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defTabSz="449263">
              <a:buClr>
                <a:srgbClr val="000000"/>
              </a:buClr>
              <a:buSzPct val="100000"/>
            </a:pPr>
            <a:endParaRPr lang="en-US" sz="1600">
              <a:solidFill>
                <a:schemeClr val="bg1"/>
              </a:solidFill>
              <a:latin typeface="Arial" charset="0"/>
            </a:endParaRPr>
          </a:p>
        </p:txBody>
      </p:sp>
      <p:sp>
        <p:nvSpPr>
          <p:cNvPr id="7" name="Zástupný symbol pro zápatí 6"/>
          <p:cNvSpPr>
            <a:spLocks noGrp="1"/>
          </p:cNvSpPr>
          <p:nvPr>
            <p:ph type="ftr" sz="quarter" idx="10"/>
          </p:nvPr>
        </p:nvSpPr>
        <p:spPr/>
        <p:txBody>
          <a:bodyPr/>
          <a:lstStyle/>
          <a:p>
            <a:r>
              <a:rPr lang="cs-CZ" smtClean="0"/>
              <a:t>05.03.2020</a:t>
            </a:r>
            <a:endParaRPr lang="cs-CZ" dirty="0"/>
          </a:p>
        </p:txBody>
      </p:sp>
      <p:sp>
        <p:nvSpPr>
          <p:cNvPr id="8" name="Zástupný symbol pro číslo snímku 7"/>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Tree>
    <p:extLst>
      <p:ext uri="{BB962C8B-B14F-4D97-AF65-F5344CB8AC3E}">
        <p14:creationId xmlns:p14="http://schemas.microsoft.com/office/powerpoint/2010/main" val="66494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BC331E-538C-415C-8380-6CEA088F29F6}"/>
              </a:ext>
            </a:extLst>
          </p:cNvPr>
          <p:cNvSpPr>
            <a:spLocks noGrp="1"/>
          </p:cNvSpPr>
          <p:nvPr>
            <p:ph type="pic" sz="quarter" idx="12"/>
          </p:nvPr>
        </p:nvSpPr>
        <p:spPr/>
      </p:sp>
      <p:sp>
        <p:nvSpPr>
          <p:cNvPr id="2" name="Title 1"/>
          <p:cNvSpPr>
            <a:spLocks noGrp="1"/>
          </p:cNvSpPr>
          <p:nvPr>
            <p:ph type="title" idx="4294967295"/>
          </p:nvPr>
        </p:nvSpPr>
        <p:spPr>
          <a:xfrm>
            <a:off x="719931" y="81692"/>
            <a:ext cx="10752138" cy="450850"/>
          </a:xfrm>
        </p:spPr>
        <p:txBody>
          <a:bodyPr/>
          <a:lstStyle/>
          <a:p>
            <a:r>
              <a:rPr lang="cs-CZ" sz="3200" dirty="0">
                <a:solidFill>
                  <a:schemeClr val="bg1"/>
                </a:solidFill>
              </a:rPr>
              <a:t>Pokud je pasáž, kterou citujete, delší než dva řádky, odsaďte ji nahoře, vlevo a dole.</a:t>
            </a:r>
            <a:br>
              <a:rPr lang="cs-CZ" sz="3200" dirty="0">
                <a:solidFill>
                  <a:schemeClr val="bg1"/>
                </a:solidFill>
              </a:rPr>
            </a:br>
            <a:endParaRPr lang="en-US" sz="3200" dirty="0">
              <a:solidFill>
                <a:schemeClr val="bg1"/>
              </a:solidFill>
            </a:endParaRPr>
          </a:p>
        </p:txBody>
      </p:sp>
      <p:pic>
        <p:nvPicPr>
          <p:cNvPr id="5" name="Picture 4"/>
          <p:cNvPicPr>
            <a:picLocks noChangeAspect="1"/>
          </p:cNvPicPr>
          <p:nvPr/>
        </p:nvPicPr>
        <p:blipFill>
          <a:blip r:embed="rId2"/>
          <a:stretch>
            <a:fillRect/>
          </a:stretch>
        </p:blipFill>
        <p:spPr>
          <a:xfrm>
            <a:off x="2106455" y="1162879"/>
            <a:ext cx="8290389" cy="5613429"/>
          </a:xfrm>
          <a:prstGeom prst="rect">
            <a:avLst/>
          </a:prstGeom>
        </p:spPr>
      </p:pic>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Tree>
    <p:extLst>
      <p:ext uri="{BB962C8B-B14F-4D97-AF65-F5344CB8AC3E}">
        <p14:creationId xmlns:p14="http://schemas.microsoft.com/office/powerpoint/2010/main" val="22780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Nepřímá</a:t>
            </a:r>
            <a:r>
              <a:rPr lang="sk-SK" dirty="0"/>
              <a:t> </a:t>
            </a:r>
            <a:r>
              <a:rPr lang="sk-SK" dirty="0" err="1"/>
              <a:t>citace</a:t>
            </a:r>
            <a:r>
              <a:rPr lang="sk-SK" dirty="0"/>
              <a:t/>
            </a:r>
            <a:br>
              <a:rPr lang="sk-SK" dirty="0"/>
            </a:br>
            <a:endParaRPr lang="sk-SK" dirty="0"/>
          </a:p>
        </p:txBody>
      </p:sp>
      <p:sp>
        <p:nvSpPr>
          <p:cNvPr id="3" name="Content Placeholder 2"/>
          <p:cNvSpPr>
            <a:spLocks noGrp="1"/>
          </p:cNvSpPr>
          <p:nvPr>
            <p:ph idx="1"/>
          </p:nvPr>
        </p:nvSpPr>
        <p:spPr/>
        <p:txBody>
          <a:bodyPr/>
          <a:lstStyle/>
          <a:p>
            <a:r>
              <a:rPr lang="sk-SK" dirty="0"/>
              <a:t>Parafráze obsahu myšlenek nebo informací původního dokumentu, vyjádřená vlastními slovy.</a:t>
            </a:r>
          </a:p>
          <a:p>
            <a:r>
              <a:rPr lang="sk-SK" dirty="0" err="1"/>
              <a:t>Nepřímá</a:t>
            </a:r>
            <a:r>
              <a:rPr lang="sk-SK" dirty="0"/>
              <a:t> </a:t>
            </a:r>
            <a:r>
              <a:rPr lang="sk-SK" dirty="0" err="1"/>
              <a:t>citace</a:t>
            </a:r>
            <a:r>
              <a:rPr lang="sk-SK" dirty="0"/>
              <a:t> </a:t>
            </a:r>
            <a:r>
              <a:rPr lang="sk-SK" dirty="0" err="1"/>
              <a:t>bývá</a:t>
            </a:r>
            <a:r>
              <a:rPr lang="sk-SK" dirty="0"/>
              <a:t> v textu </a:t>
            </a:r>
            <a:r>
              <a:rPr lang="sk-SK" dirty="0" err="1"/>
              <a:t>uvedena</a:t>
            </a:r>
            <a:r>
              <a:rPr lang="sk-SK" dirty="0"/>
              <a:t> </a:t>
            </a:r>
            <a:r>
              <a:rPr lang="sk-SK" dirty="0" err="1"/>
              <a:t>např</a:t>
            </a:r>
            <a:r>
              <a:rPr lang="sk-SK" dirty="0"/>
              <a:t>.:</a:t>
            </a:r>
          </a:p>
          <a:p>
            <a:pPr marL="324000" lvl="1" indent="0">
              <a:buNone/>
            </a:pPr>
            <a:r>
              <a:rPr lang="sk-SK" dirty="0"/>
              <a:t>    </a:t>
            </a:r>
            <a:r>
              <a:rPr lang="sk-SK" dirty="0" err="1"/>
              <a:t>Podle</a:t>
            </a:r>
            <a:r>
              <a:rPr lang="sk-SK" dirty="0"/>
              <a:t> Nováka (2010, s. 87 a </a:t>
            </a:r>
            <a:r>
              <a:rPr lang="sk-SK" dirty="0" err="1"/>
              <a:t>násl</a:t>
            </a:r>
            <a:r>
              <a:rPr lang="sk-SK" dirty="0"/>
              <a:t>.) je </a:t>
            </a:r>
            <a:r>
              <a:rPr lang="sk-SK" dirty="0" err="1"/>
              <a:t>dělení</a:t>
            </a:r>
            <a:r>
              <a:rPr lang="sk-SK" dirty="0"/>
              <a:t> </a:t>
            </a:r>
            <a:r>
              <a:rPr lang="sk-SK" dirty="0" err="1"/>
              <a:t>následující</a:t>
            </a:r>
            <a:r>
              <a:rPr lang="sk-SK" dirty="0"/>
              <a:t>…</a:t>
            </a:r>
          </a:p>
          <a:p>
            <a:pPr marL="324000" lvl="1" indent="0">
              <a:buNone/>
            </a:pPr>
            <a:r>
              <a:rPr lang="sk-SK" dirty="0"/>
              <a:t>    </a:t>
            </a:r>
            <a:r>
              <a:rPr lang="sk-SK" dirty="0" err="1"/>
              <a:t>Výzkumy</a:t>
            </a:r>
            <a:r>
              <a:rPr lang="sk-SK" dirty="0"/>
              <a:t> </a:t>
            </a:r>
            <a:r>
              <a:rPr lang="sk-SK" dirty="0" err="1"/>
              <a:t>ukázaly</a:t>
            </a:r>
            <a:r>
              <a:rPr lang="sk-SK" dirty="0"/>
              <a:t>… (Novák, 2010, s. 87–102)</a:t>
            </a:r>
          </a:p>
          <a:p>
            <a:pPr marL="324000" lvl="1" indent="0">
              <a:buNone/>
            </a:pPr>
            <a:r>
              <a:rPr lang="sk-SK" dirty="0"/>
              <a:t>    </a:t>
            </a:r>
            <a:r>
              <a:rPr lang="sk-SK" dirty="0" err="1"/>
              <a:t>Srov</a:t>
            </a:r>
            <a:r>
              <a:rPr lang="sk-SK" dirty="0"/>
              <a:t>. s (Novák, 2010, s. 87).</a:t>
            </a:r>
          </a:p>
          <a:p>
            <a:pPr marL="324000" lvl="1" indent="0">
              <a:buNone/>
            </a:pPr>
            <a:r>
              <a:rPr lang="sk-SK" dirty="0"/>
              <a:t>    … </a:t>
            </a:r>
            <a:r>
              <a:rPr lang="sk-SK" dirty="0" err="1"/>
              <a:t>více</a:t>
            </a:r>
            <a:r>
              <a:rPr lang="sk-SK" dirty="0"/>
              <a:t> </a:t>
            </a:r>
            <a:r>
              <a:rPr lang="sk-SK" dirty="0" err="1"/>
              <a:t>příkladů</a:t>
            </a:r>
            <a:r>
              <a:rPr lang="sk-SK" dirty="0"/>
              <a:t> k </a:t>
            </a:r>
            <a:r>
              <a:rPr lang="sk-SK" dirty="0" err="1"/>
              <a:t>této</a:t>
            </a:r>
            <a:r>
              <a:rPr lang="sk-SK" dirty="0"/>
              <a:t> </a:t>
            </a:r>
            <a:r>
              <a:rPr lang="sk-SK" dirty="0" err="1"/>
              <a:t>problematice</a:t>
            </a:r>
            <a:r>
              <a:rPr lang="sk-SK" dirty="0"/>
              <a:t> </a:t>
            </a:r>
            <a:r>
              <a:rPr lang="sk-SK" dirty="0" err="1"/>
              <a:t>uvádí</a:t>
            </a:r>
            <a:r>
              <a:rPr lang="sk-SK" dirty="0"/>
              <a:t> </a:t>
            </a:r>
            <a:r>
              <a:rPr lang="sk-SK" dirty="0" err="1"/>
              <a:t>např</a:t>
            </a:r>
            <a:r>
              <a:rPr lang="sk-SK" dirty="0"/>
              <a:t>. Novák (2010, s. 87).</a:t>
            </a:r>
          </a:p>
          <a:p>
            <a:pPr marL="324000" lvl="1" indent="0">
              <a:buNone/>
            </a:pPr>
            <a:r>
              <a:rPr lang="sk-SK" dirty="0"/>
              <a:t>    … </a:t>
            </a:r>
            <a:r>
              <a:rPr lang="sk-SK" dirty="0" err="1"/>
              <a:t>podrobně</a:t>
            </a:r>
            <a:r>
              <a:rPr lang="sk-SK" dirty="0"/>
              <a:t> </a:t>
            </a:r>
            <a:r>
              <a:rPr lang="sk-SK" dirty="0" err="1"/>
              <a:t>viz</a:t>
            </a:r>
            <a:r>
              <a:rPr lang="sk-SK" dirty="0"/>
              <a:t> (Novák, 2010, s. 87).</a:t>
            </a:r>
          </a:p>
          <a:p>
            <a:pPr marL="324000" lvl="1" indent="0">
              <a:buNone/>
            </a:pPr>
            <a:r>
              <a:rPr lang="sk-SK" dirty="0"/>
              <a:t>    … jak </a:t>
            </a:r>
            <a:r>
              <a:rPr lang="sk-SK" dirty="0" err="1"/>
              <a:t>uvádějí</a:t>
            </a:r>
            <a:r>
              <a:rPr lang="sk-SK" dirty="0"/>
              <a:t> Novák (2010) a Kučera (2009)…</a:t>
            </a:r>
          </a:p>
          <a:p>
            <a:pPr marL="324000" lvl="1" indent="0">
              <a:buNone/>
            </a:pPr>
            <a:r>
              <a:rPr lang="sk-SK" dirty="0"/>
              <a:t>    … to je </a:t>
            </a:r>
            <a:r>
              <a:rPr lang="sk-SK" dirty="0" err="1"/>
              <a:t>zřejmé</a:t>
            </a:r>
            <a:r>
              <a:rPr lang="sk-SK" dirty="0"/>
              <a:t> z </a:t>
            </a:r>
            <a:r>
              <a:rPr lang="sk-SK" dirty="0" err="1"/>
              <a:t>již</a:t>
            </a:r>
            <a:r>
              <a:rPr lang="sk-SK" dirty="0"/>
              <a:t> </a:t>
            </a:r>
            <a:r>
              <a:rPr lang="sk-SK" dirty="0" err="1"/>
              <a:t>proběhlých</a:t>
            </a:r>
            <a:r>
              <a:rPr lang="sk-SK" dirty="0"/>
              <a:t> </a:t>
            </a:r>
            <a:r>
              <a:rPr lang="sk-SK" dirty="0" err="1"/>
              <a:t>šetření</a:t>
            </a:r>
            <a:r>
              <a:rPr lang="sk-SK" dirty="0"/>
              <a:t> (Novák, 2010; Kučera, 2010; Svoboda, 2009).</a:t>
            </a:r>
          </a:p>
          <a:p>
            <a:r>
              <a:rPr lang="sk-SK" dirty="0" err="1"/>
              <a:t>Citace</a:t>
            </a:r>
            <a:r>
              <a:rPr lang="sk-SK" dirty="0"/>
              <a:t> </a:t>
            </a:r>
            <a:r>
              <a:rPr lang="sk-SK" dirty="0" err="1"/>
              <a:t>mají</a:t>
            </a:r>
            <a:r>
              <a:rPr lang="sk-SK" dirty="0"/>
              <a:t> </a:t>
            </a:r>
            <a:r>
              <a:rPr lang="sk-SK" dirty="0" err="1"/>
              <a:t>podpořit</a:t>
            </a:r>
            <a:r>
              <a:rPr lang="sk-SK" dirty="0"/>
              <a:t> </a:t>
            </a:r>
            <a:r>
              <a:rPr lang="sk-SK" dirty="0" err="1"/>
              <a:t>myšlenky</a:t>
            </a:r>
            <a:r>
              <a:rPr lang="sk-SK" dirty="0"/>
              <a:t> autora textu. </a:t>
            </a:r>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Tree>
    <p:extLst>
      <p:ext uri="{BB962C8B-B14F-4D97-AF65-F5344CB8AC3E}">
        <p14:creationId xmlns:p14="http://schemas.microsoft.com/office/powerpoint/2010/main" val="38556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Harvardské citování</a:t>
            </a:r>
            <a:r>
              <a:rPr lang="en-US" dirty="0"/>
              <a:t> (</a:t>
            </a:r>
            <a:r>
              <a:rPr lang="en-US" dirty="0" err="1"/>
              <a:t>preferov</a:t>
            </a:r>
            <a:r>
              <a:rPr lang="cs-CZ" dirty="0"/>
              <a:t>á</a:t>
            </a:r>
            <a:r>
              <a:rPr lang="en-US" dirty="0"/>
              <a:t>n</a:t>
            </a:r>
            <a:r>
              <a:rPr lang="cs-CZ" dirty="0"/>
              <a:t>o)</a:t>
            </a:r>
            <a:endParaRPr lang="sk-SK" dirty="0"/>
          </a:p>
        </p:txBody>
      </p:sp>
      <p:sp>
        <p:nvSpPr>
          <p:cNvPr id="3" name="Content Placeholder 2"/>
          <p:cNvSpPr>
            <a:spLocks noGrp="1"/>
          </p:cNvSpPr>
          <p:nvPr>
            <p:ph idx="1"/>
          </p:nvPr>
        </p:nvSpPr>
        <p:spPr>
          <a:xfrm>
            <a:off x="720000" y="1498962"/>
            <a:ext cx="10753200" cy="4139998"/>
          </a:xfrm>
        </p:spPr>
        <p:txBody>
          <a:bodyPr/>
          <a:lstStyle/>
          <a:p>
            <a:r>
              <a:rPr lang="sk-SK" sz="2200" dirty="0"/>
              <a:t>Uvede se jméno autora bez iniciál a rok publikace</a:t>
            </a:r>
          </a:p>
          <a:p>
            <a:pPr marL="457200" lvl="1" indent="0" algn="ctr">
              <a:buNone/>
            </a:pPr>
            <a:r>
              <a:rPr lang="sk-SK" i="1" dirty="0"/>
              <a:t>Novák (1998) </a:t>
            </a:r>
            <a:r>
              <a:rPr lang="sk-SK" i="1" dirty="0" err="1"/>
              <a:t>zjistil</a:t>
            </a:r>
            <a:r>
              <a:rPr lang="sk-SK" i="1" dirty="0"/>
              <a:t>, že ….. </a:t>
            </a:r>
          </a:p>
          <a:p>
            <a:pPr marL="457200" lvl="1" indent="0" algn="ctr">
              <a:buNone/>
            </a:pPr>
            <a:r>
              <a:rPr lang="sk-SK" i="1" dirty="0"/>
              <a:t>… </a:t>
            </a:r>
            <a:r>
              <a:rPr lang="sk-SK" i="1" dirty="0" err="1"/>
              <a:t>bylo</a:t>
            </a:r>
            <a:r>
              <a:rPr lang="sk-SK" i="1" dirty="0"/>
              <a:t> </a:t>
            </a:r>
            <a:r>
              <a:rPr lang="sk-SK" i="1" dirty="0" err="1"/>
              <a:t>zjištěno</a:t>
            </a:r>
            <a:r>
              <a:rPr lang="sk-SK" i="1" dirty="0"/>
              <a:t>, že … (Novák, 1998)</a:t>
            </a:r>
          </a:p>
          <a:p>
            <a:r>
              <a:rPr lang="cs-CZ" sz="2200" dirty="0"/>
              <a:t>Více autorů</a:t>
            </a:r>
            <a:endParaRPr lang="sk-SK" sz="2200" dirty="0"/>
          </a:p>
          <a:p>
            <a:pPr marL="457200" lvl="1" indent="0" algn="ctr">
              <a:buNone/>
            </a:pPr>
            <a:r>
              <a:rPr lang="sk-SK" i="1" dirty="0"/>
              <a:t>Novák a </a:t>
            </a:r>
            <a:r>
              <a:rPr lang="sk-SK" i="1" dirty="0" err="1"/>
              <a:t>Janoušek</a:t>
            </a:r>
            <a:r>
              <a:rPr lang="sk-SK" i="1" dirty="0"/>
              <a:t> (1998) </a:t>
            </a:r>
            <a:r>
              <a:rPr lang="sk-SK" i="1" dirty="0" err="1"/>
              <a:t>zjistil</a:t>
            </a:r>
            <a:r>
              <a:rPr lang="sk-SK" i="1" dirty="0"/>
              <a:t>, že …..</a:t>
            </a:r>
          </a:p>
          <a:p>
            <a:pPr marL="457200" lvl="1" indent="0" algn="ctr">
              <a:buNone/>
            </a:pPr>
            <a:r>
              <a:rPr lang="fi-FI" i="1" dirty="0"/>
              <a:t>… bylo zjištěno, že … (Ptáček aj., 2001) </a:t>
            </a:r>
            <a:endParaRPr lang="cs-CZ" i="1" dirty="0"/>
          </a:p>
          <a:p>
            <a:pPr marL="400050" indent="-342900"/>
            <a:r>
              <a:rPr lang="cs-CZ" sz="2200" dirty="0"/>
              <a:t>Více prací</a:t>
            </a:r>
            <a:endParaRPr lang="cs-CZ" sz="2000" i="1" dirty="0"/>
          </a:p>
          <a:p>
            <a:pPr marL="457200" lvl="1" indent="0" algn="ctr">
              <a:buNone/>
            </a:pPr>
            <a:r>
              <a:rPr lang="cs-CZ" i="1" dirty="0"/>
              <a:t>… diagnostika původců onemocnění je založena na metodě PCR (Novák, 1998; Málek a Pátek, 2000; Ptáček aj., 2001)</a:t>
            </a:r>
          </a:p>
          <a:p>
            <a:pPr marL="400050" indent="-342900"/>
            <a:endParaRPr lang="cs-CZ" sz="2200" dirty="0"/>
          </a:p>
          <a:p>
            <a:pPr marL="400050" indent="-342900"/>
            <a:r>
              <a:rPr lang="en-US" sz="2200" dirty="0" err="1"/>
              <a:t>Pozor</a:t>
            </a:r>
            <a:r>
              <a:rPr lang="en-US" sz="2200" dirty="0"/>
              <a:t> </a:t>
            </a:r>
            <a:r>
              <a:rPr lang="en-US" sz="2200" dirty="0" err="1"/>
              <a:t>na</a:t>
            </a:r>
            <a:r>
              <a:rPr lang="en-US" sz="2200" dirty="0"/>
              <a:t> </a:t>
            </a:r>
            <a:r>
              <a:rPr lang="sk-SK" sz="2200" dirty="0"/>
              <a:t>(Králik, 2001a) a (</a:t>
            </a:r>
            <a:r>
              <a:rPr lang="sk-SK" sz="2200" dirty="0" err="1"/>
              <a:t>Králík</a:t>
            </a:r>
            <a:r>
              <a:rPr lang="sk-SK" sz="2200" dirty="0"/>
              <a:t>, 2001b), </a:t>
            </a:r>
            <a:r>
              <a:rPr lang="en-US" sz="2200" dirty="0"/>
              <a:t>ale </a:t>
            </a:r>
            <a:r>
              <a:rPr lang="pl-PL" sz="2200" dirty="0"/>
              <a:t>(Králik, 2001; Králík a spol. 2001).</a:t>
            </a:r>
            <a:endParaRPr lang="sk-SK" sz="22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37251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Správné</a:t>
            </a:r>
            <a:r>
              <a:rPr lang="sk-SK" dirty="0"/>
              <a:t> kladení </a:t>
            </a:r>
            <a:r>
              <a:rPr lang="sk-SK" dirty="0" err="1"/>
              <a:t>citací</a:t>
            </a:r>
            <a:r>
              <a:rPr lang="sk-SK" dirty="0"/>
              <a:t/>
            </a:r>
            <a:br>
              <a:rPr lang="sk-SK" dirty="0"/>
            </a:br>
            <a:endParaRPr lang="sk-SK" dirty="0"/>
          </a:p>
        </p:txBody>
      </p:sp>
      <p:sp>
        <p:nvSpPr>
          <p:cNvPr id="3" name="Content Placeholder 2"/>
          <p:cNvSpPr>
            <a:spLocks noGrp="1"/>
          </p:cNvSpPr>
          <p:nvPr>
            <p:ph idx="1"/>
          </p:nvPr>
        </p:nvSpPr>
        <p:spPr/>
        <p:txBody>
          <a:bodyPr/>
          <a:lstStyle/>
          <a:p>
            <a:r>
              <a:rPr lang="sk-SK" sz="2200" dirty="0"/>
              <a:t>„citlivé“ kladení </a:t>
            </a:r>
            <a:r>
              <a:rPr lang="sk-SK" sz="2200" dirty="0" err="1"/>
              <a:t>citací</a:t>
            </a:r>
            <a:r>
              <a:rPr lang="sk-SK" sz="2200" dirty="0"/>
              <a:t> – </a:t>
            </a:r>
            <a:r>
              <a:rPr lang="sk-SK" sz="2200" dirty="0" err="1"/>
              <a:t>tedy</a:t>
            </a:r>
            <a:r>
              <a:rPr lang="sk-SK" sz="2200" dirty="0"/>
              <a:t> tam, kam </a:t>
            </a:r>
            <a:r>
              <a:rPr lang="sk-SK" sz="2200" dirty="0" err="1"/>
              <a:t>patří</a:t>
            </a:r>
            <a:r>
              <a:rPr lang="sk-SK" sz="2200" dirty="0"/>
              <a:t> </a:t>
            </a:r>
          </a:p>
          <a:p>
            <a:r>
              <a:rPr lang="sk-SK" sz="2200" dirty="0" err="1"/>
              <a:t>jakmile</a:t>
            </a:r>
            <a:r>
              <a:rPr lang="sk-SK" sz="2200" dirty="0"/>
              <a:t> je </a:t>
            </a:r>
            <a:r>
              <a:rPr lang="sk-SK" sz="2200" dirty="0" err="1"/>
              <a:t>zmíněn</a:t>
            </a:r>
            <a:r>
              <a:rPr lang="sk-SK" sz="2200" dirty="0"/>
              <a:t> </a:t>
            </a:r>
            <a:r>
              <a:rPr lang="sk-SK" sz="2200" dirty="0" err="1"/>
              <a:t>poznatek</a:t>
            </a:r>
            <a:r>
              <a:rPr lang="sk-SK" sz="2200" dirty="0"/>
              <a:t> uvedený v </a:t>
            </a:r>
            <a:r>
              <a:rPr lang="sk-SK" sz="2200" dirty="0" err="1"/>
              <a:t>nějakém</a:t>
            </a:r>
            <a:r>
              <a:rPr lang="sk-SK" sz="2200" dirty="0"/>
              <a:t> článku, </a:t>
            </a:r>
            <a:r>
              <a:rPr lang="sk-SK" sz="2200" dirty="0" err="1"/>
              <a:t>nejpozději</a:t>
            </a:r>
            <a:r>
              <a:rPr lang="sk-SK" sz="2200" dirty="0"/>
              <a:t> na konci </a:t>
            </a:r>
            <a:r>
              <a:rPr lang="sk-SK" sz="2200" dirty="0" err="1"/>
              <a:t>věty</a:t>
            </a:r>
            <a:r>
              <a:rPr lang="sk-SK" sz="2200" dirty="0"/>
              <a:t> </a:t>
            </a:r>
            <a:r>
              <a:rPr lang="sk-SK" sz="2200" dirty="0" err="1"/>
              <a:t>se</a:t>
            </a:r>
            <a:r>
              <a:rPr lang="sk-SK" sz="2200" dirty="0"/>
              <a:t> </a:t>
            </a:r>
            <a:r>
              <a:rPr lang="sk-SK" sz="2200" dirty="0" err="1"/>
              <a:t>uvádí</a:t>
            </a:r>
            <a:r>
              <a:rPr lang="sk-SK" sz="2200" dirty="0"/>
              <a:t> </a:t>
            </a:r>
            <a:r>
              <a:rPr lang="sk-SK" sz="2200" dirty="0" err="1"/>
              <a:t>citace</a:t>
            </a:r>
            <a:r>
              <a:rPr lang="sk-SK" sz="2200" dirty="0"/>
              <a:t> </a:t>
            </a:r>
            <a:r>
              <a:rPr lang="sk-SK" sz="2200" dirty="0" err="1"/>
              <a:t>tohoto</a:t>
            </a:r>
            <a:r>
              <a:rPr lang="sk-SK" sz="2200" dirty="0"/>
              <a:t> článku</a:t>
            </a:r>
          </a:p>
          <a:p>
            <a:r>
              <a:rPr lang="sk-SK" sz="2200" dirty="0" err="1"/>
              <a:t>pokud</a:t>
            </a:r>
            <a:r>
              <a:rPr lang="sk-SK" sz="2200" dirty="0"/>
              <a:t> v </a:t>
            </a:r>
            <a:r>
              <a:rPr lang="sk-SK" sz="2200" dirty="0" err="1"/>
              <a:t>dalších</a:t>
            </a:r>
            <a:r>
              <a:rPr lang="sk-SK" sz="2200" dirty="0"/>
              <a:t> </a:t>
            </a:r>
            <a:r>
              <a:rPr lang="sk-SK" sz="2200" dirty="0" err="1"/>
              <a:t>větách</a:t>
            </a:r>
            <a:r>
              <a:rPr lang="sk-SK" sz="2200" dirty="0"/>
              <a:t> čerpáme </a:t>
            </a:r>
            <a:r>
              <a:rPr lang="sk-SK" sz="2200" dirty="0" err="1"/>
              <a:t>informace</a:t>
            </a:r>
            <a:r>
              <a:rPr lang="sk-SK" sz="2200" dirty="0"/>
              <a:t> z </a:t>
            </a:r>
            <a:r>
              <a:rPr lang="sk-SK" sz="2200" dirty="0" err="1"/>
              <a:t>téhož</a:t>
            </a:r>
            <a:r>
              <a:rPr lang="sk-SK" sz="2200" dirty="0"/>
              <a:t> článku, </a:t>
            </a:r>
            <a:r>
              <a:rPr lang="sk-SK" sz="2200" dirty="0" err="1"/>
              <a:t>již</a:t>
            </a:r>
            <a:r>
              <a:rPr lang="sk-SK" sz="2200" dirty="0"/>
              <a:t> </a:t>
            </a:r>
            <a:r>
              <a:rPr lang="sk-SK" sz="2200" dirty="0" err="1"/>
              <a:t>citaci</a:t>
            </a:r>
            <a:r>
              <a:rPr lang="sk-SK" sz="2200" dirty="0"/>
              <a:t> znovu </a:t>
            </a:r>
            <a:r>
              <a:rPr lang="sk-SK" sz="2200" dirty="0" err="1"/>
              <a:t>neuvádíme</a:t>
            </a:r>
            <a:r>
              <a:rPr lang="sk-SK" sz="2200" dirty="0"/>
              <a:t> až do chvíle, </a:t>
            </a:r>
            <a:r>
              <a:rPr lang="sk-SK" sz="2200" dirty="0" err="1"/>
              <a:t>kdy</a:t>
            </a:r>
            <a:r>
              <a:rPr lang="sk-SK" sz="2200" dirty="0"/>
              <a:t> </a:t>
            </a:r>
            <a:r>
              <a:rPr lang="sk-SK" sz="2200" dirty="0" err="1"/>
              <a:t>uvádíme</a:t>
            </a:r>
            <a:r>
              <a:rPr lang="sk-SK" sz="2200" dirty="0"/>
              <a:t> </a:t>
            </a:r>
            <a:r>
              <a:rPr lang="sk-SK" sz="2200" dirty="0" err="1"/>
              <a:t>informaci</a:t>
            </a:r>
            <a:r>
              <a:rPr lang="sk-SK" sz="2200" dirty="0"/>
              <a:t> z </a:t>
            </a:r>
            <a:r>
              <a:rPr lang="sk-SK" sz="2200" dirty="0" err="1"/>
              <a:t>jiného</a:t>
            </a:r>
            <a:r>
              <a:rPr lang="sk-SK" sz="2200" dirty="0"/>
              <a:t> zdroje</a:t>
            </a:r>
          </a:p>
          <a:p>
            <a:r>
              <a:rPr lang="sk-SK" sz="2200" dirty="0"/>
              <a:t>chybou je kladení </a:t>
            </a:r>
            <a:r>
              <a:rPr lang="sk-SK" sz="2200" dirty="0" err="1"/>
              <a:t>citací</a:t>
            </a:r>
            <a:r>
              <a:rPr lang="sk-SK" sz="2200" dirty="0"/>
              <a:t> až na </a:t>
            </a:r>
            <a:r>
              <a:rPr lang="sk-SK" sz="2200" dirty="0" err="1"/>
              <a:t>konec</a:t>
            </a:r>
            <a:r>
              <a:rPr lang="sk-SK" sz="2200" dirty="0"/>
              <a:t> poslední </a:t>
            </a:r>
            <a:r>
              <a:rPr lang="sk-SK" sz="2200" dirty="0" err="1"/>
              <a:t>věty</a:t>
            </a:r>
            <a:r>
              <a:rPr lang="sk-SK" sz="2200" dirty="0"/>
              <a:t> </a:t>
            </a:r>
            <a:r>
              <a:rPr lang="sk-SK" sz="2200" dirty="0" err="1"/>
              <a:t>odstavce</a:t>
            </a:r>
            <a:r>
              <a:rPr lang="sk-SK" sz="2200" dirty="0"/>
              <a:t> nebo až za poslední </a:t>
            </a:r>
            <a:r>
              <a:rPr lang="sk-SK" sz="2200" dirty="0" err="1"/>
              <a:t>větu</a:t>
            </a:r>
            <a:r>
              <a:rPr lang="sk-SK" sz="2200" dirty="0"/>
              <a:t> </a:t>
            </a:r>
            <a:r>
              <a:rPr lang="sk-SK" sz="2200" dirty="0" err="1"/>
              <a:t>odstavce</a:t>
            </a:r>
            <a:endParaRPr lang="sk-SK" sz="22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16562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04240" y="902336"/>
            <a:ext cx="9563692" cy="5741039"/>
          </a:xfrm>
          <a:prstGeom prst="rect">
            <a:avLst/>
          </a:prstGeom>
        </p:spPr>
      </p:pic>
      <p:sp>
        <p:nvSpPr>
          <p:cNvPr id="7" name="Title 1">
            <a:extLst>
              <a:ext uri="{FF2B5EF4-FFF2-40B4-BE49-F238E27FC236}">
                <a16:creationId xmlns:a16="http://schemas.microsoft.com/office/drawing/2014/main" id="{5D097C60-D9AA-44B8-82DE-582A1E997900}"/>
              </a:ext>
            </a:extLst>
          </p:cNvPr>
          <p:cNvSpPr txBox="1">
            <a:spLocks/>
          </p:cNvSpPr>
          <p:nvPr/>
        </p:nvSpPr>
        <p:spPr>
          <a:xfrm>
            <a:off x="904240" y="214625"/>
            <a:ext cx="10752138" cy="45085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200" kern="0" dirty="0">
                <a:solidFill>
                  <a:schemeClr val="bg1"/>
                </a:solidFill>
              </a:rPr>
              <a:t>Citlivé kladení citací </a:t>
            </a:r>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Tree>
    <p:extLst>
      <p:ext uri="{BB962C8B-B14F-4D97-AF65-F5344CB8AC3E}">
        <p14:creationId xmlns:p14="http://schemas.microsoft.com/office/powerpoint/2010/main" val="195656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p:txBody>
          <a:bodyPr/>
          <a:lstStyle/>
          <a:p>
            <a:r>
              <a:rPr lang="cs-CZ" dirty="0"/>
              <a:t>Metody citace – poznámka pod čarou (náročnější)</a:t>
            </a:r>
          </a:p>
        </p:txBody>
      </p:sp>
      <p:sp>
        <p:nvSpPr>
          <p:cNvPr id="3" name="Zástupný symbol pro obsah 2"/>
          <p:cNvSpPr>
            <a:spLocks noGrp="1"/>
          </p:cNvSpPr>
          <p:nvPr>
            <p:ph idx="1"/>
          </p:nvPr>
        </p:nvSpPr>
        <p:spPr/>
        <p:txBody>
          <a:bodyPr/>
          <a:lstStyle/>
          <a:p>
            <a:pPr lvl="1"/>
            <a:endParaRPr lang="cs-CZ" dirty="0"/>
          </a:p>
          <a:p>
            <a:pPr lvl="1"/>
            <a:r>
              <a:rPr lang="cs-CZ" dirty="0"/>
              <a:t>Nadměrné daňové břemeno je ztráta „čistého blahobytu jedince, neboť přesahuje částku nezbytnou pro financování určitého množství veřejného statku“134. Poněvadž kromě paušální daně je každá daň do určité míry distorzní, je nadměrné daňové břemeno v určité výši objektivně nutné.</a:t>
            </a:r>
          </a:p>
          <a:p>
            <a:pPr lvl="1"/>
            <a:endParaRPr lang="cs-CZ" dirty="0"/>
          </a:p>
          <a:p>
            <a:pPr lvl="1"/>
            <a:endParaRPr lang="cs-CZ" dirty="0"/>
          </a:p>
          <a:p>
            <a:pPr marL="324000" lvl="1" indent="0">
              <a:buNone/>
            </a:pPr>
            <a:r>
              <a:rPr lang="cs-CZ" dirty="0"/>
              <a:t>Poznámka pod čarou</a:t>
            </a:r>
          </a:p>
          <a:p>
            <a:pPr lvl="1"/>
            <a:r>
              <a:rPr lang="cs-CZ" dirty="0"/>
              <a:t>134 BUCHANAN, James M.: Veřejné finance v demokratickém systému. str.44</a:t>
            </a:r>
          </a:p>
          <a:p>
            <a:pPr lvl="1"/>
            <a:r>
              <a:rPr lang="cs-CZ" dirty="0"/>
              <a:t>BUCHANAN, James M. Veřejné finance v demokratickém systému. Vyd. 1. Brno: </a:t>
            </a:r>
            <a:r>
              <a:rPr lang="cs-CZ" dirty="0" err="1"/>
              <a:t>Computer</a:t>
            </a:r>
            <a:r>
              <a:rPr lang="cs-CZ" dirty="0"/>
              <a:t> </a:t>
            </a:r>
            <a:r>
              <a:rPr lang="cs-CZ" dirty="0" err="1"/>
              <a:t>Press</a:t>
            </a:r>
            <a:r>
              <a:rPr lang="cs-CZ" dirty="0"/>
              <a:t>, 1998, </a:t>
            </a:r>
            <a:r>
              <a:rPr lang="cs-CZ" dirty="0" err="1"/>
              <a:t>xvi</a:t>
            </a:r>
            <a:r>
              <a:rPr lang="cs-CZ" dirty="0"/>
              <a:t>, 324 s. ISBN 80-722-6116-9.</a:t>
            </a:r>
          </a:p>
          <a:p>
            <a:pPr lvl="1"/>
            <a:endParaRPr lang="cs-CZ" dirty="0"/>
          </a:p>
          <a:p>
            <a:endParaRPr lang="cs-CZ"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Tree>
    <p:extLst>
      <p:ext uri="{BB962C8B-B14F-4D97-AF65-F5344CB8AC3E}">
        <p14:creationId xmlns:p14="http://schemas.microsoft.com/office/powerpoint/2010/main" val="31832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type="pic" sz="quarter" idx="12"/>
          </p:nvPr>
        </p:nvPicPr>
        <p:blipFill>
          <a:blip r:embed="rId2"/>
          <a:stretch>
            <a:fillRect/>
          </a:stretch>
        </p:blipFill>
        <p:spPr>
          <a:xfrm>
            <a:off x="1445268" y="358063"/>
            <a:ext cx="10093665" cy="4275846"/>
          </a:xfrm>
          <a:prstGeom prst="rect">
            <a:avLst/>
          </a:prstGeom>
        </p:spPr>
      </p:pic>
      <p:pic>
        <p:nvPicPr>
          <p:cNvPr id="6" name="Picture 5"/>
          <p:cNvPicPr>
            <a:picLocks noChangeAspect="1"/>
          </p:cNvPicPr>
          <p:nvPr/>
        </p:nvPicPr>
        <p:blipFill>
          <a:blip r:embed="rId3"/>
          <a:stretch>
            <a:fillRect/>
          </a:stretch>
        </p:blipFill>
        <p:spPr>
          <a:xfrm>
            <a:off x="1445268" y="4633909"/>
            <a:ext cx="4935265" cy="2224091"/>
          </a:xfrm>
          <a:prstGeom prst="rect">
            <a:avLst/>
          </a:prstGeom>
        </p:spPr>
      </p:pic>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Tree>
    <p:extLst>
      <p:ext uri="{BB962C8B-B14F-4D97-AF65-F5344CB8AC3E}">
        <p14:creationId xmlns:p14="http://schemas.microsoft.com/office/powerpoint/2010/main" val="315717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altLang="cs-CZ" sz="3600" dirty="0" smtClean="0">
                <a:solidFill>
                  <a:srgbClr val="0000DC"/>
                </a:solidFill>
                <a:latin typeface="Open Sans"/>
              </a:rPr>
              <a:t>Úkol:</a:t>
            </a:r>
            <a:r>
              <a:rPr lang="cs-CZ" altLang="cs-CZ" sz="3600" b="0" dirty="0">
                <a:solidFill>
                  <a:srgbClr val="0000DC"/>
                </a:solidFill>
                <a:latin typeface="Open Sans"/>
              </a:rPr>
              <a:t> </a:t>
            </a:r>
            <a:r>
              <a:rPr lang="cs-CZ" altLang="cs-CZ" sz="3600" dirty="0" smtClean="0">
                <a:solidFill>
                  <a:srgbClr val="0000DC"/>
                </a:solidFill>
                <a:latin typeface="Open Sans"/>
              </a:rPr>
              <a:t> </a:t>
            </a:r>
            <a:r>
              <a:rPr lang="cs-CZ" altLang="cs-CZ" sz="3600" dirty="0">
                <a:solidFill>
                  <a:srgbClr val="0000DC"/>
                </a:solidFill>
                <a:latin typeface="Open Sans"/>
              </a:rPr>
              <a:t>Motivace výběru </a:t>
            </a:r>
            <a:r>
              <a:rPr lang="cs-CZ" altLang="cs-CZ" sz="3600" dirty="0" smtClean="0">
                <a:solidFill>
                  <a:srgbClr val="0000DC"/>
                </a:solidFill>
                <a:latin typeface="Open Sans"/>
              </a:rPr>
              <a:t>tématu</a:t>
            </a:r>
            <a:endParaRPr lang="cs-CZ" sz="3600" dirty="0">
              <a:solidFill>
                <a:srgbClr val="0000DC"/>
              </a:solidFill>
            </a:endParaRPr>
          </a:p>
        </p:txBody>
      </p:sp>
      <p:sp>
        <p:nvSpPr>
          <p:cNvPr id="7" name="TextovéPole 6"/>
          <p:cNvSpPr txBox="1"/>
          <p:nvPr/>
        </p:nvSpPr>
        <p:spPr>
          <a:xfrm>
            <a:off x="787651" y="1520982"/>
            <a:ext cx="10474860" cy="4401205"/>
          </a:xfrm>
          <a:prstGeom prst="rect">
            <a:avLst/>
          </a:prstGeom>
          <a:noFill/>
        </p:spPr>
        <p:txBody>
          <a:bodyPr wrap="square" rtlCol="0">
            <a:spAutoFit/>
          </a:bodyPr>
          <a:lstStyle/>
          <a:p>
            <a:pPr marL="457200" lvl="0" indent="-457200" eaLnBrk="0" hangingPunct="0">
              <a:buFont typeface="+mj-lt"/>
              <a:buAutoNum type="arabicPeriod"/>
            </a:pPr>
            <a:r>
              <a:rPr lang="cs-CZ" altLang="cs-CZ" sz="2000" dirty="0" smtClean="0">
                <a:solidFill>
                  <a:srgbClr val="3A3A3A"/>
                </a:solidFill>
                <a:latin typeface="Open Sans"/>
              </a:rPr>
              <a:t>Uveďte </a:t>
            </a:r>
            <a:r>
              <a:rPr lang="cs-CZ" altLang="cs-CZ" sz="2000" dirty="0">
                <a:solidFill>
                  <a:srgbClr val="3A3A3A"/>
                </a:solidFill>
                <a:latin typeface="Open Sans"/>
              </a:rPr>
              <a:t>název vámi vybraného tématu závěrečné </a:t>
            </a:r>
            <a:r>
              <a:rPr lang="cs-CZ" altLang="cs-CZ" sz="2000" dirty="0" smtClean="0">
                <a:solidFill>
                  <a:srgbClr val="3A3A3A"/>
                </a:solidFill>
                <a:latin typeface="Open Sans"/>
              </a:rPr>
              <a:t>práce</a:t>
            </a:r>
          </a:p>
          <a:p>
            <a:pPr marL="457200" lvl="0" indent="-457200" eaLnBrk="0" hangingPunct="0">
              <a:buFont typeface="+mj-lt"/>
              <a:buAutoNum type="arabicPeriod"/>
            </a:pPr>
            <a:endParaRPr lang="cs-CZ" altLang="cs-CZ" sz="2000" dirty="0"/>
          </a:p>
          <a:p>
            <a:pPr marL="457200" lvl="0" indent="-457200" eaLnBrk="0" hangingPunct="0">
              <a:buFont typeface="+mj-lt"/>
              <a:buAutoNum type="arabicPeriod"/>
            </a:pPr>
            <a:r>
              <a:rPr lang="cs-CZ" altLang="cs-CZ" sz="2000" dirty="0" smtClean="0">
                <a:solidFill>
                  <a:srgbClr val="3A3A3A"/>
                </a:solidFill>
                <a:latin typeface="Open Sans"/>
              </a:rPr>
              <a:t>Popište </a:t>
            </a:r>
            <a:r>
              <a:rPr lang="cs-CZ" altLang="cs-CZ" sz="2000" dirty="0">
                <a:solidFill>
                  <a:srgbClr val="3A3A3A"/>
                </a:solidFill>
                <a:latin typeface="Open Sans"/>
              </a:rPr>
              <a:t>stručně vaši odbornou motivaci, tedy v rozsahu  100-200 slov popište, </a:t>
            </a:r>
            <a:r>
              <a:rPr lang="cs-CZ" altLang="cs-CZ" sz="2000" b="1" dirty="0">
                <a:solidFill>
                  <a:srgbClr val="3A3A3A"/>
                </a:solidFill>
                <a:latin typeface="Open Sans"/>
              </a:rPr>
              <a:t>proč jste si zrovna tohle téma vybrali</a:t>
            </a:r>
            <a:r>
              <a:rPr lang="cs-CZ" altLang="cs-CZ" sz="2000" dirty="0">
                <a:solidFill>
                  <a:srgbClr val="3A3A3A"/>
                </a:solidFill>
                <a:latin typeface="Open Sans"/>
              </a:rPr>
              <a:t>? Prosím vyhněte se odpovědi typu </a:t>
            </a:r>
            <a:r>
              <a:rPr lang="cs-CZ" altLang="cs-CZ" sz="2000" i="1" dirty="0">
                <a:solidFill>
                  <a:srgbClr val="3A3A3A"/>
                </a:solidFill>
                <a:latin typeface="Open Sans"/>
              </a:rPr>
              <a:t>„tohle na mě zbylo“</a:t>
            </a:r>
            <a:r>
              <a:rPr lang="cs-CZ" altLang="cs-CZ" sz="2000" dirty="0">
                <a:solidFill>
                  <a:srgbClr val="3A3A3A"/>
                </a:solidFill>
                <a:latin typeface="Open Sans"/>
              </a:rPr>
              <a:t> či </a:t>
            </a:r>
            <a:r>
              <a:rPr lang="cs-CZ" altLang="cs-CZ" sz="2000" i="1" dirty="0">
                <a:solidFill>
                  <a:srgbClr val="3A3A3A"/>
                </a:solidFill>
                <a:latin typeface="Open Sans"/>
              </a:rPr>
              <a:t>„slyšel/a jsem, že vedoucí práce je fajn“ </a:t>
            </a:r>
            <a:r>
              <a:rPr lang="cs-CZ" altLang="cs-CZ" sz="2000" dirty="0">
                <a:solidFill>
                  <a:srgbClr val="3A3A3A"/>
                </a:solidFill>
                <a:latin typeface="Open Sans"/>
              </a:rPr>
              <a:t>apod. Zdůvodnění by se mělo vztahovat k tomu, proč by se tímto tématem/ vybranou oblastí dle vás mělo zabývat? Prosím ani zde se neomezte na odpovědi typu </a:t>
            </a:r>
            <a:r>
              <a:rPr lang="cs-CZ" altLang="cs-CZ" sz="2000" i="1" dirty="0">
                <a:solidFill>
                  <a:srgbClr val="3A3A3A"/>
                </a:solidFill>
                <a:latin typeface="Open Sans"/>
              </a:rPr>
              <a:t>„protože by to mohlo být zajímavé“ </a:t>
            </a:r>
            <a:r>
              <a:rPr lang="cs-CZ" altLang="cs-CZ" sz="2000" dirty="0">
                <a:solidFill>
                  <a:srgbClr val="3A3A3A"/>
                </a:solidFill>
                <a:latin typeface="Open Sans"/>
              </a:rPr>
              <a:t>či</a:t>
            </a:r>
            <a:r>
              <a:rPr lang="cs-CZ" altLang="cs-CZ" sz="2000" i="1" dirty="0">
                <a:solidFill>
                  <a:srgbClr val="3A3A3A"/>
                </a:solidFill>
                <a:latin typeface="Open Sans"/>
              </a:rPr>
              <a:t> „budu psát o Znojmě, protože od tam pocházím“</a:t>
            </a:r>
            <a:r>
              <a:rPr lang="cs-CZ" altLang="cs-CZ" sz="2000" dirty="0">
                <a:solidFill>
                  <a:srgbClr val="3A3A3A"/>
                </a:solidFill>
                <a:latin typeface="Open Sans"/>
              </a:rPr>
              <a:t>, nýbrž se snažte poukázat na relevantnost námětu vaší práce ve vztahu k nějakému jevu či problému, koncepčního řešení či podobně.</a:t>
            </a:r>
            <a:endParaRPr lang="cs-CZ" altLang="cs-CZ" sz="2000" dirty="0"/>
          </a:p>
          <a:p>
            <a:pPr marL="457200" lvl="0" indent="-457200" eaLnBrk="0" hangingPunct="0">
              <a:buFont typeface="+mj-lt"/>
              <a:buAutoNum type="arabicPeriod"/>
            </a:pPr>
            <a:endParaRPr lang="cs-CZ" altLang="cs-CZ" sz="2000" dirty="0" smtClean="0">
              <a:solidFill>
                <a:srgbClr val="3A3A3A"/>
              </a:solidFill>
              <a:latin typeface="Open Sans"/>
            </a:endParaRPr>
          </a:p>
          <a:p>
            <a:pPr marL="457200" lvl="0" indent="-457200" eaLnBrk="0" hangingPunct="0">
              <a:buFont typeface="+mj-lt"/>
              <a:buAutoNum type="arabicPeriod"/>
            </a:pPr>
            <a:r>
              <a:rPr lang="cs-CZ" altLang="cs-CZ" sz="2000" dirty="0" smtClean="0">
                <a:solidFill>
                  <a:srgbClr val="3A3A3A"/>
                </a:solidFill>
                <a:latin typeface="Open Sans"/>
              </a:rPr>
              <a:t>Zpracovaný </a:t>
            </a:r>
            <a:r>
              <a:rPr lang="cs-CZ" altLang="cs-CZ" sz="2000" dirty="0">
                <a:solidFill>
                  <a:srgbClr val="3A3A3A"/>
                </a:solidFill>
                <a:latin typeface="Open Sans"/>
              </a:rPr>
              <a:t>dokument vložte do </a:t>
            </a:r>
            <a:r>
              <a:rPr lang="cs-CZ" altLang="cs-CZ" sz="2000" dirty="0" err="1">
                <a:solidFill>
                  <a:srgbClr val="3A3A3A"/>
                </a:solidFill>
                <a:latin typeface="Open Sans"/>
              </a:rPr>
              <a:t>Odevzdávárny</a:t>
            </a:r>
            <a:r>
              <a:rPr lang="cs-CZ" altLang="cs-CZ" sz="2000" dirty="0">
                <a:solidFill>
                  <a:srgbClr val="3A3A3A"/>
                </a:solidFill>
                <a:latin typeface="Open Sans"/>
              </a:rPr>
              <a:t> předmětu </a:t>
            </a:r>
            <a:r>
              <a:rPr lang="cs-CZ" altLang="cs-CZ" sz="2000" dirty="0" smtClean="0">
                <a:solidFill>
                  <a:srgbClr val="3A3A3A"/>
                </a:solidFill>
                <a:latin typeface="Open Sans"/>
              </a:rPr>
              <a:t>TEBP </a:t>
            </a:r>
            <a:r>
              <a:rPr lang="cs-CZ" altLang="cs-CZ" sz="2000" dirty="0">
                <a:solidFill>
                  <a:srgbClr val="3A3A3A"/>
                </a:solidFill>
                <a:latin typeface="Open Sans"/>
              </a:rPr>
              <a:t>(složka Motivace) nejpozději do </a:t>
            </a:r>
            <a:r>
              <a:rPr lang="cs-CZ" altLang="cs-CZ" sz="2000" dirty="0" smtClean="0">
                <a:solidFill>
                  <a:srgbClr val="3A3A3A"/>
                </a:solidFill>
                <a:latin typeface="Open Sans"/>
              </a:rPr>
              <a:t>31. </a:t>
            </a:r>
            <a:r>
              <a:rPr lang="cs-CZ" altLang="cs-CZ" sz="2000" dirty="0">
                <a:solidFill>
                  <a:srgbClr val="3A3A3A"/>
                </a:solidFill>
                <a:latin typeface="Open Sans"/>
              </a:rPr>
              <a:t>3. 2020 vč. v následující podobě: prijmeniautora.doc (např. Preucilova.doc).</a:t>
            </a:r>
            <a:endParaRPr lang="cs-CZ" altLang="cs-CZ" sz="2000" dirty="0">
              <a:latin typeface="Arial" panose="020B0604020202020204" pitchFamily="34" charset="0"/>
            </a:endParaRPr>
          </a:p>
        </p:txBody>
      </p:sp>
    </p:spTree>
    <p:extLst>
      <p:ext uri="{BB962C8B-B14F-4D97-AF65-F5344CB8AC3E}">
        <p14:creationId xmlns:p14="http://schemas.microsoft.com/office/powerpoint/2010/main" val="1457321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631505" y="4185197"/>
            <a:ext cx="7288119" cy="2339975"/>
          </a:xfrm>
          <a:prstGeom prst="rect">
            <a:avLst/>
          </a:prstGeom>
        </p:spPr>
      </p:pic>
      <p:pic>
        <p:nvPicPr>
          <p:cNvPr id="4" name="Picture 3"/>
          <p:cNvPicPr>
            <a:picLocks noChangeAspect="1"/>
          </p:cNvPicPr>
          <p:nvPr/>
        </p:nvPicPr>
        <p:blipFill>
          <a:blip r:embed="rId3"/>
          <a:stretch>
            <a:fillRect/>
          </a:stretch>
        </p:blipFill>
        <p:spPr>
          <a:xfrm>
            <a:off x="1651216" y="1376363"/>
            <a:ext cx="9011724" cy="2540000"/>
          </a:xfrm>
          <a:prstGeom prst="rect">
            <a:avLst/>
          </a:prstGeom>
        </p:spPr>
      </p:pic>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6" name="Zástupný symbol pro číslo snímku 5"/>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2278806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72428"/>
            <a:ext cx="10753200" cy="451576"/>
          </a:xfrm>
        </p:spPr>
        <p:txBody>
          <a:bodyPr/>
          <a:lstStyle/>
          <a:p>
            <a:r>
              <a:rPr lang="sk-SK" sz="3200" dirty="0"/>
              <a:t>Citační záznam / </a:t>
            </a:r>
            <a:r>
              <a:rPr lang="sk-SK" sz="3200" dirty="0" smtClean="0"/>
              <a:t>Bibliografický záznam / </a:t>
            </a:r>
            <a:r>
              <a:rPr lang="en-US" sz="3200" dirty="0" err="1" smtClean="0"/>
              <a:t>Bibliografie</a:t>
            </a:r>
            <a:r>
              <a:rPr lang="sk-SK" sz="3200" dirty="0" smtClean="0"/>
              <a:t> </a:t>
            </a:r>
            <a:r>
              <a:rPr lang="sk-SK" sz="3200" dirty="0" err="1" smtClean="0"/>
              <a:t>Seznam</a:t>
            </a:r>
            <a:r>
              <a:rPr lang="sk-SK" sz="3200" dirty="0" smtClean="0"/>
              <a:t> </a:t>
            </a:r>
            <a:r>
              <a:rPr lang="sk-SK" sz="3200" dirty="0"/>
              <a:t>použité </a:t>
            </a:r>
            <a:r>
              <a:rPr lang="sk-SK" sz="3200" dirty="0" err="1"/>
              <a:t>literatury</a:t>
            </a:r>
            <a:r>
              <a:rPr lang="sk-SK" sz="3200" dirty="0"/>
              <a:t> </a:t>
            </a:r>
            <a:r>
              <a:rPr lang="en-US" sz="3200" dirty="0"/>
              <a:t>/ </a:t>
            </a:r>
            <a:r>
              <a:rPr lang="en-US" sz="3200" dirty="0" err="1"/>
              <a:t>Použitá</a:t>
            </a:r>
            <a:r>
              <a:rPr lang="en-US" sz="3200" dirty="0"/>
              <a:t> </a:t>
            </a:r>
            <a:r>
              <a:rPr lang="en-US" sz="3200" dirty="0" err="1" smtClean="0"/>
              <a:t>literatura</a:t>
            </a:r>
            <a:endParaRPr lang="sk-SK" sz="3200" dirty="0"/>
          </a:p>
        </p:txBody>
      </p:sp>
      <p:sp>
        <p:nvSpPr>
          <p:cNvPr id="3" name="Content Placeholder 2"/>
          <p:cNvSpPr>
            <a:spLocks noGrp="1"/>
          </p:cNvSpPr>
          <p:nvPr>
            <p:ph idx="1"/>
          </p:nvPr>
        </p:nvSpPr>
        <p:spPr>
          <a:xfrm>
            <a:off x="720000" y="1584960"/>
            <a:ext cx="10753200" cy="4247040"/>
          </a:xfrm>
        </p:spPr>
        <p:txBody>
          <a:bodyPr/>
          <a:lstStyle/>
          <a:p>
            <a:r>
              <a:rPr lang="cs-CZ" sz="1800" dirty="0"/>
              <a:t>Citační záznam obsahuje takové náležitosti jako název, autora, </a:t>
            </a:r>
            <a:r>
              <a:rPr lang="cs-CZ" sz="1800" dirty="0" smtClean="0"/>
              <a:t>rok vydání</a:t>
            </a:r>
            <a:r>
              <a:rPr lang="cs-CZ" sz="1800" dirty="0"/>
              <a:t>, vydavatele, mezinárodní identifikátory a další užitečné informace. Pořadí a </a:t>
            </a:r>
            <a:r>
              <a:rPr lang="cs-CZ" sz="1800" dirty="0" smtClean="0"/>
              <a:t>formát zápisu </a:t>
            </a:r>
            <a:r>
              <a:rPr lang="cs-CZ" sz="1800" dirty="0"/>
              <a:t>udává citační norma (viz dále</a:t>
            </a:r>
            <a:r>
              <a:rPr lang="cs-CZ" sz="1800" dirty="0" smtClean="0"/>
              <a:t>).</a:t>
            </a:r>
          </a:p>
          <a:p>
            <a:r>
              <a:rPr lang="cs-CZ" sz="1800" dirty="0" smtClean="0"/>
              <a:t>Doporučeno </a:t>
            </a:r>
            <a:r>
              <a:rPr lang="cs-CZ" sz="1800" dirty="0"/>
              <a:t>použít software (</a:t>
            </a:r>
            <a:r>
              <a:rPr lang="cs-CZ" sz="1800" dirty="0" err="1"/>
              <a:t>Zotero</a:t>
            </a:r>
            <a:r>
              <a:rPr lang="cs-CZ" sz="1800" dirty="0"/>
              <a:t>, </a:t>
            </a:r>
            <a:r>
              <a:rPr lang="cs-CZ" sz="1800" dirty="0" err="1"/>
              <a:t>Mendeley</a:t>
            </a:r>
            <a:r>
              <a:rPr lang="cs-CZ" sz="1800" dirty="0"/>
              <a:t>, citace.com)</a:t>
            </a:r>
          </a:p>
          <a:p>
            <a:r>
              <a:rPr lang="sk-SK" sz="1800" dirty="0" err="1"/>
              <a:t>Uvést</a:t>
            </a:r>
            <a:r>
              <a:rPr lang="sk-SK" sz="1800" dirty="0"/>
              <a:t> </a:t>
            </a:r>
            <a:r>
              <a:rPr lang="sk-SK" sz="1800" dirty="0" err="1"/>
              <a:t>jména</a:t>
            </a:r>
            <a:r>
              <a:rPr lang="sk-SK" sz="1800" dirty="0"/>
              <a:t> </a:t>
            </a:r>
            <a:r>
              <a:rPr lang="sk-SK" sz="1800" dirty="0" err="1"/>
              <a:t>všech</a:t>
            </a:r>
            <a:r>
              <a:rPr lang="sk-SK" sz="1800" dirty="0"/>
              <a:t> </a:t>
            </a:r>
            <a:r>
              <a:rPr lang="sk-SK" sz="1800" dirty="0" err="1"/>
              <a:t>autorů</a:t>
            </a:r>
            <a:r>
              <a:rPr lang="sk-SK" sz="1800" dirty="0"/>
              <a:t> </a:t>
            </a:r>
            <a:r>
              <a:rPr lang="sk-SK" sz="1800" dirty="0" err="1"/>
              <a:t>se</a:t>
            </a:r>
            <a:r>
              <a:rPr lang="sk-SK" sz="1800" dirty="0"/>
              <a:t> </a:t>
            </a:r>
            <a:r>
              <a:rPr lang="sk-SK" sz="1800" dirty="0" err="1"/>
              <a:t>všemi</a:t>
            </a:r>
            <a:r>
              <a:rPr lang="sk-SK" sz="1800" dirty="0"/>
              <a:t> iniciálami, plný </a:t>
            </a:r>
            <a:r>
              <a:rPr lang="sk-SK" sz="1800" dirty="0" err="1"/>
              <a:t>název</a:t>
            </a:r>
            <a:r>
              <a:rPr lang="sk-SK" sz="1800" dirty="0"/>
              <a:t> článku, plný </a:t>
            </a:r>
            <a:r>
              <a:rPr lang="sk-SK" sz="1800" dirty="0" err="1"/>
              <a:t>název</a:t>
            </a:r>
            <a:r>
              <a:rPr lang="sk-SK" sz="1800" dirty="0"/>
              <a:t> časopisu, </a:t>
            </a:r>
            <a:r>
              <a:rPr lang="sk-SK" sz="1800" dirty="0" err="1"/>
              <a:t>svazek</a:t>
            </a:r>
            <a:r>
              <a:rPr lang="sk-SK" sz="1800" dirty="0"/>
              <a:t>, </a:t>
            </a:r>
            <a:r>
              <a:rPr lang="sk-SK" sz="1800" dirty="0" smtClean="0"/>
              <a:t/>
            </a:r>
            <a:br>
              <a:rPr lang="sk-SK" sz="1800" dirty="0" smtClean="0"/>
            </a:br>
            <a:r>
              <a:rPr lang="sk-SK" sz="1800" dirty="0" err="1" smtClean="0"/>
              <a:t>první</a:t>
            </a:r>
            <a:r>
              <a:rPr lang="sk-SK" sz="1800" dirty="0" smtClean="0"/>
              <a:t> </a:t>
            </a:r>
            <a:r>
              <a:rPr lang="sk-SK" sz="1800" dirty="0"/>
              <a:t>a poslední stránka, rok </a:t>
            </a:r>
            <a:r>
              <a:rPr lang="sk-SK" sz="1800" dirty="0" err="1"/>
              <a:t>vydání</a:t>
            </a:r>
            <a:endParaRPr lang="sk-SK" sz="1800" dirty="0"/>
          </a:p>
          <a:p>
            <a:r>
              <a:rPr lang="en-US" sz="1800" dirty="0"/>
              <a:t>L</a:t>
            </a:r>
            <a:r>
              <a:rPr lang="sk-SK" sz="1800" dirty="0" err="1"/>
              <a:t>ze</a:t>
            </a:r>
            <a:r>
              <a:rPr lang="sk-SK" sz="1800" dirty="0"/>
              <a:t> </a:t>
            </a:r>
            <a:r>
              <a:rPr lang="en-US" sz="1800" dirty="0"/>
              <a:t>se </a:t>
            </a:r>
            <a:r>
              <a:rPr lang="sk-SK" sz="1800" dirty="0" err="1"/>
              <a:t>setkat</a:t>
            </a:r>
            <a:r>
              <a:rPr lang="sk-SK" sz="1800" dirty="0"/>
              <a:t> s </a:t>
            </a:r>
            <a:r>
              <a:rPr lang="sk-SK" sz="1800" dirty="0" err="1"/>
              <a:t>velkým</a:t>
            </a:r>
            <a:r>
              <a:rPr lang="sk-SK" sz="1800" dirty="0"/>
              <a:t> </a:t>
            </a:r>
            <a:r>
              <a:rPr lang="sk-SK" sz="1800" dirty="0" err="1"/>
              <a:t>počtem</a:t>
            </a:r>
            <a:r>
              <a:rPr lang="sk-SK" sz="1800" dirty="0"/>
              <a:t> </a:t>
            </a:r>
            <a:r>
              <a:rPr lang="sk-SK" sz="1800" dirty="0" err="1"/>
              <a:t>způsobů</a:t>
            </a:r>
            <a:r>
              <a:rPr lang="sk-SK" sz="1800" dirty="0"/>
              <a:t> </a:t>
            </a:r>
            <a:r>
              <a:rPr lang="sk-SK" sz="1800" dirty="0" err="1"/>
              <a:t>citování</a:t>
            </a:r>
            <a:r>
              <a:rPr lang="sk-SK" sz="1800" dirty="0"/>
              <a:t> </a:t>
            </a:r>
            <a:r>
              <a:rPr lang="sk-SK" sz="1800" dirty="0" err="1"/>
              <a:t>literatury</a:t>
            </a:r>
            <a:r>
              <a:rPr lang="sk-SK" sz="1800"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255" y="4162425"/>
            <a:ext cx="90297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24982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3552" y="1556792"/>
            <a:ext cx="8208912" cy="5472608"/>
          </a:xfrm>
        </p:spPr>
        <p:txBody>
          <a:bodyPr/>
          <a:lstStyle/>
          <a:p>
            <a:r>
              <a:rPr lang="sk-SK" sz="2000" b="1" dirty="0"/>
              <a:t>Kniha</a:t>
            </a:r>
            <a:endParaRPr lang="sk-SK" sz="2000" dirty="0"/>
          </a:p>
          <a:p>
            <a:pPr marL="457200" lvl="1" indent="0">
              <a:buNone/>
            </a:pPr>
            <a:r>
              <a:rPr lang="sk-SK" dirty="0" err="1"/>
              <a:t>Příjmení</a:t>
            </a:r>
            <a:r>
              <a:rPr lang="sk-SK" dirty="0"/>
              <a:t> autora, </a:t>
            </a:r>
            <a:r>
              <a:rPr lang="sk-SK" dirty="0" err="1"/>
              <a:t>Jméno</a:t>
            </a:r>
            <a:r>
              <a:rPr lang="sk-SK" dirty="0"/>
              <a:t> rok </a:t>
            </a:r>
            <a:r>
              <a:rPr lang="sk-SK" dirty="0" err="1"/>
              <a:t>vydání</a:t>
            </a:r>
            <a:r>
              <a:rPr lang="sk-SK" dirty="0"/>
              <a:t>. </a:t>
            </a:r>
            <a:r>
              <a:rPr lang="sk-SK" i="1" dirty="0" err="1"/>
              <a:t>Název</a:t>
            </a:r>
            <a:r>
              <a:rPr lang="sk-SK" i="1" dirty="0"/>
              <a:t> knihy.</a:t>
            </a:r>
            <a:r>
              <a:rPr lang="sk-SK" dirty="0"/>
              <a:t> </a:t>
            </a:r>
            <a:r>
              <a:rPr lang="sk-SK" dirty="0" err="1"/>
              <a:t>Místo</a:t>
            </a:r>
            <a:r>
              <a:rPr lang="sk-SK" dirty="0"/>
              <a:t> </a:t>
            </a:r>
            <a:r>
              <a:rPr lang="sk-SK" dirty="0" err="1"/>
              <a:t>vydání</a:t>
            </a:r>
            <a:r>
              <a:rPr lang="sk-SK" dirty="0"/>
              <a:t>: </a:t>
            </a:r>
            <a:r>
              <a:rPr lang="sk-SK" dirty="0" err="1"/>
              <a:t>Nakladatelství</a:t>
            </a:r>
            <a:r>
              <a:rPr lang="sk-SK" dirty="0"/>
              <a:t>.</a:t>
            </a:r>
            <a:endParaRPr lang="en-US" dirty="0"/>
          </a:p>
          <a:p>
            <a:r>
              <a:rPr lang="sk-SK" sz="2000" b="1" dirty="0"/>
              <a:t>Kapitola (</a:t>
            </a:r>
            <a:r>
              <a:rPr lang="sk-SK" sz="2000" b="1" dirty="0" err="1"/>
              <a:t>článek</a:t>
            </a:r>
            <a:r>
              <a:rPr lang="sk-SK" sz="2000" b="1" dirty="0"/>
              <a:t>) v </a:t>
            </a:r>
            <a:r>
              <a:rPr lang="sk-SK" sz="2000" b="1" dirty="0" err="1"/>
              <a:t>knize</a:t>
            </a:r>
            <a:endParaRPr lang="sk-SK" sz="2000" dirty="0"/>
          </a:p>
          <a:p>
            <a:pPr marL="457200" lvl="1" indent="0">
              <a:buNone/>
            </a:pPr>
            <a:r>
              <a:rPr lang="sk-SK" dirty="0" err="1"/>
              <a:t>Příjmení</a:t>
            </a:r>
            <a:r>
              <a:rPr lang="sk-SK" dirty="0"/>
              <a:t> autora, </a:t>
            </a:r>
            <a:r>
              <a:rPr lang="sk-SK" dirty="0" err="1"/>
              <a:t>Jméno</a:t>
            </a:r>
            <a:r>
              <a:rPr lang="sk-SK" dirty="0"/>
              <a:t> rok </a:t>
            </a:r>
            <a:r>
              <a:rPr lang="sk-SK" dirty="0" err="1"/>
              <a:t>vydání</a:t>
            </a:r>
            <a:r>
              <a:rPr lang="sk-SK" dirty="0"/>
              <a:t>. </a:t>
            </a:r>
            <a:r>
              <a:rPr lang="sk-SK" dirty="0" err="1"/>
              <a:t>Název</a:t>
            </a:r>
            <a:r>
              <a:rPr lang="sk-SK" dirty="0"/>
              <a:t> kapitoly. In: </a:t>
            </a:r>
            <a:r>
              <a:rPr lang="sk-SK" dirty="0" err="1"/>
              <a:t>Příjmení</a:t>
            </a:r>
            <a:r>
              <a:rPr lang="sk-SK" dirty="0"/>
              <a:t> editora/</a:t>
            </a:r>
            <a:r>
              <a:rPr lang="sk-SK" dirty="0" err="1"/>
              <a:t>editorů</a:t>
            </a:r>
            <a:r>
              <a:rPr lang="sk-SK" dirty="0"/>
              <a:t>, </a:t>
            </a:r>
            <a:r>
              <a:rPr lang="sk-SK" dirty="0" err="1"/>
              <a:t>Jméno</a:t>
            </a:r>
            <a:r>
              <a:rPr lang="sk-SK" dirty="0"/>
              <a:t>/a: </a:t>
            </a:r>
            <a:r>
              <a:rPr lang="sk-SK" i="1" dirty="0" err="1"/>
              <a:t>Název</a:t>
            </a:r>
            <a:r>
              <a:rPr lang="sk-SK" i="1" dirty="0"/>
              <a:t> knihy.</a:t>
            </a:r>
            <a:r>
              <a:rPr lang="sk-SK" dirty="0"/>
              <a:t> </a:t>
            </a:r>
            <a:r>
              <a:rPr lang="sk-SK" dirty="0" err="1"/>
              <a:t>Místo</a:t>
            </a:r>
            <a:r>
              <a:rPr lang="sk-SK" dirty="0"/>
              <a:t> </a:t>
            </a:r>
            <a:r>
              <a:rPr lang="sk-SK" dirty="0" err="1"/>
              <a:t>vydání</a:t>
            </a:r>
            <a:r>
              <a:rPr lang="sk-SK" dirty="0"/>
              <a:t>: </a:t>
            </a:r>
            <a:r>
              <a:rPr lang="sk-SK" dirty="0" err="1"/>
              <a:t>Nakladatelství</a:t>
            </a:r>
            <a:r>
              <a:rPr lang="sk-SK" dirty="0"/>
              <a:t>, s. od strany–do strany.</a:t>
            </a:r>
            <a:endParaRPr lang="en-US" dirty="0"/>
          </a:p>
          <a:p>
            <a:r>
              <a:rPr lang="sk-SK" sz="2000" b="1" dirty="0" err="1"/>
              <a:t>Článek</a:t>
            </a:r>
            <a:r>
              <a:rPr lang="sk-SK" sz="2000" b="1" dirty="0"/>
              <a:t> v časopisu</a:t>
            </a:r>
            <a:endParaRPr lang="sk-SK" sz="2000" dirty="0"/>
          </a:p>
          <a:p>
            <a:pPr marL="400050" lvl="1" indent="0">
              <a:buNone/>
            </a:pPr>
            <a:r>
              <a:rPr lang="sk-SK" dirty="0" err="1"/>
              <a:t>Příjmení</a:t>
            </a:r>
            <a:r>
              <a:rPr lang="sk-SK" dirty="0"/>
              <a:t> autora, </a:t>
            </a:r>
            <a:r>
              <a:rPr lang="sk-SK" dirty="0" err="1"/>
              <a:t>Jméno</a:t>
            </a:r>
            <a:r>
              <a:rPr lang="sk-SK" dirty="0"/>
              <a:t> rok </a:t>
            </a:r>
            <a:r>
              <a:rPr lang="sk-SK" dirty="0" err="1"/>
              <a:t>vydání</a:t>
            </a:r>
            <a:r>
              <a:rPr lang="sk-SK" dirty="0"/>
              <a:t>. </a:t>
            </a:r>
            <a:r>
              <a:rPr lang="sk-SK" dirty="0" err="1"/>
              <a:t>Název</a:t>
            </a:r>
            <a:r>
              <a:rPr lang="sk-SK" dirty="0"/>
              <a:t> článku. </a:t>
            </a:r>
            <a:r>
              <a:rPr lang="sk-SK" i="1" dirty="0" err="1"/>
              <a:t>Název</a:t>
            </a:r>
            <a:r>
              <a:rPr lang="sk-SK" i="1" dirty="0"/>
              <a:t> časopisu</a:t>
            </a:r>
            <a:r>
              <a:rPr lang="sk-SK" dirty="0"/>
              <a:t> ročník (číslo), s. od strany–do strany.</a:t>
            </a:r>
            <a:endParaRPr lang="en-US" dirty="0"/>
          </a:p>
          <a:p>
            <a:r>
              <a:rPr lang="sk-SK" sz="2000" b="1" i="1" dirty="0"/>
              <a:t>Webová stránka</a:t>
            </a:r>
            <a:endParaRPr lang="sk-SK" sz="2000" dirty="0"/>
          </a:p>
          <a:p>
            <a:pPr marL="457200" lvl="1" indent="0">
              <a:buNone/>
            </a:pPr>
            <a:r>
              <a:rPr lang="sk-SK" sz="1800" dirty="0" err="1"/>
              <a:t>Příjmení</a:t>
            </a:r>
            <a:r>
              <a:rPr lang="sk-SK" sz="1800" dirty="0"/>
              <a:t> autora, </a:t>
            </a:r>
            <a:r>
              <a:rPr lang="sk-SK" sz="1800" dirty="0" err="1"/>
              <a:t>Jméno</a:t>
            </a:r>
            <a:r>
              <a:rPr lang="sk-SK" sz="1800" dirty="0"/>
              <a:t> rok </a:t>
            </a:r>
            <a:r>
              <a:rPr lang="sk-SK" sz="1800" dirty="0" err="1"/>
              <a:t>vytvoření</a:t>
            </a:r>
            <a:r>
              <a:rPr lang="sk-SK" sz="1800" dirty="0"/>
              <a:t>. </a:t>
            </a:r>
            <a:r>
              <a:rPr lang="sk-SK" sz="1800" dirty="0" err="1"/>
              <a:t>Název</a:t>
            </a:r>
            <a:r>
              <a:rPr lang="sk-SK" sz="1800" dirty="0"/>
              <a:t> webové stránky. internetová adresa [</a:t>
            </a:r>
            <a:r>
              <a:rPr lang="sk-SK" sz="1800" dirty="0" err="1"/>
              <a:t>Aktivní</a:t>
            </a:r>
            <a:r>
              <a:rPr lang="sk-SK" sz="1800" dirty="0"/>
              <a:t> </a:t>
            </a:r>
            <a:r>
              <a:rPr lang="sk-SK" sz="1800" dirty="0" err="1"/>
              <a:t>datum</a:t>
            </a:r>
            <a:r>
              <a:rPr lang="sk-SK" sz="1800" dirty="0"/>
              <a:t>].</a:t>
            </a:r>
          </a:p>
        </p:txBody>
      </p:sp>
      <p:sp>
        <p:nvSpPr>
          <p:cNvPr id="5" name="Title 1"/>
          <p:cNvSpPr>
            <a:spLocks noGrp="1"/>
          </p:cNvSpPr>
          <p:nvPr>
            <p:ph type="title"/>
          </p:nvPr>
        </p:nvSpPr>
        <p:spPr>
          <a:xfrm>
            <a:off x="2207569" y="1052736"/>
            <a:ext cx="7896201" cy="790476"/>
          </a:xfrm>
        </p:spPr>
        <p:txBody>
          <a:bodyPr/>
          <a:lstStyle/>
          <a:p>
            <a:r>
              <a:rPr lang="en-US" dirty="0"/>
              <a:t>N</a:t>
            </a:r>
            <a:r>
              <a:rPr lang="sk-SK" dirty="0" err="1"/>
              <a:t>ejčastější</a:t>
            </a:r>
            <a:r>
              <a:rPr lang="sk-SK" dirty="0"/>
              <a:t> </a:t>
            </a:r>
            <a:r>
              <a:rPr lang="sk-SK" dirty="0" err="1"/>
              <a:t>případy</a:t>
            </a:r>
            <a:endParaRPr lang="sk-SK"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1135387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smtClean="0"/>
              <a:t>Příklad citace nepublikované kvalifikační práce:</a:t>
            </a:r>
            <a:endParaRPr lang="en-US" sz="3200" dirty="0"/>
          </a:p>
        </p:txBody>
      </p:sp>
      <p:sp>
        <p:nvSpPr>
          <p:cNvPr id="5" name="Content Placeholder 4"/>
          <p:cNvSpPr>
            <a:spLocks noGrp="1"/>
          </p:cNvSpPr>
          <p:nvPr>
            <p:ph idx="1"/>
          </p:nvPr>
        </p:nvSpPr>
        <p:spPr>
          <a:xfrm>
            <a:off x="623455" y="1305098"/>
            <a:ext cx="10849745" cy="6259484"/>
          </a:xfrm>
        </p:spPr>
        <p:txBody>
          <a:bodyPr/>
          <a:lstStyle/>
          <a:p>
            <a:r>
              <a:rPr lang="cs-CZ" sz="1800" dirty="0" smtClean="0"/>
              <a:t>U nepublikovaných prací se uvádějí vedle autorských a názvových údajů také místo a datum odevzdání práce, druh práce a název instituce, kde byla práce napsána, příp. informaci o osobě, která práci vedla.</a:t>
            </a:r>
            <a:endParaRPr lang="cs-CZ" sz="1000" dirty="0" smtClean="0"/>
          </a:p>
          <a:p>
            <a:pPr lvl="1">
              <a:buFont typeface="Wingdings" panose="05000000000000000000" pitchFamily="2" charset="2"/>
              <a:buChar char="§"/>
            </a:pPr>
            <a:r>
              <a:rPr lang="cs-CZ" sz="1400" dirty="0" smtClean="0"/>
              <a:t>ADAMEC, P. </a:t>
            </a:r>
            <a:r>
              <a:rPr lang="cs-CZ" sz="1400" i="1" dirty="0" smtClean="0"/>
              <a:t>Systém financování obcí VÚC ve Slovenské republice.</a:t>
            </a:r>
            <a:r>
              <a:rPr lang="cs-CZ" sz="1400" dirty="0" smtClean="0"/>
              <a:t> Brno, 2005. Bakalářská práce. Masarykova univerzita, Ekonomicko-správní fakulta, Katedra regionální ekonomie a správy, 2005.</a:t>
            </a:r>
            <a:endParaRPr lang="en-US" sz="1400" dirty="0" smtClean="0"/>
          </a:p>
          <a:p>
            <a:endParaRPr lang="en-US" sz="1200" dirty="0" smtClean="0"/>
          </a:p>
          <a:p>
            <a:r>
              <a:rPr lang="cs-CZ" sz="1800" dirty="0" smtClean="0">
                <a:ea typeface="+mn-ea"/>
                <a:cs typeface="+mn-cs"/>
              </a:rPr>
              <a:t>Citace právních předpisů se uvádí v pořadí: Název formy pramene, číslo/rok vydání včetně promulgačního listu a název předpisu; vhodné je doplnit také zdroj, ze kterého byl předpis získán. V případě citace cizího právního předpisu se na samý začátek citace připojí údaj o zemi, z níž právní předpis pochází.</a:t>
            </a:r>
            <a:endParaRPr lang="en-US" sz="1800" dirty="0" smtClean="0">
              <a:ea typeface="+mn-ea"/>
              <a:cs typeface="+mn-cs"/>
            </a:endParaRPr>
          </a:p>
          <a:p>
            <a:pPr lvl="1">
              <a:buFont typeface="Wingdings" panose="05000000000000000000" pitchFamily="2" charset="2"/>
              <a:buChar char="§"/>
            </a:pPr>
            <a:r>
              <a:rPr lang="cs-CZ" sz="1400" dirty="0" smtClean="0"/>
              <a:t>Zákon č. 111 ze dne 22. dubna 1998 o vysokých školách a o změně a doplnění dalších zákonů (zákon o vysokých školách). </a:t>
            </a:r>
            <a:br>
              <a:rPr lang="cs-CZ" sz="1400" dirty="0" smtClean="0"/>
            </a:br>
            <a:r>
              <a:rPr lang="cs-CZ" sz="1400" dirty="0" smtClean="0"/>
              <a:t>In: Sbírka zákonů České republiky. 1998, částka 39, s. 5388-5419. Dostupný také z: http://aplikace.mvcr.cz/archiv2008/</a:t>
            </a:r>
            <a:r>
              <a:rPr lang="cs-CZ" sz="1400" dirty="0" err="1" smtClean="0"/>
              <a:t>sbirka</a:t>
            </a:r>
            <a:r>
              <a:rPr lang="cs-CZ" sz="1400" dirty="0" smtClean="0"/>
              <a:t>/1998/sb039-98.pdf. ISSN 1211-1244.</a:t>
            </a:r>
            <a:endParaRPr lang="en-US" sz="1400" dirty="0" smtClean="0"/>
          </a:p>
          <a:p>
            <a:pPr lvl="1">
              <a:buFont typeface="Wingdings" panose="05000000000000000000" pitchFamily="2" charset="2"/>
              <a:buChar char="§"/>
            </a:pPr>
            <a:r>
              <a:rPr lang="cs-CZ" sz="1400" dirty="0" smtClean="0"/>
              <a:t>Směrnice Evropského parlamentu a Rady 2009/24/ES ze dne 23. dubna 2009 o právní ochraně počítačových programů. </a:t>
            </a:r>
            <a:br>
              <a:rPr lang="cs-CZ" sz="1400" dirty="0" smtClean="0"/>
            </a:br>
            <a:r>
              <a:rPr lang="cs-CZ" sz="1400" dirty="0" smtClean="0"/>
              <a:t>In: EUR-lex [právní informační systém]. Úřad pro publikace Evropské unie [cit. 2012-4-29]. Dostupné z: http://eur-lex.europa.eu/</a:t>
            </a:r>
            <a:endParaRPr lang="sk-SK" sz="1400" dirty="0" smtClean="0"/>
          </a:p>
          <a:p>
            <a:pPr lvl="1">
              <a:buFont typeface="Wingdings" panose="05000000000000000000" pitchFamily="2" charset="2"/>
              <a:buChar char="§"/>
            </a:pPr>
            <a:r>
              <a:rPr lang="cs-CZ" sz="1200" dirty="0" smtClean="0"/>
              <a:t>SLOVENSKÁ REPUBLIKA. Ústavní zákon č. 460/1992 </a:t>
            </a:r>
            <a:r>
              <a:rPr lang="cs-CZ" sz="1200" dirty="0" err="1" smtClean="0"/>
              <a:t>Zb</a:t>
            </a:r>
            <a:r>
              <a:rPr lang="cs-CZ" sz="1200" dirty="0" smtClean="0"/>
              <a:t>., Ústava </a:t>
            </a:r>
            <a:r>
              <a:rPr lang="cs-CZ" sz="1200" dirty="0" err="1" smtClean="0"/>
              <a:t>Slovenskej</a:t>
            </a:r>
            <a:r>
              <a:rPr lang="cs-CZ" sz="1200" dirty="0" smtClean="0"/>
              <a:t> republiky, ve znění pozdějších předpisů. In: </a:t>
            </a:r>
            <a:r>
              <a:rPr lang="cs-CZ" sz="1200" i="1" dirty="0" smtClean="0"/>
              <a:t>ASPI</a:t>
            </a:r>
            <a:r>
              <a:rPr lang="cs-CZ" sz="1200" dirty="0" smtClean="0"/>
              <a:t> [právní informační systém]. </a:t>
            </a:r>
            <a:r>
              <a:rPr lang="cs-CZ" sz="1200" dirty="0" err="1" smtClean="0"/>
              <a:t>Wolters</a:t>
            </a:r>
            <a:r>
              <a:rPr lang="cs-CZ" sz="1200" dirty="0" smtClean="0"/>
              <a:t> </a:t>
            </a:r>
            <a:r>
              <a:rPr lang="cs-CZ" sz="1200" dirty="0" err="1" smtClean="0"/>
              <a:t>Kluwer</a:t>
            </a:r>
            <a:r>
              <a:rPr lang="cs-CZ" sz="1200" dirty="0" smtClean="0"/>
              <a:t> ČR [cit. 2012-04-29]</a:t>
            </a:r>
          </a:p>
          <a:p>
            <a:pPr lvl="1">
              <a:buFont typeface="Wingdings" panose="05000000000000000000" pitchFamily="2" charset="2"/>
              <a:buChar char="§"/>
            </a:pPr>
            <a:r>
              <a:rPr lang="cs-CZ" sz="1200" dirty="0" smtClean="0"/>
              <a:t>Formou pramene se rozumí např. zákon, vyhláška, směrnice apod.</a:t>
            </a:r>
            <a:endParaRPr lang="en-US" sz="1200" dirty="0" smtClean="0"/>
          </a:p>
          <a:p>
            <a:endParaRPr lang="en-US" sz="12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4167342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sk-SK" dirty="0" err="1"/>
              <a:t>Seznam</a:t>
            </a:r>
            <a:r>
              <a:rPr lang="sk-SK" dirty="0"/>
              <a:t> použité </a:t>
            </a:r>
            <a:r>
              <a:rPr lang="sk-SK" dirty="0" err="1"/>
              <a:t>literatury</a:t>
            </a:r>
            <a:r>
              <a:rPr lang="en-US" dirty="0"/>
              <a:t> (Harvard </a:t>
            </a:r>
            <a:r>
              <a:rPr lang="en-US" dirty="0" err="1"/>
              <a:t>styl</a:t>
            </a:r>
            <a:r>
              <a:rPr lang="sk-SK" dirty="0"/>
              <a:t>e</a:t>
            </a:r>
            <a:r>
              <a:rPr lang="en-US" dirty="0"/>
              <a:t>)</a:t>
            </a:r>
            <a:endParaRPr lang="cs-CZ" dirty="0"/>
          </a:p>
        </p:txBody>
      </p:sp>
      <p:sp>
        <p:nvSpPr>
          <p:cNvPr id="41986" name="Rectangle 3"/>
          <p:cNvSpPr>
            <a:spLocks noGrp="1" noChangeArrowheads="1"/>
          </p:cNvSpPr>
          <p:nvPr>
            <p:ph type="body" idx="1"/>
          </p:nvPr>
        </p:nvSpPr>
        <p:spPr>
          <a:xfrm>
            <a:off x="720000" y="1463040"/>
            <a:ext cx="11146880" cy="5080000"/>
          </a:xfrm>
        </p:spPr>
        <p:txBody>
          <a:bodyPr/>
          <a:lstStyle/>
          <a:p>
            <a:pPr marL="72000" indent="0">
              <a:buNone/>
            </a:pPr>
            <a:r>
              <a:rPr lang="cs-CZ" sz="1600" dirty="0"/>
              <a:t>[1] G</a:t>
            </a:r>
            <a:r>
              <a:rPr lang="en-US" sz="1600" dirty="0" err="1"/>
              <a:t>uzi</a:t>
            </a:r>
            <a:r>
              <a:rPr lang="cs-CZ" sz="1600" dirty="0"/>
              <a:t>, </a:t>
            </a:r>
            <a:r>
              <a:rPr lang="en-US" sz="1600" dirty="0"/>
              <a:t>M 2013, ‘</a:t>
            </a:r>
            <a:r>
              <a:rPr lang="cs-CZ" sz="1600" dirty="0" err="1"/>
              <a:t>An</a:t>
            </a:r>
            <a:r>
              <a:rPr lang="cs-CZ" sz="1600" dirty="0"/>
              <a:t> </a:t>
            </a:r>
            <a:r>
              <a:rPr lang="cs-CZ" sz="1600" dirty="0" err="1"/>
              <a:t>Empirical</a:t>
            </a:r>
            <a:r>
              <a:rPr lang="cs-CZ" sz="1600" dirty="0"/>
              <a:t> </a:t>
            </a:r>
            <a:r>
              <a:rPr lang="cs-CZ" sz="1600" dirty="0" err="1"/>
              <a:t>Analysis</a:t>
            </a:r>
            <a:r>
              <a:rPr lang="cs-CZ" sz="1600" dirty="0"/>
              <a:t> </a:t>
            </a:r>
            <a:r>
              <a:rPr lang="cs-CZ" sz="1600" dirty="0" err="1"/>
              <a:t>of</a:t>
            </a:r>
            <a:r>
              <a:rPr lang="cs-CZ" sz="1600" dirty="0"/>
              <a:t> </a:t>
            </a:r>
            <a:r>
              <a:rPr lang="cs-CZ" sz="1600" dirty="0" err="1"/>
              <a:t>Welfare</a:t>
            </a:r>
            <a:r>
              <a:rPr lang="cs-CZ" sz="1600" dirty="0"/>
              <a:t> Dependence in </a:t>
            </a:r>
            <a:r>
              <a:rPr lang="cs-CZ" sz="1600" dirty="0" err="1"/>
              <a:t>the</a:t>
            </a:r>
            <a:r>
              <a:rPr lang="cs-CZ" sz="1600" dirty="0"/>
              <a:t> Czech Republic</a:t>
            </a:r>
            <a:r>
              <a:rPr lang="en-US" sz="1600" dirty="0"/>
              <a:t>’, </a:t>
            </a:r>
            <a:r>
              <a:rPr lang="cs-CZ" sz="1600" dirty="0"/>
              <a:t>Czech </a:t>
            </a:r>
            <a:r>
              <a:rPr lang="cs-CZ" sz="1600" dirty="0" err="1"/>
              <a:t>Journal</a:t>
            </a:r>
            <a:r>
              <a:rPr lang="cs-CZ" sz="1600" dirty="0"/>
              <a:t> </a:t>
            </a:r>
            <a:r>
              <a:rPr lang="cs-CZ" sz="1600" dirty="0" err="1"/>
              <a:t>of</a:t>
            </a:r>
            <a:r>
              <a:rPr lang="cs-CZ" sz="1600" dirty="0"/>
              <a:t> </a:t>
            </a:r>
            <a:r>
              <a:rPr lang="cs-CZ" sz="1600" dirty="0" err="1"/>
              <a:t>Economics</a:t>
            </a:r>
            <a:r>
              <a:rPr lang="cs-CZ" sz="1600" dirty="0"/>
              <a:t> and Finance</a:t>
            </a:r>
            <a:r>
              <a:rPr lang="en-US" sz="1600" dirty="0"/>
              <a:t>,</a:t>
            </a:r>
            <a:r>
              <a:rPr lang="cs-CZ" sz="1600" dirty="0"/>
              <a:t> </a:t>
            </a:r>
            <a:r>
              <a:rPr lang="en-US" sz="1600" dirty="0"/>
              <a:t>vol. </a:t>
            </a:r>
            <a:r>
              <a:rPr lang="cs-CZ" sz="1600" dirty="0"/>
              <a:t>64</a:t>
            </a:r>
            <a:r>
              <a:rPr lang="en-US" sz="1600" dirty="0"/>
              <a:t>, no. </a:t>
            </a:r>
            <a:r>
              <a:rPr lang="cs-CZ" sz="1600" dirty="0"/>
              <a:t>5, </a:t>
            </a:r>
            <a:r>
              <a:rPr lang="en-US" sz="1600" dirty="0"/>
              <a:t>pp. </a:t>
            </a:r>
            <a:r>
              <a:rPr lang="cs-CZ" sz="1600" dirty="0"/>
              <a:t>407-431.</a:t>
            </a:r>
          </a:p>
          <a:p>
            <a:pPr marL="72000" indent="0">
              <a:buNone/>
            </a:pPr>
            <a:r>
              <a:rPr lang="cs-CZ" sz="1600" dirty="0"/>
              <a:t>[2] </a:t>
            </a:r>
            <a:r>
              <a:rPr lang="en-US" sz="1600" dirty="0"/>
              <a:t>Hassan, R 2004, Media, politics and the network society, Open University Press, Maidenhead.</a:t>
            </a:r>
          </a:p>
          <a:p>
            <a:pPr marL="72000" indent="0">
              <a:buNone/>
            </a:pPr>
            <a:r>
              <a:rPr lang="en-US" sz="1600" dirty="0"/>
              <a:t>[3] Cooke, D.J. and Philip, L. 2001. To treat or not to treat? An empirical perspective. In: </a:t>
            </a:r>
            <a:r>
              <a:rPr lang="en-US" sz="1600" dirty="0" err="1"/>
              <a:t>Hollin</a:t>
            </a:r>
            <a:r>
              <a:rPr lang="en-US" sz="1600" dirty="0"/>
              <a:t>, C.R. ed. Handbook of offender assessment and treatment. </a:t>
            </a:r>
            <a:r>
              <a:rPr lang="en-US" sz="1600" dirty="0" err="1"/>
              <a:t>Chichester</a:t>
            </a:r>
            <a:r>
              <a:rPr lang="en-US" sz="1600" dirty="0"/>
              <a:t>: Wiley, pp. 3-15.</a:t>
            </a:r>
            <a:endParaRPr lang="sk-SK" sz="1600" dirty="0"/>
          </a:p>
          <a:p>
            <a:pPr marL="72000" indent="0">
              <a:buNone/>
            </a:pPr>
            <a:r>
              <a:rPr lang="cs-CZ" sz="1600" dirty="0"/>
              <a:t>[4] </a:t>
            </a:r>
            <a:r>
              <a:rPr lang="en-US" sz="1600" dirty="0"/>
              <a:t>Greenblatt, S 2002, A special letter from Stephen Greenblatt, viewed 25th March 2010, &lt;http://mla.org/scholarly_pub&gt;.</a:t>
            </a:r>
            <a:endParaRPr lang="sk-SK" sz="1600" dirty="0"/>
          </a:p>
          <a:p>
            <a:pPr marL="72000" indent="0">
              <a:buNone/>
            </a:pPr>
            <a:r>
              <a:rPr lang="cs-CZ" sz="1600" dirty="0"/>
              <a:t>[5] </a:t>
            </a:r>
            <a:r>
              <a:rPr lang="en-US" sz="1600" dirty="0" err="1"/>
              <a:t>Kissane</a:t>
            </a:r>
            <a:r>
              <a:rPr lang="en-US" sz="1600" dirty="0"/>
              <a:t>, K 2008, 'Brumby calls for tough sentences', The Age, 29 October, p. 8.</a:t>
            </a:r>
            <a:endParaRPr lang="cs-CZ" sz="1600" dirty="0"/>
          </a:p>
          <a:p>
            <a:pPr marL="72000" indent="0">
              <a:buNone/>
            </a:pPr>
            <a:r>
              <a:rPr lang="cs-CZ" sz="1600" dirty="0"/>
              <a:t>[6] </a:t>
            </a:r>
            <a:r>
              <a:rPr lang="en-US" sz="1600" dirty="0"/>
              <a:t>Kraus, L. (2010, July 1). Great animation on motivation [Web log post]. Retrieved from http://www.leekrausonline.com/</a:t>
            </a:r>
          </a:p>
          <a:p>
            <a:pPr marL="72000" indent="0">
              <a:buNone/>
            </a:pPr>
            <a:endParaRPr lang="cs-CZ" sz="1600" dirty="0"/>
          </a:p>
          <a:p>
            <a:r>
              <a:rPr lang="cs-CZ" sz="1400" dirty="0"/>
              <a:t>[1] představuje příklad odkazu na vědecký článek, </a:t>
            </a:r>
          </a:p>
          <a:p>
            <a:r>
              <a:rPr lang="cs-CZ" sz="1400" dirty="0"/>
              <a:t>[2], [3]  představuje příklad odkazu na knihu a </a:t>
            </a:r>
            <a:r>
              <a:rPr lang="en-US" sz="1400" dirty="0" err="1"/>
              <a:t>kapitolu</a:t>
            </a:r>
            <a:r>
              <a:rPr lang="en-US" sz="1400" dirty="0"/>
              <a:t> v </a:t>
            </a:r>
            <a:r>
              <a:rPr lang="en-US" sz="1400" dirty="0" err="1"/>
              <a:t>knize</a:t>
            </a:r>
            <a:r>
              <a:rPr lang="cs-CZ" sz="1400" dirty="0"/>
              <a:t>,</a:t>
            </a:r>
          </a:p>
          <a:p>
            <a:r>
              <a:rPr lang="cs-CZ" sz="1400" dirty="0"/>
              <a:t>[4] - [6]  představuje příklad odkazu na www, novinový článek </a:t>
            </a:r>
            <a:r>
              <a:rPr lang="en-US" sz="1400" dirty="0"/>
              <a:t>a </a:t>
            </a:r>
            <a:r>
              <a:rPr lang="sk-SK" sz="1400" dirty="0" err="1"/>
              <a:t>blog</a:t>
            </a:r>
            <a:endParaRPr lang="cs-CZ" sz="1400" dirty="0"/>
          </a:p>
          <a:p>
            <a:r>
              <a:rPr lang="cs-CZ" sz="1400" dirty="0"/>
              <a:t>Je možné využít generátor: http://citace.com/generator.php</a:t>
            </a:r>
          </a:p>
          <a:p>
            <a:pPr marL="72000" indent="0">
              <a:buNone/>
            </a:pPr>
            <a:endParaRPr lang="cs-CZ" sz="16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3222573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sk-SK" dirty="0" err="1"/>
              <a:t>Seznam</a:t>
            </a:r>
            <a:r>
              <a:rPr lang="sk-SK" dirty="0"/>
              <a:t> použité </a:t>
            </a:r>
            <a:r>
              <a:rPr lang="sk-SK" dirty="0" err="1"/>
              <a:t>literatury</a:t>
            </a:r>
            <a:r>
              <a:rPr lang="en-US" dirty="0"/>
              <a:t> (APA </a:t>
            </a:r>
            <a:r>
              <a:rPr lang="en-US" dirty="0" err="1"/>
              <a:t>styl</a:t>
            </a:r>
            <a:r>
              <a:rPr lang="en-US" dirty="0"/>
              <a:t>)</a:t>
            </a:r>
            <a:endParaRPr lang="cs-CZ" dirty="0"/>
          </a:p>
        </p:txBody>
      </p:sp>
      <p:sp>
        <p:nvSpPr>
          <p:cNvPr id="41986" name="Rectangle 3"/>
          <p:cNvSpPr>
            <a:spLocks noGrp="1" noChangeArrowheads="1"/>
          </p:cNvSpPr>
          <p:nvPr>
            <p:ph type="body" idx="1"/>
          </p:nvPr>
        </p:nvSpPr>
        <p:spPr>
          <a:xfrm>
            <a:off x="720000" y="1442720"/>
            <a:ext cx="11146880" cy="4389280"/>
          </a:xfrm>
        </p:spPr>
        <p:txBody>
          <a:bodyPr/>
          <a:lstStyle/>
          <a:p>
            <a:pPr marL="72000" indent="0">
              <a:buNone/>
            </a:pPr>
            <a:r>
              <a:rPr lang="cs-CZ" sz="1600" dirty="0"/>
              <a:t>[1] G</a:t>
            </a:r>
            <a:r>
              <a:rPr lang="en-US" sz="1600" dirty="0" err="1"/>
              <a:t>uzi</a:t>
            </a:r>
            <a:r>
              <a:rPr lang="cs-CZ" sz="1600" dirty="0"/>
              <a:t>, </a:t>
            </a:r>
            <a:r>
              <a:rPr lang="en-US" sz="1600" dirty="0"/>
              <a:t>M. (2013). </a:t>
            </a:r>
            <a:r>
              <a:rPr lang="cs-CZ" sz="1600" dirty="0" err="1"/>
              <a:t>An</a:t>
            </a:r>
            <a:r>
              <a:rPr lang="cs-CZ" sz="1600" dirty="0"/>
              <a:t> </a:t>
            </a:r>
            <a:r>
              <a:rPr lang="cs-CZ" sz="1600" dirty="0" err="1"/>
              <a:t>Empirical</a:t>
            </a:r>
            <a:r>
              <a:rPr lang="cs-CZ" sz="1600" dirty="0"/>
              <a:t> </a:t>
            </a:r>
            <a:r>
              <a:rPr lang="cs-CZ" sz="1600" dirty="0" err="1"/>
              <a:t>Analysis</a:t>
            </a:r>
            <a:r>
              <a:rPr lang="cs-CZ" sz="1600" dirty="0"/>
              <a:t> </a:t>
            </a:r>
            <a:r>
              <a:rPr lang="cs-CZ" sz="1600" dirty="0" err="1"/>
              <a:t>of</a:t>
            </a:r>
            <a:r>
              <a:rPr lang="cs-CZ" sz="1600" dirty="0"/>
              <a:t> </a:t>
            </a:r>
            <a:r>
              <a:rPr lang="cs-CZ" sz="1600" dirty="0" err="1"/>
              <a:t>Welfare</a:t>
            </a:r>
            <a:r>
              <a:rPr lang="cs-CZ" sz="1600" dirty="0"/>
              <a:t> Dependence in </a:t>
            </a:r>
            <a:r>
              <a:rPr lang="cs-CZ" sz="1600" dirty="0" err="1"/>
              <a:t>the</a:t>
            </a:r>
            <a:r>
              <a:rPr lang="cs-CZ" sz="1600" dirty="0"/>
              <a:t> Czech Republic</a:t>
            </a:r>
            <a:r>
              <a:rPr lang="en-US" sz="1600" dirty="0"/>
              <a:t>. </a:t>
            </a:r>
            <a:r>
              <a:rPr lang="cs-CZ" sz="1600" dirty="0"/>
              <a:t>Czech </a:t>
            </a:r>
            <a:r>
              <a:rPr lang="cs-CZ" sz="1600" dirty="0" err="1"/>
              <a:t>Journal</a:t>
            </a:r>
            <a:r>
              <a:rPr lang="cs-CZ" sz="1600" dirty="0"/>
              <a:t> </a:t>
            </a:r>
            <a:r>
              <a:rPr lang="cs-CZ" sz="1600" dirty="0" err="1"/>
              <a:t>of</a:t>
            </a:r>
            <a:r>
              <a:rPr lang="cs-CZ" sz="1600" dirty="0"/>
              <a:t> </a:t>
            </a:r>
            <a:r>
              <a:rPr lang="cs-CZ" sz="1600" dirty="0" err="1"/>
              <a:t>Economics</a:t>
            </a:r>
            <a:r>
              <a:rPr lang="cs-CZ" sz="1600" dirty="0"/>
              <a:t> and Finance</a:t>
            </a:r>
            <a:r>
              <a:rPr lang="en-US" sz="1600" dirty="0"/>
              <a:t>,</a:t>
            </a:r>
            <a:r>
              <a:rPr lang="cs-CZ" sz="1600" dirty="0"/>
              <a:t> 64</a:t>
            </a:r>
            <a:r>
              <a:rPr lang="en-US" sz="1600" dirty="0"/>
              <a:t>(5),</a:t>
            </a:r>
            <a:r>
              <a:rPr lang="cs-CZ" sz="1600" dirty="0"/>
              <a:t> 407-431.</a:t>
            </a:r>
          </a:p>
          <a:p>
            <a:pPr marL="72000" indent="0">
              <a:buNone/>
            </a:pPr>
            <a:r>
              <a:rPr lang="cs-CZ" sz="1600" dirty="0"/>
              <a:t>[2] </a:t>
            </a:r>
            <a:r>
              <a:rPr lang="en-US" sz="1600" dirty="0"/>
              <a:t>Hassan, R. (2004). Media, politics and the network society. Maidenhead, England: Open University Press.</a:t>
            </a:r>
          </a:p>
          <a:p>
            <a:pPr marL="72000" indent="0">
              <a:buNone/>
            </a:pPr>
            <a:r>
              <a:rPr lang="en-US" sz="1600" dirty="0"/>
              <a:t>[3] Daniels, P. J. (1993). Australia's foreign debt: Searching for the benefits. </a:t>
            </a:r>
            <a:br>
              <a:rPr lang="en-US" sz="1600" dirty="0"/>
            </a:br>
            <a:r>
              <a:rPr lang="en-US" sz="1600" dirty="0"/>
              <a:t>In P. Maxwell &amp; S. Hopkins (Eds.), Macroeconomics: Contemporary Australian readings (pp. 200-250). </a:t>
            </a:r>
            <a:r>
              <a:rPr lang="en-US" sz="1600" dirty="0" err="1"/>
              <a:t>Pymble</a:t>
            </a:r>
            <a:r>
              <a:rPr lang="en-US" sz="1600" dirty="0"/>
              <a:t>, Australia: Harper Educational. </a:t>
            </a:r>
            <a:endParaRPr lang="sk-SK" sz="1600" dirty="0"/>
          </a:p>
          <a:p>
            <a:pPr marL="72000" indent="0">
              <a:buNone/>
            </a:pPr>
            <a:r>
              <a:rPr lang="cs-CZ" sz="1600" dirty="0"/>
              <a:t>[4] </a:t>
            </a:r>
            <a:r>
              <a:rPr lang="en-US" sz="1600" dirty="0" err="1"/>
              <a:t>Klass</a:t>
            </a:r>
            <a:r>
              <a:rPr lang="en-US" sz="1600" dirty="0"/>
              <a:t>, P. (2011, July 11). Guarding privacy may not always protect patients. The New York Times, Retrieved from http://www.nytimes.com.</a:t>
            </a:r>
          </a:p>
          <a:p>
            <a:pPr marL="72000" indent="0">
              <a:buNone/>
            </a:pPr>
            <a:r>
              <a:rPr lang="cs-CZ" sz="1600" dirty="0"/>
              <a:t>[5] </a:t>
            </a:r>
            <a:r>
              <a:rPr lang="en-US" sz="1600" dirty="0"/>
              <a:t>In an email dated 6 May 2011, </a:t>
            </a:r>
            <a:r>
              <a:rPr lang="en-US" sz="1600" dirty="0" err="1"/>
              <a:t>Ms</a:t>
            </a:r>
            <a:r>
              <a:rPr lang="en-US" sz="1600" dirty="0"/>
              <a:t> C Jones wrote “the crime was committed during daylight hours.” OR  It was confirmed recently that the crime was committed during daylight hours (C Jones 2011, pers. comm., 6 May).</a:t>
            </a:r>
          </a:p>
          <a:p>
            <a:endParaRPr lang="cs-CZ" sz="1400" dirty="0"/>
          </a:p>
          <a:p>
            <a:r>
              <a:rPr lang="cs-CZ" sz="1400" dirty="0"/>
              <a:t>[1] představuje příklad odkazu na vědecký článek, </a:t>
            </a:r>
          </a:p>
          <a:p>
            <a:r>
              <a:rPr lang="cs-CZ" sz="1400" dirty="0"/>
              <a:t>[2], [3]  představuje příklad odkazu na knihu a </a:t>
            </a:r>
            <a:r>
              <a:rPr lang="en-US" sz="1400" dirty="0" err="1"/>
              <a:t>kapitolu</a:t>
            </a:r>
            <a:r>
              <a:rPr lang="en-US" sz="1400" dirty="0"/>
              <a:t> v </a:t>
            </a:r>
            <a:r>
              <a:rPr lang="en-US" sz="1400" dirty="0" err="1"/>
              <a:t>knize</a:t>
            </a:r>
            <a:r>
              <a:rPr lang="cs-CZ" sz="1400" dirty="0"/>
              <a:t>,</a:t>
            </a:r>
          </a:p>
          <a:p>
            <a:r>
              <a:rPr lang="cs-CZ" sz="1400" dirty="0"/>
              <a:t>[4], [5]  představuje příklad odkazu na novinový článek </a:t>
            </a:r>
            <a:r>
              <a:rPr lang="en-US" sz="1400" dirty="0"/>
              <a:t>a </a:t>
            </a:r>
            <a:r>
              <a:rPr lang="en-US" sz="1400" dirty="0" err="1"/>
              <a:t>osobn</a:t>
            </a:r>
            <a:r>
              <a:rPr lang="sk-SK" sz="1400" dirty="0"/>
              <a:t>í </a:t>
            </a:r>
            <a:r>
              <a:rPr lang="sk-SK" sz="1400" dirty="0" err="1"/>
              <a:t>komunikaci</a:t>
            </a:r>
            <a:r>
              <a:rPr lang="sk-SK" sz="1400" dirty="0"/>
              <a:t> (email)</a:t>
            </a:r>
            <a:endParaRPr lang="cs-CZ" sz="1400" dirty="0"/>
          </a:p>
          <a:p>
            <a:r>
              <a:rPr lang="cs-CZ" sz="1400" dirty="0"/>
              <a:t>Je možné využít generátor: http://citace.com/generator.php</a:t>
            </a:r>
          </a:p>
          <a:p>
            <a:endParaRPr lang="cs-CZ" sz="16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176404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Časté chyby v </a:t>
            </a:r>
            <a:r>
              <a:rPr lang="sk-SK" dirty="0" err="1"/>
              <a:t>seznamu</a:t>
            </a:r>
            <a:r>
              <a:rPr lang="sk-SK" dirty="0"/>
              <a:t> </a:t>
            </a:r>
            <a:r>
              <a:rPr lang="sk-SK" dirty="0" err="1"/>
              <a:t>literatury</a:t>
            </a:r>
            <a:r>
              <a:rPr lang="sk-SK" dirty="0"/>
              <a:t/>
            </a:r>
            <a:br>
              <a:rPr lang="sk-SK" dirty="0"/>
            </a:br>
            <a:endParaRPr lang="sk-SK" dirty="0"/>
          </a:p>
        </p:txBody>
      </p:sp>
      <p:sp>
        <p:nvSpPr>
          <p:cNvPr id="3" name="Content Placeholder 2"/>
          <p:cNvSpPr>
            <a:spLocks noGrp="1"/>
          </p:cNvSpPr>
          <p:nvPr>
            <p:ph idx="1"/>
          </p:nvPr>
        </p:nvSpPr>
        <p:spPr/>
        <p:txBody>
          <a:bodyPr/>
          <a:lstStyle/>
          <a:p>
            <a:r>
              <a:rPr lang="sk-SK" sz="2400" dirty="0" err="1"/>
              <a:t>chybějící</a:t>
            </a:r>
            <a:r>
              <a:rPr lang="sk-SK" sz="2400" dirty="0"/>
              <a:t> nebo </a:t>
            </a:r>
            <a:r>
              <a:rPr lang="sk-SK" sz="2400" dirty="0" err="1"/>
              <a:t>přebývající</a:t>
            </a:r>
            <a:r>
              <a:rPr lang="sk-SK" sz="2400" dirty="0"/>
              <a:t> </a:t>
            </a:r>
            <a:r>
              <a:rPr lang="sk-SK" sz="2400" dirty="0" err="1"/>
              <a:t>citace</a:t>
            </a:r>
            <a:r>
              <a:rPr lang="sk-SK" sz="2400" dirty="0"/>
              <a:t> oproti </a:t>
            </a:r>
            <a:r>
              <a:rPr lang="sk-SK" sz="2400" dirty="0" err="1"/>
              <a:t>citacím</a:t>
            </a:r>
            <a:r>
              <a:rPr lang="sk-SK" sz="2400" dirty="0"/>
              <a:t> v textu práce</a:t>
            </a:r>
          </a:p>
          <a:p>
            <a:r>
              <a:rPr lang="sk-SK" sz="2400" dirty="0" err="1"/>
              <a:t>uvádění</a:t>
            </a:r>
            <a:r>
              <a:rPr lang="sk-SK" sz="2400" dirty="0"/>
              <a:t> </a:t>
            </a:r>
            <a:r>
              <a:rPr lang="sk-SK" sz="2400" dirty="0" err="1"/>
              <a:t>et</a:t>
            </a:r>
            <a:r>
              <a:rPr lang="sk-SK" sz="2400" dirty="0"/>
              <a:t> al. </a:t>
            </a:r>
            <a:r>
              <a:rPr lang="sk-SK" sz="2400" dirty="0" err="1"/>
              <a:t>namísto</a:t>
            </a:r>
            <a:r>
              <a:rPr lang="sk-SK" sz="2400" dirty="0"/>
              <a:t> uvedení </a:t>
            </a:r>
            <a:r>
              <a:rPr lang="sk-SK" sz="2400" dirty="0" err="1"/>
              <a:t>všech</a:t>
            </a:r>
            <a:r>
              <a:rPr lang="sk-SK" sz="2400" dirty="0"/>
              <a:t> </a:t>
            </a:r>
            <a:r>
              <a:rPr lang="sk-SK" sz="2400" dirty="0" err="1"/>
              <a:t>autorů</a:t>
            </a:r>
            <a:endParaRPr lang="sk-SK" sz="2400" dirty="0"/>
          </a:p>
          <a:p>
            <a:r>
              <a:rPr lang="sk-SK" sz="2400" dirty="0" err="1"/>
              <a:t>neuspořádání</a:t>
            </a:r>
            <a:r>
              <a:rPr lang="sk-SK" sz="2400" dirty="0"/>
              <a:t> </a:t>
            </a:r>
            <a:r>
              <a:rPr lang="sk-SK" sz="2400" dirty="0" err="1"/>
              <a:t>dle</a:t>
            </a:r>
            <a:r>
              <a:rPr lang="sk-SK" sz="2400" dirty="0"/>
              <a:t> abecedy a roku </a:t>
            </a:r>
            <a:r>
              <a:rPr lang="sk-SK" sz="2400" dirty="0" err="1"/>
              <a:t>publikace</a:t>
            </a:r>
            <a:endParaRPr lang="sk-SK" sz="2400" dirty="0"/>
          </a:p>
          <a:p>
            <a:r>
              <a:rPr lang="sk-SK" sz="2400" dirty="0" err="1"/>
              <a:t>nesouhlasí</a:t>
            </a:r>
            <a:r>
              <a:rPr lang="sk-SK" sz="2400" dirty="0"/>
              <a:t> rok nebo </a:t>
            </a:r>
            <a:r>
              <a:rPr lang="sk-SK" sz="2400" dirty="0" err="1"/>
              <a:t>jméno</a:t>
            </a:r>
            <a:r>
              <a:rPr lang="sk-SK" sz="2400" dirty="0"/>
              <a:t> (komolení) v textu a v </a:t>
            </a:r>
            <a:r>
              <a:rPr lang="sk-SK" sz="2400" dirty="0" err="1"/>
              <a:t>přehledu</a:t>
            </a:r>
            <a:r>
              <a:rPr lang="sk-SK" sz="2400" dirty="0"/>
              <a:t> </a:t>
            </a:r>
            <a:r>
              <a:rPr lang="sk-SK" sz="2400" dirty="0" err="1"/>
              <a:t>literatury</a:t>
            </a:r>
            <a:endParaRPr lang="sk-SK" sz="2400" dirty="0"/>
          </a:p>
          <a:p>
            <a:r>
              <a:rPr lang="sk-SK" sz="2400" dirty="0"/>
              <a:t>nejednotná forma </a:t>
            </a:r>
            <a:r>
              <a:rPr lang="sk-SK" sz="2400" dirty="0" err="1"/>
              <a:t>citací</a:t>
            </a:r>
            <a:endParaRPr lang="sk-SK" sz="2400" dirty="0"/>
          </a:p>
          <a:p>
            <a:r>
              <a:rPr lang="sk-SK" sz="2400" dirty="0" err="1"/>
              <a:t>uvádění</a:t>
            </a:r>
            <a:r>
              <a:rPr lang="sk-SK" sz="2400" dirty="0"/>
              <a:t> akademických a </a:t>
            </a:r>
            <a:r>
              <a:rPr lang="sk-SK" sz="2400" dirty="0" err="1"/>
              <a:t>vědeckých</a:t>
            </a:r>
            <a:r>
              <a:rPr lang="sk-SK" sz="2400" dirty="0"/>
              <a:t> </a:t>
            </a:r>
            <a:r>
              <a:rPr lang="sk-SK" sz="2400" dirty="0" err="1"/>
              <a:t>titulů</a:t>
            </a:r>
            <a:endParaRPr lang="sk-SK" sz="2400" dirty="0"/>
          </a:p>
          <a:p>
            <a:r>
              <a:rPr lang="sk-SK" sz="2400" dirty="0"/>
              <a:t>optimálni je jeden </a:t>
            </a:r>
            <a:r>
              <a:rPr lang="sk-SK" sz="2400" dirty="0" err="1"/>
              <a:t>seznam</a:t>
            </a:r>
            <a:r>
              <a:rPr lang="sk-SK" sz="2400" dirty="0"/>
              <a:t> </a:t>
            </a:r>
            <a:r>
              <a:rPr lang="sk-SK" sz="2400" dirty="0" err="1"/>
              <a:t>literatury</a:t>
            </a:r>
            <a:endParaRPr lang="sk-SK" sz="2400" dirty="0"/>
          </a:p>
          <a:p>
            <a:endParaRPr lang="sk-SK" sz="24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25360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79776" y="91641"/>
            <a:ext cx="5196304" cy="6630382"/>
            <a:chOff x="1012751" y="1042988"/>
            <a:chExt cx="4612382" cy="588530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42988"/>
              <a:ext cx="45815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666306"/>
              <a:ext cx="44862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83" y="4243388"/>
              <a:ext cx="44958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751" y="5842447"/>
              <a:ext cx="45148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1"/>
          <p:cNvSpPr>
            <a:spLocks noGrp="1"/>
          </p:cNvSpPr>
          <p:nvPr>
            <p:ph type="title" idx="4294967295"/>
          </p:nvPr>
        </p:nvSpPr>
        <p:spPr>
          <a:xfrm>
            <a:off x="1439863" y="720725"/>
            <a:ext cx="10752137" cy="450850"/>
          </a:xfrm>
        </p:spPr>
        <p:txBody>
          <a:bodyPr/>
          <a:lstStyle/>
          <a:p>
            <a:r>
              <a:rPr lang="sk-SK" dirty="0" err="1">
                <a:solidFill>
                  <a:schemeClr val="bg1"/>
                </a:solidFill>
              </a:rPr>
              <a:t>Takle</a:t>
            </a:r>
            <a:r>
              <a:rPr lang="sk-SK" dirty="0">
                <a:solidFill>
                  <a:schemeClr val="bg1"/>
                </a:solidFill>
              </a:rPr>
              <a:t> ne!</a:t>
            </a:r>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37</a:t>
            </a:fld>
            <a:endParaRPr lang="cs-CZ" altLang="cs-CZ" dirty="0"/>
          </a:p>
        </p:txBody>
      </p:sp>
    </p:spTree>
    <p:extLst>
      <p:ext uri="{BB962C8B-B14F-4D97-AF65-F5344CB8AC3E}">
        <p14:creationId xmlns:p14="http://schemas.microsoft.com/office/powerpoint/2010/main" val="1239974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Grafy a obrázky</a:t>
            </a:r>
          </a:p>
        </p:txBody>
      </p:sp>
      <p:sp>
        <p:nvSpPr>
          <p:cNvPr id="3" name="Content Placeholder 2"/>
          <p:cNvSpPr>
            <a:spLocks noGrp="1"/>
          </p:cNvSpPr>
          <p:nvPr>
            <p:ph idx="1"/>
          </p:nvPr>
        </p:nvSpPr>
        <p:spPr>
          <a:xfrm>
            <a:off x="720000" y="1371600"/>
            <a:ext cx="10753200" cy="4460400"/>
          </a:xfrm>
        </p:spPr>
        <p:txBody>
          <a:bodyPr/>
          <a:lstStyle/>
          <a:p>
            <a:r>
              <a:rPr lang="cs-CZ" sz="2400" dirty="0"/>
              <a:t>Jednoduší je číslovaní </a:t>
            </a:r>
            <a:r>
              <a:rPr lang="cs-CZ" sz="2400" dirty="0" smtClean="0"/>
              <a:t>grafů a tabulek podle </a:t>
            </a:r>
            <a:r>
              <a:rPr lang="cs-CZ" sz="2400" dirty="0"/>
              <a:t>kapitol (1.X, 2.X,...)</a:t>
            </a:r>
          </a:p>
          <a:p>
            <a:r>
              <a:rPr lang="cs-CZ" sz="2400" dirty="0"/>
              <a:t>Vždy uvést zdroj (např. převzaté, vlastní zpracovaní)</a:t>
            </a:r>
          </a:p>
          <a:p>
            <a:r>
              <a:rPr lang="cs-CZ" sz="2400" dirty="0"/>
              <a:t>Software na </a:t>
            </a:r>
            <a:r>
              <a:rPr lang="cs-CZ" sz="2400" dirty="0" smtClean="0"/>
              <a:t>kreslení diagramů (</a:t>
            </a:r>
            <a:r>
              <a:rPr lang="cs-CZ" sz="2400" dirty="0" err="1" smtClean="0"/>
              <a:t>Powerpoint</a:t>
            </a:r>
            <a:r>
              <a:rPr lang="cs-CZ" sz="2400" dirty="0"/>
              <a:t>, </a:t>
            </a:r>
            <a:r>
              <a:rPr lang="cs-CZ" sz="2400" dirty="0" err="1"/>
              <a:t>GeoGebra</a:t>
            </a:r>
            <a:r>
              <a:rPr lang="cs-CZ" sz="2400" dirty="0"/>
              <a:t>, </a:t>
            </a:r>
            <a:r>
              <a:rPr lang="cs-CZ" sz="2400" dirty="0" err="1"/>
              <a:t>InkSpace</a:t>
            </a:r>
            <a:r>
              <a:rPr lang="cs-CZ" sz="2400" dirty="0"/>
              <a:t>)</a:t>
            </a:r>
          </a:p>
          <a:p>
            <a:r>
              <a:rPr lang="cs-CZ" sz="2400" dirty="0"/>
              <a:t>Adekvátní kvalita obrázku pro tisk.</a:t>
            </a:r>
          </a:p>
          <a:p>
            <a:r>
              <a:rPr lang="sk-SK" sz="2400" dirty="0" smtClean="0"/>
              <a:t>Grafy a obrázky </a:t>
            </a:r>
            <a:r>
              <a:rPr lang="sk-SK" sz="2400" dirty="0" err="1" smtClean="0"/>
              <a:t>stažené</a:t>
            </a:r>
            <a:r>
              <a:rPr lang="sk-SK" sz="2400" dirty="0" smtClean="0"/>
              <a:t> </a:t>
            </a:r>
            <a:r>
              <a:rPr lang="sk-SK" sz="2400" dirty="0"/>
              <a:t>z internetu </a:t>
            </a:r>
            <a:r>
              <a:rPr lang="sk-SK" sz="2400" dirty="0" err="1"/>
              <a:t>jsou</a:t>
            </a:r>
            <a:r>
              <a:rPr lang="sk-SK" sz="2400" dirty="0"/>
              <a:t> </a:t>
            </a:r>
            <a:r>
              <a:rPr lang="sk-SK" sz="2400" dirty="0" smtClean="0"/>
              <a:t>často </a:t>
            </a:r>
            <a:r>
              <a:rPr lang="sk-SK" sz="2400" dirty="0" err="1" smtClean="0"/>
              <a:t>nevyhovující</a:t>
            </a:r>
            <a:r>
              <a:rPr lang="sk-SK" sz="2400" dirty="0" smtClean="0"/>
              <a:t>. </a:t>
            </a:r>
            <a:endParaRPr lang="cs-CZ" sz="2400" dirty="0"/>
          </a:p>
          <a:p>
            <a:r>
              <a:rPr lang="cs-CZ" sz="2400" dirty="0"/>
              <a:t>Šetříte přírodu – sivá barva nebo rastr místo černé.</a:t>
            </a:r>
          </a:p>
          <a:p>
            <a:r>
              <a:rPr lang="cs-CZ" sz="2400" dirty="0"/>
              <a:t>Koláčové grafy a 3D grafy ne!</a:t>
            </a:r>
          </a:p>
          <a:p>
            <a:endParaRPr lang="cs-CZ" sz="2400" dirty="0"/>
          </a:p>
          <a:p>
            <a:endParaRPr lang="cs-CZ" sz="2400" dirty="0"/>
          </a:p>
          <a:p>
            <a:endParaRPr lang="sk-SK" sz="2400" dirty="0"/>
          </a:p>
          <a:p>
            <a:endParaRPr lang="sk-SK" sz="2400" dirty="0"/>
          </a:p>
          <a:p>
            <a:endParaRPr lang="en-US" sz="2400" dirty="0"/>
          </a:p>
          <a:p>
            <a:endParaRPr lang="sk-SK" sz="2400" dirty="0"/>
          </a:p>
          <a:p>
            <a:endParaRPr lang="sk-SK" sz="2400" dirty="0"/>
          </a:p>
        </p:txBody>
      </p:sp>
      <p:pic>
        <p:nvPicPr>
          <p:cNvPr id="1026" name="Picture 2" descr="http://osiprodweuodcspstoa01.blob.core.windows.net/sk-sk/media/6f444128-f10a-41fd-b1d4-0b2ae46f5c7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15" y="5461889"/>
            <a:ext cx="1924050" cy="981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íklad dvojrozmerného a priestorového rozlo&amp;zcaron;eného kolá&amp;ccaron;ového graf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197" y="5461889"/>
            <a:ext cx="1924050" cy="9810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056" y="5442947"/>
            <a:ext cx="3979540" cy="117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10130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CHK0GWwUAAAffd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392" y="1035549"/>
            <a:ext cx="7596024" cy="5452904"/>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208027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BDX_AKAP Akademické psaní</a:t>
            </a:r>
          </a:p>
        </p:txBody>
      </p:sp>
      <p:sp>
        <p:nvSpPr>
          <p:cNvPr id="3" name="Content Placeholder 2"/>
          <p:cNvSpPr>
            <a:spLocks noGrp="1"/>
          </p:cNvSpPr>
          <p:nvPr>
            <p:ph idx="1"/>
          </p:nvPr>
        </p:nvSpPr>
        <p:spPr/>
        <p:txBody>
          <a:bodyPr/>
          <a:lstStyle/>
          <a:p>
            <a:r>
              <a:rPr lang="cs-CZ" sz="2400" dirty="0" smtClean="0"/>
              <a:t>Předmět 1. ročníku studia</a:t>
            </a:r>
          </a:p>
          <a:p>
            <a:r>
              <a:rPr lang="cs-CZ" sz="2400" dirty="0" smtClean="0"/>
              <a:t>Studijní materiály otevřeny všem studentům všech ročníků a forem studia</a:t>
            </a:r>
            <a:endParaRPr lang="cs-CZ" sz="2400" dirty="0" smtClean="0"/>
          </a:p>
          <a:p>
            <a:r>
              <a:rPr lang="cs-CZ" sz="2400" dirty="0" smtClean="0"/>
              <a:t>Výrazně </a:t>
            </a:r>
            <a:r>
              <a:rPr lang="cs-CZ" sz="2400" dirty="0" smtClean="0"/>
              <a:t>doporučujeme </a:t>
            </a:r>
            <a:r>
              <a:rPr lang="cs-CZ" sz="2400" dirty="0"/>
              <a:t>si </a:t>
            </a:r>
            <a:r>
              <a:rPr lang="cs-CZ" sz="2400" dirty="0" smtClean="0"/>
              <a:t>informace zde obsažené </a:t>
            </a:r>
            <a:r>
              <a:rPr lang="cs-CZ" sz="2400" dirty="0"/>
              <a:t>oživit</a:t>
            </a:r>
            <a:r>
              <a:rPr lang="cs-CZ" sz="2400" dirty="0" smtClean="0"/>
              <a:t>.</a:t>
            </a:r>
          </a:p>
          <a:p>
            <a:endParaRPr lang="cs-CZ" sz="24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Tree>
    <p:extLst>
      <p:ext uri="{BB962C8B-B14F-4D97-AF65-F5344CB8AC3E}">
        <p14:creationId xmlns:p14="http://schemas.microsoft.com/office/powerpoint/2010/main" val="9338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Některé g</a:t>
            </a:r>
            <a:r>
              <a:rPr lang="en-US" smtClean="0"/>
              <a:t>rafy</a:t>
            </a:r>
            <a:r>
              <a:rPr lang="cs-CZ" smtClean="0"/>
              <a:t> využívají prostor neefektivně </a:t>
            </a:r>
            <a:endParaRPr lang="en-US" dirty="0"/>
          </a:p>
        </p:txBody>
      </p:sp>
      <p:graphicFrame>
        <p:nvGraphicFramePr>
          <p:cNvPr id="4" name="Graf 4"/>
          <p:cNvGraphicFramePr/>
          <p:nvPr>
            <p:extLst/>
          </p:nvPr>
        </p:nvGraphicFramePr>
        <p:xfrm>
          <a:off x="2207568" y="1844824"/>
          <a:ext cx="7935404" cy="4912058"/>
        </p:xfrm>
        <a:graphic>
          <a:graphicData uri="http://schemas.openxmlformats.org/drawingml/2006/chart">
            <c:chart xmlns:c="http://schemas.openxmlformats.org/drawingml/2006/chart" xmlns:r="http://schemas.openxmlformats.org/officeDocument/2006/relationships" r:id="rId2"/>
          </a:graphicData>
        </a:graphic>
      </p:graphicFrame>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Tree>
    <p:extLst>
      <p:ext uri="{BB962C8B-B14F-4D97-AF65-F5344CB8AC3E}">
        <p14:creationId xmlns:p14="http://schemas.microsoft.com/office/powerpoint/2010/main" val="500083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2429" y="4226745"/>
            <a:ext cx="2942706" cy="2051050"/>
          </a:xfrm>
        </p:spPr>
        <p:txBody>
          <a:bodyPr/>
          <a:lstStyle/>
          <a:p>
            <a:r>
              <a:rPr lang="cs-CZ" dirty="0">
                <a:solidFill>
                  <a:schemeClr val="bg1"/>
                </a:solidFill>
              </a:rPr>
              <a:t>Pozitivní příklady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289249" y="290141"/>
            <a:ext cx="6768953" cy="3187514"/>
          </a:xfrm>
          <a:prstGeom prst="rect">
            <a:avLst/>
          </a:prstGeom>
        </p:spPr>
      </p:pic>
      <p:pic>
        <p:nvPicPr>
          <p:cNvPr id="6" name="Picture 5"/>
          <p:cNvPicPr>
            <a:picLocks noChangeAspect="1"/>
          </p:cNvPicPr>
          <p:nvPr/>
        </p:nvPicPr>
        <p:blipFill>
          <a:blip r:embed="rId3"/>
          <a:stretch>
            <a:fillRect/>
          </a:stretch>
        </p:blipFill>
        <p:spPr>
          <a:xfrm>
            <a:off x="3355135" y="3681737"/>
            <a:ext cx="6170655" cy="2952328"/>
          </a:xfrm>
          <a:prstGeom prst="rect">
            <a:avLst/>
          </a:prstGeom>
        </p:spPr>
      </p:pic>
      <p:pic>
        <p:nvPicPr>
          <p:cNvPr id="7" name="Picture 6"/>
          <p:cNvPicPr>
            <a:picLocks noChangeAspect="1"/>
          </p:cNvPicPr>
          <p:nvPr/>
        </p:nvPicPr>
        <p:blipFill>
          <a:blip r:embed="rId4"/>
          <a:stretch>
            <a:fillRect/>
          </a:stretch>
        </p:blipFill>
        <p:spPr>
          <a:xfrm>
            <a:off x="7330277" y="268660"/>
            <a:ext cx="4594245" cy="3208995"/>
          </a:xfrm>
          <a:prstGeom prst="rect">
            <a:avLst/>
          </a:prstGeom>
        </p:spPr>
      </p:pic>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D6D6C118-631F-4A80-9886-907009361577}" type="slidenum">
              <a:rPr lang="cs-CZ" altLang="cs-CZ" smtClean="0"/>
              <a:pPr/>
              <a:t>41</a:t>
            </a:fld>
            <a:endParaRPr lang="cs-CZ" altLang="cs-CZ" dirty="0"/>
          </a:p>
        </p:txBody>
      </p:sp>
    </p:spTree>
    <p:extLst>
      <p:ext uri="{BB962C8B-B14F-4D97-AF65-F5344CB8AC3E}">
        <p14:creationId xmlns:p14="http://schemas.microsoft.com/office/powerpoint/2010/main" val="4156862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206540" y="294266"/>
            <a:ext cx="7770813" cy="501650"/>
          </a:xfrm>
        </p:spPr>
        <p:txBody>
          <a:bodyPr/>
          <a:lstStyle/>
          <a:p>
            <a:r>
              <a:rPr lang="cs-CZ" sz="3200" dirty="0"/>
              <a:t>Pozitivní příklady </a:t>
            </a:r>
          </a:p>
        </p:txBody>
      </p:sp>
      <p:pic>
        <p:nvPicPr>
          <p:cNvPr id="2" name="Picture 1"/>
          <p:cNvPicPr>
            <a:picLocks noChangeAspect="1"/>
          </p:cNvPicPr>
          <p:nvPr/>
        </p:nvPicPr>
        <p:blipFill>
          <a:blip r:embed="rId4"/>
          <a:stretch>
            <a:fillRect/>
          </a:stretch>
        </p:blipFill>
        <p:spPr>
          <a:xfrm>
            <a:off x="468283" y="1025237"/>
            <a:ext cx="4813402" cy="286512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664545161"/>
              </p:ext>
            </p:extLst>
          </p:nvPr>
        </p:nvGraphicFramePr>
        <p:xfrm>
          <a:off x="5765808" y="1025237"/>
          <a:ext cx="5851449" cy="4569228"/>
        </p:xfrm>
        <a:graphic>
          <a:graphicData uri="http://schemas.openxmlformats.org/presentationml/2006/ole">
            <mc:AlternateContent xmlns:mc="http://schemas.openxmlformats.org/markup-compatibility/2006">
              <mc:Choice xmlns:v="urn:schemas-microsoft-com:vml" Requires="v">
                <p:oleObj spid="_x0000_s2065" name="Document" r:id="rId5" imgW="5759710" imgH="4498002" progId="Word.Document.12">
                  <p:embed/>
                </p:oleObj>
              </mc:Choice>
              <mc:Fallback>
                <p:oleObj name="Document" r:id="rId5" imgW="5759710" imgH="4498002" progId="Word.Document.12">
                  <p:embed/>
                  <p:pic>
                    <p:nvPicPr>
                      <p:cNvPr id="7" name="Object 6"/>
                      <p:cNvPicPr/>
                      <p:nvPr/>
                    </p:nvPicPr>
                    <p:blipFill>
                      <a:blip r:embed="rId6"/>
                      <a:stretch>
                        <a:fillRect/>
                      </a:stretch>
                    </p:blipFill>
                    <p:spPr>
                      <a:xfrm>
                        <a:off x="5765808" y="1025237"/>
                        <a:ext cx="5851449" cy="4569228"/>
                      </a:xfrm>
                      <a:prstGeom prst="rect">
                        <a:avLst/>
                      </a:prstGeom>
                    </p:spPr>
                  </p:pic>
                </p:oleObj>
              </mc:Fallback>
            </mc:AlternateContent>
          </a:graphicData>
        </a:graphic>
      </p:graphicFrame>
      <p:pic>
        <p:nvPicPr>
          <p:cNvPr id="4" name="Picture 3"/>
          <p:cNvPicPr>
            <a:picLocks noChangeAspect="1"/>
          </p:cNvPicPr>
          <p:nvPr/>
        </p:nvPicPr>
        <p:blipFill>
          <a:blip r:embed="rId7"/>
          <a:stretch>
            <a:fillRect/>
          </a:stretch>
        </p:blipFill>
        <p:spPr>
          <a:xfrm>
            <a:off x="468283" y="3890357"/>
            <a:ext cx="4966864" cy="2286508"/>
          </a:xfrm>
          <a:prstGeom prst="rect">
            <a:avLst/>
          </a:prstGeom>
        </p:spPr>
      </p:pic>
      <p:sp>
        <p:nvSpPr>
          <p:cNvPr id="6" name="Zástupný symbol pro zápatí 5"/>
          <p:cNvSpPr>
            <a:spLocks noGrp="1"/>
          </p:cNvSpPr>
          <p:nvPr>
            <p:ph type="ftr" sz="quarter" idx="10"/>
          </p:nvPr>
        </p:nvSpPr>
        <p:spPr/>
        <p:txBody>
          <a:bodyPr/>
          <a:lstStyle/>
          <a:p>
            <a:r>
              <a:rPr lang="cs-CZ" smtClean="0"/>
              <a:t>05.03.2020</a:t>
            </a:r>
            <a:endParaRPr lang="cs-CZ" dirty="0"/>
          </a:p>
        </p:txBody>
      </p:sp>
      <p:sp>
        <p:nvSpPr>
          <p:cNvPr id="7" name="Zástupný symbol pro číslo snímku 6"/>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423980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D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037" y="158460"/>
            <a:ext cx="3671888" cy="3465121"/>
          </a:xfrm>
          <a:prstGeom prst="rect">
            <a:avLst/>
          </a:prstGeom>
        </p:spPr>
      </p:pic>
      <p:pic>
        <p:nvPicPr>
          <p:cNvPr id="5" name="Picture 4"/>
          <p:cNvPicPr>
            <a:picLocks noChangeAspect="1"/>
          </p:cNvPicPr>
          <p:nvPr/>
        </p:nvPicPr>
        <p:blipFill>
          <a:blip r:embed="rId4"/>
          <a:stretch>
            <a:fillRect/>
          </a:stretch>
        </p:blipFill>
        <p:spPr>
          <a:xfrm>
            <a:off x="4239222" y="322905"/>
            <a:ext cx="3650760" cy="2690338"/>
          </a:xfrm>
          <a:prstGeom prst="rect">
            <a:avLst/>
          </a:prstGeom>
        </p:spPr>
      </p:pic>
      <p:pic>
        <p:nvPicPr>
          <p:cNvPr id="6" name="Picture 5"/>
          <p:cNvPicPr>
            <a:picLocks noChangeAspect="1"/>
          </p:cNvPicPr>
          <p:nvPr/>
        </p:nvPicPr>
        <p:blipFill>
          <a:blip r:embed="rId5"/>
          <a:stretch>
            <a:fillRect/>
          </a:stretch>
        </p:blipFill>
        <p:spPr>
          <a:xfrm>
            <a:off x="8064279" y="372678"/>
            <a:ext cx="3583218" cy="2640565"/>
          </a:xfrm>
          <a:prstGeom prst="rect">
            <a:avLst/>
          </a:prstGeom>
        </p:spPr>
      </p:pic>
      <p:pic>
        <p:nvPicPr>
          <p:cNvPr id="7" name="Picture 6"/>
          <p:cNvPicPr>
            <a:picLocks noChangeAspect="1"/>
          </p:cNvPicPr>
          <p:nvPr/>
        </p:nvPicPr>
        <p:blipFill>
          <a:blip r:embed="rId6"/>
          <a:stretch>
            <a:fillRect/>
          </a:stretch>
        </p:blipFill>
        <p:spPr>
          <a:xfrm>
            <a:off x="68839" y="4144007"/>
            <a:ext cx="5251306" cy="2478824"/>
          </a:xfrm>
          <a:prstGeom prst="rect">
            <a:avLst/>
          </a:prstGeom>
        </p:spPr>
      </p:pic>
      <p:sp>
        <p:nvSpPr>
          <p:cNvPr id="9" name="Title 1"/>
          <p:cNvSpPr txBox="1">
            <a:spLocks/>
          </p:cNvSpPr>
          <p:nvPr/>
        </p:nvSpPr>
        <p:spPr>
          <a:xfrm>
            <a:off x="4239222" y="3382144"/>
            <a:ext cx="7770813" cy="501650"/>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200" kern="0" dirty="0" err="1" smtClean="0">
                <a:solidFill>
                  <a:schemeClr val="bg1"/>
                </a:solidFill>
              </a:rPr>
              <a:t>Takle</a:t>
            </a:r>
            <a:r>
              <a:rPr lang="cs-CZ" sz="3200" kern="0" dirty="0" smtClean="0">
                <a:solidFill>
                  <a:schemeClr val="bg1"/>
                </a:solidFill>
              </a:rPr>
              <a:t> ne</a:t>
            </a:r>
            <a:r>
              <a:rPr lang="en-US" sz="3200" kern="0" dirty="0" smtClean="0">
                <a:solidFill>
                  <a:schemeClr val="bg1"/>
                </a:solidFill>
              </a:rPr>
              <a:t>!</a:t>
            </a:r>
            <a:endParaRPr lang="cs-CZ" sz="3200" kern="0" dirty="0">
              <a:solidFill>
                <a:schemeClr val="bg1"/>
              </a:solidFill>
            </a:endParaRPr>
          </a:p>
        </p:txBody>
      </p:sp>
      <p:sp>
        <p:nvSpPr>
          <p:cNvPr id="2" name="Zástupný symbol pro číslo snímku 1"/>
          <p:cNvSpPr>
            <a:spLocks noGrp="1"/>
          </p:cNvSpPr>
          <p:nvPr>
            <p:ph type="sldNum" idx="10"/>
          </p:nvPr>
        </p:nvSpPr>
        <p:spPr/>
        <p:txBody>
          <a:bodyPr/>
          <a:lstStyle/>
          <a:p>
            <a:pPr>
              <a:defRPr/>
            </a:pPr>
            <a:fld id="{BB14A90C-2541-43DF-8E1C-040E0D7E288B}" type="slidenum">
              <a:rPr lang="cs-CZ" smtClean="0"/>
              <a:pPr>
                <a:defRPr/>
              </a:pPr>
              <a:t>43</a:t>
            </a:fld>
            <a:endParaRPr lang="cs-CZ"/>
          </a:p>
        </p:txBody>
      </p:sp>
    </p:spTree>
    <p:extLst>
      <p:ext uri="{BB962C8B-B14F-4D97-AF65-F5344CB8AC3E}">
        <p14:creationId xmlns:p14="http://schemas.microsoft.com/office/powerpoint/2010/main" val="952350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Tabulky</a:t>
            </a:r>
            <a:endParaRPr lang="sk-SK" dirty="0"/>
          </a:p>
        </p:txBody>
      </p:sp>
      <p:sp>
        <p:nvSpPr>
          <p:cNvPr id="3" name="Content Placeholder 2"/>
          <p:cNvSpPr>
            <a:spLocks noGrp="1"/>
          </p:cNvSpPr>
          <p:nvPr>
            <p:ph idx="1"/>
          </p:nvPr>
        </p:nvSpPr>
        <p:spPr/>
        <p:txBody>
          <a:bodyPr/>
          <a:lstStyle/>
          <a:p>
            <a:r>
              <a:rPr lang="sk-SK" dirty="0"/>
              <a:t>Jednoduché </a:t>
            </a:r>
            <a:r>
              <a:rPr lang="sk-SK" dirty="0" err="1"/>
              <a:t>formátování</a:t>
            </a:r>
            <a:r>
              <a:rPr lang="sk-SK" dirty="0"/>
              <a:t> </a:t>
            </a:r>
            <a:br>
              <a:rPr lang="sk-SK" dirty="0"/>
            </a:br>
            <a:r>
              <a:rPr lang="sk-SK" sz="2000" dirty="0" err="1"/>
              <a:t>černá</a:t>
            </a:r>
            <a:r>
              <a:rPr lang="sk-SK" sz="2000" dirty="0"/>
              <a:t> </a:t>
            </a:r>
            <a:r>
              <a:rPr lang="sk-SK" sz="2000" dirty="0" err="1"/>
              <a:t>barva</a:t>
            </a:r>
            <a:r>
              <a:rPr lang="sk-SK" sz="2000" dirty="0"/>
              <a:t>, jeden typ </a:t>
            </a:r>
            <a:r>
              <a:rPr lang="sk-SK" sz="2000" dirty="0" err="1"/>
              <a:t>čáry</a:t>
            </a:r>
            <a:r>
              <a:rPr lang="sk-SK" sz="2000" dirty="0"/>
              <a:t>, </a:t>
            </a:r>
            <a:r>
              <a:rPr lang="sk-SK" sz="2000" dirty="0" err="1"/>
              <a:t>formátování</a:t>
            </a:r>
            <a:r>
              <a:rPr lang="sk-SK" sz="2000" dirty="0"/>
              <a:t> textu, </a:t>
            </a:r>
            <a:br>
              <a:rPr lang="sk-SK" sz="2000" dirty="0"/>
            </a:br>
            <a:r>
              <a:rPr lang="sk-SK" sz="2000" dirty="0" err="1"/>
              <a:t>nepoužívejte</a:t>
            </a:r>
            <a:r>
              <a:rPr lang="sk-SK" sz="2000" dirty="0"/>
              <a:t> </a:t>
            </a:r>
            <a:r>
              <a:rPr lang="sk-SK" sz="2000" dirty="0" err="1"/>
              <a:t>žádné</a:t>
            </a:r>
            <a:r>
              <a:rPr lang="sk-SK" sz="2000" dirty="0"/>
              <a:t> </a:t>
            </a:r>
            <a:r>
              <a:rPr lang="sk-SK" sz="2000" dirty="0" err="1"/>
              <a:t>stínování</a:t>
            </a:r>
            <a:r>
              <a:rPr lang="sk-SK" sz="2000" dirty="0"/>
              <a:t> nebo </a:t>
            </a:r>
            <a:r>
              <a:rPr lang="sk-SK" sz="2000" dirty="0" err="1"/>
              <a:t>několikeré</a:t>
            </a:r>
            <a:r>
              <a:rPr lang="sk-SK" sz="2000" dirty="0"/>
              <a:t> typy čar. </a:t>
            </a:r>
          </a:p>
          <a:p>
            <a:r>
              <a:rPr lang="cs-CZ" dirty="0"/>
              <a:t>Tabulky musí být </a:t>
            </a:r>
            <a:r>
              <a:rPr lang="cs-CZ" i="1" dirty="0" err="1"/>
              <a:t>self-explanatory</a:t>
            </a:r>
            <a:r>
              <a:rPr lang="cs-CZ" i="1" dirty="0"/>
              <a:t>.</a:t>
            </a:r>
          </a:p>
          <a:p>
            <a:r>
              <a:rPr lang="cs-CZ" dirty="0"/>
              <a:t>Používat poznámky pod tabulkou.</a:t>
            </a:r>
          </a:p>
          <a:p>
            <a:r>
              <a:rPr lang="cs-CZ" dirty="0"/>
              <a:t>Vždy uvést zdroj.</a:t>
            </a:r>
          </a:p>
          <a:p>
            <a:r>
              <a:rPr lang="cs-CZ" dirty="0"/>
              <a:t>Zvážit počet desetinných míst u čísel.</a:t>
            </a:r>
            <a:endParaRPr lang="sk-SK"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524037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19446" y="319866"/>
            <a:ext cx="5443990" cy="2696548"/>
          </a:xfrm>
          <a:prstGeom prst="rect">
            <a:avLst/>
          </a:prstGeom>
        </p:spPr>
      </p:pic>
      <p:sp>
        <p:nvSpPr>
          <p:cNvPr id="6" name="Title 1"/>
          <p:cNvSpPr txBox="1">
            <a:spLocks/>
          </p:cNvSpPr>
          <p:nvPr/>
        </p:nvSpPr>
        <p:spPr bwMode="auto">
          <a:xfrm>
            <a:off x="434460" y="319866"/>
            <a:ext cx="7770813" cy="501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mj-lt"/>
                <a:ea typeface="+mj-ea"/>
                <a:cs typeface="+mj-cs"/>
              </a:defRPr>
            </a:lvl1pPr>
            <a:lvl2pPr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2pPr>
            <a:lvl3pPr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3pPr>
            <a:lvl4pPr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4pPr>
            <a:lvl5pPr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5pPr>
            <a:lvl6pPr marL="457200"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6pPr>
            <a:lvl7pPr marL="914400"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7pPr>
            <a:lvl8pPr marL="1371600"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8pPr>
            <a:lvl9pPr marL="1828800" algn="l" defTabSz="449263" rtl="0" eaLnBrk="0" fontAlgn="base" hangingPunct="0">
              <a:spcBef>
                <a:spcPct val="0"/>
              </a:spcBef>
              <a:spcAft>
                <a:spcPct val="0"/>
              </a:spcAft>
              <a:buClr>
                <a:srgbClr val="7D1E1E"/>
              </a:buClr>
              <a:buSzPct val="100000"/>
              <a:buFont typeface="Trebuchet MS" pitchFamily="34" charset="0"/>
              <a:defRPr sz="2800">
                <a:solidFill>
                  <a:srgbClr val="7D1E1E"/>
                </a:solidFill>
                <a:latin typeface="Trebuchet MS" pitchFamily="34" charset="0"/>
              </a:defRPr>
            </a:lvl9pPr>
          </a:lstStyle>
          <a:p>
            <a:r>
              <a:rPr lang="cs-CZ" kern="0" dirty="0">
                <a:solidFill>
                  <a:schemeClr val="bg1"/>
                </a:solidFill>
              </a:rPr>
              <a:t>Pozitivní příklady </a:t>
            </a:r>
          </a:p>
        </p:txBody>
      </p:sp>
      <p:pic>
        <p:nvPicPr>
          <p:cNvPr id="7" name="Picture 6"/>
          <p:cNvPicPr>
            <a:picLocks noChangeAspect="1"/>
          </p:cNvPicPr>
          <p:nvPr/>
        </p:nvPicPr>
        <p:blipFill>
          <a:blip r:embed="rId3"/>
          <a:stretch>
            <a:fillRect/>
          </a:stretch>
        </p:blipFill>
        <p:spPr>
          <a:xfrm>
            <a:off x="3204992" y="4366922"/>
            <a:ext cx="6876661" cy="2297176"/>
          </a:xfrm>
          <a:prstGeom prst="rect">
            <a:avLst/>
          </a:prstGeom>
        </p:spPr>
      </p:pic>
      <p:pic>
        <p:nvPicPr>
          <p:cNvPr id="8" name="Picture 7"/>
          <p:cNvPicPr>
            <a:picLocks noChangeAspect="1"/>
          </p:cNvPicPr>
          <p:nvPr/>
        </p:nvPicPr>
        <p:blipFill>
          <a:blip r:embed="rId4"/>
          <a:stretch>
            <a:fillRect/>
          </a:stretch>
        </p:blipFill>
        <p:spPr>
          <a:xfrm>
            <a:off x="158620" y="1562088"/>
            <a:ext cx="6092744" cy="2610073"/>
          </a:xfrm>
          <a:prstGeom prst="rect">
            <a:avLst/>
          </a:prstGeom>
        </p:spPr>
      </p:pic>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45</a:t>
            </a:fld>
            <a:endParaRPr lang="cs-CZ" altLang="cs-CZ" dirty="0"/>
          </a:p>
        </p:txBody>
      </p:sp>
    </p:spTree>
    <p:extLst>
      <p:ext uri="{BB962C8B-B14F-4D97-AF65-F5344CB8AC3E}">
        <p14:creationId xmlns:p14="http://schemas.microsoft.com/office/powerpoint/2010/main" val="3377235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Čeho se </a:t>
            </a:r>
            <a:br>
              <a:rPr lang="cs-CZ" dirty="0"/>
            </a:br>
            <a:r>
              <a:rPr lang="cs-CZ" dirty="0"/>
              <a:t>vyvarovat?</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56" y="488843"/>
            <a:ext cx="5688632" cy="586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Tree>
    <p:extLst>
      <p:ext uri="{BB962C8B-B14F-4D97-AF65-F5344CB8AC3E}">
        <p14:creationId xmlns:p14="http://schemas.microsoft.com/office/powerpoint/2010/main" val="4086221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cs-CZ" smtClean="0"/>
              <a:t>Technické aspekty psaní</a:t>
            </a:r>
            <a:endParaRPr lang="cs-CZ" dirty="0"/>
          </a:p>
        </p:txBody>
      </p:sp>
      <p:sp>
        <p:nvSpPr>
          <p:cNvPr id="32771" name="Rectangle 3"/>
          <p:cNvSpPr>
            <a:spLocks noGrp="1" noChangeArrowheads="1"/>
          </p:cNvSpPr>
          <p:nvPr>
            <p:ph type="body" idx="1"/>
          </p:nvPr>
        </p:nvSpPr>
        <p:spPr/>
        <p:txBody>
          <a:bodyPr/>
          <a:lstStyle/>
          <a:p>
            <a:r>
              <a:rPr lang="cs-CZ" sz="2000" dirty="0" smtClean="0"/>
              <a:t>Pište v první osobě jednotného čísla („já“)</a:t>
            </a:r>
            <a:r>
              <a:rPr lang="en-US" sz="2000" dirty="0" smtClean="0"/>
              <a:t> </a:t>
            </a:r>
            <a:r>
              <a:rPr lang="cs-CZ" sz="2000" dirty="0" smtClean="0"/>
              <a:t>nebo v třetí osobě</a:t>
            </a:r>
          </a:p>
          <a:p>
            <a:r>
              <a:rPr lang="cs-CZ" sz="2000" dirty="0" smtClean="0"/>
              <a:t>Poznámky pod čarou používat s mírou</a:t>
            </a:r>
          </a:p>
          <a:p>
            <a:r>
              <a:rPr lang="cs-CZ" sz="2000" dirty="0" smtClean="0"/>
              <a:t>Nepodtrhávejte ani ke zdůraznění nepoužívejte tučný font.</a:t>
            </a:r>
          </a:p>
          <a:p>
            <a:r>
              <a:rPr lang="cs-CZ" sz="2000" dirty="0" smtClean="0"/>
              <a:t>Používejte jen všeobecně používané zkratky (HDP). </a:t>
            </a:r>
          </a:p>
          <a:p>
            <a:r>
              <a:rPr lang="cs-CZ" sz="2000" dirty="0" smtClean="0"/>
              <a:t>Tón práce by měl být nezaujatý, bez hovorových výrazu.</a:t>
            </a:r>
          </a:p>
          <a:p>
            <a:r>
              <a:rPr lang="cs-CZ" sz="2000" dirty="0" smtClean="0"/>
              <a:t>Nepoužívejte vykřičníky. </a:t>
            </a:r>
          </a:p>
          <a:p>
            <a:r>
              <a:rPr lang="cs-CZ" sz="2000" dirty="0" smtClean="0"/>
              <a:t>Na konci pročistěte svůj text. Mnoho slov je možné vypustit bez ztráty významu.</a:t>
            </a:r>
            <a:endParaRPr lang="cs-CZ" sz="2000"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853512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Styl psaní a jazyk akademického textu</a:t>
            </a:r>
            <a:endParaRPr lang="sk-SK" dirty="0"/>
          </a:p>
        </p:txBody>
      </p:sp>
      <p:sp>
        <p:nvSpPr>
          <p:cNvPr id="3" name="Content Placeholder 2"/>
          <p:cNvSpPr>
            <a:spLocks noGrp="1"/>
          </p:cNvSpPr>
          <p:nvPr>
            <p:ph idx="1"/>
          </p:nvPr>
        </p:nvSpPr>
        <p:spPr/>
        <p:txBody>
          <a:bodyPr/>
          <a:lstStyle/>
          <a:p>
            <a:r>
              <a:rPr lang="cs-CZ" sz="2400" dirty="0"/>
              <a:t>Práce je akademický text (ne sloh ani esej)</a:t>
            </a:r>
          </a:p>
          <a:p>
            <a:r>
              <a:rPr lang="cs-CZ" sz="2400" dirty="0"/>
              <a:t>Držte se faktu, nespekulujte. Buďte věcný. </a:t>
            </a:r>
          </a:p>
          <a:p>
            <a:r>
              <a:rPr lang="cs-CZ" sz="2400" dirty="0"/>
              <a:t>Zbytečně se neopakujte (výjimkou jsou úvod a závěr). </a:t>
            </a:r>
          </a:p>
          <a:p>
            <a:r>
              <a:rPr lang="cs-CZ" sz="2400" dirty="0"/>
              <a:t>Neodbočujte od tématu. Text by měl držet pohromadě.</a:t>
            </a:r>
          </a:p>
          <a:p>
            <a:endParaRPr lang="cs-CZ" sz="2400" dirty="0"/>
          </a:p>
          <a:p>
            <a:endParaRPr lang="cs-CZ" sz="2400" dirty="0"/>
          </a:p>
          <a:p>
            <a:endParaRPr lang="sk-SK" sz="24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3481934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cs-CZ" dirty="0" smtClean="0"/>
              <a:t>Obecný manuál k závěrečným pracím</a:t>
            </a:r>
          </a:p>
          <a:p>
            <a:pPr lvl="1"/>
            <a:r>
              <a:rPr lang="cs-CZ" dirty="0" smtClean="0"/>
              <a:t>https</a:t>
            </a:r>
            <a:r>
              <a:rPr lang="cs-CZ" dirty="0"/>
              <a:t>://www.econ.muni.cz/studenti/manual-studenta/zaverecna-prace</a:t>
            </a:r>
            <a:endParaRPr lang="cs-CZ" dirty="0" smtClean="0"/>
          </a:p>
          <a:p>
            <a:r>
              <a:rPr lang="cs-CZ" dirty="0" smtClean="0"/>
              <a:t>Informační zdroje (knihovna ESF)</a:t>
            </a:r>
          </a:p>
          <a:p>
            <a:pPr lvl="1"/>
            <a:r>
              <a:rPr lang="cs-CZ" dirty="0" smtClean="0"/>
              <a:t>http://www.econ.muni.cz/stredisko-vedeckych-informaci/infozdroje</a:t>
            </a:r>
          </a:p>
          <a:p>
            <a:r>
              <a:rPr lang="cs-CZ" dirty="0" smtClean="0"/>
              <a:t> Akademické psaní</a:t>
            </a:r>
          </a:p>
          <a:p>
            <a:pPr lvl="1"/>
            <a:r>
              <a:rPr lang="cs-CZ" dirty="0"/>
              <a:t>https://is.muni.cz/auth/predmet?pvysl=3753644</a:t>
            </a:r>
            <a:endParaRPr lang="cs-CZ" dirty="0" smtClean="0"/>
          </a:p>
          <a:p>
            <a:r>
              <a:rPr lang="cs-CZ" dirty="0" smtClean="0"/>
              <a:t>Příběh výzkumníka Josefa K. - odlehčená forma pracovního postupu při výzkumu (knihovna ESF)</a:t>
            </a:r>
          </a:p>
          <a:p>
            <a:pPr lvl="1"/>
            <a:r>
              <a:rPr lang="cs-CZ" dirty="0" smtClean="0"/>
              <a:t>http://josefk.svi.econ.muni.cz/</a:t>
            </a:r>
            <a:endParaRPr lang="cs-CZ" dirty="0"/>
          </a:p>
        </p:txBody>
      </p:sp>
      <p:sp>
        <p:nvSpPr>
          <p:cNvPr id="2" name="Zástupný symbol pro zápatí 1"/>
          <p:cNvSpPr>
            <a:spLocks noGrp="1"/>
          </p:cNvSpPr>
          <p:nvPr>
            <p:ph type="ftr" sz="quarter" idx="10"/>
          </p:nvPr>
        </p:nvSpPr>
        <p:spPr/>
        <p:txBody>
          <a:bodyPr/>
          <a:lstStyle/>
          <a:p>
            <a:r>
              <a:rPr lang="cs-CZ" smtClean="0"/>
              <a:t>05.03.2020</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Tree>
    <p:extLst>
      <p:ext uri="{BB962C8B-B14F-4D97-AF65-F5344CB8AC3E}">
        <p14:creationId xmlns:p14="http://schemas.microsoft.com/office/powerpoint/2010/main" val="233410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6251-6947-483D-B957-F2B3B96DF1F3}"/>
              </a:ext>
            </a:extLst>
          </p:cNvPr>
          <p:cNvSpPr>
            <a:spLocks noGrp="1"/>
          </p:cNvSpPr>
          <p:nvPr>
            <p:ph type="title"/>
          </p:nvPr>
        </p:nvSpPr>
        <p:spPr>
          <a:xfrm>
            <a:off x="720000" y="719999"/>
            <a:ext cx="10753200" cy="2656943"/>
          </a:xfrm>
        </p:spPr>
        <p:txBody>
          <a:bodyPr/>
          <a:lstStyle/>
          <a:p>
            <a:pPr marL="342900" indent="-342900"/>
            <a:r>
              <a:rPr lang="cs-CZ" sz="3200" dirty="0"/>
              <a:t>Směrnice Ekonomicko-správní fakulty MU č. 9/2019 </a:t>
            </a:r>
            <a:r>
              <a:rPr lang="cs-CZ" sz="3200" dirty="0" smtClean="0"/>
              <a:t/>
            </a:r>
            <a:br>
              <a:rPr lang="cs-CZ" sz="3200" dirty="0" smtClean="0"/>
            </a:br>
            <a:r>
              <a:rPr lang="cs-CZ" sz="3200" i="1" dirty="0" smtClean="0"/>
              <a:t>O </a:t>
            </a:r>
            <a:r>
              <a:rPr lang="cs-CZ" sz="3200" i="1" dirty="0"/>
              <a:t>tvorbě, odevzdávání, zveřejňování a hodnocení závěrečných </a:t>
            </a:r>
            <a:r>
              <a:rPr lang="cs-CZ" sz="3200" i="1" dirty="0" smtClean="0"/>
              <a:t>(</a:t>
            </a:r>
            <a:r>
              <a:rPr lang="cs-CZ" sz="3200" i="1" dirty="0"/>
              <a:t>bakalářských a diplomových) prací </a:t>
            </a:r>
          </a:p>
        </p:txBody>
      </p:sp>
      <p:sp>
        <p:nvSpPr>
          <p:cNvPr id="30722" name="Zástupný symbol pro obsah 6"/>
          <p:cNvSpPr>
            <a:spLocks noGrp="1"/>
          </p:cNvSpPr>
          <p:nvPr>
            <p:ph idx="1"/>
          </p:nvPr>
        </p:nvSpPr>
        <p:spPr>
          <a:xfrm>
            <a:off x="720000" y="3530850"/>
            <a:ext cx="10753200" cy="2301149"/>
          </a:xfrm>
        </p:spPr>
        <p:txBody>
          <a:bodyPr vert="horz" lIns="91440" tIns="45720" rIns="91440" bIns="45720" rtlCol="0">
            <a:noAutofit/>
          </a:bodyPr>
          <a:lstStyle/>
          <a:p>
            <a:pPr marL="742950" lvl="1" indent="-285750" algn="just"/>
            <a:r>
              <a:rPr lang="cs-CZ" dirty="0"/>
              <a:t>formát (struktura práce, typ a velikost písma)</a:t>
            </a:r>
          </a:p>
          <a:p>
            <a:pPr marL="742950" lvl="1" indent="-285750"/>
            <a:r>
              <a:rPr lang="cs-CZ" dirty="0"/>
              <a:t>rozsah práce</a:t>
            </a:r>
          </a:p>
          <a:p>
            <a:pPr marL="742950" lvl="1" indent="-285750"/>
            <a:r>
              <a:rPr lang="cs-CZ" dirty="0"/>
              <a:t>odevzdání (způsob vazby a tisku)</a:t>
            </a:r>
          </a:p>
          <a:p>
            <a:pPr marL="742950" lvl="1" indent="-285750"/>
            <a:r>
              <a:rPr lang="cs-CZ" dirty="0"/>
              <a:t>plagiátorství</a:t>
            </a:r>
          </a:p>
          <a:p>
            <a:pPr marL="742950" lvl="1" indent="-285750"/>
            <a:r>
              <a:rPr lang="cs-CZ" dirty="0"/>
              <a:t>technika citování</a:t>
            </a:r>
            <a:r>
              <a:rPr lang="en-US" dirty="0"/>
              <a:t> (</a:t>
            </a:r>
            <a:r>
              <a:rPr lang="cs-CZ" dirty="0"/>
              <a:t>harvardský styl</a:t>
            </a:r>
            <a:r>
              <a:rPr lang="en-US" dirty="0"/>
              <a:t>)</a:t>
            </a:r>
            <a:endParaRPr lang="cs-CZ" dirty="0"/>
          </a:p>
          <a:p>
            <a:pPr marL="742950" lvl="1" indent="-285750"/>
            <a:endParaRPr lang="cs-CZ" dirty="0"/>
          </a:p>
          <a:p>
            <a:pPr marL="742950" lvl="1" indent="-285750"/>
            <a:r>
              <a:rPr lang="cs-CZ" dirty="0"/>
              <a:t>důležité termíny</a:t>
            </a:r>
          </a:p>
          <a:p>
            <a:pPr marL="742950" lvl="1" indent="-285750"/>
            <a:endParaRPr lang="cs-CZ" dirty="0"/>
          </a:p>
        </p:txBody>
      </p:sp>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1463686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E23D-5B24-461C-98C4-03895DD1AF92}"/>
              </a:ext>
            </a:extLst>
          </p:cNvPr>
          <p:cNvSpPr>
            <a:spLocks noGrp="1"/>
          </p:cNvSpPr>
          <p:nvPr>
            <p:ph type="title"/>
          </p:nvPr>
        </p:nvSpPr>
        <p:spPr/>
        <p:txBody>
          <a:bodyPr/>
          <a:lstStyle/>
          <a:p>
            <a:r>
              <a:rPr lang="en-US" dirty="0" err="1"/>
              <a:t>Struktura</a:t>
            </a:r>
            <a:r>
              <a:rPr lang="en-US" dirty="0"/>
              <a:t> </a:t>
            </a:r>
            <a:r>
              <a:rPr lang="en-US" dirty="0" err="1"/>
              <a:t>práce</a:t>
            </a:r>
            <a:r>
              <a:rPr lang="en-US" dirty="0"/>
              <a:t/>
            </a:r>
            <a:br>
              <a:rPr lang="en-US" dirty="0"/>
            </a:br>
            <a:endParaRPr lang="en-US" dirty="0"/>
          </a:p>
        </p:txBody>
      </p:sp>
      <p:sp>
        <p:nvSpPr>
          <p:cNvPr id="3" name="Zástupný symbol pro obsah 2"/>
          <p:cNvSpPr>
            <a:spLocks noGrp="1"/>
          </p:cNvSpPr>
          <p:nvPr>
            <p:ph idx="1"/>
          </p:nvPr>
        </p:nvSpPr>
        <p:spPr>
          <a:xfrm>
            <a:off x="720000" y="1454727"/>
            <a:ext cx="10753200" cy="4976553"/>
          </a:xfrm>
        </p:spPr>
        <p:txBody>
          <a:bodyPr/>
          <a:lstStyle/>
          <a:p>
            <a:pPr marL="324000" lvl="1" indent="0">
              <a:buNone/>
            </a:pPr>
            <a:r>
              <a:rPr lang="cs-CZ" dirty="0"/>
              <a:t>Prvních 10 stran je </a:t>
            </a:r>
            <a:r>
              <a:rPr lang="cs-CZ" dirty="0" smtClean="0"/>
              <a:t>předepsaných (ale počítají se do rozsahu práce)</a:t>
            </a:r>
            <a:endParaRPr lang="cs-CZ" dirty="0"/>
          </a:p>
          <a:p>
            <a:pPr lvl="1"/>
            <a:r>
              <a:rPr lang="cs-CZ" dirty="0" smtClean="0"/>
              <a:t>titulní </a:t>
            </a:r>
            <a:r>
              <a:rPr lang="cs-CZ" dirty="0"/>
              <a:t>strany </a:t>
            </a:r>
            <a:r>
              <a:rPr lang="cs-CZ" dirty="0" smtClean="0"/>
              <a:t>(definuje směrnice)</a:t>
            </a:r>
            <a:endParaRPr lang="cs-CZ" dirty="0"/>
          </a:p>
          <a:p>
            <a:pPr lvl="1"/>
            <a:r>
              <a:rPr lang="cs-CZ" dirty="0"/>
              <a:t>zadání závěrečné práce generované z příslušné aplikace IS MU;, </a:t>
            </a:r>
          </a:p>
          <a:p>
            <a:pPr lvl="1"/>
            <a:r>
              <a:rPr lang="cs-CZ" dirty="0"/>
              <a:t>bibliografická identifikace včetně anotací a klíčových slov v jazyce závěrečné práce a v jazyce </a:t>
            </a:r>
            <a:r>
              <a:rPr lang="cs-CZ" dirty="0" smtClean="0"/>
              <a:t>anglickém</a:t>
            </a:r>
            <a:endParaRPr lang="en-US" dirty="0"/>
          </a:p>
          <a:p>
            <a:pPr lvl="1"/>
            <a:r>
              <a:rPr lang="cs-CZ" dirty="0"/>
              <a:t>prohlášení autora, poděkování</a:t>
            </a:r>
          </a:p>
          <a:p>
            <a:pPr lvl="1"/>
            <a:r>
              <a:rPr lang="cs-CZ" dirty="0"/>
              <a:t>obsah práce</a:t>
            </a:r>
          </a:p>
          <a:p>
            <a:pPr marL="324000" lvl="1" indent="0">
              <a:buNone/>
            </a:pPr>
            <a:endParaRPr lang="cs-CZ" dirty="0"/>
          </a:p>
          <a:p>
            <a:pPr marL="324000" lvl="1" indent="0">
              <a:buNone/>
            </a:pPr>
            <a:r>
              <a:rPr lang="cs-CZ" dirty="0"/>
              <a:t>Text práce</a:t>
            </a:r>
          </a:p>
          <a:p>
            <a:pPr lvl="1"/>
            <a:r>
              <a:rPr lang="cs-CZ" dirty="0"/>
              <a:t>úvod práce</a:t>
            </a:r>
          </a:p>
          <a:p>
            <a:pPr lvl="1"/>
            <a:r>
              <a:rPr lang="cs-CZ" dirty="0"/>
              <a:t>text</a:t>
            </a:r>
          </a:p>
          <a:p>
            <a:pPr lvl="1"/>
            <a:r>
              <a:rPr lang="cs-CZ" dirty="0"/>
              <a:t>závěr práce</a:t>
            </a:r>
          </a:p>
          <a:p>
            <a:pPr lvl="1"/>
            <a:r>
              <a:rPr lang="cs-CZ" dirty="0" smtClean="0"/>
              <a:t>Přílohy (nepočítají se do rozsahu práce)</a:t>
            </a:r>
            <a:endParaRPr lang="cs-CZ" dirty="0"/>
          </a:p>
          <a:p>
            <a:pPr marL="324000" lvl="1" indent="0">
              <a:buNone/>
            </a:pPr>
            <a:endParaRPr lang="cs-CZ" dirty="0"/>
          </a:p>
          <a:p>
            <a:pPr marL="324000" lvl="1" indent="0">
              <a:buNone/>
            </a:pPr>
            <a:r>
              <a:rPr lang="cs-CZ" dirty="0"/>
              <a:t>Rozsah </a:t>
            </a:r>
            <a:r>
              <a:rPr lang="cs-CZ" dirty="0" smtClean="0"/>
              <a:t>práce: 35-45 (</a:t>
            </a:r>
            <a:r>
              <a:rPr lang="cs-CZ" dirty="0"/>
              <a:t>BP</a:t>
            </a:r>
            <a:r>
              <a:rPr lang="cs-CZ" dirty="0" smtClean="0"/>
              <a:t>) / 60-80 (DP</a:t>
            </a:r>
            <a:r>
              <a:rPr lang="cs-CZ" dirty="0"/>
              <a:t>) </a:t>
            </a:r>
            <a:r>
              <a:rPr lang="cs-CZ" dirty="0" smtClean="0"/>
              <a:t>stran</a:t>
            </a:r>
            <a:endParaRPr lang="cs-CZ"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285136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272" y="138952"/>
            <a:ext cx="4800527" cy="6637795"/>
          </a:xfrm>
          <a:prstGeom prst="rect">
            <a:avLst/>
          </a:prstGeom>
        </p:spPr>
      </p:pic>
      <p:pic>
        <p:nvPicPr>
          <p:cNvPr id="3" name="Picture 2"/>
          <p:cNvPicPr>
            <a:picLocks noChangeAspect="1"/>
          </p:cNvPicPr>
          <p:nvPr/>
        </p:nvPicPr>
        <p:blipFill>
          <a:blip r:embed="rId3"/>
          <a:stretch>
            <a:fillRect/>
          </a:stretch>
        </p:blipFill>
        <p:spPr>
          <a:xfrm>
            <a:off x="5729857" y="19691"/>
            <a:ext cx="4800526" cy="6692259"/>
          </a:xfrm>
          <a:prstGeom prst="rect">
            <a:avLst/>
          </a:prstGeom>
        </p:spPr>
      </p:pic>
      <p:grpSp>
        <p:nvGrpSpPr>
          <p:cNvPr id="12" name="Group 11"/>
          <p:cNvGrpSpPr/>
          <p:nvPr/>
        </p:nvGrpSpPr>
        <p:grpSpPr>
          <a:xfrm>
            <a:off x="2714676" y="4816650"/>
            <a:ext cx="7536537" cy="1699156"/>
            <a:chOff x="1190676" y="4816650"/>
            <a:chExt cx="7536537" cy="1699156"/>
          </a:xfrm>
        </p:grpSpPr>
        <p:sp>
          <p:nvSpPr>
            <p:cNvPr id="4" name="TextBox 3"/>
            <p:cNvSpPr txBox="1"/>
            <p:nvPr/>
          </p:nvSpPr>
          <p:spPr>
            <a:xfrm>
              <a:off x="1190676" y="4816650"/>
              <a:ext cx="5040560" cy="584775"/>
            </a:xfrm>
            <a:prstGeom prst="rect">
              <a:avLst/>
            </a:prstGeom>
            <a:solidFill>
              <a:schemeClr val="bg1"/>
            </a:solidFill>
            <a:ln w="28575">
              <a:solidFill>
                <a:srgbClr val="0000DC"/>
              </a:solidFill>
            </a:ln>
          </p:spPr>
          <p:txBody>
            <a:bodyPr wrap="square" rtlCol="0">
              <a:spAutoFit/>
            </a:bodyPr>
            <a:lstStyle/>
            <a:p>
              <a:r>
                <a:rPr lang="cs-CZ" sz="1600" dirty="0" smtClean="0"/>
                <a:t>Prvních </a:t>
              </a:r>
              <a:r>
                <a:rPr lang="cs-CZ" sz="1600" dirty="0"/>
                <a:t>11-13 stran </a:t>
              </a:r>
              <a:r>
                <a:rPr lang="cs-CZ" sz="1600" dirty="0" smtClean="0"/>
                <a:t>BP </a:t>
              </a:r>
              <a:r>
                <a:rPr lang="cs-CZ" sz="1600" dirty="0"/>
                <a:t>je povinných. Doporučujeme udržet rozsah </a:t>
              </a:r>
              <a:r>
                <a:rPr lang="cs-CZ" sz="1600" dirty="0" smtClean="0"/>
                <a:t>BP </a:t>
              </a:r>
              <a:r>
                <a:rPr lang="cs-CZ" sz="1600" dirty="0"/>
                <a:t>na cca </a:t>
              </a:r>
              <a:r>
                <a:rPr lang="cs-CZ" sz="1600" dirty="0" smtClean="0"/>
                <a:t>35 </a:t>
              </a:r>
              <a:r>
                <a:rPr lang="cs-CZ" sz="1600" dirty="0"/>
                <a:t>stran.</a:t>
              </a:r>
            </a:p>
          </p:txBody>
        </p:sp>
        <p:grpSp>
          <p:nvGrpSpPr>
            <p:cNvPr id="11" name="Group 10"/>
            <p:cNvGrpSpPr/>
            <p:nvPr/>
          </p:nvGrpSpPr>
          <p:grpSpPr>
            <a:xfrm>
              <a:off x="2479040" y="5109037"/>
              <a:ext cx="6248173" cy="1406769"/>
              <a:chOff x="2479040" y="5109037"/>
              <a:chExt cx="6248173" cy="1406769"/>
            </a:xfrm>
          </p:grpSpPr>
          <p:cxnSp>
            <p:nvCxnSpPr>
              <p:cNvPr id="6" name="Straight Arrow Connector 5"/>
              <p:cNvCxnSpPr>
                <a:cxnSpLocks/>
              </p:cNvCxnSpPr>
              <p:nvPr/>
            </p:nvCxnSpPr>
            <p:spPr bwMode="auto">
              <a:xfrm>
                <a:off x="2479040" y="5401425"/>
                <a:ext cx="851224" cy="111438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a:cxnSpLocks/>
              </p:cNvCxnSpPr>
              <p:nvPr/>
            </p:nvCxnSpPr>
            <p:spPr bwMode="auto">
              <a:xfrm>
                <a:off x="5991203" y="5109037"/>
                <a:ext cx="2736010" cy="52989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 name="Zástupný symbol pro zápatí 4"/>
          <p:cNvSpPr>
            <a:spLocks noGrp="1"/>
          </p:cNvSpPr>
          <p:nvPr>
            <p:ph type="ftr" sz="quarter" idx="10"/>
          </p:nvPr>
        </p:nvSpPr>
        <p:spPr/>
        <p:txBody>
          <a:bodyPr/>
          <a:lstStyle/>
          <a:p>
            <a:r>
              <a:rPr lang="cs-CZ" smtClean="0"/>
              <a:t>05.03.2020</a:t>
            </a:r>
            <a:endParaRPr lang="cs-CZ" dirty="0"/>
          </a:p>
        </p:txBody>
      </p:sp>
      <p:sp>
        <p:nvSpPr>
          <p:cNvPr id="7" name="Zástupný symbol pro číslo snímku 6"/>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Tree>
    <p:extLst>
      <p:ext uri="{BB962C8B-B14F-4D97-AF65-F5344CB8AC3E}">
        <p14:creationId xmlns:p14="http://schemas.microsoft.com/office/powerpoint/2010/main" val="15178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480" y="0"/>
            <a:ext cx="4748508" cy="6908798"/>
          </a:xfrm>
          <a:prstGeom prst="rect">
            <a:avLst/>
          </a:prstGeom>
        </p:spPr>
      </p:pic>
      <p:pic>
        <p:nvPicPr>
          <p:cNvPr id="4" name="Picture 3"/>
          <p:cNvPicPr>
            <a:picLocks noChangeAspect="1"/>
          </p:cNvPicPr>
          <p:nvPr/>
        </p:nvPicPr>
        <p:blipFill>
          <a:blip r:embed="rId3"/>
          <a:stretch>
            <a:fillRect/>
          </a:stretch>
        </p:blipFill>
        <p:spPr>
          <a:xfrm>
            <a:off x="6163988" y="-1"/>
            <a:ext cx="4504012" cy="7089067"/>
          </a:xfrm>
          <a:prstGeom prst="rect">
            <a:avLst/>
          </a:prstGeom>
        </p:spPr>
      </p:pic>
      <p:sp>
        <p:nvSpPr>
          <p:cNvPr id="3" name="Zástupný symbol pro zápatí 2"/>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Tree>
    <p:extLst>
      <p:ext uri="{BB962C8B-B14F-4D97-AF65-F5344CB8AC3E}">
        <p14:creationId xmlns:p14="http://schemas.microsoft.com/office/powerpoint/2010/main" val="6569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JEDNOTNÁ GRAFICKÁ ÚPRAVA</a:t>
            </a:r>
          </a:p>
        </p:txBody>
      </p:sp>
      <p:sp>
        <p:nvSpPr>
          <p:cNvPr id="3" name="Zástupný symbol pro obsah 2"/>
          <p:cNvSpPr>
            <a:spLocks noGrp="1"/>
          </p:cNvSpPr>
          <p:nvPr>
            <p:ph idx="1"/>
          </p:nvPr>
        </p:nvSpPr>
        <p:spPr>
          <a:xfrm>
            <a:off x="719400" y="1359001"/>
            <a:ext cx="10753200" cy="5232992"/>
          </a:xfrm>
        </p:spPr>
        <p:txBody>
          <a:bodyPr/>
          <a:lstStyle/>
          <a:p>
            <a:r>
              <a:rPr lang="cs-CZ" sz="2400" dirty="0"/>
              <a:t>Bílý papír, A4, tisk oboustranně, řádkování 1,0 - 1,5</a:t>
            </a:r>
          </a:p>
          <a:p>
            <a:r>
              <a:rPr lang="cs-CZ" sz="2400" dirty="0"/>
              <a:t>Patkové písmo velikost 11pt nebo 12pt </a:t>
            </a:r>
          </a:p>
          <a:p>
            <a:r>
              <a:rPr lang="cs-CZ" sz="2400" dirty="0"/>
              <a:t>Text zarovnán na oba okraje (do bloku)</a:t>
            </a:r>
          </a:p>
          <a:p>
            <a:r>
              <a:rPr lang="cs-CZ" sz="2400" dirty="0"/>
              <a:t>Číslování (pozor některé strany se nečíslují)</a:t>
            </a:r>
            <a:br>
              <a:rPr lang="cs-CZ" sz="2400" dirty="0"/>
            </a:br>
            <a:r>
              <a:rPr lang="cs-CZ" sz="1400" dirty="0"/>
              <a:t>Titulní strana, bibliografická identifikace, prohlášení, poděkování a Obsah se nečíslují, ale započítávají se do pořadí stránek.</a:t>
            </a:r>
          </a:p>
          <a:p>
            <a:r>
              <a:rPr lang="cs-CZ" sz="2400" dirty="0"/>
              <a:t>Kapitoly se začínají psát na novém listu papíru</a:t>
            </a:r>
          </a:p>
          <a:p>
            <a:r>
              <a:rPr lang="cs-CZ" sz="2400" dirty="0"/>
              <a:t>Kapitoly (16pt) - podkapitoly (14pt) </a:t>
            </a:r>
          </a:p>
          <a:p>
            <a:r>
              <a:rPr lang="cs-CZ" sz="2400" dirty="0"/>
              <a:t>Maximálně tří úrovní členění kapitol (1 – 1.1 – 1.1.1)</a:t>
            </a:r>
          </a:p>
          <a:p>
            <a:r>
              <a:rPr lang="cs-CZ" sz="2400" dirty="0"/>
              <a:t>Grafy a tabulky musejí mít uvedený zdroj a popis</a:t>
            </a:r>
            <a:br>
              <a:rPr lang="cs-CZ" sz="2400" dirty="0"/>
            </a:br>
            <a:r>
              <a:rPr lang="cs-CZ" sz="1400" dirty="0"/>
              <a:t>Nadpisy tabulek, grafů, obrázků a schémat včetně jejich číslování se uvádějí nad nimi </a:t>
            </a:r>
            <a:r>
              <a:rPr lang="cs-CZ" sz="1400" dirty="0" smtClean="0"/>
              <a:t>velikostí písma</a:t>
            </a:r>
            <a:r>
              <a:rPr lang="cs-CZ" sz="1400" dirty="0"/>
              <a:t>, jako je text práce, </a:t>
            </a:r>
            <a:r>
              <a:rPr lang="cs-CZ" sz="1400" dirty="0" smtClean="0"/>
              <a:t/>
            </a:r>
            <a:br>
              <a:rPr lang="cs-CZ" sz="1400" dirty="0" smtClean="0"/>
            </a:br>
            <a:r>
              <a:rPr lang="cs-CZ" sz="1400" dirty="0" smtClean="0"/>
              <a:t>a </a:t>
            </a:r>
            <a:r>
              <a:rPr lang="cs-CZ" sz="1400" dirty="0"/>
              <a:t>pod grafickým znázorněním se uvádí „Pramen“ nebo „Zdroj“ kurzívou </a:t>
            </a:r>
            <a:r>
              <a:rPr lang="cs-CZ" sz="1400" dirty="0" smtClean="0"/>
              <a:t>a velikostí </a:t>
            </a:r>
            <a:r>
              <a:rPr lang="cs-CZ" sz="1400" dirty="0"/>
              <a:t>písma menší než základní text.</a:t>
            </a:r>
          </a:p>
          <a:p>
            <a:endParaRPr lang="cs-CZ" sz="2400" dirty="0"/>
          </a:p>
        </p:txBody>
      </p:sp>
      <p:sp>
        <p:nvSpPr>
          <p:cNvPr id="4" name="Zástupný symbol pro zápatí 3"/>
          <p:cNvSpPr>
            <a:spLocks noGrp="1"/>
          </p:cNvSpPr>
          <p:nvPr>
            <p:ph type="ftr" sz="quarter" idx="10"/>
          </p:nvPr>
        </p:nvSpPr>
        <p:spPr/>
        <p:txBody>
          <a:bodyPr/>
          <a:lstStyle/>
          <a:p>
            <a:r>
              <a:rPr lang="cs-CZ" smtClean="0"/>
              <a:t>05.03.2020</a:t>
            </a:r>
            <a:endParaRPr lang="cs-CZ" dirty="0"/>
          </a:p>
        </p:txBody>
      </p:sp>
      <p:sp>
        <p:nvSpPr>
          <p:cNvPr id="5" name="Zástupný symbol pro číslo snímku 4"/>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320057830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Prezentace-ECON-CZ</Template>
  <TotalTime>659</TotalTime>
  <Words>3335</Words>
  <Application>Microsoft Office PowerPoint</Application>
  <PresentationFormat>Širokoúhlá obrazovka</PresentationFormat>
  <Paragraphs>393</Paragraphs>
  <Slides>49</Slides>
  <Notes>11</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49</vt:i4>
      </vt:variant>
    </vt:vector>
  </HeadingPairs>
  <TitlesOfParts>
    <vt:vector size="59" baseType="lpstr">
      <vt:lpstr>Arial</vt:lpstr>
      <vt:lpstr>Calibri</vt:lpstr>
      <vt:lpstr>Comic Sans MS</vt:lpstr>
      <vt:lpstr>Open Sans</vt:lpstr>
      <vt:lpstr>Tahoma</vt:lpstr>
      <vt:lpstr>Times New Roman</vt:lpstr>
      <vt:lpstr>Trebuchet MS</vt:lpstr>
      <vt:lpstr>Wingdings</vt:lpstr>
      <vt:lpstr>Prezentace_MU_CZ</vt:lpstr>
      <vt:lpstr>Document</vt:lpstr>
      <vt:lpstr>Teze bakalářské práce  (BPV_TEBP, BKV_TEBP)  Úvodní seminář </vt:lpstr>
      <vt:lpstr>Podmínky k udělení zápočtu </vt:lpstr>
      <vt:lpstr>Úkol:  Motivace výběru tématu</vt:lpstr>
      <vt:lpstr>BDX_AKAP Akademické psaní</vt:lpstr>
      <vt:lpstr>Směrnice Ekonomicko-správní fakulty MU č. 9/2019  O tvorbě, odevzdávání, zveřejňování a hodnocení závěrečných (bakalářských a diplomových) prací </vt:lpstr>
      <vt:lpstr>Struktura práce </vt:lpstr>
      <vt:lpstr>Prezentace aplikace PowerPoint</vt:lpstr>
      <vt:lpstr>Prezentace aplikace PowerPoint</vt:lpstr>
      <vt:lpstr>JEDNOTNÁ GRAFICKÁ ÚPRAVA</vt:lpstr>
      <vt:lpstr>Literatura a zdroje</vt:lpstr>
      <vt:lpstr>Citace</vt:lpstr>
      <vt:lpstr>Mluvte a diskutujte o svém výzkumu</vt:lpstr>
      <vt:lpstr>Dobré rady</vt:lpstr>
      <vt:lpstr>Hodnocení práce po formální stránce</vt:lpstr>
      <vt:lpstr>Obhajoba závěrečné práce</vt:lpstr>
      <vt:lpstr>Jak prezentovat práci</vt:lpstr>
      <vt:lpstr>Hodnocení 260 diplomek odevzdaných na KVE</vt:lpstr>
      <vt:lpstr>V 40% prípadoch ak školiteľ a oponent navrhujú rovnakú známku komisia známku zmenila (histogram ukazuje rozdiel v známke školiteľa a komisie)</vt:lpstr>
      <vt:lpstr>Další rady a doporučení (formální stránka)</vt:lpstr>
      <vt:lpstr>Přímá citace - krátký citát</vt:lpstr>
      <vt:lpstr>   Text italikou slouží ke zvýraznění, ne k citaci. </vt:lpstr>
      <vt:lpstr>Správné použití italiky ke zvýraznění </vt:lpstr>
      <vt:lpstr>Pokud je pasáž, kterou citujete, delší než dva řádky, odsaďte ji nahoře, vlevo a dole. </vt:lpstr>
      <vt:lpstr>Nepřímá citace </vt:lpstr>
      <vt:lpstr>Harvardské citování (preferováno)</vt:lpstr>
      <vt:lpstr>Správné kladení citací </vt:lpstr>
      <vt:lpstr>Prezentace aplikace PowerPoint</vt:lpstr>
      <vt:lpstr>Metody citace – poznámka pod čarou (náročnější)</vt:lpstr>
      <vt:lpstr>Prezentace aplikace PowerPoint</vt:lpstr>
      <vt:lpstr>Prezentace aplikace PowerPoint</vt:lpstr>
      <vt:lpstr>Citační záznam / Bibliografický záznam / Bibliografie Seznam použité literatury / Použitá literatura</vt:lpstr>
      <vt:lpstr>Nejčastější případy</vt:lpstr>
      <vt:lpstr>Příklad citace nepublikované kvalifikační práce:</vt:lpstr>
      <vt:lpstr>Seznam použité literatury (Harvard style)</vt:lpstr>
      <vt:lpstr>Seznam použité literatury (APA styl)</vt:lpstr>
      <vt:lpstr>Časté chyby v seznamu literatury </vt:lpstr>
      <vt:lpstr>Takle ne!</vt:lpstr>
      <vt:lpstr>Grafy a obrázky</vt:lpstr>
      <vt:lpstr>Prezentace aplikace PowerPoint</vt:lpstr>
      <vt:lpstr>Některé grafy využívají prostor neefektivně </vt:lpstr>
      <vt:lpstr>Prezentace aplikace PowerPoint</vt:lpstr>
      <vt:lpstr>Pozitivní příklady </vt:lpstr>
      <vt:lpstr>Prezentace aplikace PowerPoint</vt:lpstr>
      <vt:lpstr>Tabulky</vt:lpstr>
      <vt:lpstr>Prezentace aplikace PowerPoint</vt:lpstr>
      <vt:lpstr>Čeho se  vyvarovat?</vt:lpstr>
      <vt:lpstr>Technické aspekty psaní</vt:lpstr>
      <vt:lpstr>Styl psaní a jazyk akademického textu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Diplomový seminář</dc:title>
  <dc:creator>Guzi Martin</dc:creator>
  <cp:lastModifiedBy>Spalek Jiri</cp:lastModifiedBy>
  <cp:revision>36</cp:revision>
  <cp:lastPrinted>1601-01-01T00:00:00Z</cp:lastPrinted>
  <dcterms:created xsi:type="dcterms:W3CDTF">2018-11-21T09:21:24Z</dcterms:created>
  <dcterms:modified xsi:type="dcterms:W3CDTF">2020-03-05T09:20:57Z</dcterms:modified>
</cp:coreProperties>
</file>