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4" r:id="rId6"/>
    <p:sldId id="273" r:id="rId7"/>
    <p:sldId id="27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62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565C-53D2-4AEC-BD42-B6C0E89237D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30AB308-E512-4D76-9C23-2575363C7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494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565C-53D2-4AEC-BD42-B6C0E89237D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30AB308-E512-4D76-9C23-2575363C7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7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565C-53D2-4AEC-BD42-B6C0E89237D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30AB308-E512-4D76-9C23-2575363C761F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3203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565C-53D2-4AEC-BD42-B6C0E89237D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0AB308-E512-4D76-9C23-2575363C7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222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565C-53D2-4AEC-BD42-B6C0E89237D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0AB308-E512-4D76-9C23-2575363C761F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1779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565C-53D2-4AEC-BD42-B6C0E89237D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0AB308-E512-4D76-9C23-2575363C7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649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565C-53D2-4AEC-BD42-B6C0E89237D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B308-E512-4D76-9C23-2575363C7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469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565C-53D2-4AEC-BD42-B6C0E89237D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B308-E512-4D76-9C23-2575363C7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55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565C-53D2-4AEC-BD42-B6C0E89237D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B308-E512-4D76-9C23-2575363C7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00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565C-53D2-4AEC-BD42-B6C0E89237D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30AB308-E512-4D76-9C23-2575363C7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360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565C-53D2-4AEC-BD42-B6C0E89237D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30AB308-E512-4D76-9C23-2575363C7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44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565C-53D2-4AEC-BD42-B6C0E89237D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30AB308-E512-4D76-9C23-2575363C7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73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565C-53D2-4AEC-BD42-B6C0E89237D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B308-E512-4D76-9C23-2575363C7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33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565C-53D2-4AEC-BD42-B6C0E89237D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B308-E512-4D76-9C23-2575363C7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729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565C-53D2-4AEC-BD42-B6C0E89237D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B308-E512-4D76-9C23-2575363C7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57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565C-53D2-4AEC-BD42-B6C0E89237D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0AB308-E512-4D76-9C23-2575363C7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89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D565C-53D2-4AEC-BD42-B6C0E89237D0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30AB308-E512-4D76-9C23-2575363C7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863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616528"/>
            <a:ext cx="8915399" cy="2262781"/>
          </a:xfrm>
        </p:spPr>
        <p:txBody>
          <a:bodyPr/>
          <a:lstStyle/>
          <a:p>
            <a:r>
              <a:rPr lang="cs-CZ" dirty="0" smtClean="0"/>
              <a:t>Účetnictví a rozbory ve veřejném sektoru (2. blok)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3297383"/>
            <a:ext cx="8915399" cy="2606280"/>
          </a:xfrm>
        </p:spPr>
        <p:txBody>
          <a:bodyPr>
            <a:normAutofit/>
          </a:bodyPr>
          <a:lstStyle/>
          <a:p>
            <a:r>
              <a:rPr lang="cs-CZ" dirty="0" smtClean="0"/>
              <a:t>Provázanost s rozpočtem, příjmy a výdaje, výnosy a náklady</a:t>
            </a:r>
          </a:p>
          <a:p>
            <a:r>
              <a:rPr lang="cs-CZ" dirty="0" smtClean="0"/>
              <a:t>10. přednáška, 20. 4. 2020</a:t>
            </a:r>
          </a:p>
          <a:p>
            <a:r>
              <a:rPr lang="cs-CZ" dirty="0" smtClean="0"/>
              <a:t>Ing. Marie Hladká,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023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Původní </a:t>
            </a:r>
            <a:r>
              <a:rPr lang="cs-CZ" dirty="0" smtClean="0"/>
              <a:t>způsob účtování pokladny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algn="just"/>
            <a:r>
              <a:rPr lang="cs-CZ" altLang="cs-CZ" dirty="0"/>
              <a:t>neklasifikuje se rozpočtovou skladbou</a:t>
            </a:r>
          </a:p>
          <a:p>
            <a:pPr lvl="1" algn="just">
              <a:buFontTx/>
              <a:buChar char="•"/>
            </a:pPr>
            <a:r>
              <a:rPr lang="cs-CZ" altLang="cs-CZ" sz="1800" dirty="0"/>
              <a:t>převod prostředků do pokladny ze ZBÚ </a:t>
            </a:r>
          </a:p>
          <a:p>
            <a:pPr lvl="1" algn="just">
              <a:buFontTx/>
              <a:buChar char="•"/>
            </a:pPr>
            <a:r>
              <a:rPr lang="cs-CZ" altLang="cs-CZ" sz="1800" dirty="0"/>
              <a:t>	» záloha poskytnutá pokladně</a:t>
            </a:r>
          </a:p>
          <a:p>
            <a:pPr lvl="1" algn="just">
              <a:buFontTx/>
              <a:buChar char="•"/>
            </a:pPr>
            <a:r>
              <a:rPr lang="cs-CZ" altLang="cs-CZ" sz="1800" dirty="0"/>
              <a:t>po konečném vydání prostředků z pokladny </a:t>
            </a:r>
          </a:p>
          <a:p>
            <a:pPr lvl="1" algn="just">
              <a:buFontTx/>
              <a:buChar char="•"/>
            </a:pPr>
            <a:r>
              <a:rPr lang="cs-CZ" altLang="cs-CZ" sz="1800" dirty="0"/>
              <a:t>	» snížení položky záloha, zatřídění na položku – interní účetní doklad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05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Pokladna: prostředky přijaté v hotovosti odvedeny na bankovní účet (ZBÚ)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1905000"/>
            <a:ext cx="9172949" cy="456837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46777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4000" dirty="0" smtClean="0"/>
              <a:t>Pokladna: záloha v pokladně </a:t>
            </a:r>
            <a:r>
              <a:rPr lang="cs-CZ" altLang="cs-CZ" sz="4000" dirty="0"/>
              <a:t>je navýšena o prostředky přijaté v hotovosti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5062" y="2336800"/>
            <a:ext cx="8606690" cy="452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061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Pokladna: výdaje hrazené v hotovosti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1384" y="2133600"/>
            <a:ext cx="8451057" cy="377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076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Nový</a:t>
            </a:r>
            <a:r>
              <a:rPr lang="cs-CZ" dirty="0" smtClean="0"/>
              <a:t> způsob účtování pokladny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Rozpočtová skladba od 1.1.2016 umožňuje přiřadit položky rozpočtu přímo k SÚ 261</a:t>
            </a:r>
          </a:p>
          <a:p>
            <a:endParaRPr lang="cs-CZ" dirty="0"/>
          </a:p>
          <a:p>
            <a:r>
              <a:rPr lang="cs-CZ" dirty="0"/>
              <a:t>pol. 4138, pol. 5348 (obojí § 6330)</a:t>
            </a:r>
          </a:p>
          <a:p>
            <a:endParaRPr lang="cs-CZ" dirty="0" smtClean="0"/>
          </a:p>
          <a:p>
            <a:r>
              <a:rPr lang="cs-CZ" dirty="0" smtClean="0"/>
              <a:t>Lze si vybrat buď starou metodu účtování pokladny, nebo novou metodu. Doporučuji novou metodu, je snazší.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150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Procvičení č.1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Otevřete si soubor </a:t>
            </a:r>
            <a:r>
              <a:rPr lang="cs-CZ" dirty="0" err="1" smtClean="0"/>
              <a:t>word</a:t>
            </a:r>
            <a:r>
              <a:rPr lang="cs-CZ" dirty="0" smtClean="0"/>
              <a:t> pro 10. cvičení a pokuste se zpracovat účetní příklady</a:t>
            </a:r>
            <a:endParaRPr lang="cs-CZ" dirty="0"/>
          </a:p>
          <a:p>
            <a:r>
              <a:rPr lang="cs-CZ" dirty="0" smtClean="0"/>
              <a:t>Pamatujte: stranu MD a D musíme uvést u každého účtu</a:t>
            </a:r>
          </a:p>
          <a:p>
            <a:r>
              <a:rPr lang="cs-CZ" dirty="0" smtClean="0"/>
              <a:t>Položku a paragraf pouze někdy…</a:t>
            </a:r>
          </a:p>
          <a:p>
            <a:r>
              <a:rPr lang="cs-CZ" dirty="0" smtClean="0"/>
              <a:t>Až vše sami zpracujete, máte na konci souboru řešení pro kontrolu</a:t>
            </a:r>
          </a:p>
          <a:p>
            <a:endParaRPr lang="cs-CZ" dirty="0"/>
          </a:p>
          <a:p>
            <a:r>
              <a:rPr lang="cs-CZ" dirty="0" smtClean="0"/>
              <a:t>PROBLEMATIKA ÚČTOVÁNÍ ÚSC NENÍ JEDNODUCHÁ. PROTOŽE NEMÁME MOŽNOST VŠE PROCVIČIT, BERTE PROSÍM PŘILOŽENÉ PŘÍKLADY NA ÚČTOVÁNÍ ÚSC JAKO „UKÁZKU“ TOHO, JAK TO FUNGUJE. NENÍ NUTNÉ SE UČIT ZPAMĚTI 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0082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Směrná účetní 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Pro tuto prezentaci bude potřebovat mít po ruce 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ÚZ Účetnictví veřejného sektoru.</a:t>
            </a:r>
          </a:p>
          <a:p>
            <a:r>
              <a:rPr lang="cs-CZ" sz="2400" dirty="0" smtClean="0"/>
              <a:t>Prolistujte si zejm. </a:t>
            </a:r>
            <a:r>
              <a:rPr lang="cs-CZ" sz="2400" b="1" dirty="0" smtClean="0"/>
              <a:t>Vyhlášku č. 410/2009 Sb. </a:t>
            </a:r>
          </a:p>
          <a:p>
            <a:r>
              <a:rPr lang="cs-CZ" sz="2400" dirty="0" smtClean="0"/>
              <a:t>Najděte si přílohu č. 7 k vyhlášce. Najde tam</a:t>
            </a:r>
            <a:r>
              <a:rPr lang="cs-CZ" sz="2400" b="1" dirty="0" smtClean="0"/>
              <a:t> Směrnou účetní osnovu</a:t>
            </a:r>
            <a:r>
              <a:rPr lang="cs-CZ" sz="2400" dirty="0" smtClean="0"/>
              <a:t>, kterou budete pro tuto prezentaci potřebovat.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07133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Propojení rozpočtu a 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72000"/>
          </a:xfrm>
        </p:spPr>
        <p:txBody>
          <a:bodyPr>
            <a:normAutofit/>
          </a:bodyPr>
          <a:lstStyle/>
          <a:p>
            <a:r>
              <a:rPr lang="cs-CZ" sz="2000" dirty="0"/>
              <a:t>Rozpočet a účetnictví jsou propojeny přes tzv. </a:t>
            </a:r>
            <a:r>
              <a:rPr lang="cs-CZ" sz="2000" b="1" dirty="0"/>
              <a:t>účty rozpočtového hospodaření</a:t>
            </a:r>
            <a:r>
              <a:rPr lang="cs-CZ" sz="2000" dirty="0"/>
              <a:t> – konkrétně přes bankovní účty používané v rozpočtové činnosti. </a:t>
            </a:r>
            <a:endParaRPr lang="cs-CZ" sz="2000" dirty="0" smtClean="0"/>
          </a:p>
          <a:p>
            <a:r>
              <a:rPr lang="cs-CZ" sz="2000" dirty="0" smtClean="0"/>
              <a:t>Jedná </a:t>
            </a:r>
            <a:r>
              <a:rPr lang="cs-CZ" sz="2000" dirty="0"/>
              <a:t>se zejména o </a:t>
            </a:r>
            <a:r>
              <a:rPr lang="cs-CZ" sz="2000" b="1" dirty="0"/>
              <a:t>účty 231 – Základní běžný účet územních samosprávných celků </a:t>
            </a:r>
            <a:r>
              <a:rPr lang="cs-CZ" sz="2000" dirty="0"/>
              <a:t>a účet </a:t>
            </a:r>
            <a:r>
              <a:rPr lang="cs-CZ" sz="2000" b="1" dirty="0"/>
              <a:t>236 – Běžné účty fondů územních samosprávných celků. </a:t>
            </a:r>
            <a:r>
              <a:rPr lang="cs-CZ" sz="2000" dirty="0"/>
              <a:t>(Dále se může jedna např. o termínované vklady – účty 068, 244.) </a:t>
            </a:r>
            <a:endParaRPr lang="cs-CZ" sz="2000" dirty="0" smtClean="0"/>
          </a:p>
          <a:p>
            <a:r>
              <a:rPr lang="cs-CZ" dirty="0">
                <a:solidFill>
                  <a:srgbClr val="FF0000"/>
                </a:solidFill>
              </a:rPr>
              <a:t>Tedy vždy, když dojde k pohybu prostředků na bankovním účtu používaném v rozpočtové činnosti ÚSC, je na tento účet napojena rozpočtová </a:t>
            </a:r>
            <a:r>
              <a:rPr lang="cs-CZ" dirty="0" smtClean="0">
                <a:solidFill>
                  <a:srgbClr val="FF0000"/>
                </a:solidFill>
              </a:rPr>
              <a:t>skladba (položka a paragraf rozpočtové skladby)</a:t>
            </a:r>
          </a:p>
          <a:p>
            <a:r>
              <a:rPr lang="cs-CZ" dirty="0"/>
              <a:t>Pozn.: Účet 241 – Běžný účet - tento účet je ÚSC využíván pouze pro jiné než rozpočtové účely (např. podnikatelská – vedlejší hospodářská činnost obce). Není na něj tedy navázána rozpočtová skladba</a:t>
            </a:r>
            <a:r>
              <a:rPr lang="cs-CZ" dirty="0" smtClean="0"/>
              <a:t>.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6711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obec inkasuje na bankovní účet daň z nemovitosti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1630774"/>
              </p:ext>
            </p:extLst>
          </p:nvPr>
        </p:nvGraphicFramePr>
        <p:xfrm>
          <a:off x="3296723" y="3391568"/>
          <a:ext cx="6262252" cy="20643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304636">
                  <a:extLst>
                    <a:ext uri="{9D8B030D-6E8A-4147-A177-3AD203B41FA5}">
                      <a16:colId xmlns:a16="http://schemas.microsoft.com/office/drawing/2014/main" val="871002755"/>
                    </a:ext>
                  </a:extLst>
                </a:gridCol>
                <a:gridCol w="1239404">
                  <a:extLst>
                    <a:ext uri="{9D8B030D-6E8A-4147-A177-3AD203B41FA5}">
                      <a16:colId xmlns:a16="http://schemas.microsoft.com/office/drawing/2014/main" val="1052529067"/>
                    </a:ext>
                  </a:extLst>
                </a:gridCol>
                <a:gridCol w="1239404">
                  <a:extLst>
                    <a:ext uri="{9D8B030D-6E8A-4147-A177-3AD203B41FA5}">
                      <a16:colId xmlns:a16="http://schemas.microsoft.com/office/drawing/2014/main" val="1688897555"/>
                    </a:ext>
                  </a:extLst>
                </a:gridCol>
                <a:gridCol w="1239404">
                  <a:extLst>
                    <a:ext uri="{9D8B030D-6E8A-4147-A177-3AD203B41FA5}">
                      <a16:colId xmlns:a16="http://schemas.microsoft.com/office/drawing/2014/main" val="3536735971"/>
                    </a:ext>
                  </a:extLst>
                </a:gridCol>
                <a:gridCol w="1239404">
                  <a:extLst>
                    <a:ext uri="{9D8B030D-6E8A-4147-A177-3AD203B41FA5}">
                      <a16:colId xmlns:a16="http://schemas.microsoft.com/office/drawing/2014/main" val="133429494"/>
                    </a:ext>
                  </a:extLst>
                </a:gridCol>
              </a:tblGrid>
              <a:tr h="688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SÚ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Pol.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§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MD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2598673"/>
                  </a:ext>
                </a:extLst>
              </a:tr>
              <a:tr h="688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231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1511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bez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x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0116175"/>
                  </a:ext>
                </a:extLst>
              </a:tr>
              <a:tr h="688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686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x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3722943"/>
                  </a:ext>
                </a:extLst>
              </a:tr>
            </a:tbl>
          </a:graphicData>
        </a:graphic>
      </p:graphicFrame>
      <p:cxnSp>
        <p:nvCxnSpPr>
          <p:cNvPr id="8" name="Přímá spojnice se šipkou 7"/>
          <p:cNvCxnSpPr/>
          <p:nvPr/>
        </p:nvCxnSpPr>
        <p:spPr>
          <a:xfrm flipH="1" flipV="1">
            <a:off x="3468914" y="2992424"/>
            <a:ext cx="157678" cy="287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555507" y="2239860"/>
            <a:ext cx="18868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Položka rozpočtové skladby podle druhového třídění</a:t>
            </a:r>
            <a:endParaRPr lang="cs-CZ" sz="11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284685" y="2239860"/>
            <a:ext cx="18868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Paragraf rozpočtové skladby podle odvětvového třídění</a:t>
            </a:r>
            <a:endParaRPr lang="cs-CZ" sz="1100" dirty="0"/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6483927" y="2840024"/>
            <a:ext cx="294244" cy="4239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 flipV="1">
            <a:off x="5290457" y="2992424"/>
            <a:ext cx="14514" cy="3348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668650" y="2723381"/>
            <a:ext cx="18868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Syntetický účet</a:t>
            </a:r>
            <a:endParaRPr lang="cs-CZ" sz="11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895107" y="5862472"/>
            <a:ext cx="18868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Nejedná se o pohyb na bankovním účtu, nezadáváme tedy položku a paragraf</a:t>
            </a:r>
            <a:endParaRPr lang="cs-CZ" sz="1100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3895107" y="5520179"/>
            <a:ext cx="531750" cy="3422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749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Účty rozpočtového hospodaření, krátkodobý finanční majetek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BANKOVNÍ ÚČTY ÚSC, jedná se zejména o:</a:t>
            </a:r>
          </a:p>
          <a:p>
            <a:pPr>
              <a:buFontTx/>
              <a:buChar char="-"/>
            </a:pPr>
            <a:r>
              <a:rPr lang="cs-CZ" dirty="0" smtClean="0"/>
              <a:t>231: základní běžné účty ÚSC – používá k hospodaření (na účtu jsou přijímány veškeré peněžní prostředky k hospodaření a z toho účtu jsou také prováděny veškeré platby).</a:t>
            </a:r>
          </a:p>
          <a:p>
            <a:pPr>
              <a:buFontTx/>
              <a:buChar char="-"/>
            </a:pPr>
            <a:r>
              <a:rPr lang="cs-CZ" dirty="0" smtClean="0"/>
              <a:t>236: běžné účty fondů ÚSC</a:t>
            </a:r>
          </a:p>
          <a:p>
            <a:pPr>
              <a:buFontTx/>
              <a:buChar char="-"/>
            </a:pPr>
            <a:r>
              <a:rPr lang="cs-CZ" dirty="0" smtClean="0"/>
              <a:t>241: běžný účet – za hospodářskou činnost</a:t>
            </a:r>
          </a:p>
          <a:p>
            <a:pPr marL="0" indent="0">
              <a:buNone/>
            </a:pPr>
            <a:r>
              <a:rPr lang="cs-CZ" dirty="0" smtClean="0"/>
              <a:t>POKLADNA</a:t>
            </a:r>
          </a:p>
          <a:p>
            <a:pPr>
              <a:buFontTx/>
              <a:buChar char="-"/>
            </a:pPr>
            <a:r>
              <a:rPr lang="cs-CZ" dirty="0" smtClean="0"/>
              <a:t>261: pokladna (obsahuje peněžní prostředky v hotovosti)</a:t>
            </a:r>
          </a:p>
          <a:p>
            <a:pPr>
              <a:buFontTx/>
              <a:buChar char="-"/>
            </a:pPr>
            <a:r>
              <a:rPr lang="cs-CZ" dirty="0" smtClean="0"/>
              <a:t>262: peníze na cestě (peněžní prostředky převáděné mezi účty bank, mezi pokladnou a bankou atp.)</a:t>
            </a:r>
          </a:p>
        </p:txBody>
      </p:sp>
    </p:spTree>
    <p:extLst>
      <p:ext uri="{BB962C8B-B14F-4D97-AF65-F5344CB8AC3E}">
        <p14:creationId xmlns:p14="http://schemas.microsoft.com/office/powerpoint/2010/main" val="1229489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Účtování nákladů a výnosů ÚSC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Reforma účetnictví přinesla pro ÚSC základní změnu v účtování nákladů a výnosů: zatímco do roku 2010 byl jak rozpočet, tak i účetnictví vedeno na bázi sledování příjmů a výdajů, od tohoto roku zůstává příjmově-výdajový pohled pouze v rozpočtech, v účetnictví se přechází ke sledování výnosů a nákladů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Pro tyto účely je vyhrazena třída 5 a 6 směrné účtové osnovy. Její struktura je však mírně odlišná od účetní osnovy podnikatelů – musí akcentovat odlišné typy nákladů a výnosů realizovaných ve veřejné sféře.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361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Poznámka..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pokud se jedná o </a:t>
            </a:r>
            <a:r>
              <a:rPr lang="cs-CZ" b="1" dirty="0"/>
              <a:t>pohledávku z hlavní činnosti, kdy ÚSC vystupuje jako veřejnoprávní subjekt </a:t>
            </a:r>
            <a:r>
              <a:rPr lang="cs-CZ" dirty="0"/>
              <a:t>(např. místní poplatky), použije se účet </a:t>
            </a:r>
            <a:r>
              <a:rPr lang="cs-CZ" b="1" dirty="0">
                <a:solidFill>
                  <a:srgbClr val="FF0000"/>
                </a:solidFill>
              </a:rPr>
              <a:t>315</a:t>
            </a:r>
            <a:r>
              <a:rPr lang="cs-CZ" dirty="0"/>
              <a:t>;</a:t>
            </a:r>
          </a:p>
          <a:p>
            <a:pPr lvl="0"/>
            <a:r>
              <a:rPr lang="cs-CZ" dirty="0"/>
              <a:t>jedná-li se o </a:t>
            </a:r>
            <a:r>
              <a:rPr lang="cs-CZ" b="1" dirty="0"/>
              <a:t>pohledávku za odběrateli v oblasti soukromoprávních vztahů </a:t>
            </a:r>
            <a:r>
              <a:rPr lang="cs-CZ" dirty="0"/>
              <a:t>(např. poskytování služeb, pronájem majetku, atp.), použije se účet </a:t>
            </a:r>
            <a:r>
              <a:rPr lang="cs-CZ" b="1" dirty="0">
                <a:solidFill>
                  <a:srgbClr val="FF0000"/>
                </a:solidFill>
              </a:rPr>
              <a:t>311</a:t>
            </a:r>
            <a:r>
              <a:rPr lang="cs-CZ" dirty="0"/>
              <a:t>, případně jiný vhodný účet.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885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231 Základní běžný účet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 smtClean="0"/>
              <a:t>veškeré </a:t>
            </a:r>
            <a:r>
              <a:rPr lang="cs-CZ" altLang="cs-CZ" dirty="0"/>
              <a:t>peněžní prostředky (rozpočtové příjmy)</a:t>
            </a:r>
          </a:p>
          <a:p>
            <a:pPr algn="just"/>
            <a:r>
              <a:rPr lang="cs-CZ" altLang="cs-CZ" dirty="0"/>
              <a:t>bankovní účet</a:t>
            </a:r>
          </a:p>
          <a:p>
            <a:pPr algn="just"/>
            <a:r>
              <a:rPr lang="cs-CZ" altLang="cs-CZ" dirty="0"/>
              <a:t>pokud ÚSC nezřizuje peněžní fondy, přebytek hospodaření minulých let </a:t>
            </a:r>
          </a:p>
          <a:p>
            <a:pPr algn="just"/>
            <a:r>
              <a:rPr lang="cs-CZ" altLang="cs-CZ" dirty="0"/>
              <a:t>přijaté prostředky z poskytnutých úvěrů </a:t>
            </a:r>
          </a:p>
          <a:p>
            <a:pPr algn="just"/>
            <a:r>
              <a:rPr lang="cs-CZ" altLang="cs-CZ" dirty="0"/>
              <a:t>inkasované částky z prodeje vydaných dlužných CP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/>
              <a:t>provázání informací v účetnictví a v rozpočtu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7386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261 Pokladna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 smtClean="0"/>
              <a:t>stav </a:t>
            </a:r>
            <a:r>
              <a:rPr lang="cs-CZ" altLang="cs-CZ" dirty="0"/>
              <a:t>a pohyb peněz v hotovosti, šeků přijatých místo hotových peněz, poukázek k zúčtování</a:t>
            </a:r>
          </a:p>
          <a:p>
            <a:pPr algn="just"/>
            <a:r>
              <a:rPr lang="cs-CZ" altLang="cs-CZ" dirty="0"/>
              <a:t>pokladní doklady</a:t>
            </a:r>
          </a:p>
          <a:p>
            <a:pPr algn="just"/>
            <a:r>
              <a:rPr lang="cs-CZ" altLang="cs-CZ" dirty="0"/>
              <a:t>Od r. 2016 dva možné způsoby propojení s rozpočtovou skladbou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857140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220</TotalTime>
  <Words>437</Words>
  <Application>Microsoft Office PowerPoint</Application>
  <PresentationFormat>Širokoúhlá obrazovka</PresentationFormat>
  <Paragraphs>84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Times New Roman</vt:lpstr>
      <vt:lpstr>Wingdings 3</vt:lpstr>
      <vt:lpstr>Stébla</vt:lpstr>
      <vt:lpstr>Účetnictví a rozbory ve veřejném sektoru (2. blok)</vt:lpstr>
      <vt:lpstr>Směrná účetní osnova</vt:lpstr>
      <vt:lpstr>Propojení rozpočtu a účetnictví</vt:lpstr>
      <vt:lpstr>Příklad – obec inkasuje na bankovní účet daň z nemovitosti</vt:lpstr>
      <vt:lpstr>Účty rozpočtového hospodaření, krátkodobý finanční majetek</vt:lpstr>
      <vt:lpstr>Účtování nákladů a výnosů ÚSC</vt:lpstr>
      <vt:lpstr>Poznámka..</vt:lpstr>
      <vt:lpstr>231 Základní běžný účet</vt:lpstr>
      <vt:lpstr>261 Pokladna</vt:lpstr>
      <vt:lpstr>Původní způsob účtování pokladny</vt:lpstr>
      <vt:lpstr>Pokladna: prostředky přijaté v hotovosti odvedeny na bankovní účet (ZBÚ)</vt:lpstr>
      <vt:lpstr>Pokladna: záloha v pokladně je navýšena o prostředky přijaté v hotovosti </vt:lpstr>
      <vt:lpstr>Pokladna: výdaje hrazené v hotovosti</vt:lpstr>
      <vt:lpstr>Nový způsob účtování pokladny</vt:lpstr>
      <vt:lpstr>Procvičení č.1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Účetnictví a rozbory ve veřejném sektoru (2. blok)</dc:title>
  <dc:creator>user</dc:creator>
  <cp:lastModifiedBy>user</cp:lastModifiedBy>
  <cp:revision>13</cp:revision>
  <dcterms:created xsi:type="dcterms:W3CDTF">2020-04-20T16:11:51Z</dcterms:created>
  <dcterms:modified xsi:type="dcterms:W3CDTF">2020-04-20T19:52:43Z</dcterms:modified>
</cp:coreProperties>
</file>