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6" r:id="rId2"/>
    <p:sldId id="306"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7" r:id="rId19"/>
    <p:sldId id="256" r:id="rId20"/>
    <p:sldId id="257" r:id="rId21"/>
    <p:sldId id="287" r:id="rId22"/>
    <p:sldId id="258" r:id="rId23"/>
    <p:sldId id="259" r:id="rId24"/>
    <p:sldId id="288" r:id="rId25"/>
    <p:sldId id="28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01B033-813B-484B-A421-531C20EC872B}" type="datetimeFigureOut">
              <a:rPr lang="cs-CZ" smtClean="0"/>
              <a:t>29.04.2020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94034D-33EC-4D66-B823-5526BA994EB7}" type="slidenum">
              <a:rPr lang="cs-CZ" smtClean="0"/>
              <a:t>‹#›</a:t>
            </a:fld>
            <a:endParaRPr lang="cs-CZ"/>
          </a:p>
        </p:txBody>
      </p:sp>
    </p:spTree>
    <p:extLst>
      <p:ext uri="{BB962C8B-B14F-4D97-AF65-F5344CB8AC3E}">
        <p14:creationId xmlns:p14="http://schemas.microsoft.com/office/powerpoint/2010/main" val="2614034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Výkonový způsob použije účetní jednotka např. výpočet odpisů skládky. Při sestavování odpisového plánu účetní jednotka určí měřitelnou jednotku, případně další skutečnosti, které mají vliv na výpočet výše částky odpisu na jednu stanovenou jednotku, například kus výrobku, kilometr, tuna nebo hektolitr, a částku odpisu související s touto jednotkou. Účetní jednotka účtuje o odpisu, který zjistí jako součin částky odpisu na jednu jednotku stanovenou odpisovým plánem a počtu těchto jednotek uskutečněných v průběhu příslušného období.</a:t>
            </a:r>
          </a:p>
          <a:p>
            <a:r>
              <a:rPr lang="cs-CZ" dirty="0" smtClean="0"/>
              <a:t>Komponentní způsob může použít účetní jednotka např. u staveb, budov, bytů, samostatných movitých věcí atp. (více viz ČÚS 708). Při sestavování odpisového plánu účetní jednotka zohlední, že komponenta se odpisuje v průběhu používání samostatně od ostatních komponent a od zbylé části majetku nebo od souboru tohoto majetku. Odpisy komponenty se v průběhu užívání majetku sledují odděleně od ostatních komponent a od zbylé části majetku, případně souboru majetku. O majetku a jeho oprávkách se účtuje jako o celku; majetek se též jako celek vykazuje.</a:t>
            </a:r>
          </a:p>
        </p:txBody>
      </p:sp>
      <p:sp>
        <p:nvSpPr>
          <p:cNvPr id="4" name="Zástupný symbol pro číslo snímku 3"/>
          <p:cNvSpPr>
            <a:spLocks noGrp="1"/>
          </p:cNvSpPr>
          <p:nvPr>
            <p:ph type="sldNum" sz="quarter" idx="10"/>
          </p:nvPr>
        </p:nvSpPr>
        <p:spPr/>
        <p:txBody>
          <a:bodyPr/>
          <a:lstStyle/>
          <a:p>
            <a:pPr>
              <a:defRPr/>
            </a:pPr>
            <a:fld id="{9EC73C7B-3837-4591-B83E-85947D11E409}" type="slidenum">
              <a:rPr lang="cs-CZ" smtClean="0"/>
              <a:pPr>
                <a:defRPr/>
              </a:pPr>
              <a:t>15</a:t>
            </a:fld>
            <a:endParaRPr lang="cs-CZ"/>
          </a:p>
        </p:txBody>
      </p:sp>
    </p:spTree>
    <p:extLst>
      <p:ext uri="{BB962C8B-B14F-4D97-AF65-F5344CB8AC3E}">
        <p14:creationId xmlns:p14="http://schemas.microsoft.com/office/powerpoint/2010/main" val="1344027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en-GB"/>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GB"/>
          </a:p>
        </p:txBody>
      </p:sp>
      <p:sp>
        <p:nvSpPr>
          <p:cNvPr id="4" name="Zástupný symbol pro datum 3"/>
          <p:cNvSpPr>
            <a:spLocks noGrp="1"/>
          </p:cNvSpPr>
          <p:nvPr>
            <p:ph type="dt" sz="half" idx="10"/>
          </p:nvPr>
        </p:nvSpPr>
        <p:spPr/>
        <p:txBody>
          <a:bodyPr/>
          <a:lstStyle/>
          <a:p>
            <a:fld id="{4CA8C630-545B-40F3-9F9B-4306336F0ECA}" type="datetimeFigureOut">
              <a:rPr lang="en-GB" smtClean="0"/>
              <a:t>29/04/2020</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125960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4CA8C630-545B-40F3-9F9B-4306336F0ECA}" type="datetimeFigureOut">
              <a:rPr lang="en-GB" smtClean="0"/>
              <a:t>29/04/2020</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106914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en-GB"/>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4CA8C630-545B-40F3-9F9B-4306336F0ECA}" type="datetimeFigureOut">
              <a:rPr lang="en-GB" smtClean="0"/>
              <a:t>29/04/2020</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2596861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4CA8C630-545B-40F3-9F9B-4306336F0ECA}" type="datetimeFigureOut">
              <a:rPr lang="en-GB" smtClean="0"/>
              <a:t>29/04/2020</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4193333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en-GB"/>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4CA8C630-545B-40F3-9F9B-4306336F0ECA}" type="datetimeFigureOut">
              <a:rPr lang="en-GB" smtClean="0"/>
              <a:t>29/04/2020</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2914718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datum 4"/>
          <p:cNvSpPr>
            <a:spLocks noGrp="1"/>
          </p:cNvSpPr>
          <p:nvPr>
            <p:ph type="dt" sz="half" idx="10"/>
          </p:nvPr>
        </p:nvSpPr>
        <p:spPr/>
        <p:txBody>
          <a:bodyPr/>
          <a:lstStyle/>
          <a:p>
            <a:fld id="{4CA8C630-545B-40F3-9F9B-4306336F0ECA}" type="datetimeFigureOut">
              <a:rPr lang="en-GB" smtClean="0"/>
              <a:t>29/04/2020</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237092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en-GB"/>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7" name="Zástupný symbol pro datum 6"/>
          <p:cNvSpPr>
            <a:spLocks noGrp="1"/>
          </p:cNvSpPr>
          <p:nvPr>
            <p:ph type="dt" sz="half" idx="10"/>
          </p:nvPr>
        </p:nvSpPr>
        <p:spPr/>
        <p:txBody>
          <a:bodyPr/>
          <a:lstStyle/>
          <a:p>
            <a:fld id="{4CA8C630-545B-40F3-9F9B-4306336F0ECA}" type="datetimeFigureOut">
              <a:rPr lang="en-GB" smtClean="0"/>
              <a:t>29/04/2020</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279501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datum 2"/>
          <p:cNvSpPr>
            <a:spLocks noGrp="1"/>
          </p:cNvSpPr>
          <p:nvPr>
            <p:ph type="dt" sz="half" idx="10"/>
          </p:nvPr>
        </p:nvSpPr>
        <p:spPr/>
        <p:txBody>
          <a:bodyPr/>
          <a:lstStyle/>
          <a:p>
            <a:fld id="{4CA8C630-545B-40F3-9F9B-4306336F0ECA}" type="datetimeFigureOut">
              <a:rPr lang="en-GB" smtClean="0"/>
              <a:t>29/04/2020</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915692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A8C630-545B-40F3-9F9B-4306336F0ECA}" type="datetimeFigureOut">
              <a:rPr lang="en-GB" smtClean="0"/>
              <a:t>29/04/2020</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3005048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GB"/>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CA8C630-545B-40F3-9F9B-4306336F0ECA}" type="datetimeFigureOut">
              <a:rPr lang="en-GB" smtClean="0"/>
              <a:t>29/04/2020</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572230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GB"/>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CA8C630-545B-40F3-9F9B-4306336F0ECA}" type="datetimeFigureOut">
              <a:rPr lang="en-GB" smtClean="0"/>
              <a:t>29/04/2020</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2BF63444-96DF-4B5D-A182-A69C82105320}" type="slidenum">
              <a:rPr lang="en-GB" smtClean="0"/>
              <a:t>‹#›</a:t>
            </a:fld>
            <a:endParaRPr lang="en-GB"/>
          </a:p>
        </p:txBody>
      </p:sp>
    </p:spTree>
    <p:extLst>
      <p:ext uri="{BB962C8B-B14F-4D97-AF65-F5344CB8AC3E}">
        <p14:creationId xmlns:p14="http://schemas.microsoft.com/office/powerpoint/2010/main" val="413419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en-GB"/>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A8C630-545B-40F3-9F9B-4306336F0ECA}" type="datetimeFigureOut">
              <a:rPr lang="en-GB" smtClean="0"/>
              <a:t>29/04/2020</a:t>
            </a:fld>
            <a:endParaRPr lang="en-GB"/>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63444-96DF-4B5D-A182-A69C82105320}" type="slidenum">
              <a:rPr lang="en-GB" smtClean="0"/>
              <a:t>‹#›</a:t>
            </a:fld>
            <a:endParaRPr lang="en-GB"/>
          </a:p>
        </p:txBody>
      </p:sp>
    </p:spTree>
    <p:extLst>
      <p:ext uri="{BB962C8B-B14F-4D97-AF65-F5344CB8AC3E}">
        <p14:creationId xmlns:p14="http://schemas.microsoft.com/office/powerpoint/2010/main" val="335613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URVS: MAJETEK, FONDY</a:t>
            </a:r>
            <a:endParaRPr lang="cs-CZ" dirty="0"/>
          </a:p>
        </p:txBody>
      </p:sp>
      <p:sp>
        <p:nvSpPr>
          <p:cNvPr id="3" name="Podnadpis 2"/>
          <p:cNvSpPr>
            <a:spLocks noGrp="1"/>
          </p:cNvSpPr>
          <p:nvPr>
            <p:ph type="subTitle" idx="1"/>
          </p:nvPr>
        </p:nvSpPr>
        <p:spPr/>
        <p:txBody>
          <a:bodyPr/>
          <a:lstStyle/>
          <a:p>
            <a:r>
              <a:rPr lang="cs-CZ" dirty="0" smtClean="0"/>
              <a:t>11. přednáška, 27. 4. 2020</a:t>
            </a:r>
          </a:p>
          <a:p>
            <a:r>
              <a:rPr lang="cs-CZ" dirty="0" smtClean="0"/>
              <a:t>Ing. Marie Hladká, Ph.D.</a:t>
            </a:r>
            <a:endParaRPr lang="cs-CZ" dirty="0"/>
          </a:p>
        </p:txBody>
      </p:sp>
    </p:spTree>
    <p:extLst>
      <p:ext uri="{BB962C8B-B14F-4D97-AF65-F5344CB8AC3E}">
        <p14:creationId xmlns:p14="http://schemas.microsoft.com/office/powerpoint/2010/main" val="3987884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a:noFill/>
          <a:ln/>
        </p:spPr>
        <p:txBody>
          <a:bodyPr/>
          <a:lstStyle/>
          <a:p>
            <a:r>
              <a:rPr lang="cs-CZ" altLang="cs-CZ" sz="3600" dirty="0">
                <a:solidFill>
                  <a:srgbClr val="FF0000"/>
                </a:solidFill>
                <a:latin typeface="Impact" pitchFamily="34" charset="0"/>
                <a:cs typeface="Arial" charset="0"/>
              </a:rPr>
              <a:t>DHM</a:t>
            </a:r>
            <a:r>
              <a:rPr lang="cs-CZ" altLang="cs-CZ" sz="3600" dirty="0">
                <a:latin typeface="Impact" pitchFamily="34" charset="0"/>
                <a:cs typeface="Arial" charset="0"/>
              </a:rPr>
              <a:t> – Vyhláška 410/2009 Sb., </a:t>
            </a:r>
            <a:r>
              <a:rPr lang="cs-CZ" altLang="cs-CZ" sz="3600" b="1" dirty="0">
                <a:solidFill>
                  <a:srgbClr val="FF0000"/>
                </a:solidFill>
                <a:latin typeface="Impact" pitchFamily="34" charset="0"/>
                <a:cs typeface="Arial" charset="0"/>
              </a:rPr>
              <a:t>§14</a:t>
            </a:r>
            <a:r>
              <a:rPr lang="cs-CZ" altLang="cs-CZ" sz="3600" dirty="0">
                <a:latin typeface="Impact" pitchFamily="34" charset="0"/>
                <a:cs typeface="Arial" charset="0"/>
              </a:rPr>
              <a:t>:</a:t>
            </a:r>
          </a:p>
        </p:txBody>
      </p:sp>
      <p:sp>
        <p:nvSpPr>
          <p:cNvPr id="62467" name="Rectangle 3"/>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fontScale="92500"/>
          </a:bodyPr>
          <a:lstStyle/>
          <a:p>
            <a:pPr algn="just"/>
            <a:r>
              <a:rPr lang="cs-CZ" altLang="cs-CZ" sz="2400" dirty="0">
                <a:latin typeface="Tahoma" pitchFamily="34" charset="0"/>
                <a:ea typeface="Arial Unicode MS" pitchFamily="34" charset="-128"/>
                <a:cs typeface="Arial Unicode MS" pitchFamily="34" charset="-128"/>
                <a:sym typeface="Wingdings" pitchFamily="2" charset="2"/>
              </a:rPr>
              <a:t>pozemky, bez ohledu na výši ocenění</a:t>
            </a:r>
          </a:p>
          <a:p>
            <a:pPr algn="just"/>
            <a:r>
              <a:rPr lang="cs-CZ" altLang="cs-CZ" sz="2400" dirty="0">
                <a:latin typeface="Tahoma" pitchFamily="34" charset="0"/>
                <a:ea typeface="Arial Unicode MS" pitchFamily="34" charset="-128"/>
                <a:cs typeface="Arial Unicode MS" pitchFamily="34" charset="-128"/>
                <a:sym typeface="Wingdings" pitchFamily="2" charset="2"/>
              </a:rPr>
              <a:t>kulturní předměty, bez ohledu na výši ocenění</a:t>
            </a:r>
          </a:p>
          <a:p>
            <a:pPr algn="just"/>
            <a:r>
              <a:rPr lang="cs-CZ" altLang="cs-CZ" sz="2400" dirty="0">
                <a:latin typeface="Tahoma" pitchFamily="34" charset="0"/>
                <a:ea typeface="Arial Unicode MS" pitchFamily="34" charset="-128"/>
                <a:cs typeface="Arial Unicode MS" pitchFamily="34" charset="-128"/>
                <a:sym typeface="Wingdings" pitchFamily="2" charset="2"/>
              </a:rPr>
              <a:t>stavby, bez ohledu na výši ocenění a dobu použitelnosti</a:t>
            </a:r>
          </a:p>
          <a:p>
            <a:pPr algn="just"/>
            <a:r>
              <a:rPr lang="cs-CZ" altLang="cs-CZ" sz="2400" dirty="0">
                <a:latin typeface="Tahoma" pitchFamily="34" charset="0"/>
                <a:ea typeface="Arial Unicode MS" pitchFamily="34" charset="-128"/>
                <a:cs typeface="Arial Unicode MS" pitchFamily="34" charset="-128"/>
                <a:sym typeface="Wingdings" pitchFamily="2" charset="2"/>
              </a:rPr>
              <a:t>samostatné movité věci a soubory movitých věcí s dobou použitelnosti delší jak 1 rok, jejich ocenění je vyšší jak 40000 Kč, předměty z drahých kovů</a:t>
            </a:r>
          </a:p>
          <a:p>
            <a:pPr algn="just"/>
            <a:r>
              <a:rPr lang="cs-CZ" altLang="cs-CZ" sz="2400" dirty="0">
                <a:latin typeface="Tahoma" pitchFamily="34" charset="0"/>
                <a:ea typeface="Arial Unicode MS" pitchFamily="34" charset="-128"/>
                <a:cs typeface="Arial Unicode MS" pitchFamily="34" charset="-128"/>
                <a:sym typeface="Wingdings" pitchFamily="2" charset="2"/>
              </a:rPr>
              <a:t>pěstitelské celky trvalých porostů</a:t>
            </a:r>
          </a:p>
          <a:p>
            <a:pPr algn="just"/>
            <a:r>
              <a:rPr lang="cs-CZ" altLang="cs-CZ" sz="2400" dirty="0">
                <a:latin typeface="Tahoma" pitchFamily="34" charset="0"/>
                <a:ea typeface="Arial Unicode MS" pitchFamily="34" charset="-128"/>
                <a:cs typeface="Arial Unicode MS" pitchFamily="34" charset="-128"/>
                <a:sym typeface="Wingdings" pitchFamily="2" charset="2"/>
              </a:rPr>
              <a:t>DDHM – doba použitelnosti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1 rok, ocenění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3 000 Kč a max. 40000 Kč, spodní hranici lze vnitřním předpisem snížit</a:t>
            </a:r>
          </a:p>
          <a:p>
            <a:pPr algn="just"/>
            <a:r>
              <a:rPr lang="cs-CZ" altLang="cs-CZ" sz="2400" dirty="0">
                <a:latin typeface="Tahoma" pitchFamily="34" charset="0"/>
                <a:ea typeface="Arial Unicode MS" pitchFamily="34" charset="-128"/>
                <a:cs typeface="Arial Unicode MS" pitchFamily="34" charset="-128"/>
                <a:sym typeface="Wingdings" pitchFamily="2" charset="2"/>
              </a:rPr>
              <a:t>ostatní DHM – dospělá zvířata, ložiska nevyhrazeného nerostu (obojí bez ohledu na výši ocenění, technické zhodnocení</a:t>
            </a:r>
          </a:p>
          <a:p>
            <a:pPr algn="just"/>
            <a:r>
              <a:rPr lang="cs-CZ" altLang="cs-CZ" sz="2400" dirty="0">
                <a:latin typeface="Tahoma" pitchFamily="34" charset="0"/>
                <a:ea typeface="Arial Unicode MS" pitchFamily="34" charset="-128"/>
                <a:cs typeface="Arial Unicode MS" pitchFamily="34" charset="-128"/>
                <a:sym typeface="Wingdings" pitchFamily="2" charset="2"/>
              </a:rPr>
              <a:t>042 – nedokončený DHM</a:t>
            </a:r>
          </a:p>
        </p:txBody>
      </p:sp>
    </p:spTree>
    <p:extLst>
      <p:ext uri="{BB962C8B-B14F-4D97-AF65-F5344CB8AC3E}">
        <p14:creationId xmlns:p14="http://schemas.microsoft.com/office/powerpoint/2010/main" val="3840308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a:noFill/>
          <a:ln/>
        </p:spPr>
        <p:txBody>
          <a:bodyPr/>
          <a:lstStyle/>
          <a:p>
            <a:r>
              <a:rPr lang="cs-CZ" altLang="cs-CZ" sz="3600" dirty="0">
                <a:solidFill>
                  <a:srgbClr val="FF0000"/>
                </a:solidFill>
                <a:latin typeface="Impact" pitchFamily="34" charset="0"/>
                <a:cs typeface="Arial" charset="0"/>
              </a:rPr>
              <a:t>DNM</a:t>
            </a:r>
            <a:r>
              <a:rPr lang="cs-CZ" altLang="cs-CZ" sz="3600" dirty="0">
                <a:latin typeface="Impact" pitchFamily="34" charset="0"/>
                <a:cs typeface="Arial" charset="0"/>
              </a:rPr>
              <a:t> – Vyhláška 410/2009 Sb., </a:t>
            </a:r>
            <a:r>
              <a:rPr lang="cs-CZ" altLang="cs-CZ" sz="3600" b="1" dirty="0">
                <a:solidFill>
                  <a:srgbClr val="FF0000"/>
                </a:solidFill>
                <a:latin typeface="Impact" pitchFamily="34" charset="0"/>
                <a:cs typeface="Arial" charset="0"/>
              </a:rPr>
              <a:t>§11</a:t>
            </a:r>
            <a:r>
              <a:rPr lang="cs-CZ" altLang="cs-CZ" sz="3600" dirty="0">
                <a:latin typeface="Impact" pitchFamily="34" charset="0"/>
                <a:cs typeface="Arial" charset="0"/>
              </a:rPr>
              <a:t>:</a:t>
            </a:r>
          </a:p>
        </p:txBody>
      </p:sp>
      <p:sp>
        <p:nvSpPr>
          <p:cNvPr id="63491" name="Rectangle 3"/>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lstStyle/>
          <a:p>
            <a:pPr algn="just"/>
            <a:r>
              <a:rPr lang="cs-CZ" altLang="cs-CZ" sz="2400" dirty="0">
                <a:latin typeface="Tahoma" pitchFamily="34" charset="0"/>
                <a:ea typeface="Arial Unicode MS" pitchFamily="34" charset="-128"/>
                <a:cs typeface="Arial Unicode MS" pitchFamily="34" charset="-128"/>
                <a:sym typeface="Wingdings" pitchFamily="2" charset="2"/>
              </a:rPr>
              <a:t>zejména nehmotné výsledky výzkumu a vývoje, software a ocenitelná práva, s dobou použitelnosti delší jak 1 rok a u kterých je ocenění vyšší jak 60 000 Kč, povolenky na emise, preferenční limity</a:t>
            </a:r>
          </a:p>
          <a:p>
            <a:pPr algn="just"/>
            <a:r>
              <a:rPr lang="cs-CZ" altLang="cs-CZ" sz="2400" dirty="0">
                <a:latin typeface="Tahoma" pitchFamily="34" charset="0"/>
                <a:ea typeface="Arial Unicode MS" pitchFamily="34" charset="-128"/>
                <a:cs typeface="Arial Unicode MS" pitchFamily="34" charset="-128"/>
                <a:sym typeface="Wingdings" pitchFamily="2" charset="2"/>
              </a:rPr>
              <a:t>technické zhodnocení, ocenění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60 000 Kč v rámci účetního období</a:t>
            </a:r>
          </a:p>
          <a:p>
            <a:pPr lvl="1" algn="just">
              <a:buFontTx/>
              <a:buChar char="•"/>
            </a:pPr>
            <a:r>
              <a:rPr lang="cs-CZ" altLang="cs-CZ" dirty="0">
                <a:latin typeface="Tahoma" pitchFamily="34" charset="0"/>
                <a:ea typeface="Arial Unicode MS" pitchFamily="34" charset="-128"/>
                <a:cs typeface="Arial Unicode MS" pitchFamily="34" charset="-128"/>
                <a:sym typeface="Wingdings" pitchFamily="2" charset="2"/>
              </a:rPr>
              <a:t>i když majetek účetní jednotka užívá, ale nevlastní</a:t>
            </a:r>
          </a:p>
          <a:p>
            <a:pPr algn="just"/>
            <a:r>
              <a:rPr lang="cs-CZ" altLang="cs-CZ" sz="2400" dirty="0">
                <a:latin typeface="Tahoma" pitchFamily="34" charset="0"/>
                <a:ea typeface="Arial Unicode MS" pitchFamily="34" charset="-128"/>
                <a:cs typeface="Arial Unicode MS" pitchFamily="34" charset="-128"/>
                <a:sym typeface="Wingdings" pitchFamily="2" charset="2"/>
              </a:rPr>
              <a:t>DDNM – doba použitelnosti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1 rok, ocenění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7 000 Kč a max. 60 000 Kč, spodní hranici lze vnitřním předpisem snížit</a:t>
            </a:r>
          </a:p>
          <a:p>
            <a:pPr algn="just"/>
            <a:r>
              <a:rPr lang="cs-CZ" altLang="cs-CZ" sz="2400" dirty="0">
                <a:latin typeface="Tahoma" pitchFamily="34" charset="0"/>
                <a:ea typeface="Arial Unicode MS" pitchFamily="34" charset="-128"/>
                <a:cs typeface="Arial Unicode MS" pitchFamily="34" charset="-128"/>
                <a:sym typeface="Wingdings" pitchFamily="2" charset="2"/>
              </a:rPr>
              <a:t>041 – nedokončený DNM</a:t>
            </a:r>
          </a:p>
        </p:txBody>
      </p:sp>
    </p:spTree>
    <p:extLst>
      <p:ext uri="{BB962C8B-B14F-4D97-AF65-F5344CB8AC3E}">
        <p14:creationId xmlns:p14="http://schemas.microsoft.com/office/powerpoint/2010/main" val="26315901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a:noFill/>
          <a:ln/>
        </p:spPr>
        <p:txBody>
          <a:bodyPr/>
          <a:lstStyle/>
          <a:p>
            <a:r>
              <a:rPr lang="cs-CZ" altLang="cs-CZ" sz="3200" dirty="0">
                <a:solidFill>
                  <a:srgbClr val="FF0000"/>
                </a:solidFill>
                <a:latin typeface="Impact" pitchFamily="34" charset="0"/>
                <a:cs typeface="Arial" charset="0"/>
              </a:rPr>
              <a:t>Dlouhodobý</a:t>
            </a:r>
            <a:r>
              <a:rPr lang="cs-CZ" altLang="cs-CZ" sz="3200" dirty="0">
                <a:latin typeface="Impact" pitchFamily="34" charset="0"/>
                <a:cs typeface="Arial" charset="0"/>
              </a:rPr>
              <a:t> </a:t>
            </a:r>
            <a:r>
              <a:rPr lang="cs-CZ" altLang="cs-CZ" sz="3200" dirty="0">
                <a:solidFill>
                  <a:srgbClr val="FF0000"/>
                </a:solidFill>
                <a:latin typeface="Impact" pitchFamily="34" charset="0"/>
                <a:cs typeface="Arial" charset="0"/>
              </a:rPr>
              <a:t>finanční majetek </a:t>
            </a:r>
            <a:r>
              <a:rPr lang="cs-CZ" altLang="cs-CZ" sz="3200" dirty="0">
                <a:latin typeface="Impact" pitchFamily="34" charset="0"/>
                <a:cs typeface="Arial" charset="0"/>
              </a:rPr>
              <a:t/>
            </a:r>
            <a:br>
              <a:rPr lang="cs-CZ" altLang="cs-CZ" sz="3200" dirty="0">
                <a:latin typeface="Impact" pitchFamily="34" charset="0"/>
                <a:cs typeface="Arial" charset="0"/>
              </a:rPr>
            </a:br>
            <a:r>
              <a:rPr lang="cs-CZ" altLang="cs-CZ" sz="3200" dirty="0">
                <a:latin typeface="Impact" pitchFamily="34" charset="0"/>
                <a:cs typeface="Arial" charset="0"/>
              </a:rPr>
              <a:t>– Vyhláška 410/2009 Sb., </a:t>
            </a:r>
            <a:r>
              <a:rPr lang="cs-CZ" altLang="cs-CZ" sz="3200" b="1" dirty="0">
                <a:solidFill>
                  <a:srgbClr val="FF0000"/>
                </a:solidFill>
                <a:latin typeface="Impact" pitchFamily="34" charset="0"/>
                <a:cs typeface="Arial" charset="0"/>
              </a:rPr>
              <a:t>§17:</a:t>
            </a:r>
          </a:p>
        </p:txBody>
      </p:sp>
      <p:sp>
        <p:nvSpPr>
          <p:cNvPr id="64515" name="Rectangle 3"/>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2200" dirty="0">
                <a:latin typeface="Tahoma" pitchFamily="34" charset="0"/>
                <a:ea typeface="Arial Unicode MS" pitchFamily="34" charset="-128"/>
                <a:cs typeface="Arial Unicode MS" pitchFamily="34" charset="-128"/>
                <a:sym typeface="Wingdings" pitchFamily="2" charset="2"/>
              </a:rPr>
              <a:t>CP a podíly, které budou v držení účetní jednotky déle než 1 rok</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majetkové účasti v osobách s rozhodujícím vlivem (více jak 50 %)</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majetkové účasti v osobách s podstatným vlivem  (více jak 20 %)</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dluhové cenné papíry držené do splatnosti</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půjčky osobám ve skupině (úročené půjčky obchodním společnostem, kde má obec rozhodující vliv)</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jiné dlouhodobé půjčky (úročené půjčky ostatním obchodním spol.)</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termínované vklady dlouhodobé</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ostatní DFM (např. vklady s menšinovým vlivem)</a:t>
            </a:r>
          </a:p>
          <a:p>
            <a:pPr algn="just"/>
            <a:r>
              <a:rPr lang="cs-CZ" altLang="cs-CZ" sz="2200" dirty="0">
                <a:latin typeface="Tahoma" pitchFamily="34" charset="0"/>
                <a:ea typeface="Arial Unicode MS" pitchFamily="34" charset="-128"/>
                <a:cs typeface="Arial Unicode MS" pitchFamily="34" charset="-128"/>
                <a:sym typeface="Wingdings" pitchFamily="2" charset="2"/>
              </a:rPr>
              <a:t>043 – pořizovaný DFM</a:t>
            </a:r>
          </a:p>
        </p:txBody>
      </p:sp>
    </p:spTree>
    <p:extLst>
      <p:ext uri="{BB962C8B-B14F-4D97-AF65-F5344CB8AC3E}">
        <p14:creationId xmlns:p14="http://schemas.microsoft.com/office/powerpoint/2010/main" val="42177677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a:noFill/>
          <a:ln/>
        </p:spPr>
        <p:txBody>
          <a:bodyPr/>
          <a:lstStyle/>
          <a:p>
            <a:r>
              <a:rPr lang="cs-CZ" altLang="cs-CZ" sz="3600" dirty="0">
                <a:solidFill>
                  <a:srgbClr val="FF0000"/>
                </a:solidFill>
                <a:latin typeface="Impact" pitchFamily="34" charset="0"/>
                <a:cs typeface="Arial" charset="0"/>
              </a:rPr>
              <a:t>Drobný</a:t>
            </a:r>
            <a:r>
              <a:rPr lang="cs-CZ" altLang="cs-CZ" sz="3600" dirty="0">
                <a:latin typeface="Impact" pitchFamily="34" charset="0"/>
                <a:cs typeface="Arial" charset="0"/>
              </a:rPr>
              <a:t> DM</a:t>
            </a:r>
          </a:p>
        </p:txBody>
      </p:sp>
      <p:sp>
        <p:nvSpPr>
          <p:cNvPr id="65539" name="Rectangle 3"/>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lstStyle/>
          <a:p>
            <a:pPr algn="just"/>
            <a:r>
              <a:rPr lang="cs-CZ" altLang="cs-CZ" dirty="0">
                <a:latin typeface="Tahoma" pitchFamily="34" charset="0"/>
                <a:ea typeface="Arial Unicode MS" pitchFamily="34" charset="-128"/>
                <a:cs typeface="Arial Unicode MS" pitchFamily="34" charset="-128"/>
              </a:rPr>
              <a:t>Při pořízení je uhrazen jako PROVOZNÍ NÁKLAD, cena vstupuje do nákladů</a:t>
            </a:r>
          </a:p>
          <a:p>
            <a:pPr lvl="1" algn="just"/>
            <a:r>
              <a:rPr lang="cs-CZ" altLang="cs-CZ" dirty="0" smtClean="0">
                <a:latin typeface="Tahoma" pitchFamily="34" charset="0"/>
                <a:ea typeface="Arial Unicode MS" pitchFamily="34" charset="-128"/>
                <a:cs typeface="Arial Unicode MS" pitchFamily="34" charset="-128"/>
                <a:sym typeface="Wingdings" pitchFamily="2" charset="2"/>
              </a:rPr>
              <a:t>558 </a:t>
            </a:r>
            <a:r>
              <a:rPr lang="cs-CZ" altLang="cs-CZ" dirty="0">
                <a:latin typeface="Tahoma" pitchFamily="34" charset="0"/>
                <a:ea typeface="Arial Unicode MS" pitchFamily="34" charset="-128"/>
                <a:cs typeface="Arial Unicode MS" pitchFamily="34" charset="-128"/>
                <a:sym typeface="Wingdings" pitchFamily="2" charset="2"/>
              </a:rPr>
              <a:t>– </a:t>
            </a:r>
            <a:r>
              <a:rPr lang="cs-CZ" altLang="cs-CZ" dirty="0" smtClean="0">
                <a:latin typeface="Tahoma" pitchFamily="34" charset="0"/>
                <a:ea typeface="Arial Unicode MS" pitchFamily="34" charset="-128"/>
                <a:cs typeface="Arial Unicode MS" pitchFamily="34" charset="-128"/>
                <a:sym typeface="Wingdings" pitchFamily="2" charset="2"/>
              </a:rPr>
              <a:t>náklady z drobného dlouhodobého majetku</a:t>
            </a:r>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DDM se sleduje na majetkovém účtu</a:t>
            </a:r>
          </a:p>
          <a:p>
            <a:pPr lvl="1" algn="just">
              <a:buFontTx/>
              <a:buChar char="•"/>
            </a:pPr>
            <a:r>
              <a:rPr lang="cs-CZ" altLang="cs-CZ" dirty="0">
                <a:latin typeface="Tahoma" pitchFamily="34" charset="0"/>
                <a:ea typeface="Arial Unicode MS" pitchFamily="34" charset="-128"/>
                <a:cs typeface="Arial Unicode MS" pitchFamily="34" charset="-128"/>
                <a:sym typeface="Wingdings" pitchFamily="2" charset="2"/>
              </a:rPr>
              <a:t> 028 DDHM</a:t>
            </a:r>
          </a:p>
          <a:p>
            <a:pPr lvl="1" algn="just">
              <a:buFontTx/>
              <a:buChar char="•"/>
            </a:pPr>
            <a:r>
              <a:rPr lang="cs-CZ" altLang="cs-CZ" dirty="0">
                <a:latin typeface="Tahoma" pitchFamily="34" charset="0"/>
                <a:ea typeface="Arial Unicode MS" pitchFamily="34" charset="-128"/>
                <a:cs typeface="Arial Unicode MS" pitchFamily="34" charset="-128"/>
                <a:sym typeface="Wingdings" pitchFamily="2" charset="2"/>
              </a:rPr>
              <a:t> 018 DDNM</a:t>
            </a:r>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sym typeface="Wingdings" pitchFamily="2" charset="2"/>
              </a:rPr>
              <a:t>a na účtu OPRÁVEK 088, 078</a:t>
            </a:r>
          </a:p>
        </p:txBody>
      </p:sp>
    </p:spTree>
    <p:extLst>
      <p:ext uri="{BB962C8B-B14F-4D97-AF65-F5344CB8AC3E}">
        <p14:creationId xmlns:p14="http://schemas.microsoft.com/office/powerpoint/2010/main" val="1554936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Nadpis 1"/>
          <p:cNvSpPr>
            <a:spLocks noGrp="1"/>
          </p:cNvSpPr>
          <p:nvPr>
            <p:ph type="title"/>
          </p:nvPr>
        </p:nvSpPr>
        <p:spPr>
          <a:noFill/>
          <a:ln/>
        </p:spPr>
        <p:txBody>
          <a:bodyPr/>
          <a:lstStyle/>
          <a:p>
            <a:r>
              <a:rPr lang="cs-CZ" altLang="cs-CZ" sz="3600" dirty="0">
                <a:latin typeface="Impact" panose="020B0806030902050204" pitchFamily="34" charset="0"/>
                <a:cs typeface="Arial" charset="0"/>
              </a:rPr>
              <a:t>Podrozvahová evidence majetku</a:t>
            </a:r>
          </a:p>
        </p:txBody>
      </p:sp>
      <p:sp>
        <p:nvSpPr>
          <p:cNvPr id="69635" name="Zástupný symbol pro obsah 2"/>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2600" dirty="0">
                <a:latin typeface="Tahoma" pitchFamily="34" charset="0"/>
                <a:ea typeface="Arial Unicode MS" pitchFamily="34" charset="-128"/>
                <a:cs typeface="Arial Unicode MS" pitchFamily="34" charset="-128"/>
              </a:rPr>
              <a:t>Účty </a:t>
            </a:r>
            <a:r>
              <a:rPr lang="cs-CZ" altLang="cs-CZ" sz="2600" dirty="0">
                <a:solidFill>
                  <a:srgbClr val="FF0000"/>
                </a:solidFill>
                <a:latin typeface="Tahoma" pitchFamily="34" charset="0"/>
                <a:ea typeface="Arial Unicode MS" pitchFamily="34" charset="-128"/>
                <a:cs typeface="Arial Unicode MS" pitchFamily="34" charset="-128"/>
              </a:rPr>
              <a:t>901, 902 </a:t>
            </a:r>
            <a:r>
              <a:rPr lang="cs-CZ" altLang="cs-CZ" sz="2600" dirty="0">
                <a:latin typeface="Tahoma" pitchFamily="34" charset="0"/>
                <a:ea typeface="Arial Unicode MS" pitchFamily="34" charset="-128"/>
                <a:cs typeface="Arial Unicode MS" pitchFamily="34" charset="-128"/>
              </a:rPr>
              <a:t>- Jiný drobný dlouhodobý majetek</a:t>
            </a:r>
          </a:p>
          <a:p>
            <a:pPr lvl="1" algn="just">
              <a:buFontTx/>
              <a:buNone/>
            </a:pPr>
            <a:r>
              <a:rPr lang="cs-CZ" altLang="cs-CZ" sz="2600" dirty="0">
                <a:latin typeface="Tahoma" pitchFamily="34" charset="0"/>
                <a:ea typeface="Arial Unicode MS" pitchFamily="34" charset="-128"/>
                <a:cs typeface="Arial Unicode MS" pitchFamily="34" charset="-128"/>
              </a:rPr>
              <a:t>=	majetek, který nesplňuje pouze podmínku dolní hranice pro vykazování na účtu 018, 028 </a:t>
            </a:r>
            <a:endParaRPr lang="cs-CZ" altLang="cs-CZ" sz="2600" dirty="0">
              <a:latin typeface="Tahoma" pitchFamily="34" charset="0"/>
              <a:ea typeface="Arial Unicode MS" pitchFamily="34" charset="-128"/>
              <a:cs typeface="Arial Unicode MS" pitchFamily="34" charset="-128"/>
            </a:endParaRPr>
          </a:p>
          <a:p>
            <a:pPr lvl="1" algn="just">
              <a:buFontTx/>
              <a:buNone/>
            </a:pPr>
            <a:endParaRPr lang="cs-CZ" altLang="cs-CZ" sz="2600" dirty="0">
              <a:latin typeface="Tahoma" pitchFamily="34" charset="0"/>
              <a:ea typeface="Arial Unicode MS" pitchFamily="34" charset="-128"/>
              <a:cs typeface="Arial Unicode MS" pitchFamily="34" charset="-128"/>
            </a:endParaRPr>
          </a:p>
          <a:p>
            <a:pPr algn="just"/>
            <a:r>
              <a:rPr lang="cs-CZ" altLang="cs-CZ" sz="2600" dirty="0">
                <a:solidFill>
                  <a:srgbClr val="FF0000"/>
                </a:solidFill>
                <a:latin typeface="Tahoma" pitchFamily="34" charset="0"/>
                <a:ea typeface="Arial Unicode MS" pitchFamily="34" charset="-128"/>
                <a:cs typeface="Arial Unicode MS" pitchFamily="34" charset="-128"/>
              </a:rPr>
              <a:t>903</a:t>
            </a:r>
            <a:r>
              <a:rPr lang="cs-CZ" altLang="cs-CZ" sz="2600" dirty="0">
                <a:latin typeface="Tahoma" pitchFamily="34" charset="0"/>
                <a:ea typeface="Arial Unicode MS" pitchFamily="34" charset="-128"/>
                <a:cs typeface="Arial Unicode MS" pitchFamily="34" charset="-128"/>
              </a:rPr>
              <a:t> – Ostatní majetek:</a:t>
            </a:r>
          </a:p>
          <a:p>
            <a:pPr lvl="1" algn="just">
              <a:buFontTx/>
              <a:buChar char="•"/>
            </a:pPr>
            <a:r>
              <a:rPr lang="cs-CZ" altLang="cs-CZ" sz="2600" dirty="0">
                <a:latin typeface="Tahoma" pitchFamily="34" charset="0"/>
                <a:ea typeface="Arial Unicode MS" pitchFamily="34" charset="-128"/>
                <a:cs typeface="Arial Unicode MS" pitchFamily="34" charset="-128"/>
              </a:rPr>
              <a:t>majetek svěřený zřizovaným příspěvkovým organizacím</a:t>
            </a:r>
          </a:p>
          <a:p>
            <a:pPr lvl="1" algn="just">
              <a:buFontTx/>
              <a:buChar char="•"/>
            </a:pPr>
            <a:r>
              <a:rPr lang="cs-CZ" altLang="cs-CZ" sz="2600" dirty="0">
                <a:latin typeface="Tahoma" pitchFamily="34" charset="0"/>
                <a:ea typeface="Arial Unicode MS" pitchFamily="34" charset="-128"/>
                <a:cs typeface="Arial Unicode MS" pitchFamily="34" charset="-128"/>
              </a:rPr>
              <a:t>majetek vložený a vytvořený v DSO, jehož je obec členem</a:t>
            </a:r>
          </a:p>
          <a:p>
            <a:pPr lvl="1" algn="just">
              <a:buFontTx/>
              <a:buChar char="•"/>
            </a:pPr>
            <a:r>
              <a:rPr lang="cs-CZ" altLang="cs-CZ" sz="2600" dirty="0">
                <a:latin typeface="Tahoma" pitchFamily="34" charset="0"/>
                <a:ea typeface="Arial Unicode MS" pitchFamily="34" charset="-128"/>
                <a:cs typeface="Arial Unicode MS" pitchFamily="34" charset="-128"/>
              </a:rPr>
              <a:t>a další</a:t>
            </a:r>
            <a:r>
              <a:rPr lang="cs-CZ" altLang="cs-CZ" sz="2600" dirty="0">
                <a:latin typeface="Tahoma" pitchFamily="34" charset="0"/>
                <a:ea typeface="Arial Unicode MS" pitchFamily="34" charset="-128"/>
                <a:cs typeface="Arial Unicode MS" pitchFamily="34" charset="-128"/>
              </a:rPr>
              <a:t>…</a:t>
            </a:r>
          </a:p>
          <a:p>
            <a:pPr lvl="1" algn="just">
              <a:buFontTx/>
              <a:buChar char="•"/>
            </a:pPr>
            <a:endParaRPr lang="cs-CZ" altLang="cs-CZ" sz="2600" dirty="0">
              <a:latin typeface="Tahoma" pitchFamily="34" charset="0"/>
              <a:ea typeface="Arial Unicode MS" pitchFamily="34" charset="-128"/>
              <a:cs typeface="Arial Unicode MS" pitchFamily="34" charset="-128"/>
            </a:endParaRPr>
          </a:p>
          <a:p>
            <a:pPr algn="just"/>
            <a:r>
              <a:rPr lang="cs-CZ" altLang="cs-CZ" sz="2600" dirty="0">
                <a:latin typeface="Tahoma" pitchFamily="34" charset="0"/>
                <a:ea typeface="Arial Unicode MS" pitchFamily="34" charset="-128"/>
                <a:cs typeface="Arial Unicode MS" pitchFamily="34" charset="-128"/>
              </a:rPr>
              <a:t>Další účty účtové třídy 9</a:t>
            </a:r>
          </a:p>
        </p:txBody>
      </p:sp>
    </p:spTree>
    <p:extLst>
      <p:ext uri="{BB962C8B-B14F-4D97-AF65-F5344CB8AC3E}">
        <p14:creationId xmlns:p14="http://schemas.microsoft.com/office/powerpoint/2010/main" val="1637807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a:latin typeface="Impact" panose="020B0806030902050204" pitchFamily="34" charset="0"/>
              </a:rPr>
              <a:t>Odpisování majetku</a:t>
            </a:r>
            <a:endParaRPr lang="cs-CZ" sz="4000" dirty="0">
              <a:latin typeface="Impact" panose="020B0806030902050204" pitchFamily="34" charset="0"/>
            </a:endParaRPr>
          </a:p>
        </p:txBody>
      </p:sp>
      <p:sp>
        <p:nvSpPr>
          <p:cNvPr id="3" name="Zástupný symbol pro obsah 2"/>
          <p:cNvSpPr>
            <a:spLocks noGrp="1"/>
          </p:cNvSpPr>
          <p:nvPr>
            <p:ph idx="1"/>
          </p:nvPr>
        </p:nvSpPr>
        <p:spPr/>
        <p:txBody>
          <a:bodyPr>
            <a:normAutofit/>
          </a:bodyPr>
          <a:lstStyle/>
          <a:p>
            <a:pPr>
              <a:lnSpc>
                <a:spcPct val="100000"/>
              </a:lnSpc>
            </a:pPr>
            <a:r>
              <a:rPr lang="cs-CZ" dirty="0" smtClean="0">
                <a:solidFill>
                  <a:srgbClr val="FF0000"/>
                </a:solidFill>
                <a:latin typeface="Tahoma" panose="020B0604030504040204" pitchFamily="34" charset="0"/>
                <a:ea typeface="Tahoma" panose="020B0604030504040204" pitchFamily="34" charset="0"/>
                <a:cs typeface="Tahoma" panose="020B0604030504040204" pitchFamily="34" charset="0"/>
              </a:rPr>
              <a:t>ČÚS č. 708</a:t>
            </a:r>
          </a:p>
          <a:p>
            <a:pPr>
              <a:lnSpc>
                <a:spcPct val="100000"/>
              </a:lnSpc>
            </a:pPr>
            <a:r>
              <a:rPr lang="cs-CZ" dirty="0" smtClean="0">
                <a:latin typeface="Tahoma" panose="020B0604030504040204" pitchFamily="34" charset="0"/>
                <a:ea typeface="Tahoma" panose="020B0604030504040204" pitchFamily="34" charset="0"/>
                <a:cs typeface="Tahoma" panose="020B0604030504040204" pitchFamily="34" charset="0"/>
              </a:rPr>
              <a:t>ÚSC o odpisech účtují od roku 2012.</a:t>
            </a:r>
          </a:p>
          <a:p>
            <a:pPr>
              <a:lnSpc>
                <a:spcPct val="100000"/>
              </a:lnSpc>
            </a:pPr>
            <a:r>
              <a:rPr lang="cs-CZ" dirty="0" smtClean="0">
                <a:latin typeface="Tahoma" panose="020B0604030504040204" pitchFamily="34" charset="0"/>
                <a:ea typeface="Tahoma" panose="020B0604030504040204" pitchFamily="34" charset="0"/>
                <a:cs typeface="Tahoma" panose="020B0604030504040204" pitchFamily="34" charset="0"/>
              </a:rPr>
              <a:t>K 31.12.2011 poprvé oprávky majetku. </a:t>
            </a:r>
          </a:p>
          <a:p>
            <a:pPr>
              <a:lnSpc>
                <a:spcPct val="100000"/>
              </a:lnSpc>
            </a:pPr>
            <a:r>
              <a:rPr lang="cs-CZ" dirty="0" smtClean="0">
                <a:latin typeface="Tahoma" panose="020B0604030504040204" pitchFamily="34" charset="0"/>
                <a:ea typeface="Tahoma" panose="020B0604030504040204" pitchFamily="34" charset="0"/>
                <a:cs typeface="Tahoma" panose="020B0604030504040204" pitchFamily="34" charset="0"/>
              </a:rPr>
              <a:t>ÚSC </a:t>
            </a:r>
            <a:r>
              <a:rPr lang="cs-CZ" dirty="0" smtClean="0">
                <a:latin typeface="Tahoma" panose="020B0604030504040204" pitchFamily="34" charset="0"/>
                <a:ea typeface="Tahoma" panose="020B0604030504040204" pitchFamily="34" charset="0"/>
                <a:cs typeface="Tahoma" panose="020B0604030504040204" pitchFamily="34" charset="0"/>
              </a:rPr>
              <a:t>mohou odepisovat majetek </a:t>
            </a:r>
          </a:p>
          <a:p>
            <a:pPr lvl="1">
              <a:lnSpc>
                <a:spcPct val="100000"/>
              </a:lnSpc>
            </a:pPr>
            <a:r>
              <a:rPr lang="cs-CZ" dirty="0" smtClean="0">
                <a:latin typeface="Tahoma" panose="020B0604030504040204" pitchFamily="34" charset="0"/>
                <a:ea typeface="Tahoma" panose="020B0604030504040204" pitchFamily="34" charset="0"/>
                <a:cs typeface="Tahoma" panose="020B0604030504040204" pitchFamily="34" charset="0"/>
              </a:rPr>
              <a:t>rovnoměrně (lineárně), </a:t>
            </a:r>
          </a:p>
          <a:p>
            <a:pPr lvl="1">
              <a:lnSpc>
                <a:spcPct val="100000"/>
              </a:lnSpc>
            </a:pPr>
            <a:r>
              <a:rPr lang="cs-CZ" dirty="0" smtClean="0">
                <a:latin typeface="Tahoma" panose="020B0604030504040204" pitchFamily="34" charset="0"/>
                <a:ea typeface="Tahoma" panose="020B0604030504040204" pitchFamily="34" charset="0"/>
                <a:cs typeface="Tahoma" panose="020B0604030504040204" pitchFamily="34" charset="0"/>
              </a:rPr>
              <a:t>výkonový způsob odepisování, </a:t>
            </a:r>
          </a:p>
          <a:p>
            <a:pPr lvl="1">
              <a:lnSpc>
                <a:spcPct val="100000"/>
              </a:lnSpc>
            </a:pPr>
            <a:r>
              <a:rPr lang="cs-CZ" dirty="0" smtClean="0">
                <a:latin typeface="Tahoma" panose="020B0604030504040204" pitchFamily="34" charset="0"/>
                <a:ea typeface="Tahoma" panose="020B0604030504040204" pitchFamily="34" charset="0"/>
                <a:cs typeface="Tahoma" panose="020B0604030504040204" pitchFamily="34" charset="0"/>
              </a:rPr>
              <a:t>komponentní způsob odepisování. </a:t>
            </a:r>
          </a:p>
          <a:p>
            <a:endParaRPr lang="cs-CZ" dirty="0"/>
          </a:p>
        </p:txBody>
      </p:sp>
    </p:spTree>
    <p:extLst>
      <p:ext uri="{BB962C8B-B14F-4D97-AF65-F5344CB8AC3E}">
        <p14:creationId xmlns:p14="http://schemas.microsoft.com/office/powerpoint/2010/main" val="185428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a:noFill/>
          <a:ln/>
        </p:spPr>
        <p:txBody>
          <a:bodyPr/>
          <a:lstStyle/>
          <a:p>
            <a:r>
              <a:rPr lang="cs-CZ" altLang="cs-CZ" sz="3600" dirty="0">
                <a:latin typeface="Impact" pitchFamily="34" charset="0"/>
                <a:cs typeface="Arial" charset="0"/>
              </a:rPr>
              <a:t>Krátkodobý majetek</a:t>
            </a:r>
            <a:endParaRPr lang="cs-CZ" altLang="cs-CZ" sz="3600" dirty="0">
              <a:latin typeface="Impact" pitchFamily="34" charset="0"/>
              <a:cs typeface="Arial" charset="0"/>
            </a:endParaRPr>
          </a:p>
        </p:txBody>
      </p:sp>
      <p:sp>
        <p:nvSpPr>
          <p:cNvPr id="70659" name="Rectangle 3"/>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lstStyle/>
          <a:p>
            <a:pPr algn="just"/>
            <a:r>
              <a:rPr lang="cs-CZ" altLang="cs-CZ" dirty="0">
                <a:solidFill>
                  <a:srgbClr val="FF0000"/>
                </a:solidFill>
                <a:latin typeface="Tahoma" pitchFamily="34" charset="0"/>
                <a:ea typeface="Arial Unicode MS" pitchFamily="34" charset="-128"/>
                <a:cs typeface="Arial Unicode MS" pitchFamily="34" charset="-128"/>
              </a:rPr>
              <a:t>Zásoby</a:t>
            </a:r>
          </a:p>
          <a:p>
            <a:pPr algn="just"/>
            <a:r>
              <a:rPr lang="cs-CZ" altLang="cs-CZ" dirty="0">
                <a:solidFill>
                  <a:srgbClr val="FF0000"/>
                </a:solidFill>
                <a:latin typeface="Tahoma" pitchFamily="34" charset="0"/>
                <a:ea typeface="Arial Unicode MS" pitchFamily="34" charset="-128"/>
                <a:cs typeface="Arial Unicode MS" pitchFamily="34" charset="-128"/>
              </a:rPr>
              <a:t>Krátkodobý finanční majetek </a:t>
            </a:r>
            <a:r>
              <a:rPr lang="cs-CZ" altLang="cs-CZ" dirty="0">
                <a:latin typeface="Tahoma" pitchFamily="34" charset="0"/>
                <a:ea typeface="Arial Unicode MS" pitchFamily="34" charset="-128"/>
                <a:cs typeface="Arial Unicode MS" pitchFamily="34" charset="-128"/>
              </a:rPr>
              <a:t>- rozpočtové </a:t>
            </a:r>
            <a:r>
              <a:rPr lang="cs-CZ" altLang="cs-CZ" dirty="0">
                <a:latin typeface="Tahoma" pitchFamily="34" charset="0"/>
                <a:ea typeface="Arial Unicode MS" pitchFamily="34" charset="-128"/>
                <a:cs typeface="Arial Unicode MS" pitchFamily="34" charset="-128"/>
              </a:rPr>
              <a:t>účty, ostatní bankovní účty, krátkodobý finanční majetek, peníze, návratné finanční výpomoci</a:t>
            </a:r>
          </a:p>
          <a:p>
            <a:pPr algn="just"/>
            <a:r>
              <a:rPr lang="cs-CZ" altLang="cs-CZ" dirty="0">
                <a:solidFill>
                  <a:srgbClr val="FF0000"/>
                </a:solidFill>
                <a:latin typeface="Tahoma" pitchFamily="34" charset="0"/>
                <a:ea typeface="Arial Unicode MS" pitchFamily="34" charset="-128"/>
                <a:cs typeface="Arial Unicode MS" pitchFamily="34" charset="-128"/>
              </a:rPr>
              <a:t>Pohledávky</a:t>
            </a:r>
            <a:r>
              <a:rPr lang="cs-CZ" altLang="cs-CZ" dirty="0">
                <a:latin typeface="Tahoma" pitchFamily="34" charset="0"/>
                <a:ea typeface="Arial Unicode MS" pitchFamily="34" charset="-128"/>
                <a:cs typeface="Arial Unicode MS" pitchFamily="34" charset="-128"/>
              </a:rPr>
              <a:t> </a:t>
            </a:r>
          </a:p>
        </p:txBody>
      </p:sp>
    </p:spTree>
    <p:extLst>
      <p:ext uri="{BB962C8B-B14F-4D97-AF65-F5344CB8AC3E}">
        <p14:creationId xmlns:p14="http://schemas.microsoft.com/office/powerpoint/2010/main" val="3416264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p:cNvSpPr>
          <p:nvPr>
            <p:ph type="title"/>
          </p:nvPr>
        </p:nvSpPr>
        <p:spPr>
          <a:noFill/>
          <a:ln/>
        </p:spPr>
        <p:txBody>
          <a:bodyPr/>
          <a:lstStyle/>
          <a:p>
            <a:r>
              <a:rPr lang="cs-CZ" altLang="cs-CZ" sz="3600" dirty="0">
                <a:latin typeface="Impact" pitchFamily="34" charset="0"/>
                <a:cs typeface="Arial" charset="0"/>
              </a:rPr>
              <a:t>Zásoby</a:t>
            </a:r>
          </a:p>
        </p:txBody>
      </p:sp>
      <p:sp>
        <p:nvSpPr>
          <p:cNvPr id="71683" name="Rectangle 3"/>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solidFill>
                  <a:srgbClr val="FF0000"/>
                </a:solidFill>
                <a:latin typeface="Tahoma" pitchFamily="34" charset="0"/>
                <a:ea typeface="Arial Unicode MS" pitchFamily="34" charset="-128"/>
                <a:cs typeface="Arial Unicode MS" pitchFamily="34" charset="-128"/>
              </a:rPr>
              <a:t>ČÚS č. 707 </a:t>
            </a:r>
            <a:r>
              <a:rPr lang="cs-CZ" altLang="cs-CZ" dirty="0">
                <a:latin typeface="Tahoma" pitchFamily="34" charset="0"/>
                <a:ea typeface="Arial Unicode MS" pitchFamily="34" charset="-128"/>
                <a:cs typeface="Arial Unicode MS" pitchFamily="34" charset="-128"/>
              </a:rPr>
              <a:t>- účtování způsobem </a:t>
            </a:r>
            <a:r>
              <a:rPr lang="cs-CZ" altLang="cs-CZ" dirty="0">
                <a:solidFill>
                  <a:srgbClr val="FF0000"/>
                </a:solidFill>
                <a:latin typeface="Tahoma" pitchFamily="34" charset="0"/>
                <a:ea typeface="Arial Unicode MS" pitchFamily="34" charset="-128"/>
                <a:cs typeface="Arial Unicode MS" pitchFamily="34" charset="-128"/>
              </a:rPr>
              <a:t>A</a:t>
            </a:r>
            <a:r>
              <a:rPr lang="cs-CZ" altLang="cs-CZ" dirty="0">
                <a:latin typeface="Tahoma" pitchFamily="34" charset="0"/>
                <a:ea typeface="Arial Unicode MS" pitchFamily="34" charset="-128"/>
                <a:cs typeface="Arial Unicode MS" pitchFamily="34" charset="-128"/>
              </a:rPr>
              <a:t> (průběžný způsob) nebo </a:t>
            </a:r>
            <a:r>
              <a:rPr lang="cs-CZ" altLang="cs-CZ" dirty="0">
                <a:solidFill>
                  <a:srgbClr val="FF0000"/>
                </a:solidFill>
                <a:latin typeface="Tahoma" pitchFamily="34" charset="0"/>
                <a:ea typeface="Arial Unicode MS" pitchFamily="34" charset="-128"/>
                <a:cs typeface="Arial Unicode MS" pitchFamily="34" charset="-128"/>
              </a:rPr>
              <a:t>B</a:t>
            </a:r>
            <a:r>
              <a:rPr lang="cs-CZ" altLang="cs-CZ" dirty="0">
                <a:latin typeface="Tahoma" pitchFamily="34" charset="0"/>
                <a:ea typeface="Arial Unicode MS" pitchFamily="34" charset="-128"/>
                <a:cs typeface="Arial Unicode MS" pitchFamily="34" charset="-128"/>
              </a:rPr>
              <a:t> (periodický způsob) - rozhodnutí účetní jednotky ve vnitřním předpise)</a:t>
            </a:r>
          </a:p>
          <a:p>
            <a:pPr algn="just">
              <a:buFontTx/>
              <a:buNone/>
            </a:pPr>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Je dovoleno oba způsoby kombinovat, v rámci analytických účtů však může být uplatněn jenom jeden způsob.</a:t>
            </a:r>
          </a:p>
          <a:p>
            <a:pPr algn="just">
              <a:buFontTx/>
              <a:buNone/>
            </a:pPr>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Při obou způsobech musí úbytky zásob vykázané v účetní závěrce odpovídat skutečnému úbytku zásob.</a:t>
            </a:r>
          </a:p>
        </p:txBody>
      </p:sp>
    </p:spTree>
    <p:extLst>
      <p:ext uri="{BB962C8B-B14F-4D97-AF65-F5344CB8AC3E}">
        <p14:creationId xmlns:p14="http://schemas.microsoft.com/office/powerpoint/2010/main" val="1319279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0381" y="2387889"/>
            <a:ext cx="10515600" cy="1325563"/>
          </a:xfrm>
        </p:spPr>
        <p:txBody>
          <a:bodyPr/>
          <a:lstStyle/>
          <a:p>
            <a:pPr algn="ctr"/>
            <a:r>
              <a:rPr lang="cs-CZ" dirty="0" smtClean="0"/>
              <a:t>FONDY</a:t>
            </a:r>
            <a:endParaRPr lang="cs-CZ" dirty="0"/>
          </a:p>
        </p:txBody>
      </p:sp>
    </p:spTree>
    <p:extLst>
      <p:ext uri="{BB962C8B-B14F-4D97-AF65-F5344CB8AC3E}">
        <p14:creationId xmlns:p14="http://schemas.microsoft.com/office/powerpoint/2010/main" val="437692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noFill/>
          <a:ln/>
        </p:spPr>
        <p:txBody>
          <a:bodyPr>
            <a:normAutofit/>
          </a:bodyPr>
          <a:lstStyle/>
          <a:p>
            <a:r>
              <a:rPr lang="cs-CZ" altLang="cs-CZ" sz="3600" dirty="0">
                <a:latin typeface="Impact" pitchFamily="34" charset="0"/>
                <a:cs typeface="Arial" charset="0"/>
              </a:rPr>
              <a:t>Peněžní fondy ÚSC</a:t>
            </a:r>
          </a:p>
        </p:txBody>
      </p:sp>
      <p:sp>
        <p:nvSpPr>
          <p:cNvPr id="45059" name="Rectangle 3"/>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2400" dirty="0">
                <a:solidFill>
                  <a:srgbClr val="FF0000"/>
                </a:solidFill>
                <a:latin typeface="Tahoma" pitchFamily="34" charset="0"/>
                <a:ea typeface="Arial Unicode MS" pitchFamily="34" charset="-128"/>
                <a:cs typeface="Arial Unicode MS" pitchFamily="34" charset="-128"/>
              </a:rPr>
              <a:t>ČÚS č. 704 – Fondy účetní </a:t>
            </a:r>
            <a:r>
              <a:rPr lang="cs-CZ" altLang="cs-CZ" sz="2400" dirty="0" smtClean="0">
                <a:solidFill>
                  <a:srgbClr val="FF0000"/>
                </a:solidFill>
                <a:latin typeface="Tahoma" pitchFamily="34" charset="0"/>
                <a:ea typeface="Arial Unicode MS" pitchFamily="34" charset="-128"/>
                <a:cs typeface="Arial Unicode MS" pitchFamily="34" charset="-128"/>
              </a:rPr>
              <a:t>jednotky (najděte si v ÚZ a prostudujte)</a:t>
            </a:r>
            <a:endParaRPr lang="cs-CZ" altLang="cs-CZ" sz="2400" dirty="0">
              <a:solidFill>
                <a:srgbClr val="FF0000"/>
              </a:solidFill>
              <a:latin typeface="Tahoma" pitchFamily="34" charset="0"/>
              <a:ea typeface="Arial Unicode MS" pitchFamily="34" charset="-128"/>
              <a:cs typeface="Arial Unicode MS" pitchFamily="34" charset="-128"/>
            </a:endParaRPr>
          </a:p>
          <a:p>
            <a:pPr algn="just"/>
            <a:endParaRPr lang="cs-CZ" altLang="cs-CZ" sz="2400"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ÚSC zřizují peněžní fondy dobrovolně</a:t>
            </a:r>
          </a:p>
          <a:p>
            <a:pPr algn="just"/>
            <a:endParaRPr lang="cs-CZ" altLang="cs-CZ" sz="2400"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Zřizovatel </a:t>
            </a:r>
          </a:p>
          <a:p>
            <a:pPr lvl="1" algn="just">
              <a:buFontTx/>
              <a:buChar char="•"/>
            </a:pPr>
            <a:r>
              <a:rPr lang="cs-CZ" altLang="cs-CZ" dirty="0">
                <a:latin typeface="Tahoma" pitchFamily="34" charset="0"/>
                <a:ea typeface="Arial Unicode MS" pitchFamily="34" charset="-128"/>
                <a:cs typeface="Arial Unicode MS" pitchFamily="34" charset="-128"/>
              </a:rPr>
              <a:t>zastupitelstvo obce</a:t>
            </a:r>
          </a:p>
          <a:p>
            <a:pPr lvl="1" algn="just">
              <a:buFontTx/>
              <a:buChar char="•"/>
            </a:pPr>
            <a:r>
              <a:rPr lang="cs-CZ" altLang="cs-CZ" dirty="0">
                <a:latin typeface="Tahoma" pitchFamily="34" charset="0"/>
                <a:ea typeface="Arial Unicode MS" pitchFamily="34" charset="-128"/>
                <a:cs typeface="Arial Unicode MS" pitchFamily="34" charset="-128"/>
              </a:rPr>
              <a:t>rada kraje, pokud si tuto působnost nevyhradí zastupitelstvo kraje </a:t>
            </a:r>
          </a:p>
          <a:p>
            <a:pPr algn="just"/>
            <a:endParaRPr lang="cs-CZ" altLang="cs-CZ" sz="2400"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ÚSC nemusí mít zřízený žádný peněžní fond </a:t>
            </a:r>
            <a:r>
              <a:rPr lang="cs-CZ" altLang="cs-CZ" sz="2400" dirty="0">
                <a:latin typeface="Tahoma" pitchFamily="34" charset="0"/>
                <a:ea typeface="Arial Unicode MS" pitchFamily="34" charset="-128"/>
                <a:cs typeface="Arial Unicode MS" pitchFamily="34" charset="-128"/>
                <a:sym typeface="Wingdings" pitchFamily="2" charset="2"/>
              </a:rPr>
              <a:t> prostředky soustředěny pouze na bankovním účtu (</a:t>
            </a:r>
            <a:r>
              <a:rPr lang="cs-CZ" altLang="cs-CZ" sz="2400" dirty="0" smtClean="0">
                <a:latin typeface="Tahoma" pitchFamily="34" charset="0"/>
                <a:ea typeface="Arial Unicode MS" pitchFamily="34" charset="-128"/>
                <a:cs typeface="Arial Unicode MS" pitchFamily="34" charset="-128"/>
                <a:sym typeface="Wingdings" pitchFamily="2" charset="2"/>
              </a:rPr>
              <a:t>ZBÚ – viz minulou přednášku)</a:t>
            </a:r>
            <a:endParaRPr lang="cs-CZ" altLang="cs-CZ" sz="2400" dirty="0">
              <a:latin typeface="Tahoma" pitchFamily="34" charset="0"/>
              <a:ea typeface="Arial Unicode MS" pitchFamily="34" charset="-128"/>
              <a:cs typeface="Arial Unicode MS" pitchFamily="34" charset="-128"/>
              <a:sym typeface="Wingdings" pitchFamily="2" charset="2"/>
            </a:endParaRPr>
          </a:p>
        </p:txBody>
      </p:sp>
    </p:spTree>
    <p:extLst>
      <p:ext uri="{BB962C8B-B14F-4D97-AF65-F5344CB8AC3E}">
        <p14:creationId xmlns:p14="http://schemas.microsoft.com/office/powerpoint/2010/main" val="1274600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0381" y="2387889"/>
            <a:ext cx="10515600" cy="1325563"/>
          </a:xfrm>
        </p:spPr>
        <p:txBody>
          <a:bodyPr/>
          <a:lstStyle/>
          <a:p>
            <a:pPr algn="ctr"/>
            <a:r>
              <a:rPr lang="cs-CZ" dirty="0" smtClean="0"/>
              <a:t>MAJETEK</a:t>
            </a:r>
            <a:endParaRPr lang="cs-CZ" dirty="0"/>
          </a:p>
        </p:txBody>
      </p:sp>
    </p:spTree>
    <p:extLst>
      <p:ext uri="{BB962C8B-B14F-4D97-AF65-F5344CB8AC3E}">
        <p14:creationId xmlns:p14="http://schemas.microsoft.com/office/powerpoint/2010/main" val="1137107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noFill/>
          <a:ln/>
        </p:spPr>
        <p:txBody>
          <a:bodyPr/>
          <a:lstStyle/>
          <a:p>
            <a:r>
              <a:rPr lang="cs-CZ" altLang="cs-CZ" sz="3600" dirty="0">
                <a:latin typeface="Impact" pitchFamily="34" charset="0"/>
                <a:cs typeface="Arial" charset="0"/>
              </a:rPr>
              <a:t>Statut peněžního fondu</a:t>
            </a:r>
          </a:p>
        </p:txBody>
      </p:sp>
      <p:sp>
        <p:nvSpPr>
          <p:cNvPr id="46083" name="Rectangle 3"/>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3200" dirty="0">
                <a:latin typeface="Tahoma" panose="020B0604030504040204" pitchFamily="34" charset="0"/>
                <a:ea typeface="Tahoma" panose="020B0604030504040204" pitchFamily="34" charset="0"/>
                <a:cs typeface="Tahoma" panose="020B0604030504040204" pitchFamily="34" charset="0"/>
              </a:rPr>
              <a:t>statut vydává ten orgán ÚSC, který peněžní fond zřídil</a:t>
            </a:r>
          </a:p>
          <a:p>
            <a:pPr algn="just"/>
            <a:endParaRPr lang="cs-CZ" altLang="cs-CZ" sz="3200" dirty="0">
              <a:latin typeface="Tahoma" panose="020B0604030504040204" pitchFamily="34" charset="0"/>
              <a:ea typeface="Tahoma" panose="020B0604030504040204" pitchFamily="34" charset="0"/>
              <a:cs typeface="Tahoma" panose="020B0604030504040204" pitchFamily="34" charset="0"/>
            </a:endParaRPr>
          </a:p>
          <a:p>
            <a:pPr algn="just"/>
            <a:r>
              <a:rPr lang="cs-CZ" altLang="cs-CZ" sz="3200" dirty="0">
                <a:latin typeface="Tahoma" panose="020B0604030504040204" pitchFamily="34" charset="0"/>
                <a:ea typeface="Tahoma" panose="020B0604030504040204" pitchFamily="34" charset="0"/>
                <a:cs typeface="Tahoma" panose="020B0604030504040204" pitchFamily="34" charset="0"/>
              </a:rPr>
              <a:t>příjmy a výdaje peněžního fondu, specifikace použití prostředků fondu</a:t>
            </a:r>
          </a:p>
          <a:p>
            <a:pPr algn="just"/>
            <a:endParaRPr lang="cs-CZ" altLang="cs-CZ" sz="3200" dirty="0">
              <a:latin typeface="Tahoma" panose="020B0604030504040204" pitchFamily="34" charset="0"/>
              <a:ea typeface="Tahoma" panose="020B0604030504040204" pitchFamily="34" charset="0"/>
              <a:cs typeface="Tahoma" panose="020B0604030504040204" pitchFamily="34" charset="0"/>
            </a:endParaRPr>
          </a:p>
          <a:p>
            <a:pPr algn="just"/>
            <a:r>
              <a:rPr lang="cs-CZ" altLang="cs-CZ" sz="3200" dirty="0">
                <a:latin typeface="Tahoma" panose="020B0604030504040204" pitchFamily="34" charset="0"/>
                <a:ea typeface="Tahoma" panose="020B0604030504040204" pitchFamily="34" charset="0"/>
                <a:cs typeface="Tahoma" panose="020B0604030504040204" pitchFamily="34" charset="0"/>
              </a:rPr>
              <a:t>může být vydán formou </a:t>
            </a:r>
            <a:r>
              <a:rPr lang="cs-CZ" altLang="cs-CZ" sz="3200" dirty="0" smtClean="0">
                <a:latin typeface="Tahoma" panose="020B0604030504040204" pitchFamily="34" charset="0"/>
                <a:ea typeface="Tahoma" panose="020B0604030504040204" pitchFamily="34" charset="0"/>
                <a:cs typeface="Tahoma" panose="020B0604030504040204" pitchFamily="34" charset="0"/>
              </a:rPr>
              <a:t>OZV (Obecně závazné vyhlášky)</a:t>
            </a:r>
            <a:endParaRPr lang="cs-CZ" altLang="cs-CZ" sz="3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99758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Impact" panose="020B0806030902050204" pitchFamily="34" charset="0"/>
              </a:rPr>
              <a:t>Peněžní fondy</a:t>
            </a:r>
            <a:endParaRPr lang="cs-CZ" dirty="0">
              <a:latin typeface="Impact" panose="020B0806030902050204" pitchFamily="34" charset="0"/>
            </a:endParaRPr>
          </a:p>
        </p:txBody>
      </p:sp>
      <p:sp>
        <p:nvSpPr>
          <p:cNvPr id="3" name="Zástupný symbol pro obsah 2"/>
          <p:cNvSpPr>
            <a:spLocks noGrp="1"/>
          </p:cNvSpPr>
          <p:nvPr>
            <p:ph idx="1"/>
          </p:nvPr>
        </p:nvSpPr>
        <p:spPr/>
        <p:txBody>
          <a:bodyPr/>
          <a:lstStyle/>
          <a:p>
            <a:pPr algn="just"/>
            <a:r>
              <a:rPr lang="cs-CZ" altLang="cs-CZ" dirty="0">
                <a:latin typeface="Tahoma" pitchFamily="34" charset="0"/>
                <a:ea typeface="Arial Unicode MS" pitchFamily="34" charset="-128"/>
                <a:cs typeface="Arial Unicode MS" pitchFamily="34" charset="-128"/>
              </a:rPr>
              <a:t>peněžní fondy mohou být </a:t>
            </a:r>
            <a:r>
              <a:rPr lang="cs-CZ" altLang="cs-CZ" dirty="0">
                <a:solidFill>
                  <a:srgbClr val="FF0000"/>
                </a:solidFill>
                <a:latin typeface="Tahoma" pitchFamily="34" charset="0"/>
                <a:ea typeface="Arial Unicode MS" pitchFamily="34" charset="-128"/>
                <a:cs typeface="Arial Unicode MS" pitchFamily="34" charset="-128"/>
              </a:rPr>
              <a:t>účelové</a:t>
            </a:r>
          </a:p>
          <a:p>
            <a:pPr lvl="1" algn="just">
              <a:buFontTx/>
              <a:buChar char="•"/>
            </a:pPr>
            <a:r>
              <a:rPr lang="cs-CZ" altLang="cs-CZ" dirty="0">
                <a:latin typeface="Tahoma" pitchFamily="34" charset="0"/>
                <a:ea typeface="Arial Unicode MS" pitchFamily="34" charset="-128"/>
                <a:cs typeface="Arial Unicode MS" pitchFamily="34" charset="-128"/>
              </a:rPr>
              <a:t>př. sociální fond obce</a:t>
            </a:r>
          </a:p>
          <a:p>
            <a:pPr lvl="1" algn="just">
              <a:buFontTx/>
              <a:buChar char="•"/>
            </a:pPr>
            <a:r>
              <a:rPr lang="cs-CZ" altLang="cs-CZ" dirty="0">
                <a:latin typeface="Tahoma" pitchFamily="34" charset="0"/>
                <a:ea typeface="Arial Unicode MS" pitchFamily="34" charset="-128"/>
                <a:cs typeface="Arial Unicode MS" pitchFamily="34" charset="-128"/>
              </a:rPr>
              <a:t>př. fond bytové výstavby</a:t>
            </a:r>
          </a:p>
          <a:p>
            <a:pPr lvl="1" algn="just">
              <a:buFontTx/>
              <a:buChar char="•"/>
            </a:pPr>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peněžní fondy mohou být </a:t>
            </a:r>
            <a:r>
              <a:rPr lang="cs-CZ" altLang="cs-CZ" dirty="0">
                <a:solidFill>
                  <a:srgbClr val="FF0000"/>
                </a:solidFill>
                <a:latin typeface="Tahoma" pitchFamily="34" charset="0"/>
                <a:ea typeface="Arial Unicode MS" pitchFamily="34" charset="-128"/>
                <a:cs typeface="Arial Unicode MS" pitchFamily="34" charset="-128"/>
              </a:rPr>
              <a:t>bez účelového určení</a:t>
            </a:r>
          </a:p>
          <a:p>
            <a:pPr lvl="1" algn="just">
              <a:buFontTx/>
              <a:buChar char="•"/>
            </a:pPr>
            <a:r>
              <a:rPr lang="cs-CZ" altLang="cs-CZ" dirty="0">
                <a:latin typeface="Tahoma" pitchFamily="34" charset="0"/>
                <a:ea typeface="Arial Unicode MS" pitchFamily="34" charset="-128"/>
                <a:cs typeface="Arial Unicode MS" pitchFamily="34" charset="-128"/>
              </a:rPr>
              <a:t>př. fond rezerv a rozvoje</a:t>
            </a:r>
          </a:p>
          <a:p>
            <a:endParaRPr lang="cs-CZ" dirty="0"/>
          </a:p>
        </p:txBody>
      </p:sp>
    </p:spTree>
    <p:extLst>
      <p:ext uri="{BB962C8B-B14F-4D97-AF65-F5344CB8AC3E}">
        <p14:creationId xmlns:p14="http://schemas.microsoft.com/office/powerpoint/2010/main" val="4101792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p:spPr>
        <p:txBody>
          <a:bodyPr>
            <a:normAutofit/>
          </a:bodyPr>
          <a:lstStyle/>
          <a:p>
            <a:r>
              <a:rPr lang="cs-CZ" altLang="cs-CZ" sz="3600" dirty="0">
                <a:latin typeface="Impact" pitchFamily="34" charset="0"/>
                <a:cs typeface="Arial" charset="0"/>
              </a:rPr>
              <a:t>Účtování peněžního fondu</a:t>
            </a:r>
          </a:p>
        </p:txBody>
      </p:sp>
      <p:sp>
        <p:nvSpPr>
          <p:cNvPr id="15363" name="Rectangle 3"/>
          <p:cNvSpPr>
            <a:spLocks noGrp="1"/>
          </p:cNvSpPr>
          <p:nvPr>
            <p:ph idx="1"/>
          </p:nvPr>
        </p:nvSpPr>
        <p:spPr>
          <a:xfrm>
            <a:off x="838200" y="-221673"/>
            <a:ext cx="10515600" cy="6398636"/>
          </a:xfrm>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3200" dirty="0">
                <a:latin typeface="Tahoma" panose="020B0604030504040204" pitchFamily="34" charset="0"/>
                <a:ea typeface="Tahoma" panose="020B0604030504040204" pitchFamily="34" charset="0"/>
                <a:cs typeface="Tahoma" panose="020B0604030504040204" pitchFamily="34" charset="0"/>
              </a:rPr>
              <a:t>Fond je napojen na rozpočet ÚSC </a:t>
            </a:r>
          </a:p>
          <a:p>
            <a:pPr marL="548640" lvl="2" algn="just"/>
            <a:r>
              <a:rPr lang="cs-CZ" altLang="cs-CZ" sz="3200" dirty="0">
                <a:latin typeface="Tahoma" panose="020B0604030504040204" pitchFamily="34" charset="0"/>
                <a:ea typeface="Tahoma" panose="020B0604030504040204" pitchFamily="34" charset="0"/>
                <a:cs typeface="Tahoma" panose="020B0604030504040204" pitchFamily="34" charset="0"/>
                <a:sym typeface="Wingdings" pitchFamily="2" charset="2"/>
              </a:rPr>
              <a:t>peněžní prostředky se ve fondu pouze ukládají, pokud mají být použity, převedou se zpět do rozpočtu</a:t>
            </a:r>
          </a:p>
          <a:p>
            <a:pPr algn="just"/>
            <a:r>
              <a:rPr lang="cs-CZ" altLang="cs-CZ" sz="3200" dirty="0">
                <a:latin typeface="Tahoma" panose="020B0604030504040204" pitchFamily="34" charset="0"/>
                <a:ea typeface="Tahoma" panose="020B0604030504040204" pitchFamily="34" charset="0"/>
                <a:cs typeface="Tahoma" panose="020B0604030504040204" pitchFamily="34" charset="0"/>
                <a:sym typeface="Wingdings" pitchFamily="2" charset="2"/>
              </a:rPr>
              <a:t>Peněžní operace jsou realizovány přímo z účtu peněžního </a:t>
            </a:r>
            <a:r>
              <a:rPr lang="cs-CZ" altLang="cs-CZ" sz="3200" dirty="0" smtClean="0">
                <a:latin typeface="Tahoma" panose="020B0604030504040204" pitchFamily="34" charset="0"/>
                <a:ea typeface="Tahoma" panose="020B0604030504040204" pitchFamily="34" charset="0"/>
                <a:cs typeface="Tahoma" panose="020B0604030504040204" pitchFamily="34" charset="0"/>
                <a:sym typeface="Wingdings" pitchFamily="2" charset="2"/>
              </a:rPr>
              <a:t>fondu</a:t>
            </a:r>
            <a:endParaRPr lang="cs-CZ" altLang="cs-CZ" sz="3200" dirty="0">
              <a:latin typeface="Tahoma" panose="020B0604030504040204" pitchFamily="34" charset="0"/>
              <a:ea typeface="Tahoma" panose="020B0604030504040204" pitchFamily="34" charset="0"/>
              <a:cs typeface="Tahoma" panose="020B0604030504040204" pitchFamily="34" charset="0"/>
              <a:sym typeface="Wingdings" pitchFamily="2" charset="2"/>
            </a:endParaRPr>
          </a:p>
        </p:txBody>
      </p:sp>
    </p:spTree>
    <p:extLst>
      <p:ext uri="{BB962C8B-B14F-4D97-AF65-F5344CB8AC3E}">
        <p14:creationId xmlns:p14="http://schemas.microsoft.com/office/powerpoint/2010/main" val="3282398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Impact" panose="020B0806030902050204" pitchFamily="34" charset="0"/>
              </a:rPr>
              <a:t>Využívané syntetické účty</a:t>
            </a:r>
            <a:endParaRPr lang="cs-CZ" dirty="0">
              <a:latin typeface="Impact" panose="020B0806030902050204" pitchFamily="34" charset="0"/>
            </a:endParaRPr>
          </a:p>
        </p:txBody>
      </p:sp>
      <p:sp>
        <p:nvSpPr>
          <p:cNvPr id="49155" name="Zástupný symbol pro obsah 2"/>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2400" dirty="0">
                <a:latin typeface="Tahoma" panose="020B0604030504040204" pitchFamily="34" charset="0"/>
                <a:ea typeface="Tahoma" panose="020B0604030504040204" pitchFamily="34" charset="0"/>
                <a:cs typeface="Tahoma" panose="020B0604030504040204" pitchFamily="34" charset="0"/>
              </a:rPr>
              <a:t>SÚ </a:t>
            </a:r>
            <a:r>
              <a:rPr lang="cs-CZ" altLang="cs-CZ" sz="2400" dirty="0">
                <a:solidFill>
                  <a:srgbClr val="FF0000"/>
                </a:solidFill>
                <a:latin typeface="Tahoma" panose="020B0604030504040204" pitchFamily="34" charset="0"/>
                <a:ea typeface="Tahoma" panose="020B0604030504040204" pitchFamily="34" charset="0"/>
                <a:cs typeface="Tahoma" panose="020B0604030504040204" pitchFamily="34" charset="0"/>
              </a:rPr>
              <a:t>236</a:t>
            </a:r>
            <a:r>
              <a:rPr lang="cs-CZ" altLang="cs-CZ" sz="2400" dirty="0">
                <a:latin typeface="Tahoma" panose="020B0604030504040204" pitchFamily="34" charset="0"/>
                <a:ea typeface="Tahoma" panose="020B0604030504040204" pitchFamily="34" charset="0"/>
                <a:cs typeface="Tahoma" panose="020B0604030504040204" pitchFamily="34" charset="0"/>
              </a:rPr>
              <a:t> – běžné účty peněžních fondů – peněžní prostředky </a:t>
            </a:r>
            <a:r>
              <a:rPr lang="cs-CZ" altLang="cs-CZ" sz="2400" dirty="0" smtClean="0">
                <a:latin typeface="Tahoma" panose="020B0604030504040204" pitchFamily="34" charset="0"/>
                <a:ea typeface="Tahoma" panose="020B0604030504040204" pitchFamily="34" charset="0"/>
                <a:cs typeface="Tahoma" panose="020B0604030504040204" pitchFamily="34" charset="0"/>
              </a:rPr>
              <a:t>fondu</a:t>
            </a:r>
          </a:p>
          <a:p>
            <a:pPr algn="just"/>
            <a:r>
              <a:rPr lang="cs-CZ" altLang="cs-CZ" sz="2400" dirty="0">
                <a:latin typeface="Tahoma" panose="020B0604030504040204" pitchFamily="34" charset="0"/>
                <a:ea typeface="Tahoma" panose="020B0604030504040204" pitchFamily="34" charset="0"/>
                <a:cs typeface="Tahoma" panose="020B0604030504040204" pitchFamily="34" charset="0"/>
              </a:rPr>
              <a:t>SÚ </a:t>
            </a:r>
            <a:r>
              <a:rPr lang="cs-CZ" altLang="cs-CZ" sz="2400" dirty="0" smtClean="0">
                <a:solidFill>
                  <a:srgbClr val="FF0000"/>
                </a:solidFill>
                <a:latin typeface="Tahoma" panose="020B0604030504040204" pitchFamily="34" charset="0"/>
                <a:ea typeface="Tahoma" panose="020B0604030504040204" pitchFamily="34" charset="0"/>
                <a:cs typeface="Tahoma" panose="020B0604030504040204" pitchFamily="34" charset="0"/>
              </a:rPr>
              <a:t>411</a:t>
            </a:r>
            <a:r>
              <a:rPr lang="cs-CZ" altLang="cs-CZ" sz="2400" dirty="0" smtClean="0">
                <a:latin typeface="Tahoma" panose="020B0604030504040204" pitchFamily="34" charset="0"/>
                <a:ea typeface="Tahoma" panose="020B0604030504040204" pitchFamily="34" charset="0"/>
                <a:cs typeface="Tahoma" panose="020B0604030504040204" pitchFamily="34" charset="0"/>
              </a:rPr>
              <a:t> </a:t>
            </a:r>
            <a:r>
              <a:rPr lang="cs-CZ" altLang="cs-CZ" sz="2400" dirty="0">
                <a:latin typeface="Tahoma" panose="020B0604030504040204" pitchFamily="34" charset="0"/>
                <a:ea typeface="Tahoma" panose="020B0604030504040204" pitchFamily="34" charset="0"/>
                <a:cs typeface="Tahoma" panose="020B0604030504040204" pitchFamily="34" charset="0"/>
              </a:rPr>
              <a:t>– </a:t>
            </a:r>
            <a:r>
              <a:rPr lang="cs-CZ" altLang="cs-CZ" sz="2400" dirty="0" smtClean="0">
                <a:latin typeface="Tahoma" panose="020B0604030504040204" pitchFamily="34" charset="0"/>
                <a:ea typeface="Tahoma" panose="020B0604030504040204" pitchFamily="34" charset="0"/>
                <a:cs typeface="Tahoma" panose="020B0604030504040204" pitchFamily="34" charset="0"/>
              </a:rPr>
              <a:t>fond odměn– </a:t>
            </a:r>
            <a:r>
              <a:rPr lang="cs-CZ" altLang="cs-CZ" sz="2400" dirty="0">
                <a:latin typeface="Tahoma" panose="020B0604030504040204" pitchFamily="34" charset="0"/>
                <a:ea typeface="Tahoma" panose="020B0604030504040204" pitchFamily="34" charset="0"/>
                <a:cs typeface="Tahoma" panose="020B0604030504040204" pitchFamily="34" charset="0"/>
              </a:rPr>
              <a:t>pasivní účet</a:t>
            </a:r>
          </a:p>
          <a:p>
            <a:pPr algn="just"/>
            <a:r>
              <a:rPr lang="cs-CZ" altLang="cs-CZ" sz="2400" dirty="0">
                <a:latin typeface="Tahoma" panose="020B0604030504040204" pitchFamily="34" charset="0"/>
                <a:ea typeface="Tahoma" panose="020B0604030504040204" pitchFamily="34" charset="0"/>
                <a:cs typeface="Tahoma" panose="020B0604030504040204" pitchFamily="34" charset="0"/>
              </a:rPr>
              <a:t>SÚ </a:t>
            </a:r>
            <a:r>
              <a:rPr lang="cs-CZ" altLang="cs-CZ" sz="2400" dirty="0" smtClean="0">
                <a:solidFill>
                  <a:srgbClr val="FF0000"/>
                </a:solidFill>
                <a:latin typeface="Tahoma" panose="020B0604030504040204" pitchFamily="34" charset="0"/>
                <a:ea typeface="Tahoma" panose="020B0604030504040204" pitchFamily="34" charset="0"/>
                <a:cs typeface="Tahoma" panose="020B0604030504040204" pitchFamily="34" charset="0"/>
              </a:rPr>
              <a:t>412</a:t>
            </a:r>
            <a:r>
              <a:rPr lang="cs-CZ" altLang="cs-CZ" sz="2400" dirty="0" smtClean="0">
                <a:latin typeface="Tahoma" panose="020B0604030504040204" pitchFamily="34" charset="0"/>
                <a:ea typeface="Tahoma" panose="020B0604030504040204" pitchFamily="34" charset="0"/>
                <a:cs typeface="Tahoma" panose="020B0604030504040204" pitchFamily="34" charset="0"/>
              </a:rPr>
              <a:t> </a:t>
            </a:r>
            <a:r>
              <a:rPr lang="cs-CZ" altLang="cs-CZ" sz="2400" dirty="0">
                <a:latin typeface="Tahoma" panose="020B0604030504040204" pitchFamily="34" charset="0"/>
                <a:ea typeface="Tahoma" panose="020B0604030504040204" pitchFamily="34" charset="0"/>
                <a:cs typeface="Tahoma" panose="020B0604030504040204" pitchFamily="34" charset="0"/>
              </a:rPr>
              <a:t>– </a:t>
            </a:r>
            <a:r>
              <a:rPr lang="cs-CZ" altLang="cs-CZ" sz="2400" dirty="0" smtClean="0">
                <a:latin typeface="Tahoma" panose="020B0604030504040204" pitchFamily="34" charset="0"/>
                <a:ea typeface="Tahoma" panose="020B0604030504040204" pitchFamily="34" charset="0"/>
                <a:cs typeface="Tahoma" panose="020B0604030504040204" pitchFamily="34" charset="0"/>
              </a:rPr>
              <a:t>FKSP– </a:t>
            </a:r>
            <a:r>
              <a:rPr lang="cs-CZ" altLang="cs-CZ" sz="2400" dirty="0">
                <a:latin typeface="Tahoma" panose="020B0604030504040204" pitchFamily="34" charset="0"/>
                <a:ea typeface="Tahoma" panose="020B0604030504040204" pitchFamily="34" charset="0"/>
                <a:cs typeface="Tahoma" panose="020B0604030504040204" pitchFamily="34" charset="0"/>
              </a:rPr>
              <a:t>pasivní účet</a:t>
            </a:r>
          </a:p>
          <a:p>
            <a:pPr algn="just"/>
            <a:r>
              <a:rPr lang="cs-CZ" altLang="cs-CZ" sz="2400" dirty="0">
                <a:latin typeface="Tahoma" panose="020B0604030504040204" pitchFamily="34" charset="0"/>
                <a:ea typeface="Tahoma" panose="020B0604030504040204" pitchFamily="34" charset="0"/>
                <a:cs typeface="Tahoma" panose="020B0604030504040204" pitchFamily="34" charset="0"/>
              </a:rPr>
              <a:t>SÚ </a:t>
            </a:r>
            <a:r>
              <a:rPr lang="cs-CZ" altLang="cs-CZ" sz="2400" dirty="0" smtClean="0">
                <a:solidFill>
                  <a:srgbClr val="FF0000"/>
                </a:solidFill>
                <a:latin typeface="Tahoma" panose="020B0604030504040204" pitchFamily="34" charset="0"/>
                <a:ea typeface="Tahoma" panose="020B0604030504040204" pitchFamily="34" charset="0"/>
                <a:cs typeface="Tahoma" panose="020B0604030504040204" pitchFamily="34" charset="0"/>
              </a:rPr>
              <a:t>413, 414</a:t>
            </a:r>
            <a:r>
              <a:rPr lang="cs-CZ" altLang="cs-CZ" sz="2400" dirty="0" smtClean="0">
                <a:latin typeface="Tahoma" panose="020B0604030504040204" pitchFamily="34" charset="0"/>
                <a:ea typeface="Tahoma" panose="020B0604030504040204" pitchFamily="34" charset="0"/>
                <a:cs typeface="Tahoma" panose="020B0604030504040204" pitchFamily="34" charset="0"/>
              </a:rPr>
              <a:t> </a:t>
            </a:r>
            <a:r>
              <a:rPr lang="cs-CZ" altLang="cs-CZ" sz="2400" dirty="0">
                <a:latin typeface="Tahoma" panose="020B0604030504040204" pitchFamily="34" charset="0"/>
                <a:ea typeface="Tahoma" panose="020B0604030504040204" pitchFamily="34" charset="0"/>
                <a:cs typeface="Tahoma" panose="020B0604030504040204" pitchFamily="34" charset="0"/>
              </a:rPr>
              <a:t>– </a:t>
            </a:r>
            <a:r>
              <a:rPr lang="cs-CZ" altLang="cs-CZ" sz="2400" dirty="0" smtClean="0">
                <a:latin typeface="Tahoma" panose="020B0604030504040204" pitchFamily="34" charset="0"/>
                <a:ea typeface="Tahoma" panose="020B0604030504040204" pitchFamily="34" charset="0"/>
                <a:cs typeface="Tahoma" panose="020B0604030504040204" pitchFamily="34" charset="0"/>
              </a:rPr>
              <a:t>rezervní fondy– </a:t>
            </a:r>
            <a:r>
              <a:rPr lang="cs-CZ" altLang="cs-CZ" sz="2400" dirty="0">
                <a:latin typeface="Tahoma" panose="020B0604030504040204" pitchFamily="34" charset="0"/>
                <a:ea typeface="Tahoma" panose="020B0604030504040204" pitchFamily="34" charset="0"/>
                <a:cs typeface="Tahoma" panose="020B0604030504040204" pitchFamily="34" charset="0"/>
              </a:rPr>
              <a:t>pasivní účet</a:t>
            </a:r>
          </a:p>
          <a:p>
            <a:pPr algn="just"/>
            <a:r>
              <a:rPr lang="cs-CZ" altLang="cs-CZ" sz="2400" dirty="0">
                <a:latin typeface="Tahoma" panose="020B0604030504040204" pitchFamily="34" charset="0"/>
                <a:ea typeface="Tahoma" panose="020B0604030504040204" pitchFamily="34" charset="0"/>
                <a:cs typeface="Tahoma" panose="020B0604030504040204" pitchFamily="34" charset="0"/>
              </a:rPr>
              <a:t>SÚ </a:t>
            </a:r>
            <a:r>
              <a:rPr lang="cs-CZ" altLang="cs-CZ" sz="2400" dirty="0" smtClean="0">
                <a:solidFill>
                  <a:srgbClr val="FF0000"/>
                </a:solidFill>
                <a:latin typeface="Tahoma" panose="020B0604030504040204" pitchFamily="34" charset="0"/>
                <a:ea typeface="Tahoma" panose="020B0604030504040204" pitchFamily="34" charset="0"/>
                <a:cs typeface="Tahoma" panose="020B0604030504040204" pitchFamily="34" charset="0"/>
              </a:rPr>
              <a:t>416</a:t>
            </a:r>
            <a:r>
              <a:rPr lang="cs-CZ" altLang="cs-CZ" sz="2400" dirty="0" smtClean="0">
                <a:latin typeface="Tahoma" panose="020B0604030504040204" pitchFamily="34" charset="0"/>
                <a:ea typeface="Tahoma" panose="020B0604030504040204" pitchFamily="34" charset="0"/>
                <a:cs typeface="Tahoma" panose="020B0604030504040204" pitchFamily="34" charset="0"/>
              </a:rPr>
              <a:t> </a:t>
            </a:r>
            <a:r>
              <a:rPr lang="cs-CZ" altLang="cs-CZ" sz="2400" dirty="0">
                <a:latin typeface="Tahoma" panose="020B0604030504040204" pitchFamily="34" charset="0"/>
                <a:ea typeface="Tahoma" panose="020B0604030504040204" pitchFamily="34" charset="0"/>
                <a:cs typeface="Tahoma" panose="020B0604030504040204" pitchFamily="34" charset="0"/>
              </a:rPr>
              <a:t>– </a:t>
            </a:r>
            <a:r>
              <a:rPr lang="cs-CZ" altLang="cs-CZ" sz="2400" dirty="0" smtClean="0">
                <a:latin typeface="Tahoma" panose="020B0604030504040204" pitchFamily="34" charset="0"/>
                <a:ea typeface="Tahoma" panose="020B0604030504040204" pitchFamily="34" charset="0"/>
                <a:cs typeface="Tahoma" panose="020B0604030504040204" pitchFamily="34" charset="0"/>
              </a:rPr>
              <a:t>fond reprodukce majetku, </a:t>
            </a:r>
            <a:r>
              <a:rPr lang="cs-CZ" altLang="cs-CZ" sz="2400" b="1" dirty="0" smtClean="0">
                <a:latin typeface="Tahoma" panose="020B0604030504040204" pitchFamily="34" charset="0"/>
                <a:ea typeface="Tahoma" panose="020B0604030504040204" pitchFamily="34" charset="0"/>
                <a:cs typeface="Tahoma" panose="020B0604030504040204" pitchFamily="34" charset="0"/>
              </a:rPr>
              <a:t>fond investic </a:t>
            </a:r>
            <a:r>
              <a:rPr lang="cs-CZ" altLang="cs-CZ" sz="2400" dirty="0" smtClean="0">
                <a:latin typeface="Tahoma" panose="020B0604030504040204" pitchFamily="34" charset="0"/>
                <a:ea typeface="Tahoma" panose="020B0604030504040204" pitchFamily="34" charset="0"/>
                <a:cs typeface="Tahoma" panose="020B0604030504040204" pitchFamily="34" charset="0"/>
              </a:rPr>
              <a:t>– </a:t>
            </a:r>
            <a:r>
              <a:rPr lang="cs-CZ" altLang="cs-CZ" sz="2400" dirty="0">
                <a:latin typeface="Tahoma" panose="020B0604030504040204" pitchFamily="34" charset="0"/>
                <a:ea typeface="Tahoma" panose="020B0604030504040204" pitchFamily="34" charset="0"/>
                <a:cs typeface="Tahoma" panose="020B0604030504040204" pitchFamily="34" charset="0"/>
              </a:rPr>
              <a:t>pasivní </a:t>
            </a:r>
            <a:r>
              <a:rPr lang="cs-CZ" altLang="cs-CZ" sz="2400" dirty="0" smtClean="0">
                <a:latin typeface="Tahoma" panose="020B0604030504040204" pitchFamily="34" charset="0"/>
                <a:ea typeface="Tahoma" panose="020B0604030504040204" pitchFamily="34" charset="0"/>
                <a:cs typeface="Tahoma" panose="020B0604030504040204" pitchFamily="34" charset="0"/>
              </a:rPr>
              <a:t>účet</a:t>
            </a:r>
            <a:endParaRPr lang="cs-CZ" altLang="cs-CZ" sz="2400" dirty="0">
              <a:latin typeface="Tahoma" panose="020B0604030504040204" pitchFamily="34" charset="0"/>
              <a:ea typeface="Tahoma" panose="020B0604030504040204" pitchFamily="34" charset="0"/>
              <a:cs typeface="Tahoma" panose="020B0604030504040204" pitchFamily="34" charset="0"/>
            </a:endParaRPr>
          </a:p>
          <a:p>
            <a:pPr algn="just"/>
            <a:r>
              <a:rPr lang="cs-CZ" altLang="cs-CZ" sz="2400" dirty="0">
                <a:latin typeface="Tahoma" panose="020B0604030504040204" pitchFamily="34" charset="0"/>
                <a:ea typeface="Tahoma" panose="020B0604030504040204" pitchFamily="34" charset="0"/>
                <a:cs typeface="Tahoma" panose="020B0604030504040204" pitchFamily="34" charset="0"/>
              </a:rPr>
              <a:t>SÚ </a:t>
            </a:r>
            <a:r>
              <a:rPr lang="cs-CZ" altLang="cs-CZ" sz="2400" dirty="0">
                <a:solidFill>
                  <a:srgbClr val="FF0000"/>
                </a:solidFill>
                <a:latin typeface="Tahoma" panose="020B0604030504040204" pitchFamily="34" charset="0"/>
                <a:ea typeface="Tahoma" panose="020B0604030504040204" pitchFamily="34" charset="0"/>
                <a:cs typeface="Tahoma" panose="020B0604030504040204" pitchFamily="34" charset="0"/>
              </a:rPr>
              <a:t>419</a:t>
            </a:r>
            <a:r>
              <a:rPr lang="cs-CZ" altLang="cs-CZ" sz="2400" dirty="0">
                <a:latin typeface="Tahoma" panose="020B0604030504040204" pitchFamily="34" charset="0"/>
                <a:ea typeface="Tahoma" panose="020B0604030504040204" pitchFamily="34" charset="0"/>
                <a:cs typeface="Tahoma" panose="020B0604030504040204" pitchFamily="34" charset="0"/>
              </a:rPr>
              <a:t> – ostatní fondy – pasivní účet</a:t>
            </a:r>
          </a:p>
          <a:p>
            <a:pPr algn="just"/>
            <a:r>
              <a:rPr lang="cs-CZ" altLang="cs-CZ" sz="2400" dirty="0">
                <a:latin typeface="Tahoma" panose="020B0604030504040204" pitchFamily="34" charset="0"/>
                <a:ea typeface="Tahoma" panose="020B0604030504040204" pitchFamily="34" charset="0"/>
                <a:cs typeface="Tahoma" panose="020B0604030504040204" pitchFamily="34" charset="0"/>
              </a:rPr>
              <a:t>SÚ </a:t>
            </a:r>
            <a:r>
              <a:rPr lang="cs-CZ" altLang="cs-CZ" sz="2400" dirty="0">
                <a:solidFill>
                  <a:srgbClr val="FF0000"/>
                </a:solidFill>
                <a:latin typeface="Tahoma" panose="020B0604030504040204" pitchFamily="34" charset="0"/>
                <a:ea typeface="Tahoma" panose="020B0604030504040204" pitchFamily="34" charset="0"/>
                <a:cs typeface="Tahoma" panose="020B0604030504040204" pitchFamily="34" charset="0"/>
              </a:rPr>
              <a:t>548</a:t>
            </a:r>
            <a:r>
              <a:rPr lang="cs-CZ" altLang="cs-CZ" sz="2400" dirty="0">
                <a:latin typeface="Tahoma" panose="020B0604030504040204" pitchFamily="34" charset="0"/>
                <a:ea typeface="Tahoma" panose="020B0604030504040204" pitchFamily="34" charset="0"/>
                <a:cs typeface="Tahoma" panose="020B0604030504040204" pitchFamily="34" charset="0"/>
              </a:rPr>
              <a:t> – tvorba </a:t>
            </a:r>
            <a:r>
              <a:rPr lang="cs-CZ" altLang="cs-CZ" sz="2400" dirty="0" smtClean="0">
                <a:latin typeface="Tahoma" panose="020B0604030504040204" pitchFamily="34" charset="0"/>
                <a:ea typeface="Tahoma" panose="020B0604030504040204" pitchFamily="34" charset="0"/>
                <a:cs typeface="Tahoma" panose="020B0604030504040204" pitchFamily="34" charset="0"/>
              </a:rPr>
              <a:t>fondů – nákladový účet</a:t>
            </a:r>
            <a:endParaRPr lang="cs-CZ" altLang="cs-CZ" sz="2400" dirty="0">
              <a:latin typeface="Tahoma" panose="020B0604030504040204" pitchFamily="34" charset="0"/>
              <a:ea typeface="Tahoma" panose="020B0604030504040204" pitchFamily="34" charset="0"/>
              <a:cs typeface="Tahoma" panose="020B0604030504040204" pitchFamily="34" charset="0"/>
            </a:endParaRPr>
          </a:p>
          <a:p>
            <a:pPr algn="just"/>
            <a:r>
              <a:rPr lang="cs-CZ" altLang="cs-CZ" sz="2400" dirty="0">
                <a:latin typeface="Tahoma" panose="020B0604030504040204" pitchFamily="34" charset="0"/>
                <a:ea typeface="Tahoma" panose="020B0604030504040204" pitchFamily="34" charset="0"/>
                <a:cs typeface="Tahoma" panose="020B0604030504040204" pitchFamily="34" charset="0"/>
              </a:rPr>
              <a:t>SÚ </a:t>
            </a:r>
            <a:r>
              <a:rPr lang="cs-CZ" altLang="cs-CZ" sz="2400" dirty="0">
                <a:solidFill>
                  <a:srgbClr val="FF0000"/>
                </a:solidFill>
                <a:latin typeface="Tahoma" panose="020B0604030504040204" pitchFamily="34" charset="0"/>
                <a:ea typeface="Tahoma" panose="020B0604030504040204" pitchFamily="34" charset="0"/>
                <a:cs typeface="Tahoma" panose="020B0604030504040204" pitchFamily="34" charset="0"/>
              </a:rPr>
              <a:t>648</a:t>
            </a:r>
            <a:r>
              <a:rPr lang="cs-CZ" altLang="cs-CZ" sz="2400" dirty="0">
                <a:latin typeface="Tahoma" panose="020B0604030504040204" pitchFamily="34" charset="0"/>
                <a:ea typeface="Tahoma" panose="020B0604030504040204" pitchFamily="34" charset="0"/>
                <a:cs typeface="Tahoma" panose="020B0604030504040204" pitchFamily="34" charset="0"/>
              </a:rPr>
              <a:t> – čerpání </a:t>
            </a:r>
            <a:r>
              <a:rPr lang="cs-CZ" altLang="cs-CZ" sz="2400" dirty="0" smtClean="0">
                <a:latin typeface="Tahoma" panose="020B0604030504040204" pitchFamily="34" charset="0"/>
                <a:ea typeface="Tahoma" panose="020B0604030504040204" pitchFamily="34" charset="0"/>
                <a:cs typeface="Tahoma" panose="020B0604030504040204" pitchFamily="34" charset="0"/>
              </a:rPr>
              <a:t>fondů – výnosový účet</a:t>
            </a:r>
            <a:endParaRPr lang="cs-CZ" altLang="cs-CZ" sz="2400" dirty="0">
              <a:latin typeface="Tahoma" panose="020B0604030504040204" pitchFamily="34" charset="0"/>
              <a:ea typeface="Tahoma" panose="020B0604030504040204" pitchFamily="34" charset="0"/>
              <a:cs typeface="Tahoma" panose="020B0604030504040204" pitchFamily="34" charset="0"/>
            </a:endParaRPr>
          </a:p>
          <a:p>
            <a:pPr algn="just"/>
            <a:endParaRPr lang="cs-CZ" altLang="cs-CZ" sz="2400" dirty="0">
              <a:latin typeface="Gentium Basic"/>
              <a:ea typeface="Arial Unicode MS" pitchFamily="34" charset="-128"/>
              <a:cs typeface="Arial Unicode MS" pitchFamily="34" charset="-128"/>
            </a:endParaRPr>
          </a:p>
        </p:txBody>
      </p:sp>
    </p:spTree>
    <p:extLst>
      <p:ext uri="{BB962C8B-B14F-4D97-AF65-F5344CB8AC3E}">
        <p14:creationId xmlns:p14="http://schemas.microsoft.com/office/powerpoint/2010/main" val="1205978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Impact" panose="020B0806030902050204" pitchFamily="34" charset="0"/>
              </a:rPr>
              <a:t>Účtování o fondu</a:t>
            </a:r>
            <a:endParaRPr lang="cs-CZ" dirty="0">
              <a:latin typeface="Impact" panose="020B0806030902050204" pitchFamily="34" charset="0"/>
            </a:endParaRPr>
          </a:p>
        </p:txBody>
      </p:sp>
      <p:sp>
        <p:nvSpPr>
          <p:cNvPr id="3" name="Zástupný symbol pro obsah 2"/>
          <p:cNvSpPr>
            <a:spLocks noGrp="1"/>
          </p:cNvSpPr>
          <p:nvPr>
            <p:ph idx="1"/>
          </p:nvPr>
        </p:nvSpPr>
        <p:spPr/>
        <p:txBody>
          <a:bodyPr>
            <a:normAutofit fontScale="92500" lnSpcReduction="20000"/>
          </a:bodyPr>
          <a:lstStyle/>
          <a:p>
            <a:pPr marL="0" indent="0" algn="just">
              <a:lnSpc>
                <a:spcPct val="120000"/>
              </a:lnSpc>
              <a:buNone/>
            </a:pPr>
            <a:r>
              <a:rPr lang="cs-CZ" altLang="cs-CZ" dirty="0">
                <a:solidFill>
                  <a:srgbClr val="FF0000"/>
                </a:solidFill>
                <a:latin typeface="Tahoma" pitchFamily="34" charset="0"/>
                <a:ea typeface="Arial Unicode MS" pitchFamily="34" charset="-128"/>
                <a:cs typeface="Arial Unicode MS" pitchFamily="34" charset="-128"/>
              </a:rPr>
              <a:t>Výsledkové</a:t>
            </a:r>
            <a:r>
              <a:rPr lang="cs-CZ" altLang="cs-CZ" dirty="0">
                <a:latin typeface="Tahoma" pitchFamily="34" charset="0"/>
                <a:ea typeface="Arial Unicode MS" pitchFamily="34" charset="-128"/>
                <a:cs typeface="Arial Unicode MS" pitchFamily="34" charset="-128"/>
              </a:rPr>
              <a:t> – účtování tvorby a použití fondu přes 548, 648; zkresluje výši výnosů a nákladů</a:t>
            </a:r>
          </a:p>
          <a:p>
            <a:pPr marL="0" indent="0" algn="just">
              <a:buNone/>
            </a:pPr>
            <a:r>
              <a:rPr lang="cs-CZ" altLang="cs-CZ" dirty="0">
                <a:solidFill>
                  <a:srgbClr val="FF0000"/>
                </a:solidFill>
                <a:latin typeface="Tahoma" pitchFamily="34" charset="0"/>
                <a:ea typeface="Arial Unicode MS" pitchFamily="34" charset="-128"/>
                <a:cs typeface="Arial Unicode MS" pitchFamily="34" charset="-128"/>
              </a:rPr>
              <a:t>Zdrojové</a:t>
            </a:r>
            <a:r>
              <a:rPr lang="cs-CZ" altLang="cs-CZ" dirty="0">
                <a:latin typeface="Tahoma" pitchFamily="34" charset="0"/>
                <a:ea typeface="Arial Unicode MS" pitchFamily="34" charset="-128"/>
                <a:cs typeface="Arial Unicode MS" pitchFamily="34" charset="-128"/>
              </a:rPr>
              <a:t> – pouze přes 401, 419</a:t>
            </a:r>
          </a:p>
          <a:p>
            <a:pPr marL="0" indent="0">
              <a:buNone/>
            </a:pPr>
            <a:endParaRPr lang="cs-CZ" dirty="0" smtClean="0"/>
          </a:p>
          <a:p>
            <a:pPr algn="just">
              <a:lnSpc>
                <a:spcPct val="120000"/>
              </a:lnSpc>
              <a:buNone/>
            </a:pPr>
            <a:r>
              <a:rPr lang="cs-CZ" altLang="cs-CZ" sz="2400" i="1" dirty="0">
                <a:latin typeface="Tahoma" pitchFamily="34" charset="0"/>
                <a:ea typeface="Arial Unicode MS" pitchFamily="34" charset="-128"/>
                <a:cs typeface="Arial Unicode MS" pitchFamily="34" charset="-128"/>
              </a:rPr>
              <a:t>Pozn.: účet 401 je použit k tvorbě investičních fondů z odpisů u PO, dle ČÚS 704 je možné jej využít i u peněžních fondů ÚSC (AE</a:t>
            </a:r>
            <a:r>
              <a:rPr lang="cs-CZ" altLang="cs-CZ" sz="2400" i="1" dirty="0" smtClean="0">
                <a:latin typeface="Tahoma" pitchFamily="34" charset="0"/>
                <a:ea typeface="Arial Unicode MS" pitchFamily="34" charset="-128"/>
                <a:cs typeface="Arial Unicode MS" pitchFamily="34" charset="-128"/>
              </a:rPr>
              <a:t>!!)</a:t>
            </a:r>
            <a:endParaRPr lang="cs-CZ" altLang="cs-CZ" sz="2400" i="1" dirty="0">
              <a:latin typeface="Tahoma" pitchFamily="34" charset="0"/>
              <a:ea typeface="Arial Unicode MS" pitchFamily="34" charset="-128"/>
              <a:cs typeface="Arial Unicode MS" pitchFamily="34" charset="-128"/>
            </a:endParaRPr>
          </a:p>
          <a:p>
            <a:pPr marL="0" indent="0" algn="just">
              <a:lnSpc>
                <a:spcPct val="120000"/>
              </a:lnSpc>
              <a:buNone/>
            </a:pPr>
            <a:r>
              <a:rPr lang="cs-CZ" altLang="cs-CZ" sz="2400" i="1" dirty="0">
                <a:latin typeface="Tahoma" pitchFamily="34" charset="0"/>
                <a:ea typeface="Arial Unicode MS" pitchFamily="34" charset="-128"/>
                <a:cs typeface="Arial Unicode MS" pitchFamily="34" charset="-128"/>
              </a:rPr>
              <a:t>Je možná též přímá tvorba fondu (z výnosů, např. úroků z bankovního účtu fondu):</a:t>
            </a:r>
          </a:p>
          <a:p>
            <a:pPr marL="914400" lvl="2" indent="0" algn="just">
              <a:lnSpc>
                <a:spcPct val="120000"/>
              </a:lnSpc>
              <a:buNone/>
            </a:pPr>
            <a:r>
              <a:rPr lang="cs-CZ" altLang="cs-CZ" i="1" dirty="0">
                <a:latin typeface="Tahoma" pitchFamily="34" charset="0"/>
                <a:ea typeface="Arial Unicode MS" pitchFamily="34" charset="-128"/>
                <a:cs typeface="Arial Unicode MS" pitchFamily="34" charset="-128"/>
              </a:rPr>
              <a:t>	236 MD / 6xx D   a   401 MD / 419 D</a:t>
            </a:r>
          </a:p>
          <a:p>
            <a:pPr algn="just">
              <a:lnSpc>
                <a:spcPct val="120000"/>
              </a:lnSpc>
            </a:pPr>
            <a:endParaRPr lang="cs-CZ" altLang="cs-CZ" sz="2400" i="1" dirty="0">
              <a:latin typeface="Tahoma" pitchFamily="34" charset="0"/>
              <a:ea typeface="Arial Unicode MS" pitchFamily="34" charset="-128"/>
              <a:cs typeface="Arial Unicode MS" pitchFamily="34" charset="-128"/>
            </a:endParaRPr>
          </a:p>
          <a:p>
            <a:pPr algn="just">
              <a:lnSpc>
                <a:spcPct val="120000"/>
              </a:lnSpc>
              <a:buNone/>
            </a:pPr>
            <a:r>
              <a:rPr lang="cs-CZ" altLang="cs-CZ" sz="2400" i="1" dirty="0">
                <a:latin typeface="Tahoma" pitchFamily="34" charset="0"/>
                <a:ea typeface="Arial Unicode MS" pitchFamily="34" charset="-128"/>
                <a:cs typeface="Arial Unicode MS" pitchFamily="34" charset="-128"/>
              </a:rPr>
              <a:t>	(např. SÚ 662, 603, 64x, 649, příp. 403 – pozor na rozpočtovou skladbu)</a:t>
            </a:r>
          </a:p>
          <a:p>
            <a:pPr marL="0" indent="0">
              <a:buNone/>
            </a:pPr>
            <a:endParaRPr lang="cs-CZ" dirty="0"/>
          </a:p>
        </p:txBody>
      </p:sp>
    </p:spTree>
    <p:extLst>
      <p:ext uri="{BB962C8B-B14F-4D97-AF65-F5344CB8AC3E}">
        <p14:creationId xmlns:p14="http://schemas.microsoft.com/office/powerpoint/2010/main" val="1551388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Impact" panose="020B0806030902050204" pitchFamily="34" charset="0"/>
              </a:rPr>
              <a:t>Použití fondů</a:t>
            </a:r>
            <a:endParaRPr lang="cs-CZ" dirty="0">
              <a:latin typeface="Impact" panose="020B0806030902050204" pitchFamily="34" charset="0"/>
            </a:endParaRPr>
          </a:p>
        </p:txBody>
      </p:sp>
      <p:sp>
        <p:nvSpPr>
          <p:cNvPr id="3" name="Zástupný symbol pro obsah 2"/>
          <p:cNvSpPr>
            <a:spLocks noGrp="1"/>
          </p:cNvSpPr>
          <p:nvPr>
            <p:ph idx="1"/>
          </p:nvPr>
        </p:nvSpPr>
        <p:spPr/>
        <p:txBody>
          <a:bodyPr>
            <a:normAutofit lnSpcReduction="10000"/>
          </a:bodyPr>
          <a:lstStyle/>
          <a:p>
            <a:pPr marL="0" indent="0" algn="just">
              <a:buNone/>
            </a:pPr>
            <a:r>
              <a:rPr lang="cs-CZ" altLang="cs-CZ" dirty="0">
                <a:latin typeface="Tahoma" pitchFamily="34" charset="0"/>
                <a:ea typeface="Arial Unicode MS" pitchFamily="34" charset="-128"/>
                <a:cs typeface="Arial Unicode MS" pitchFamily="34" charset="-128"/>
              </a:rPr>
              <a:t>Zjednodušeně:</a:t>
            </a:r>
          </a:p>
          <a:p>
            <a:pPr algn="just">
              <a:buNone/>
            </a:pPr>
            <a:r>
              <a:rPr lang="cs-CZ" altLang="cs-CZ" dirty="0">
                <a:latin typeface="Tahoma" pitchFamily="34" charset="0"/>
                <a:ea typeface="Arial Unicode MS" pitchFamily="34" charset="-128"/>
                <a:cs typeface="Arial Unicode MS" pitchFamily="34" charset="-128"/>
              </a:rPr>
              <a:t>		</a:t>
            </a:r>
            <a:r>
              <a:rPr lang="cs-CZ" altLang="cs-CZ" dirty="0">
                <a:solidFill>
                  <a:srgbClr val="FF0000"/>
                </a:solidFill>
                <a:latin typeface="Tahoma" pitchFamily="34" charset="0"/>
                <a:ea typeface="Arial Unicode MS" pitchFamily="34" charset="-128"/>
                <a:cs typeface="Arial Unicode MS" pitchFamily="34" charset="-128"/>
              </a:rPr>
              <a:t>5xx MD / 236 D</a:t>
            </a:r>
          </a:p>
          <a:p>
            <a:pPr algn="just">
              <a:buNone/>
            </a:pPr>
            <a:r>
              <a:rPr lang="cs-CZ" altLang="cs-CZ" dirty="0">
                <a:solidFill>
                  <a:srgbClr val="FF0000"/>
                </a:solidFill>
                <a:latin typeface="Tahoma" pitchFamily="34" charset="0"/>
                <a:ea typeface="Arial Unicode MS" pitchFamily="34" charset="-128"/>
                <a:cs typeface="Arial Unicode MS" pitchFamily="34" charset="-128"/>
              </a:rPr>
              <a:t>		419 MD / 401 (648) D</a:t>
            </a:r>
          </a:p>
          <a:p>
            <a:pPr algn="just"/>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Náklady např. </a:t>
            </a:r>
          </a:p>
          <a:p>
            <a:pPr algn="just">
              <a:buNone/>
            </a:pPr>
            <a:r>
              <a:rPr lang="cs-CZ" altLang="cs-CZ" dirty="0">
                <a:latin typeface="Tahoma" pitchFamily="34" charset="0"/>
                <a:ea typeface="Arial Unicode MS" pitchFamily="34" charset="-128"/>
                <a:cs typeface="Arial Unicode MS" pitchFamily="34" charset="-128"/>
              </a:rPr>
              <a:t>501 – spotřeba materiálu, </a:t>
            </a:r>
          </a:p>
          <a:p>
            <a:pPr algn="just">
              <a:buNone/>
            </a:pPr>
            <a:r>
              <a:rPr lang="cs-CZ" altLang="cs-CZ" dirty="0">
                <a:latin typeface="Tahoma" pitchFamily="34" charset="0"/>
                <a:ea typeface="Arial Unicode MS" pitchFamily="34" charset="-128"/>
                <a:cs typeface="Arial Unicode MS" pitchFamily="34" charset="-128"/>
              </a:rPr>
              <a:t>569 – bankovní poplatky,</a:t>
            </a:r>
          </a:p>
          <a:p>
            <a:pPr algn="just">
              <a:buNone/>
            </a:pPr>
            <a:r>
              <a:rPr lang="cs-CZ" altLang="cs-CZ" dirty="0">
                <a:latin typeface="Tahoma" pitchFamily="34" charset="0"/>
                <a:ea typeface="Arial Unicode MS" pitchFamily="34" charset="-128"/>
                <a:cs typeface="Arial Unicode MS" pitchFamily="34" charset="-128"/>
              </a:rPr>
              <a:t>511 – opravy a udržování, příp.</a:t>
            </a:r>
          </a:p>
          <a:p>
            <a:pPr algn="just">
              <a:buNone/>
            </a:pPr>
            <a:r>
              <a:rPr lang="cs-CZ" altLang="cs-CZ" dirty="0">
                <a:latin typeface="Tahoma" pitchFamily="34" charset="0"/>
                <a:ea typeface="Arial Unicode MS" pitchFamily="34" charset="-128"/>
                <a:cs typeface="Arial Unicode MS" pitchFamily="34" charset="-128"/>
              </a:rPr>
              <a:t>042 – pořízení DM.</a:t>
            </a:r>
          </a:p>
          <a:p>
            <a:endParaRPr lang="cs-CZ" dirty="0"/>
          </a:p>
        </p:txBody>
      </p:sp>
    </p:spTree>
    <p:extLst>
      <p:ext uri="{BB962C8B-B14F-4D97-AF65-F5344CB8AC3E}">
        <p14:creationId xmlns:p14="http://schemas.microsoft.com/office/powerpoint/2010/main" val="2068629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p:nvPr>
        </p:nvSpPr>
        <p:spPr>
          <a:noFill/>
          <a:ln/>
        </p:spPr>
        <p:txBody>
          <a:bodyPr/>
          <a:lstStyle/>
          <a:p>
            <a:r>
              <a:rPr lang="cs-CZ" altLang="cs-CZ" sz="3600" dirty="0">
                <a:latin typeface="Impact" pitchFamily="34" charset="0"/>
                <a:cs typeface="Arial" charset="0"/>
              </a:rPr>
              <a:t>Majetek ÚSC</a:t>
            </a:r>
          </a:p>
        </p:txBody>
      </p:sp>
      <p:sp>
        <p:nvSpPr>
          <p:cNvPr id="54275" name="Rectangle 3"/>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solidFill>
                  <a:srgbClr val="FF0000"/>
                </a:solidFill>
                <a:latin typeface="Tahoma" pitchFamily="34" charset="0"/>
                <a:ea typeface="Arial Unicode MS" pitchFamily="34" charset="-128"/>
                <a:cs typeface="Arial Unicode MS" pitchFamily="34" charset="-128"/>
              </a:rPr>
              <a:t>Stálá aktiva</a:t>
            </a:r>
            <a:r>
              <a:rPr lang="cs-CZ" altLang="cs-CZ" dirty="0">
                <a:latin typeface="Tahoma" pitchFamily="34" charset="0"/>
                <a:ea typeface="Arial Unicode MS" pitchFamily="34" charset="-128"/>
                <a:cs typeface="Arial Unicode MS" pitchFamily="34" charset="-128"/>
              </a:rPr>
              <a:t> (dlouhodobý majetek)</a:t>
            </a:r>
          </a:p>
          <a:p>
            <a:pPr lvl="1" algn="just">
              <a:buFontTx/>
              <a:buChar char="•"/>
            </a:pPr>
            <a:r>
              <a:rPr lang="cs-CZ" altLang="cs-CZ" sz="2000" dirty="0">
                <a:latin typeface="Tahoma" pitchFamily="34" charset="0"/>
                <a:ea typeface="Arial Unicode MS" pitchFamily="34" charset="-128"/>
                <a:cs typeface="Arial Unicode MS" pitchFamily="34" charset="-128"/>
              </a:rPr>
              <a:t>majetek, který slouží dlouhodobě, spotřeba probíhá postupně (opotřebovává se)</a:t>
            </a:r>
          </a:p>
          <a:p>
            <a:pPr algn="just"/>
            <a:endParaRPr lang="cs-CZ" altLang="cs-CZ" dirty="0">
              <a:latin typeface="Tahoma" pitchFamily="34" charset="0"/>
              <a:ea typeface="Arial Unicode MS" pitchFamily="34" charset="-128"/>
              <a:cs typeface="Arial Unicode MS" pitchFamily="34" charset="-128"/>
            </a:endParaRPr>
          </a:p>
          <a:p>
            <a:pPr algn="just"/>
            <a:r>
              <a:rPr lang="cs-CZ" altLang="cs-CZ" dirty="0">
                <a:solidFill>
                  <a:srgbClr val="FF0000"/>
                </a:solidFill>
                <a:latin typeface="Tahoma" pitchFamily="34" charset="0"/>
                <a:ea typeface="Arial Unicode MS" pitchFamily="34" charset="-128"/>
                <a:cs typeface="Arial Unicode MS" pitchFamily="34" charset="-128"/>
              </a:rPr>
              <a:t>Oběžná aktiva </a:t>
            </a:r>
            <a:r>
              <a:rPr lang="cs-CZ" altLang="cs-CZ" dirty="0">
                <a:latin typeface="Tahoma" pitchFamily="34" charset="0"/>
                <a:ea typeface="Arial Unicode MS" pitchFamily="34" charset="-128"/>
                <a:cs typeface="Arial Unicode MS" pitchFamily="34" charset="-128"/>
              </a:rPr>
              <a:t>(krátkodobá aktiva, krátkodobý majetek)</a:t>
            </a:r>
          </a:p>
          <a:p>
            <a:pPr lvl="1" algn="just">
              <a:buFontTx/>
              <a:buChar char="•"/>
            </a:pPr>
            <a:r>
              <a:rPr lang="cs-CZ" altLang="cs-CZ" sz="2000" dirty="0">
                <a:latin typeface="Tahoma" pitchFamily="34" charset="0"/>
                <a:ea typeface="Arial Unicode MS" pitchFamily="34" charset="-128"/>
                <a:cs typeface="Arial Unicode MS" pitchFamily="34" charset="-128"/>
              </a:rPr>
              <a:t>majetek, který ÚSC používá ve své činnosti, ihned se spotřebuje, příp. je proces přeměny z jedné formy majetku na druhou kratší než 1 rok</a:t>
            </a:r>
          </a:p>
        </p:txBody>
      </p:sp>
    </p:spTree>
    <p:extLst>
      <p:ext uri="{BB962C8B-B14F-4D97-AF65-F5344CB8AC3E}">
        <p14:creationId xmlns:p14="http://schemas.microsoft.com/office/powerpoint/2010/main" val="217930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a:noFill/>
          <a:ln/>
        </p:spPr>
        <p:txBody>
          <a:bodyPr/>
          <a:lstStyle/>
          <a:p>
            <a:r>
              <a:rPr lang="cs-CZ" altLang="cs-CZ" sz="3600" dirty="0">
                <a:latin typeface="Impact" pitchFamily="34" charset="0"/>
                <a:cs typeface="Arial" charset="0"/>
              </a:rPr>
              <a:t>Zákon o obcích a majetek</a:t>
            </a:r>
          </a:p>
        </p:txBody>
      </p:sp>
      <p:sp>
        <p:nvSpPr>
          <p:cNvPr id="3" name="Zástupný symbol pro obsah 2"/>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latin typeface="Tahoma" pitchFamily="34" charset="0"/>
                <a:ea typeface="Arial Unicode MS" pitchFamily="34" charset="-128"/>
                <a:cs typeface="Arial Unicode MS" pitchFamily="34" charset="-128"/>
              </a:rPr>
              <a:t>povinnost spravovat svůj majetek účelně a hospodárně v souladu se zájmy obce a úkoly, které plní</a:t>
            </a:r>
          </a:p>
          <a:p>
            <a:pPr algn="just"/>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majetek chránit před zničením, poškozením, odcizením či zneužitím </a:t>
            </a:r>
          </a:p>
          <a:p>
            <a:pPr algn="just"/>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povinnost včas uplatňovat právo na náhradu škody a právo na vydání bezdůvodného obohacení </a:t>
            </a:r>
          </a:p>
        </p:txBody>
      </p:sp>
    </p:spTree>
    <p:extLst>
      <p:ext uri="{BB962C8B-B14F-4D97-AF65-F5344CB8AC3E}">
        <p14:creationId xmlns:p14="http://schemas.microsoft.com/office/powerpoint/2010/main" val="2046531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p:nvPr>
        </p:nvSpPr>
        <p:spPr>
          <a:noFill/>
          <a:ln/>
        </p:spPr>
        <p:txBody>
          <a:bodyPr>
            <a:normAutofit/>
          </a:bodyPr>
          <a:lstStyle/>
          <a:p>
            <a:r>
              <a:rPr lang="cs-CZ" altLang="cs-CZ" sz="3200" dirty="0">
                <a:latin typeface="Impact" pitchFamily="34" charset="0"/>
                <a:cs typeface="Arial" charset="0"/>
              </a:rPr>
              <a:t>Publikační povinnost obce</a:t>
            </a:r>
          </a:p>
        </p:txBody>
      </p:sp>
      <p:sp>
        <p:nvSpPr>
          <p:cNvPr id="3" name="Zástupný symbol pro obsah 2"/>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lstStyle/>
          <a:p>
            <a:pPr algn="just"/>
            <a:r>
              <a:rPr lang="cs-CZ" altLang="cs-CZ" sz="2400" dirty="0">
                <a:latin typeface="Tahoma" pitchFamily="34" charset="0"/>
                <a:ea typeface="Arial Unicode MS" pitchFamily="34" charset="-128"/>
                <a:cs typeface="Arial Unicode MS" pitchFamily="34" charset="-128"/>
              </a:rPr>
              <a:t>záměr prodat, směnit nebo darovat nemovitý majetek, pronajmout jej nebo poskytnout jako výpůjčku </a:t>
            </a:r>
            <a:r>
              <a:rPr lang="cs-CZ" altLang="cs-CZ" sz="2400" dirty="0">
                <a:solidFill>
                  <a:srgbClr val="FF0000"/>
                </a:solidFill>
                <a:latin typeface="Tahoma" pitchFamily="34" charset="0"/>
                <a:ea typeface="Arial Unicode MS" pitchFamily="34" charset="-128"/>
                <a:cs typeface="Arial Unicode MS" pitchFamily="34" charset="-128"/>
              </a:rPr>
              <a:t>obec zveřejní po dobu nejméně 15 dnů </a:t>
            </a:r>
            <a:r>
              <a:rPr lang="cs-CZ" altLang="cs-CZ" sz="2400" dirty="0">
                <a:latin typeface="Tahoma" pitchFamily="34" charset="0"/>
                <a:ea typeface="Arial Unicode MS" pitchFamily="34" charset="-128"/>
                <a:cs typeface="Arial Unicode MS" pitchFamily="34" charset="-128"/>
              </a:rPr>
              <a:t>před rozhodnutím v příslušném orgánu obce vyvěšením na úřední desce</a:t>
            </a:r>
          </a:p>
          <a:p>
            <a:pPr algn="just"/>
            <a:endParaRPr lang="cs-CZ" altLang="cs-CZ" sz="2400"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Publikační povinnost se </a:t>
            </a:r>
            <a:r>
              <a:rPr lang="cs-CZ" altLang="cs-CZ" sz="2400" dirty="0">
                <a:solidFill>
                  <a:srgbClr val="FF0000"/>
                </a:solidFill>
                <a:latin typeface="Tahoma" pitchFamily="34" charset="0"/>
                <a:ea typeface="Arial Unicode MS" pitchFamily="34" charset="-128"/>
                <a:cs typeface="Arial Unicode MS" pitchFamily="34" charset="-128"/>
              </a:rPr>
              <a:t>NEVZTAHUJE na </a:t>
            </a:r>
          </a:p>
          <a:p>
            <a:pPr lvl="1" algn="just">
              <a:buFontTx/>
              <a:buChar char="•"/>
            </a:pPr>
            <a:r>
              <a:rPr lang="cs-CZ" altLang="cs-CZ" dirty="0">
                <a:latin typeface="Tahoma" pitchFamily="34" charset="0"/>
                <a:ea typeface="Arial Unicode MS" pitchFamily="34" charset="-128"/>
                <a:cs typeface="Arial Unicode MS" pitchFamily="34" charset="-128"/>
              </a:rPr>
              <a:t>pronájem bytů a hrobových míst  </a:t>
            </a:r>
          </a:p>
          <a:p>
            <a:pPr lvl="1" algn="just">
              <a:buFontTx/>
              <a:buChar char="•"/>
            </a:pPr>
            <a:r>
              <a:rPr lang="cs-CZ" altLang="cs-CZ" dirty="0">
                <a:latin typeface="Tahoma" pitchFamily="34" charset="0"/>
                <a:ea typeface="Arial Unicode MS" pitchFamily="34" charset="-128"/>
                <a:cs typeface="Arial Unicode MS" pitchFamily="34" charset="-128"/>
              </a:rPr>
              <a:t>pronájem nebo výpůjčku majetku obce na dobu kratší než 30 dnů</a:t>
            </a:r>
          </a:p>
          <a:p>
            <a:pPr lvl="1" algn="just">
              <a:buFontTx/>
              <a:buChar char="•"/>
            </a:pPr>
            <a:r>
              <a:rPr lang="cs-CZ" altLang="cs-CZ" dirty="0">
                <a:latin typeface="Tahoma" pitchFamily="34" charset="0"/>
                <a:ea typeface="Arial Unicode MS" pitchFamily="34" charset="-128"/>
                <a:cs typeface="Arial Unicode MS" pitchFamily="34" charset="-128"/>
              </a:rPr>
              <a:t>pronájem nebo výpůjčku právnické osobě zřízené obcí</a:t>
            </a:r>
          </a:p>
          <a:p>
            <a:pPr algn="just"/>
            <a:endParaRPr lang="cs-CZ" altLang="cs-CZ" sz="24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3438861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a:noFill/>
          <a:ln/>
        </p:spPr>
        <p:txBody>
          <a:bodyPr/>
          <a:lstStyle/>
          <a:p>
            <a:r>
              <a:rPr lang="cs-CZ" altLang="cs-CZ" sz="3600" dirty="0">
                <a:latin typeface="Impact" pitchFamily="34" charset="0"/>
                <a:ea typeface="Tahoma" pitchFamily="34" charset="0"/>
                <a:cs typeface="Tahoma" pitchFamily="34" charset="0"/>
              </a:rPr>
              <a:t>Zákon o krajích a majetek</a:t>
            </a:r>
          </a:p>
        </p:txBody>
      </p:sp>
      <p:sp>
        <p:nvSpPr>
          <p:cNvPr id="57347"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2400" dirty="0">
                <a:latin typeface="Tahoma" pitchFamily="34" charset="0"/>
                <a:ea typeface="Arial Unicode MS" pitchFamily="34" charset="-128"/>
                <a:cs typeface="Arial Unicode MS" pitchFamily="34" charset="-128"/>
              </a:rPr>
              <a:t>Podobné vymezení jako u obcí, </a:t>
            </a:r>
          </a:p>
          <a:p>
            <a:pPr algn="just"/>
            <a:r>
              <a:rPr lang="cs-CZ" altLang="cs-CZ" sz="2400" dirty="0">
                <a:latin typeface="Tahoma" pitchFamily="34" charset="0"/>
                <a:ea typeface="Arial Unicode MS" pitchFamily="34" charset="-128"/>
                <a:cs typeface="Arial Unicode MS" pitchFamily="34" charset="-128"/>
              </a:rPr>
              <a:t>publikační povinnost je </a:t>
            </a:r>
            <a:r>
              <a:rPr lang="cs-CZ" altLang="cs-CZ" sz="2400" dirty="0">
                <a:solidFill>
                  <a:srgbClr val="FF0000"/>
                </a:solidFill>
                <a:latin typeface="Tahoma" pitchFamily="34" charset="0"/>
                <a:ea typeface="Arial Unicode MS" pitchFamily="34" charset="-128"/>
                <a:cs typeface="Arial Unicode MS" pitchFamily="34" charset="-128"/>
              </a:rPr>
              <a:t>30 dnů</a:t>
            </a:r>
            <a:r>
              <a:rPr lang="cs-CZ" altLang="cs-CZ" sz="2400" dirty="0">
                <a:latin typeface="Tahoma" pitchFamily="34" charset="0"/>
                <a:ea typeface="Arial Unicode MS" pitchFamily="34" charset="-128"/>
                <a:cs typeface="Arial Unicode MS" pitchFamily="34" charset="-128"/>
              </a:rPr>
              <a:t>, nevztahuje se na </a:t>
            </a:r>
          </a:p>
          <a:p>
            <a:pPr lvl="1" algn="just">
              <a:buFontTx/>
              <a:buChar char="•"/>
            </a:pPr>
            <a:r>
              <a:rPr lang="cs-CZ" altLang="cs-CZ" dirty="0">
                <a:latin typeface="Tahoma" pitchFamily="34" charset="0"/>
                <a:ea typeface="Arial Unicode MS" pitchFamily="34" charset="-128"/>
                <a:cs typeface="Arial Unicode MS" pitchFamily="34" charset="-128"/>
              </a:rPr>
              <a:t>pronájem bytů, </a:t>
            </a:r>
          </a:p>
          <a:p>
            <a:pPr lvl="1" algn="just">
              <a:buFontTx/>
              <a:buChar char="•"/>
            </a:pPr>
            <a:r>
              <a:rPr lang="cs-CZ" altLang="cs-CZ" dirty="0">
                <a:latin typeface="Tahoma" pitchFamily="34" charset="0"/>
                <a:ea typeface="Arial Unicode MS" pitchFamily="34" charset="-128"/>
                <a:cs typeface="Arial Unicode MS" pitchFamily="34" charset="-128"/>
              </a:rPr>
              <a:t>pronájem anebo výpůjčku majetku kraje na dobu kratší než 90 dnů nebo </a:t>
            </a:r>
          </a:p>
          <a:p>
            <a:pPr lvl="1" algn="just">
              <a:buFontTx/>
              <a:buChar char="•"/>
            </a:pPr>
            <a:r>
              <a:rPr lang="cs-CZ" altLang="cs-CZ" dirty="0">
                <a:latin typeface="Tahoma" pitchFamily="34" charset="0"/>
                <a:ea typeface="Arial Unicode MS" pitchFamily="34" charset="-128"/>
                <a:cs typeface="Arial Unicode MS" pitchFamily="34" charset="-128"/>
              </a:rPr>
              <a:t>jde-li o pronájem nebo výpůjčku právnické osobě, jejímž zřizovatelem je kraj, nebo </a:t>
            </a:r>
          </a:p>
          <a:p>
            <a:pPr lvl="1" algn="just">
              <a:buFontTx/>
              <a:buChar char="•"/>
            </a:pPr>
            <a:r>
              <a:rPr lang="cs-CZ" altLang="cs-CZ" dirty="0">
                <a:latin typeface="Tahoma" pitchFamily="34" charset="0"/>
                <a:ea typeface="Arial Unicode MS" pitchFamily="34" charset="-128"/>
                <a:cs typeface="Arial Unicode MS" pitchFamily="34" charset="-128"/>
              </a:rPr>
              <a:t>jde-li o pronájem silničního nebo silničního pomocného pozemku v souvislosti se zvláštním užíváním silnic podle zvláštního zákona,</a:t>
            </a:r>
          </a:p>
          <a:p>
            <a:pPr lvl="1" algn="just">
              <a:buFontTx/>
              <a:buChar char="•"/>
            </a:pPr>
            <a:r>
              <a:rPr lang="cs-CZ" altLang="cs-CZ" dirty="0">
                <a:latin typeface="Tahoma" pitchFamily="34" charset="0"/>
                <a:ea typeface="Arial Unicode MS" pitchFamily="34" charset="-128"/>
                <a:cs typeface="Arial Unicode MS" pitchFamily="34" charset="-128"/>
              </a:rPr>
              <a:t>na výpůjčky nebo pronájem majetku svěřeného příspěvkovým organizacím zřízeným krajem.</a:t>
            </a:r>
          </a:p>
          <a:p>
            <a:pPr algn="just"/>
            <a:endParaRPr lang="cs-CZ" altLang="cs-CZ" sz="24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1051831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p:nvPr>
        </p:nvSpPr>
        <p:spPr>
          <a:noFill/>
          <a:ln/>
        </p:spPr>
        <p:txBody>
          <a:bodyPr/>
          <a:lstStyle/>
          <a:p>
            <a:r>
              <a:rPr lang="cs-CZ" altLang="cs-CZ" sz="3600" dirty="0">
                <a:latin typeface="Impact" pitchFamily="34" charset="0"/>
                <a:cs typeface="Arial" charset="0"/>
              </a:rPr>
              <a:t>Dlouhodobý majetek</a:t>
            </a:r>
          </a:p>
        </p:txBody>
      </p:sp>
      <p:sp>
        <p:nvSpPr>
          <p:cNvPr id="3" name="Zástupný symbol pro obsah 2"/>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a:bodyPr>
          <a:lstStyle/>
          <a:p>
            <a:pPr algn="just"/>
            <a:r>
              <a:rPr lang="cs-CZ" altLang="cs-CZ" sz="2400" dirty="0">
                <a:solidFill>
                  <a:srgbClr val="FF0000"/>
                </a:solidFill>
                <a:latin typeface="Tahoma" pitchFamily="34" charset="0"/>
                <a:ea typeface="Arial Unicode MS" pitchFamily="34" charset="-128"/>
                <a:cs typeface="Arial Unicode MS" pitchFamily="34" charset="-128"/>
              </a:rPr>
              <a:t>Účtová třída 0</a:t>
            </a:r>
          </a:p>
          <a:p>
            <a:pPr lvl="1" algn="just">
              <a:buFontTx/>
              <a:buChar char="•"/>
            </a:pPr>
            <a:r>
              <a:rPr lang="cs-CZ" altLang="cs-CZ" dirty="0">
                <a:latin typeface="Tahoma" pitchFamily="34" charset="0"/>
                <a:ea typeface="Arial Unicode MS" pitchFamily="34" charset="-128"/>
                <a:cs typeface="Arial Unicode MS" pitchFamily="34" charset="-128"/>
              </a:rPr>
              <a:t>nehmotný DM – </a:t>
            </a:r>
            <a:r>
              <a:rPr lang="cs-CZ" altLang="cs-CZ" dirty="0" err="1">
                <a:latin typeface="Tahoma" pitchFamily="34" charset="0"/>
                <a:ea typeface="Arial Unicode MS" pitchFamily="34" charset="-128"/>
                <a:cs typeface="Arial Unicode MS" pitchFamily="34" charset="-128"/>
              </a:rPr>
              <a:t>ú.</a:t>
            </a:r>
            <a:r>
              <a:rPr lang="cs-CZ" altLang="cs-CZ" dirty="0">
                <a:latin typeface="Tahoma" pitchFamily="34" charset="0"/>
                <a:ea typeface="Arial Unicode MS" pitchFamily="34" charset="-128"/>
                <a:cs typeface="Arial Unicode MS" pitchFamily="34" charset="-128"/>
              </a:rPr>
              <a:t> </a:t>
            </a:r>
            <a:r>
              <a:rPr lang="cs-CZ" altLang="cs-CZ" dirty="0" err="1">
                <a:latin typeface="Tahoma" pitchFamily="34" charset="0"/>
                <a:ea typeface="Arial Unicode MS" pitchFamily="34" charset="-128"/>
                <a:cs typeface="Arial Unicode MS" pitchFamily="34" charset="-128"/>
              </a:rPr>
              <a:t>sk</a:t>
            </a:r>
            <a:r>
              <a:rPr lang="cs-CZ" altLang="cs-CZ" dirty="0">
                <a:latin typeface="Tahoma" pitchFamily="34" charset="0"/>
                <a:ea typeface="Arial Unicode MS" pitchFamily="34" charset="-128"/>
                <a:cs typeface="Arial Unicode MS" pitchFamily="34" charset="-128"/>
              </a:rPr>
              <a:t>. 01</a:t>
            </a:r>
          </a:p>
          <a:p>
            <a:pPr lvl="1" algn="just">
              <a:buFontTx/>
              <a:buChar char="•"/>
            </a:pPr>
            <a:r>
              <a:rPr lang="cs-CZ" altLang="cs-CZ" dirty="0">
                <a:latin typeface="Tahoma" pitchFamily="34" charset="0"/>
                <a:ea typeface="Arial Unicode MS" pitchFamily="34" charset="-128"/>
                <a:cs typeface="Arial Unicode MS" pitchFamily="34" charset="-128"/>
              </a:rPr>
              <a:t>hmotný DM - 02, 03</a:t>
            </a:r>
          </a:p>
          <a:p>
            <a:pPr lvl="2" algn="just"/>
            <a:r>
              <a:rPr lang="cs-CZ" altLang="cs-CZ" dirty="0" smtClean="0">
                <a:latin typeface="Tahoma" pitchFamily="34" charset="0"/>
                <a:ea typeface="Arial Unicode MS" pitchFamily="34" charset="-128"/>
                <a:cs typeface="Arial Unicode MS" pitchFamily="34" charset="-128"/>
              </a:rPr>
              <a:t>Drobný </a:t>
            </a:r>
            <a:r>
              <a:rPr lang="cs-CZ" altLang="cs-CZ" dirty="0">
                <a:latin typeface="Tahoma" pitchFamily="34" charset="0"/>
                <a:ea typeface="Arial Unicode MS" pitchFamily="34" charset="-128"/>
                <a:cs typeface="Arial Unicode MS" pitchFamily="34" charset="-128"/>
              </a:rPr>
              <a:t>DM: DDNM – 018, DDHM – 028</a:t>
            </a:r>
          </a:p>
          <a:p>
            <a:pPr lvl="1" algn="just">
              <a:buFontTx/>
              <a:buChar char="•"/>
            </a:pPr>
            <a:r>
              <a:rPr lang="cs-CZ" altLang="cs-CZ" dirty="0">
                <a:latin typeface="Tahoma" pitchFamily="34" charset="0"/>
                <a:ea typeface="Arial Unicode MS" pitchFamily="34" charset="-128"/>
                <a:cs typeface="Arial Unicode MS" pitchFamily="34" charset="-128"/>
              </a:rPr>
              <a:t>finanční </a:t>
            </a:r>
            <a:r>
              <a:rPr lang="cs-CZ" altLang="cs-CZ" dirty="0">
                <a:latin typeface="Tahoma" pitchFamily="34" charset="0"/>
                <a:ea typeface="Arial Unicode MS" pitchFamily="34" charset="-128"/>
                <a:cs typeface="Arial Unicode MS" pitchFamily="34" charset="-128"/>
              </a:rPr>
              <a:t>DM – 06</a:t>
            </a:r>
          </a:p>
          <a:p>
            <a:pPr lvl="1" algn="just">
              <a:buFontTx/>
              <a:buChar char="•"/>
            </a:pPr>
            <a:r>
              <a:rPr lang="cs-CZ" altLang="cs-CZ" dirty="0">
                <a:latin typeface="Tahoma" pitchFamily="34" charset="0"/>
                <a:ea typeface="Arial Unicode MS" pitchFamily="34" charset="-128"/>
                <a:cs typeface="Arial Unicode MS" pitchFamily="34" charset="-128"/>
              </a:rPr>
              <a:t>04 </a:t>
            </a:r>
            <a:r>
              <a:rPr lang="cs-CZ" altLang="cs-CZ" dirty="0">
                <a:latin typeface="Tahoma" pitchFamily="34" charset="0"/>
                <a:ea typeface="Arial Unicode MS" pitchFamily="34" charset="-128"/>
                <a:cs typeface="Arial Unicode MS" pitchFamily="34" charset="-128"/>
              </a:rPr>
              <a:t>– nedokončený a pořizovaný DM, </a:t>
            </a:r>
            <a:endParaRPr lang="cs-CZ" altLang="cs-CZ" dirty="0" smtClean="0">
              <a:latin typeface="Tahoma" pitchFamily="34" charset="0"/>
              <a:ea typeface="Arial Unicode MS" pitchFamily="34" charset="-128"/>
              <a:cs typeface="Arial Unicode MS" pitchFamily="34" charset="-128"/>
            </a:endParaRPr>
          </a:p>
          <a:p>
            <a:pPr lvl="1" algn="just">
              <a:buFontTx/>
              <a:buChar char="•"/>
            </a:pPr>
            <a:r>
              <a:rPr lang="cs-CZ" altLang="cs-CZ" dirty="0" smtClean="0">
                <a:latin typeface="Tahoma" pitchFamily="34" charset="0"/>
                <a:ea typeface="Arial Unicode MS" pitchFamily="34" charset="-128"/>
                <a:cs typeface="Arial Unicode MS" pitchFamily="34" charset="-128"/>
              </a:rPr>
              <a:t>05 </a:t>
            </a:r>
            <a:r>
              <a:rPr lang="cs-CZ" altLang="cs-CZ" dirty="0">
                <a:latin typeface="Tahoma" pitchFamily="34" charset="0"/>
                <a:ea typeface="Arial Unicode MS" pitchFamily="34" charset="-128"/>
                <a:cs typeface="Arial Unicode MS" pitchFamily="34" charset="-128"/>
              </a:rPr>
              <a:t>– poskytnuté zálohy na DM</a:t>
            </a:r>
          </a:p>
          <a:p>
            <a:pPr lvl="1" algn="just">
              <a:buFontTx/>
              <a:buChar char="•"/>
            </a:pPr>
            <a:r>
              <a:rPr lang="cs-CZ" altLang="cs-CZ" dirty="0">
                <a:latin typeface="Tahoma" pitchFamily="34" charset="0"/>
                <a:ea typeface="Arial Unicode MS" pitchFamily="34" charset="-128"/>
                <a:cs typeface="Arial Unicode MS" pitchFamily="34" charset="-128"/>
              </a:rPr>
              <a:t>oprávky – 07, 08 </a:t>
            </a:r>
          </a:p>
          <a:p>
            <a:pPr lvl="1" algn="just">
              <a:buFontTx/>
              <a:buChar char="•"/>
            </a:pPr>
            <a:endParaRPr lang="cs-CZ" altLang="cs-CZ"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ÚSC majetek </a:t>
            </a:r>
            <a:r>
              <a:rPr lang="cs-CZ" altLang="cs-CZ" sz="2400" dirty="0">
                <a:latin typeface="Tahoma" pitchFamily="34" charset="0"/>
                <a:ea typeface="Arial Unicode MS" pitchFamily="34" charset="-128"/>
                <a:cs typeface="Arial Unicode MS" pitchFamily="34" charset="-128"/>
              </a:rPr>
              <a:t>neodepisovaly, </a:t>
            </a:r>
            <a:r>
              <a:rPr lang="cs-CZ" altLang="cs-CZ" sz="2400" dirty="0">
                <a:latin typeface="Tahoma" pitchFamily="34" charset="0"/>
                <a:ea typeface="Arial Unicode MS" pitchFamily="34" charset="-128"/>
                <a:cs typeface="Arial Unicode MS" pitchFamily="34" charset="-128"/>
              </a:rPr>
              <a:t>odepisovat </a:t>
            </a:r>
            <a:r>
              <a:rPr lang="cs-CZ" altLang="cs-CZ" sz="2400" dirty="0">
                <a:latin typeface="Tahoma" pitchFamily="34" charset="0"/>
                <a:ea typeface="Arial Unicode MS" pitchFamily="34" charset="-128"/>
                <a:cs typeface="Arial Unicode MS" pitchFamily="34" charset="-128"/>
              </a:rPr>
              <a:t>začaly </a:t>
            </a:r>
            <a:r>
              <a:rPr lang="cs-CZ" altLang="cs-CZ" sz="2400" dirty="0">
                <a:latin typeface="Tahoma" pitchFamily="34" charset="0"/>
                <a:ea typeface="Arial Unicode MS" pitchFamily="34" charset="-128"/>
                <a:cs typeface="Arial Unicode MS" pitchFamily="34" charset="-128"/>
              </a:rPr>
              <a:t>od roku 2012</a:t>
            </a:r>
          </a:p>
        </p:txBody>
      </p:sp>
    </p:spTree>
    <p:extLst>
      <p:ext uri="{BB962C8B-B14F-4D97-AF65-F5344CB8AC3E}">
        <p14:creationId xmlns:p14="http://schemas.microsoft.com/office/powerpoint/2010/main" val="335474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p:nvPr>
        </p:nvSpPr>
        <p:spPr>
          <a:noFill/>
          <a:ln/>
        </p:spPr>
        <p:txBody>
          <a:bodyPr/>
          <a:lstStyle/>
          <a:p>
            <a:r>
              <a:rPr lang="cs-CZ" altLang="cs-CZ" sz="3600" dirty="0">
                <a:latin typeface="Impact" pitchFamily="34" charset="0"/>
                <a:cs typeface="Arial" charset="0"/>
              </a:rPr>
              <a:t>Analytické účty k majetku</a:t>
            </a:r>
          </a:p>
        </p:txBody>
      </p:sp>
      <p:sp>
        <p:nvSpPr>
          <p:cNvPr id="59395" name="Zástupný symbol pro obsah 2"/>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a:bodyPr>
          <a:lstStyle/>
          <a:p>
            <a:pPr marL="0" indent="0" algn="just">
              <a:buNone/>
            </a:pPr>
            <a:r>
              <a:rPr lang="cs-CZ" altLang="cs-CZ" sz="2000" dirty="0">
                <a:solidFill>
                  <a:srgbClr val="FF0000"/>
                </a:solidFill>
                <a:latin typeface="Tahoma" pitchFamily="34" charset="0"/>
                <a:ea typeface="Arial Unicode MS" pitchFamily="34" charset="-128"/>
                <a:cs typeface="Arial Unicode MS" pitchFamily="34" charset="-128"/>
              </a:rPr>
              <a:t>ČÚS 701, bod 3 (část)</a:t>
            </a:r>
          </a:p>
          <a:p>
            <a:pPr marL="0" indent="0" algn="just">
              <a:buNone/>
            </a:pPr>
            <a:endParaRPr lang="cs-CZ" altLang="cs-CZ" sz="2000" dirty="0">
              <a:latin typeface="Tahoma" pitchFamily="34" charset="0"/>
              <a:ea typeface="Arial Unicode MS" pitchFamily="34" charset="-128"/>
              <a:cs typeface="Arial Unicode MS" pitchFamily="34" charset="-128"/>
            </a:endParaRPr>
          </a:p>
          <a:p>
            <a:pPr marL="0" indent="0" algn="just">
              <a:buNone/>
            </a:pPr>
            <a:r>
              <a:rPr lang="cs-CZ" altLang="cs-CZ" sz="2000" dirty="0">
                <a:latin typeface="Tahoma" pitchFamily="34" charset="0"/>
                <a:ea typeface="Arial Unicode MS" pitchFamily="34" charset="-128"/>
                <a:cs typeface="Arial Unicode MS" pitchFamily="34" charset="-128"/>
              </a:rPr>
              <a:t>Při vytváření analytických účtů bere účetní jednotka v úvahu zejména následující </a:t>
            </a:r>
            <a:r>
              <a:rPr lang="cs-CZ" altLang="cs-CZ" sz="2000" dirty="0">
                <a:latin typeface="Tahoma" pitchFamily="34" charset="0"/>
                <a:ea typeface="Arial Unicode MS" pitchFamily="34" charset="-128"/>
                <a:cs typeface="Arial Unicode MS" pitchFamily="34" charset="-128"/>
              </a:rPr>
              <a:t>hlediska:</a:t>
            </a:r>
          </a:p>
          <a:p>
            <a:pPr marL="0" indent="0" algn="just">
              <a:buNone/>
            </a:pPr>
            <a:r>
              <a:rPr lang="cs-CZ" altLang="cs-CZ" sz="2000" dirty="0">
                <a:latin typeface="Tahoma" pitchFamily="34" charset="0"/>
                <a:ea typeface="Arial Unicode MS" pitchFamily="34" charset="-128"/>
                <a:cs typeface="Arial Unicode MS" pitchFamily="34" charset="-128"/>
              </a:rPr>
              <a:t>a) 	členění podle jednotlivých druhů majetku, </a:t>
            </a:r>
            <a:r>
              <a:rPr lang="cs-CZ" altLang="cs-CZ" sz="2000" dirty="0" smtClean="0">
                <a:latin typeface="Tahoma" pitchFamily="34" charset="0"/>
                <a:ea typeface="Arial Unicode MS" pitchFamily="34" charset="-128"/>
                <a:cs typeface="Arial Unicode MS" pitchFamily="34" charset="-128"/>
              </a:rPr>
              <a:t>hmotně </a:t>
            </a:r>
            <a:r>
              <a:rPr lang="cs-CZ" altLang="cs-CZ" sz="2000" dirty="0">
                <a:latin typeface="Tahoma" pitchFamily="34" charset="0"/>
                <a:ea typeface="Arial Unicode MS" pitchFamily="34" charset="-128"/>
                <a:cs typeface="Arial Unicode MS" pitchFamily="34" charset="-128"/>
              </a:rPr>
              <a:t>odpovědných osob, </a:t>
            </a:r>
            <a:r>
              <a:rPr lang="cs-CZ" altLang="cs-CZ" sz="2000" dirty="0" smtClean="0">
                <a:latin typeface="Tahoma" pitchFamily="34" charset="0"/>
                <a:ea typeface="Arial Unicode MS" pitchFamily="34" charset="-128"/>
                <a:cs typeface="Arial Unicode MS" pitchFamily="34" charset="-128"/>
              </a:rPr>
              <a:t>míst </a:t>
            </a:r>
            <a:r>
              <a:rPr lang="cs-CZ" altLang="cs-CZ" sz="2000" dirty="0">
                <a:latin typeface="Tahoma" pitchFamily="34" charset="0"/>
                <a:ea typeface="Arial Unicode MS" pitchFamily="34" charset="-128"/>
                <a:cs typeface="Arial Unicode MS" pitchFamily="34" charset="-128"/>
              </a:rPr>
              <a:t>uložení či umístění majetku,</a:t>
            </a:r>
          </a:p>
          <a:p>
            <a:pPr marL="0" indent="0" algn="just">
              <a:buNone/>
            </a:pPr>
            <a:r>
              <a:rPr lang="cs-CZ" altLang="cs-CZ" sz="2000" dirty="0">
                <a:latin typeface="Tahoma" pitchFamily="34" charset="0"/>
                <a:ea typeface="Arial Unicode MS" pitchFamily="34" charset="-128"/>
                <a:cs typeface="Arial Unicode MS" pitchFamily="34" charset="-128"/>
              </a:rPr>
              <a:t>b)  </a:t>
            </a:r>
            <a:r>
              <a:rPr lang="cs-CZ" altLang="cs-CZ" sz="2000" dirty="0">
                <a:latin typeface="Tahoma" pitchFamily="34" charset="0"/>
                <a:ea typeface="Arial Unicode MS" pitchFamily="34" charset="-128"/>
                <a:cs typeface="Arial Unicode MS" pitchFamily="34" charset="-128"/>
              </a:rPr>
              <a:t>	zatížení </a:t>
            </a:r>
            <a:r>
              <a:rPr lang="cs-CZ" altLang="cs-CZ" sz="2000" dirty="0">
                <a:latin typeface="Tahoma" pitchFamily="34" charset="0"/>
                <a:ea typeface="Arial Unicode MS" pitchFamily="34" charset="-128"/>
                <a:cs typeface="Arial Unicode MS" pitchFamily="34" charset="-128"/>
              </a:rPr>
              <a:t>majetku zástavním právem nebo věcným </a:t>
            </a:r>
            <a:r>
              <a:rPr lang="cs-CZ" altLang="cs-CZ" sz="2000" dirty="0" smtClean="0">
                <a:latin typeface="Tahoma" pitchFamily="34" charset="0"/>
                <a:ea typeface="Arial Unicode MS" pitchFamily="34" charset="-128"/>
                <a:cs typeface="Arial Unicode MS" pitchFamily="34" charset="-128"/>
              </a:rPr>
              <a:t>břemenem, převedené </a:t>
            </a:r>
            <a:r>
              <a:rPr lang="cs-CZ" altLang="cs-CZ" sz="2000" dirty="0">
                <a:latin typeface="Tahoma" pitchFamily="34" charset="0"/>
                <a:ea typeface="Arial Unicode MS" pitchFamily="34" charset="-128"/>
                <a:cs typeface="Arial Unicode MS" pitchFamily="34" charset="-128"/>
              </a:rPr>
              <a:t>nebo poskytnuté zajištění,</a:t>
            </a:r>
          </a:p>
          <a:p>
            <a:pPr marL="457200" indent="-457200" algn="just">
              <a:buAutoNum type="alphaLcParenR" startAt="3"/>
            </a:pPr>
            <a:r>
              <a:rPr lang="cs-CZ" altLang="cs-CZ" sz="2000" dirty="0" smtClean="0">
                <a:latin typeface="Tahoma" pitchFamily="34" charset="0"/>
                <a:ea typeface="Arial Unicode MS" pitchFamily="34" charset="-128"/>
                <a:cs typeface="Arial Unicode MS" pitchFamily="34" charset="-128"/>
              </a:rPr>
              <a:t>změna </a:t>
            </a:r>
            <a:r>
              <a:rPr lang="cs-CZ" altLang="cs-CZ" sz="2000" dirty="0">
                <a:latin typeface="Tahoma" pitchFamily="34" charset="0"/>
                <a:ea typeface="Arial Unicode MS" pitchFamily="34" charset="-128"/>
                <a:cs typeface="Arial Unicode MS" pitchFamily="34" charset="-128"/>
              </a:rPr>
              <a:t>reálné hodnoty u majetku určeného k </a:t>
            </a:r>
            <a:r>
              <a:rPr lang="cs-CZ" altLang="cs-CZ" sz="2000" dirty="0" smtClean="0">
                <a:latin typeface="Tahoma" pitchFamily="34" charset="0"/>
                <a:ea typeface="Arial Unicode MS" pitchFamily="34" charset="-128"/>
                <a:cs typeface="Arial Unicode MS" pitchFamily="34" charset="-128"/>
              </a:rPr>
              <a:t>prodeji</a:t>
            </a:r>
          </a:p>
          <a:p>
            <a:pPr marL="457200" indent="-457200" algn="just">
              <a:buAutoNum type="alphaLcParenR" startAt="3"/>
            </a:pPr>
            <a:r>
              <a:rPr lang="cs-CZ" altLang="cs-CZ" sz="2000" dirty="0" smtClean="0">
                <a:latin typeface="Tahoma" pitchFamily="34" charset="0"/>
                <a:ea typeface="Arial Unicode MS" pitchFamily="34" charset="-128"/>
                <a:cs typeface="Arial Unicode MS" pitchFamily="34" charset="-128"/>
              </a:rPr>
              <a:t>Aj.</a:t>
            </a:r>
            <a:endParaRPr lang="cs-CZ" altLang="cs-CZ" sz="20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2896035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p:nvPr>
        </p:nvSpPr>
        <p:spPr>
          <a:noFill/>
          <a:ln/>
        </p:spPr>
        <p:txBody>
          <a:bodyPr/>
          <a:lstStyle/>
          <a:p>
            <a:r>
              <a:rPr lang="cs-CZ" altLang="cs-CZ" sz="3600" dirty="0">
                <a:latin typeface="Impact" pitchFamily="34" charset="0"/>
                <a:cs typeface="Arial" charset="0"/>
              </a:rPr>
              <a:t>Vyhláška 410/2009 Sb.</a:t>
            </a:r>
          </a:p>
        </p:txBody>
      </p:sp>
      <p:sp>
        <p:nvSpPr>
          <p:cNvPr id="61443" name="Zástupný symbol pro obsah 2"/>
          <p:cNvSpPr>
            <a:spLocks noGrp="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latin typeface="Tahoma" pitchFamily="34" charset="0"/>
                <a:ea typeface="Arial Unicode MS" pitchFamily="34" charset="-128"/>
                <a:cs typeface="Arial Unicode MS" pitchFamily="34" charset="-128"/>
              </a:rPr>
              <a:t>co se promítá do jednotlivých položek rozvahy </a:t>
            </a:r>
          </a:p>
          <a:p>
            <a:pPr algn="just">
              <a:buFontTx/>
              <a:buNone/>
            </a:pPr>
            <a:r>
              <a:rPr lang="cs-CZ" altLang="cs-CZ" dirty="0">
                <a:latin typeface="Tahoma" pitchFamily="34" charset="0"/>
                <a:ea typeface="Arial Unicode MS" pitchFamily="34" charset="-128"/>
                <a:cs typeface="Arial Unicode MS" pitchFamily="34" charset="-128"/>
              </a:rPr>
              <a:t>		</a:t>
            </a:r>
            <a:r>
              <a:rPr lang="cs-CZ" altLang="cs-CZ" dirty="0" smtClean="0">
                <a:solidFill>
                  <a:srgbClr val="FF0000"/>
                </a:solidFill>
                <a:latin typeface="Tahoma" pitchFamily="34" charset="0"/>
                <a:ea typeface="Arial Unicode MS" pitchFamily="34" charset="-128"/>
                <a:cs typeface="Arial Unicode MS" pitchFamily="34" charset="-128"/>
              </a:rPr>
              <a:t>(§11-32</a:t>
            </a:r>
            <a:r>
              <a:rPr lang="cs-CZ" altLang="cs-CZ" dirty="0">
                <a:solidFill>
                  <a:srgbClr val="FF0000"/>
                </a:solidFill>
                <a:latin typeface="Tahoma" pitchFamily="34" charset="0"/>
                <a:ea typeface="Arial Unicode MS" pitchFamily="34" charset="-128"/>
                <a:cs typeface="Arial Unicode MS" pitchFamily="34" charset="-128"/>
              </a:rPr>
              <a:t>) </a:t>
            </a:r>
            <a:r>
              <a:rPr lang="cs-CZ" altLang="cs-CZ" dirty="0">
                <a:latin typeface="Tahoma" pitchFamily="34" charset="0"/>
                <a:ea typeface="Arial Unicode MS" pitchFamily="34" charset="-128"/>
                <a:cs typeface="Arial Unicode MS" pitchFamily="34" charset="-128"/>
                <a:sym typeface="Wingdings" pitchFamily="2" charset="2"/>
              </a:rPr>
              <a:t> vymezení DM</a:t>
            </a:r>
          </a:p>
          <a:p>
            <a:pPr algn="just"/>
            <a:r>
              <a:rPr lang="cs-CZ" altLang="cs-CZ" dirty="0">
                <a:latin typeface="Tahoma" pitchFamily="34" charset="0"/>
                <a:ea typeface="Arial Unicode MS" pitchFamily="34" charset="-128"/>
                <a:cs typeface="Arial Unicode MS" pitchFamily="34" charset="-128"/>
                <a:sym typeface="Wingdings" pitchFamily="2" charset="2"/>
              </a:rPr>
              <a:t>metody při evidenci, účetní metody</a:t>
            </a:r>
          </a:p>
          <a:p>
            <a:pPr algn="just"/>
            <a:r>
              <a:rPr lang="cs-CZ" altLang="cs-CZ" dirty="0">
                <a:latin typeface="Tahoma" pitchFamily="34" charset="0"/>
                <a:ea typeface="Arial Unicode MS" pitchFamily="34" charset="-128"/>
                <a:cs typeface="Arial Unicode MS" pitchFamily="34" charset="-128"/>
                <a:sym typeface="Wingdings" pitchFamily="2" charset="2"/>
              </a:rPr>
              <a:t>co vstupuje a nevstupuje do pořizovací ceny DM (§55)</a:t>
            </a:r>
          </a:p>
          <a:p>
            <a:pPr algn="just"/>
            <a:endParaRPr lang="cs-CZ" altLang="cs-CZ"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55640170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1149</Words>
  <Application>Microsoft Office PowerPoint</Application>
  <PresentationFormat>Širokoúhlá obrazovka</PresentationFormat>
  <Paragraphs>174</Paragraphs>
  <Slides>25</Slides>
  <Notes>1</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25</vt:i4>
      </vt:variant>
    </vt:vector>
  </HeadingPairs>
  <TitlesOfParts>
    <vt:vector size="34" baseType="lpstr">
      <vt:lpstr>Arial</vt:lpstr>
      <vt:lpstr>Arial Unicode MS</vt:lpstr>
      <vt:lpstr>Calibri</vt:lpstr>
      <vt:lpstr>Calibri Light</vt:lpstr>
      <vt:lpstr>Gentium Basic</vt:lpstr>
      <vt:lpstr>Impact</vt:lpstr>
      <vt:lpstr>Tahoma</vt:lpstr>
      <vt:lpstr>Wingdings</vt:lpstr>
      <vt:lpstr>Motiv Office</vt:lpstr>
      <vt:lpstr>URVS: MAJETEK, FONDY</vt:lpstr>
      <vt:lpstr>MAJETEK</vt:lpstr>
      <vt:lpstr>Majetek ÚSC</vt:lpstr>
      <vt:lpstr>Zákon o obcích a majetek</vt:lpstr>
      <vt:lpstr>Publikační povinnost obce</vt:lpstr>
      <vt:lpstr>Zákon o krajích a majetek</vt:lpstr>
      <vt:lpstr>Dlouhodobý majetek</vt:lpstr>
      <vt:lpstr>Analytické účty k majetku</vt:lpstr>
      <vt:lpstr>Vyhláška 410/2009 Sb.</vt:lpstr>
      <vt:lpstr>DHM – Vyhláška 410/2009 Sb., §14:</vt:lpstr>
      <vt:lpstr>DNM – Vyhláška 410/2009 Sb., §11:</vt:lpstr>
      <vt:lpstr>Dlouhodobý finanční majetek  – Vyhláška 410/2009 Sb., §17:</vt:lpstr>
      <vt:lpstr>Drobný DM</vt:lpstr>
      <vt:lpstr>Podrozvahová evidence majetku</vt:lpstr>
      <vt:lpstr>Odpisování majetku</vt:lpstr>
      <vt:lpstr>Krátkodobý majetek</vt:lpstr>
      <vt:lpstr>Zásoby</vt:lpstr>
      <vt:lpstr>FONDY</vt:lpstr>
      <vt:lpstr>Peněžní fondy ÚSC</vt:lpstr>
      <vt:lpstr>Statut peněžního fondu</vt:lpstr>
      <vt:lpstr>Peněžní fondy</vt:lpstr>
      <vt:lpstr>Účtování peněžního fondu</vt:lpstr>
      <vt:lpstr>Využívané syntetické účty</vt:lpstr>
      <vt:lpstr>Účtování o fondu</vt:lpstr>
      <vt:lpstr>Použití fondů</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Peněžní fondy ÚSC</dc:title>
  <dc:creator>Hladká Marie</dc:creator>
  <cp:lastModifiedBy>user</cp:lastModifiedBy>
  <cp:revision>6</cp:revision>
  <dcterms:created xsi:type="dcterms:W3CDTF">2020-03-02T13:16:55Z</dcterms:created>
  <dcterms:modified xsi:type="dcterms:W3CDTF">2020-04-29T09:00:07Z</dcterms:modified>
</cp:coreProperties>
</file>