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60" r:id="rId3"/>
    <p:sldId id="261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C630-545B-40F3-9F9B-4306336F0EC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63444-96DF-4B5D-A182-A69C82105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60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C630-545B-40F3-9F9B-4306336F0EC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63444-96DF-4B5D-A182-A69C82105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14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C630-545B-40F3-9F9B-4306336F0EC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63444-96DF-4B5D-A182-A69C82105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86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C630-545B-40F3-9F9B-4306336F0EC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63444-96DF-4B5D-A182-A69C82105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333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C630-545B-40F3-9F9B-4306336F0EC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63444-96DF-4B5D-A182-A69C82105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71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C630-545B-40F3-9F9B-4306336F0EC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63444-96DF-4B5D-A182-A69C82105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92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C630-545B-40F3-9F9B-4306336F0EC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63444-96DF-4B5D-A182-A69C82105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01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C630-545B-40F3-9F9B-4306336F0EC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63444-96DF-4B5D-A182-A69C82105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69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C630-545B-40F3-9F9B-4306336F0EC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63444-96DF-4B5D-A182-A69C82105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04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C630-545B-40F3-9F9B-4306336F0EC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63444-96DF-4B5D-A182-A69C82105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23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C630-545B-40F3-9F9B-4306336F0EC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63444-96DF-4B5D-A182-A69C82105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19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C630-545B-40F3-9F9B-4306336F0EC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63444-96DF-4B5D-A182-A69C82105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13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514148"/>
          </a:xfrm>
        </p:spPr>
        <p:txBody>
          <a:bodyPr>
            <a:normAutofit/>
          </a:bodyPr>
          <a:lstStyle/>
          <a:p>
            <a:pPr algn="ctr"/>
            <a:r>
              <a:rPr lang="cs-CZ" sz="6000" dirty="0" smtClean="0"/>
              <a:t>URVS (2. blok): </a:t>
            </a:r>
            <a:r>
              <a:rPr lang="cs-CZ" sz="6000" dirty="0" smtClean="0"/>
              <a:t/>
            </a:r>
            <a:br>
              <a:rPr lang="cs-CZ" sz="6000" dirty="0" smtClean="0"/>
            </a:br>
            <a:r>
              <a:rPr lang="cs-CZ" sz="6000" dirty="0" smtClean="0"/>
              <a:t>TRANSFERY</a:t>
            </a:r>
            <a:r>
              <a:rPr lang="cs-CZ" sz="6000" dirty="0" smtClean="0"/>
              <a:t>, </a:t>
            </a:r>
            <a:r>
              <a:rPr lang="cs-CZ" sz="6000" dirty="0" smtClean="0"/>
              <a:t>PŮJČKY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433455"/>
            <a:ext cx="10515600" cy="174350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Ing. Marie Hladká, Ph.D.</a:t>
            </a:r>
          </a:p>
          <a:p>
            <a:pPr marL="0" indent="0" algn="ctr">
              <a:buNone/>
            </a:pPr>
            <a:r>
              <a:rPr lang="cs-CZ" dirty="0" smtClean="0"/>
              <a:t>12. 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960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63552" y="404664"/>
            <a:ext cx="7920880" cy="1080120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Impact" panose="020B0806030902050204" pitchFamily="34" charset="0"/>
              </a:rPr>
              <a:t>Zálohy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1962669"/>
              </p:ext>
            </p:extLst>
          </p:nvPr>
        </p:nvGraphicFramePr>
        <p:xfrm>
          <a:off x="2063553" y="1700808"/>
          <a:ext cx="7760469" cy="2199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8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Typ zálohy</a:t>
                      </a:r>
                      <a:endParaRPr lang="cs-CZ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SÚ</a:t>
                      </a:r>
                      <a:endParaRPr lang="cs-CZ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Název účtu</a:t>
                      </a:r>
                      <a:endParaRPr lang="cs-CZ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Podmínky použití</a:t>
                      </a:r>
                      <a:endParaRPr lang="cs-CZ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Poskytnutá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373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Krátkodobé poskytnuté zálohy na transfery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Záloha bude vypořádána</a:t>
                      </a:r>
                      <a:r>
                        <a:rPr lang="cs-CZ" baseline="0" dirty="0" smtClean="0"/>
                        <a:t> za období kratší než 12 po sobě jdoucích kalendářních měsíců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471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Dlouhodobé poskytnuté zálohy na transfery</a:t>
                      </a:r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Záloha bude vypořádána</a:t>
                      </a:r>
                      <a:r>
                        <a:rPr lang="cs-CZ" baseline="0" dirty="0" smtClean="0"/>
                        <a:t> za období delší než 12 po sobě jdoucích kalendářních měsíců</a:t>
                      </a:r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572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35560" y="404664"/>
            <a:ext cx="7848872" cy="1080120"/>
          </a:xfrm>
        </p:spPr>
        <p:txBody>
          <a:bodyPr>
            <a:normAutofit/>
          </a:bodyPr>
          <a:lstStyle/>
          <a:p>
            <a:r>
              <a:rPr lang="cs-CZ" altLang="cs-CZ" sz="3200" dirty="0"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Rozvahové a výsledkové účty</a:t>
            </a:r>
            <a:endParaRPr lang="cs-CZ" sz="3200" dirty="0">
              <a:latin typeface="Impact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1094371"/>
              </p:ext>
            </p:extLst>
          </p:nvPr>
        </p:nvGraphicFramePr>
        <p:xfrm>
          <a:off x="2208214" y="1700213"/>
          <a:ext cx="7543801" cy="2199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9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7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Typ</a:t>
                      </a:r>
                      <a:r>
                        <a:rPr lang="cs-CZ" b="1" baseline="0" dirty="0" smtClean="0"/>
                        <a:t> transferu</a:t>
                      </a:r>
                      <a:endParaRPr lang="cs-CZ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SÚ</a:t>
                      </a:r>
                      <a:endParaRPr lang="cs-CZ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Název účtu</a:t>
                      </a:r>
                      <a:endParaRPr lang="cs-CZ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Poznámka</a:t>
                      </a:r>
                      <a:endParaRPr lang="cs-CZ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Investiční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401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Jmění účetní jednotky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Pouze u transferu vlastní zřízené</a:t>
                      </a:r>
                      <a:r>
                        <a:rPr lang="cs-CZ" baseline="0" dirty="0" smtClean="0"/>
                        <a:t> příspěvkové organizaci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Neinvestiční i investiční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572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Náklady vybraných místních vládních institucí na transfery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 ostatních</a:t>
                      </a:r>
                      <a:r>
                        <a:rPr lang="cs-CZ" baseline="0" dirty="0" smtClean="0"/>
                        <a:t> subjektů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470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5560" y="548680"/>
            <a:ext cx="6860232" cy="870992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Impact" panose="020B0806030902050204" pitchFamily="34" charset="0"/>
              </a:rPr>
              <a:t>Rozvahové účty - dohady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224420"/>
              </p:ext>
            </p:extLst>
          </p:nvPr>
        </p:nvGraphicFramePr>
        <p:xfrm>
          <a:off x="2208214" y="1628776"/>
          <a:ext cx="7543801" cy="19712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43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9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0925">
                <a:tc>
                  <a:txBody>
                    <a:bodyPr/>
                    <a:lstStyle/>
                    <a:p>
                      <a:r>
                        <a:rPr lang="cs-CZ" dirty="0" smtClean="0"/>
                        <a:t>Případy, kdy musí mít účetní jednotka</a:t>
                      </a:r>
                      <a:r>
                        <a:rPr lang="cs-CZ" baseline="0" dirty="0" smtClean="0"/>
                        <a:t> jistotu, že transfer skutečně obdrží (musí mít rozhodnutí od poskytovatele nebo podepsanou smlouvu o přijetí transferu)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Tvorba dohadů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746">
                <a:tc>
                  <a:txBody>
                    <a:bodyPr/>
                    <a:lstStyle/>
                    <a:p>
                      <a:r>
                        <a:rPr lang="cs-CZ" dirty="0" smtClean="0"/>
                        <a:t>Transfer</a:t>
                      </a:r>
                      <a:r>
                        <a:rPr lang="cs-CZ" baseline="0" dirty="0" smtClean="0"/>
                        <a:t> je poskytnut na více účetních obdobích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5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Transfer</a:t>
                      </a:r>
                      <a:r>
                        <a:rPr lang="cs-CZ" baseline="0" smtClean="0"/>
                        <a:t> je poskytnut pouze na dané účetní období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106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5560" y="548680"/>
            <a:ext cx="6860232" cy="870992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Impact" panose="020B0806030902050204" pitchFamily="34" charset="0"/>
              </a:rPr>
              <a:t>Průtokové transfery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036412"/>
              </p:ext>
            </p:extLst>
          </p:nvPr>
        </p:nvGraphicFramePr>
        <p:xfrm>
          <a:off x="2208213" y="1673489"/>
          <a:ext cx="5687987" cy="110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2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5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SÚ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Název účtu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375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Krátkodobé zprostředkování transferů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35">
                <a:tc>
                  <a:txBody>
                    <a:bodyPr/>
                    <a:lstStyle/>
                    <a:p>
                      <a:r>
                        <a:rPr lang="cs-CZ" dirty="0" smtClean="0"/>
                        <a:t>475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Dlouhodobé zprostředkování transferů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387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Nadpis 1"/>
          <p:cNvSpPr>
            <a:spLocks noGrp="1"/>
          </p:cNvSpPr>
          <p:nvPr>
            <p:ph type="title" idx="4294967295"/>
          </p:nvPr>
        </p:nvSpPr>
        <p:spPr>
          <a:xfrm>
            <a:off x="2135560" y="476672"/>
            <a:ext cx="7704856" cy="86409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Průtokové transfery </a:t>
            </a:r>
            <a:br>
              <a:rPr lang="cs-CZ" altLang="cs-CZ" sz="2800" dirty="0">
                <a:latin typeface="Impact" pitchFamily="34" charset="0"/>
                <a:cs typeface="Arial" charset="0"/>
              </a:rPr>
            </a:br>
            <a:r>
              <a:rPr lang="cs-CZ" altLang="cs-CZ" sz="2800" dirty="0">
                <a:latin typeface="Impact" pitchFamily="34" charset="0"/>
                <a:cs typeface="Arial" charset="0"/>
              </a:rPr>
              <a:t>– vypořádání v běžném účetním období</a:t>
            </a:r>
          </a:p>
        </p:txBody>
      </p:sp>
      <p:graphicFrame>
        <p:nvGraphicFramePr>
          <p:cNvPr id="79908" name="Group 3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40622438"/>
              </p:ext>
            </p:extLst>
          </p:nvPr>
        </p:nvGraphicFramePr>
        <p:xfrm>
          <a:off x="1847851" y="1924050"/>
          <a:ext cx="8640763" cy="30175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3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Průtokový transfer ze SR</a:t>
                      </a:r>
                      <a:endParaRPr kumimoji="0" lang="cs-CZ" alt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cs-CZ" alt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</a:t>
                      </a:r>
                      <a:endParaRPr kumimoji="0" lang="cs-CZ" alt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Přijetí transferu na běžný účet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231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375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Převod transferu konečnému příjemci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375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231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Inkaso nespotřebované části transferu od příjemce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231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375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Vrácení nespotřebované části transferu poskytovateli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375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231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919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60648"/>
            <a:ext cx="9144000" cy="90805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 smtClean="0">
                <a:latin typeface="Impact" pitchFamily="34" charset="0"/>
                <a:cs typeface="Arial" charset="0"/>
              </a:rPr>
              <a:t>II. Půjčky</a:t>
            </a:r>
            <a:endParaRPr lang="cs-CZ" altLang="cs-CZ" sz="3600" dirty="0">
              <a:latin typeface="Impact" pitchFamily="34" charset="0"/>
              <a:cs typeface="Arial" charset="0"/>
            </a:endParaRPr>
          </a:p>
        </p:txBody>
      </p:sp>
      <p:sp>
        <p:nvSpPr>
          <p:cNvPr id="84995" name="Rectangle 3"/>
          <p:cNvSpPr>
            <a:spLocks noGrp="1"/>
          </p:cNvSpPr>
          <p:nvPr>
            <p:ph type="body" idx="4294967295"/>
          </p:nvPr>
        </p:nvSpPr>
        <p:spPr>
          <a:xfrm>
            <a:off x="1919537" y="1340770"/>
            <a:ext cx="8569077" cy="453650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algn="just">
              <a:buNone/>
            </a:pPr>
            <a:r>
              <a:rPr lang="cs-CZ" altLang="cs-CZ" b="1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Zobrazení v rozpočtu</a:t>
            </a:r>
          </a:p>
          <a:p>
            <a:pPr marL="274320" lvl="1" algn="just"/>
            <a:r>
              <a:rPr lang="cs-CZ" altLang="cs-CZ" dirty="0">
                <a:solidFill>
                  <a:srgbClr val="FF0000"/>
                </a:solidFill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přijatá půjčka – vždy ve tř. 8 – financování</a:t>
            </a:r>
          </a:p>
          <a:p>
            <a:pPr marL="274320" lvl="2" indent="-274320" algn="just">
              <a:buNone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(8xx3, splátky jistiny 8xx4, úroky, další náklady tř. 5)</a:t>
            </a:r>
          </a:p>
          <a:p>
            <a:pPr marL="274320" lvl="1" algn="just"/>
            <a:r>
              <a:rPr lang="cs-CZ" altLang="cs-CZ" dirty="0">
                <a:solidFill>
                  <a:srgbClr val="FF0000"/>
                </a:solidFill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poskytnutá půjčka – důvod poskytnutí </a:t>
            </a: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?</a:t>
            </a:r>
          </a:p>
          <a:p>
            <a:pPr marL="548640" lvl="3" indent="-274320" algn="just">
              <a:buNone/>
            </a:pPr>
            <a:r>
              <a:rPr lang="cs-CZ" altLang="cs-CZ" sz="22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- řízení likvidity, snaha o lepší zhodnocení dočasně volných peněžních prostředků </a:t>
            </a:r>
          </a:p>
          <a:p>
            <a:pPr marL="548640" lvl="3" indent="-274320" algn="just">
              <a:buNone/>
            </a:pPr>
            <a:r>
              <a:rPr lang="cs-CZ" altLang="cs-CZ" sz="22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 </a:t>
            </a:r>
            <a:r>
              <a:rPr lang="cs-CZ" altLang="cs-CZ" sz="2200" dirty="0">
                <a:solidFill>
                  <a:srgbClr val="FF0000"/>
                </a:solidFill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tř. 8 – financování </a:t>
            </a:r>
            <a:r>
              <a:rPr lang="cs-CZ" altLang="cs-CZ" sz="22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(8xx8)</a:t>
            </a:r>
          </a:p>
          <a:p>
            <a:pPr marL="777240" lvl="5" indent="-274320" algn="just"/>
            <a:r>
              <a:rPr lang="cs-CZ" altLang="cs-CZ" sz="22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 splátky jistiny ve tř. 8 (8xx7), výnos operace tř. 2</a:t>
            </a:r>
          </a:p>
          <a:p>
            <a:pPr marL="548640" lvl="3" indent="-274320" algn="just">
              <a:buNone/>
            </a:pPr>
            <a:r>
              <a:rPr lang="cs-CZ" altLang="cs-CZ" sz="22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- sledování rozpočtové politiky </a:t>
            </a:r>
          </a:p>
          <a:p>
            <a:pPr marL="548640" lvl="3" indent="-274320" algn="just">
              <a:buNone/>
            </a:pPr>
            <a:r>
              <a:rPr lang="cs-CZ" altLang="cs-CZ" sz="22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	 </a:t>
            </a:r>
            <a:r>
              <a:rPr lang="cs-CZ" altLang="cs-CZ" sz="2200" dirty="0">
                <a:solidFill>
                  <a:srgbClr val="FF0000"/>
                </a:solidFill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ve výdajích </a:t>
            </a:r>
            <a:r>
              <a:rPr lang="cs-CZ" altLang="cs-CZ" sz="22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(56xx, 64xx)</a:t>
            </a:r>
          </a:p>
          <a:p>
            <a:pPr marL="777240" lvl="5" indent="-274320" algn="just"/>
            <a:r>
              <a:rPr lang="cs-CZ" altLang="cs-CZ" sz="22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splátky v nedaňových příjmech  (24xx</a:t>
            </a:r>
            <a:r>
              <a:rPr lang="cs-CZ" altLang="cs-CZ" sz="2200" dirty="0" smtClean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)</a:t>
            </a:r>
          </a:p>
          <a:p>
            <a:pPr marL="502920" lvl="5" indent="0" algn="just">
              <a:buNone/>
            </a:pPr>
            <a:endParaRPr lang="cs-CZ" altLang="cs-CZ" sz="2200" dirty="0">
              <a:latin typeface="Gentium Basic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pPr marL="502920" lvl="4" indent="-274320" algn="just">
              <a:buNone/>
            </a:pPr>
            <a:r>
              <a:rPr lang="cs-CZ" altLang="cs-CZ" sz="2400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pozn. 62xx Nákup akcií a majetkových podílů	</a:t>
            </a:r>
          </a:p>
        </p:txBody>
      </p:sp>
    </p:spTree>
    <p:extLst>
      <p:ext uri="{BB962C8B-B14F-4D97-AF65-F5344CB8AC3E}">
        <p14:creationId xmlns:p14="http://schemas.microsoft.com/office/powerpoint/2010/main" val="305480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1"/>
            <a:ext cx="9144000" cy="1052513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Přijaté půjčky</a:t>
            </a:r>
          </a:p>
        </p:txBody>
      </p:sp>
      <p:sp>
        <p:nvSpPr>
          <p:cNvPr id="86019" name="Rectangle 3"/>
          <p:cNvSpPr>
            <a:spLocks noGrp="1"/>
          </p:cNvSpPr>
          <p:nvPr>
            <p:ph type="body" idx="4294967295"/>
          </p:nvPr>
        </p:nvSpPr>
        <p:spPr>
          <a:xfrm>
            <a:off x="2135560" y="1844824"/>
            <a:ext cx="8532440" cy="396044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Vznik závazku tyto prostředky v budoucnosti splatit</a:t>
            </a: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Zobrazí se jako financující operace</a:t>
            </a: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Krátkodobé závazky (do 1 roku)</a:t>
            </a: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Dlouhodobé závazky</a:t>
            </a: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Návratné finanční výpomoci</a:t>
            </a:r>
          </a:p>
        </p:txBody>
      </p:sp>
    </p:spTree>
    <p:extLst>
      <p:ext uri="{BB962C8B-B14F-4D97-AF65-F5344CB8AC3E}">
        <p14:creationId xmlns:p14="http://schemas.microsoft.com/office/powerpoint/2010/main" val="15003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Nadpis 1"/>
          <p:cNvSpPr>
            <a:spLocks noGrp="1"/>
          </p:cNvSpPr>
          <p:nvPr>
            <p:ph type="title" idx="4294967295"/>
          </p:nvPr>
        </p:nvSpPr>
        <p:spPr>
          <a:xfrm>
            <a:off x="1507232" y="0"/>
            <a:ext cx="9144000" cy="9906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Úvěr přijatý na ZBÚ – na pořízení DM</a:t>
            </a:r>
          </a:p>
        </p:txBody>
      </p:sp>
      <p:sp>
        <p:nvSpPr>
          <p:cNvPr id="89091" name="Zástupný symbol pro obsah 3"/>
          <p:cNvSpPr>
            <a:spLocks noGrp="1"/>
          </p:cNvSpPr>
          <p:nvPr>
            <p:ph sz="quarter" idx="4294967295"/>
          </p:nvPr>
        </p:nvSpPr>
        <p:spPr>
          <a:xfrm>
            <a:off x="1775520" y="1340768"/>
            <a:ext cx="8643938" cy="468052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Přijetí </a:t>
            </a:r>
            <a:r>
              <a:rPr lang="cs-CZ" altLang="cs-CZ" sz="18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krátkodobého</a:t>
            </a: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 úvěru a jeho splátky: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MD 	D 	pol. 	  §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231		8113	  ----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281        </a:t>
            </a: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  ----</a:t>
            </a: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  ----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281		  ----	  ----</a:t>
            </a:r>
          </a:p>
          <a:p>
            <a:pPr algn="just"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231	8114	  ----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Přijetí </a:t>
            </a:r>
            <a:r>
              <a:rPr lang="cs-CZ" altLang="cs-CZ" sz="1800" b="1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dlouhodobého </a:t>
            </a: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úvěru a jeho splátky: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MD 	D 	pol. 	  §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231		8123	  ----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451       </a:t>
            </a:r>
            <a:r>
              <a:rPr lang="cs-CZ" altLang="cs-CZ" sz="1800" dirty="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----	  ----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451		  ----	  ----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			231	8124	  ----</a:t>
            </a:r>
          </a:p>
          <a:p>
            <a:pPr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Pozn.: Dále účtujeme o úvěrovém rámci v </a:t>
            </a:r>
            <a:r>
              <a:rPr lang="cs-CZ" altLang="cs-CZ" sz="1800" dirty="0" err="1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podrozvaze</a:t>
            </a:r>
            <a:r>
              <a:rPr lang="cs-CZ" altLang="cs-CZ" sz="1800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 (blíže viz následující příklad)</a:t>
            </a:r>
          </a:p>
        </p:txBody>
      </p:sp>
    </p:spTree>
    <p:extLst>
      <p:ext uri="{BB962C8B-B14F-4D97-AF65-F5344CB8AC3E}">
        <p14:creationId xmlns:p14="http://schemas.microsoft.com/office/powerpoint/2010/main" val="3512559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Nadpis 1"/>
          <p:cNvSpPr>
            <a:spLocks noGrp="1"/>
          </p:cNvSpPr>
          <p:nvPr>
            <p:ph type="title" idx="4294967295"/>
          </p:nvPr>
        </p:nvSpPr>
        <p:spPr>
          <a:xfrm>
            <a:off x="1517937" y="0"/>
            <a:ext cx="9144000" cy="9906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Úvěr čerpaný přímo z úvěrového účtu</a:t>
            </a:r>
          </a:p>
        </p:txBody>
      </p:sp>
      <p:sp>
        <p:nvSpPr>
          <p:cNvPr id="9011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919536" y="1124744"/>
            <a:ext cx="8424936" cy="496855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marL="457200" indent="-457200" algn="just">
              <a:buFontTx/>
              <a:buAutoNum type="arabicPeriod"/>
            </a:pPr>
            <a:r>
              <a:rPr lang="cs-CZ" altLang="cs-CZ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Předpis výše úvěrového rámce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991 nebo 992  MD/999 D</a:t>
            </a:r>
          </a:p>
          <a:p>
            <a:pPr marL="457200" indent="-457200" algn="just">
              <a:buFontTx/>
              <a:buAutoNum type="arabicPeriod"/>
            </a:pPr>
            <a:r>
              <a:rPr lang="cs-CZ" altLang="cs-CZ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Předpis faktury 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(např. na výstavbu kanalizace)</a:t>
            </a:r>
          </a:p>
          <a:p>
            <a:pPr lvl="1"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Předpis </a:t>
            </a:r>
            <a:r>
              <a:rPr lang="cs-CZ" altLang="cs-CZ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dlouhodobého podmíněného závazku 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(smlouva o dílo)     					</a:t>
            </a:r>
            <a:r>
              <a:rPr lang="cs-CZ" altLang="cs-CZ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cs-CZ" altLang="cs-CZ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999 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MD / 971, 972 D</a:t>
            </a:r>
          </a:p>
          <a:p>
            <a:pPr lvl="1"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Faktura přijatá			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042 MD / 321 D</a:t>
            </a:r>
          </a:p>
          <a:p>
            <a:pPr lvl="1" algn="just">
              <a:buFontTx/>
              <a:buNone/>
            </a:pPr>
            <a:r>
              <a:rPr lang="cs-CZ" altLang="cs-CZ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Odúčtování podmíněného závazku 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(ve chvíli zaúčtování na 321 )</a:t>
            </a:r>
          </a:p>
          <a:p>
            <a:pPr lvl="1" algn="just">
              <a:buFontTx/>
              <a:buNone/>
            </a:pP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					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971, 972 MD / 999 D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Úhrada faktury z úvěru 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(pokud lze softwarově zajistit zobrazení přijetí úvěru v rozpočtu) </a:t>
            </a:r>
            <a:r>
              <a:rPr lang="cs-CZ" alt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321 MD / 281, 451 D   6121 pol.   2321 § </a:t>
            </a:r>
          </a:p>
          <a:p>
            <a:pPr lvl="3" algn="just">
              <a:buFontTx/>
              <a:buNone/>
            </a:pPr>
            <a:r>
              <a:rPr lang="cs-CZ" alt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alt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Pozn. Neúčtováno o položce 8123 (příp. 8113), v rozpočtu se ale musejí projevit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altLang="cs-CZ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Splátka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: 			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281, 451 MD / 231 D   8124 pol.  0000 §</a:t>
            </a:r>
          </a:p>
          <a:p>
            <a:pPr marL="457200" indent="-457200" algn="just">
              <a:buNone/>
            </a:pP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altLang="cs-CZ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Odúčtování části úvěrového rámce </a:t>
            </a:r>
            <a:r>
              <a:rPr lang="cs-CZ" altLang="cs-CZ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(ve chvíli zaúčtování na 281, 451)</a:t>
            </a:r>
            <a:r>
              <a:rPr lang="cs-CZ" altLang="cs-CZ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			999 MD / 991, 992 D</a:t>
            </a:r>
          </a:p>
        </p:txBody>
      </p:sp>
    </p:spTree>
    <p:extLst>
      <p:ext uri="{BB962C8B-B14F-4D97-AF65-F5344CB8AC3E}">
        <p14:creationId xmlns:p14="http://schemas.microsoft.com/office/powerpoint/2010/main" val="2893148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0"/>
            <a:ext cx="9144000" cy="11430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Poskytnuté půjčky</a:t>
            </a:r>
          </a:p>
        </p:txBody>
      </p:sp>
      <p:sp>
        <p:nvSpPr>
          <p:cNvPr id="92163" name="Rectangle 3"/>
          <p:cNvSpPr>
            <a:spLocks noGrp="1"/>
          </p:cNvSpPr>
          <p:nvPr>
            <p:ph type="body" idx="4294967295"/>
          </p:nvPr>
        </p:nvSpPr>
        <p:spPr>
          <a:xfrm>
            <a:off x="2063553" y="1412777"/>
            <a:ext cx="8353622" cy="460851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rmAutofit/>
          </a:bodyPr>
          <a:lstStyle/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pohledávka ÚSC vůči jinému subjektu</a:t>
            </a: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důvod poskytování</a:t>
            </a: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krátkodobé, dlouhodobé poskytnuté půjčky</a:t>
            </a:r>
          </a:p>
        </p:txBody>
      </p:sp>
    </p:spTree>
    <p:extLst>
      <p:ext uri="{BB962C8B-B14F-4D97-AF65-F5344CB8AC3E}">
        <p14:creationId xmlns:p14="http://schemas.microsoft.com/office/powerpoint/2010/main" val="567357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 idx="4294967295"/>
          </p:nvPr>
        </p:nvSpPr>
        <p:spPr>
          <a:xfrm>
            <a:off x="2135560" y="476672"/>
            <a:ext cx="7992888" cy="720080"/>
          </a:xfrm>
          <a:noFill/>
          <a:ln/>
        </p:spPr>
        <p:txBody>
          <a:bodyPr>
            <a:normAutofit/>
          </a:bodyPr>
          <a:lstStyle/>
          <a:p>
            <a:pPr algn="ctr"/>
            <a:r>
              <a:rPr lang="cs-CZ" altLang="cs-CZ" sz="3600" dirty="0" smtClean="0">
                <a:latin typeface="Impact" pitchFamily="34" charset="0"/>
                <a:cs typeface="Arial" charset="0"/>
              </a:rPr>
              <a:t>I. Transfery </a:t>
            </a:r>
            <a:endParaRPr lang="cs-CZ" altLang="cs-CZ" sz="3600" dirty="0">
              <a:latin typeface="Impact" pitchFamily="34" charset="0"/>
              <a:cs typeface="Arial" charset="0"/>
            </a:endParaRPr>
          </a:p>
        </p:txBody>
      </p:sp>
      <p:sp>
        <p:nvSpPr>
          <p:cNvPr id="72707" name="Rectangle 3"/>
          <p:cNvSpPr>
            <a:spLocks noGrp="1"/>
          </p:cNvSpPr>
          <p:nvPr>
            <p:ph type="body" idx="4294967295"/>
          </p:nvPr>
        </p:nvSpPr>
        <p:spPr>
          <a:xfrm>
            <a:off x="2135560" y="1556792"/>
            <a:ext cx="7992888" cy="439248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Projev přerozdělovacích procesů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uvnitř veřejného sektoru, 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směřující k jiným subjektům – NNO, ziskový sektor</a:t>
            </a:r>
          </a:p>
          <a:p>
            <a:pPr lvl="1" algn="just">
              <a:buFontTx/>
              <a:buNone/>
            </a:pPr>
            <a:endParaRPr lang="cs-CZ" altLang="cs-CZ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přijaté dotace, </a:t>
            </a: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poskytované dotace </a:t>
            </a:r>
          </a:p>
          <a:p>
            <a:pPr algn="just">
              <a:buFontTx/>
              <a:buNone/>
            </a:pPr>
            <a:endParaRPr lang="cs-CZ" altLang="cs-CZ" dirty="0">
              <a:latin typeface="Gentium Basic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pPr algn="just">
              <a:buFontTx/>
              <a:buNone/>
            </a:pPr>
            <a:r>
              <a:rPr lang="cs-CZ" altLang="cs-CZ" dirty="0" smtClean="0">
                <a:solidFill>
                  <a:srgbClr val="FF0000"/>
                </a:solidFill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ČÚS </a:t>
            </a:r>
            <a:r>
              <a:rPr lang="cs-CZ" altLang="cs-CZ" dirty="0">
                <a:solidFill>
                  <a:srgbClr val="FF0000"/>
                </a:solidFill>
                <a:latin typeface="Gentium Basic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č. 703</a:t>
            </a:r>
          </a:p>
        </p:txBody>
      </p:sp>
    </p:spTree>
    <p:extLst>
      <p:ext uri="{BB962C8B-B14F-4D97-AF65-F5344CB8AC3E}">
        <p14:creationId xmlns:p14="http://schemas.microsoft.com/office/powerpoint/2010/main" val="322617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0"/>
            <a:ext cx="9144000" cy="1219200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Poskytnuté návratné finanční výpomoci</a:t>
            </a:r>
          </a:p>
        </p:txBody>
      </p:sp>
      <p:sp>
        <p:nvSpPr>
          <p:cNvPr id="93187" name="Rectangle 3"/>
          <p:cNvSpPr>
            <a:spLocks noGrp="1"/>
          </p:cNvSpPr>
          <p:nvPr>
            <p:ph type="body" idx="4294967295"/>
          </p:nvPr>
        </p:nvSpPr>
        <p:spPr>
          <a:xfrm>
            <a:off x="1775520" y="1556792"/>
            <a:ext cx="8496944" cy="439248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marL="990600" lvl="1" indent="-533400" algn="just">
              <a:buNone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316 – Poskytnuté návratné finanční výpomoci krátkodobé</a:t>
            </a:r>
          </a:p>
          <a:p>
            <a:pPr marL="990600" lvl="1" indent="-533400" algn="just">
              <a:buNone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462 – Poskytnuté návratné finanční výpomoci dlouhodobé</a:t>
            </a:r>
          </a:p>
          <a:p>
            <a:pPr marL="990600" lvl="1" indent="-533400" algn="just">
              <a:buNone/>
            </a:pPr>
            <a:r>
              <a:rPr lang="cs-CZ" altLang="cs-CZ" sz="3200" dirty="0">
                <a:latin typeface="Gentium Basic"/>
                <a:ea typeface="Arial Unicode MS" pitchFamily="34" charset="-128"/>
                <a:cs typeface="Arial Unicode MS" pitchFamily="34" charset="-128"/>
              </a:rPr>
              <a:t>067 – Dlouhodobé půjčky</a:t>
            </a:r>
          </a:p>
        </p:txBody>
      </p:sp>
    </p:spTree>
    <p:extLst>
      <p:ext uri="{BB962C8B-B14F-4D97-AF65-F5344CB8AC3E}">
        <p14:creationId xmlns:p14="http://schemas.microsoft.com/office/powerpoint/2010/main" val="22563941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/>
          </p:cNvSpPr>
          <p:nvPr>
            <p:ph type="title" idx="4294967295"/>
          </p:nvPr>
        </p:nvSpPr>
        <p:spPr>
          <a:xfrm>
            <a:off x="1521183" y="0"/>
            <a:ext cx="9144000" cy="105273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Účtování o termínovaných vkladech</a:t>
            </a:r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1991544" y="1700808"/>
            <a:ext cx="8136904" cy="460851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Autofit/>
          </a:bodyPr>
          <a:lstStyle/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244 – Termínované vklady krátkodobé</a:t>
            </a:r>
          </a:p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068 – Termínované vklady dlouhodobé</a:t>
            </a:r>
          </a:p>
          <a:p>
            <a:pPr marL="990600" lvl="1" indent="-533400" algn="just">
              <a:buNone/>
            </a:pP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Rozpočtová skladba:</a:t>
            </a:r>
          </a:p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8117, 8127 – přijetí prostředků na termínovaném vkladu</a:t>
            </a:r>
          </a:p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8118, 8128 – převod prostředků z termínovaného vkladu (rušení termínovaného vkladu)</a:t>
            </a:r>
          </a:p>
          <a:p>
            <a:pPr marL="990600" lvl="1" indent="-533400" algn="just">
              <a:buNone/>
            </a:pPr>
            <a:r>
              <a:rPr lang="cs-CZ" altLang="cs-CZ" sz="2800" dirty="0">
                <a:latin typeface="Gentium Basic"/>
                <a:ea typeface="Arial Unicode MS" pitchFamily="34" charset="-128"/>
                <a:cs typeface="Arial Unicode MS" pitchFamily="34" charset="-128"/>
              </a:rPr>
              <a:t>Pozn. obdobně RS u ZBÚ - pro převod prostředků ze ZBÚ ve prospěch TV a zpět</a:t>
            </a:r>
          </a:p>
          <a:p>
            <a:pPr marL="990600" lvl="1" indent="-533400" algn="just">
              <a:buNone/>
            </a:pPr>
            <a:endParaRPr lang="cs-CZ" altLang="cs-CZ" sz="28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8159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 idx="4294967295"/>
          </p:nvPr>
        </p:nvSpPr>
        <p:spPr>
          <a:xfrm>
            <a:off x="2063552" y="332656"/>
            <a:ext cx="7992888" cy="864096"/>
          </a:xfrm>
          <a:noFill/>
          <a:ln/>
        </p:spPr>
        <p:txBody>
          <a:bodyPr/>
          <a:lstStyle/>
          <a:p>
            <a:pPr algn="ctr"/>
            <a:r>
              <a:rPr lang="cs-CZ" altLang="cs-CZ" sz="3600" dirty="0">
                <a:latin typeface="Impact" pitchFamily="34" charset="0"/>
                <a:cs typeface="Arial" charset="0"/>
              </a:rPr>
              <a:t>Přijaté transfery</a:t>
            </a:r>
          </a:p>
        </p:txBody>
      </p:sp>
      <p:sp>
        <p:nvSpPr>
          <p:cNvPr id="73731" name="Rectangle 3"/>
          <p:cNvSpPr>
            <a:spLocks noGrp="1"/>
          </p:cNvSpPr>
          <p:nvPr>
            <p:ph type="body" idx="4294967295"/>
          </p:nvPr>
        </p:nvSpPr>
        <p:spPr>
          <a:xfrm>
            <a:off x="1991545" y="1340768"/>
            <a:ext cx="8064896" cy="475252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>
            <a:noAutofit/>
          </a:bodyPr>
          <a:lstStyle/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Dotace, které plynou do rozpočtů ÚSC</a:t>
            </a:r>
          </a:p>
          <a:p>
            <a:pPr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Členění dle různých kritérií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dle poskytovatele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dle účelovosti </a:t>
            </a: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účelové</a:t>
            </a: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neúčelové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dle </a:t>
            </a:r>
            <a:r>
              <a:rPr lang="cs-CZ" altLang="cs-CZ" dirty="0" err="1">
                <a:latin typeface="Gentium Basic"/>
                <a:ea typeface="Arial Unicode MS" pitchFamily="34" charset="-128"/>
                <a:cs typeface="Arial Unicode MS" pitchFamily="34" charset="-128"/>
              </a:rPr>
              <a:t>nárokovosti</a:t>
            </a:r>
            <a:endParaRPr lang="cs-CZ" altLang="cs-CZ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nárokové</a:t>
            </a: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nenárokové</a:t>
            </a:r>
          </a:p>
          <a:p>
            <a:pPr lvl="1" algn="just">
              <a:buFontTx/>
              <a:buChar char="•"/>
            </a:pPr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dle vypořádání dotací </a:t>
            </a:r>
          </a:p>
          <a:p>
            <a:pPr lvl="2" algn="just"/>
            <a:r>
              <a:rPr lang="cs-CZ" altLang="cs-CZ" dirty="0">
                <a:latin typeface="Gentium Basic"/>
                <a:ea typeface="Arial Unicode MS" pitchFamily="34" charset="-128"/>
                <a:cs typeface="Arial Unicode MS" pitchFamily="34" charset="-128"/>
              </a:rPr>
              <a:t>(ne)podléhající finančnímu vypořádání s poskytovatelem po skončení rozpočtového </a:t>
            </a:r>
            <a:r>
              <a:rPr lang="cs-CZ" altLang="cs-CZ" dirty="0" smtClean="0">
                <a:latin typeface="Gentium Basic"/>
                <a:ea typeface="Arial Unicode MS" pitchFamily="34" charset="-128"/>
                <a:cs typeface="Arial Unicode MS" pitchFamily="34" charset="-128"/>
              </a:rPr>
              <a:t>roku</a:t>
            </a:r>
            <a:endParaRPr lang="cs-CZ" altLang="cs-CZ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375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 idx="4294967295"/>
          </p:nvPr>
        </p:nvSpPr>
        <p:spPr>
          <a:xfrm>
            <a:off x="1847528" y="548682"/>
            <a:ext cx="8820472" cy="3137948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 smtClean="0">
                <a:latin typeface="Impact" pitchFamily="34" charset="0"/>
                <a:cs typeface="Arial" charset="0"/>
              </a:rPr>
              <a:t>UKÁZKY ZAÚČTOVÁNÍ ZÁKLADNÍCH ÚČETNÍCH OPERACÍ</a:t>
            </a:r>
            <a:br>
              <a:rPr lang="cs-CZ" altLang="cs-CZ" sz="2800" dirty="0" smtClean="0">
                <a:latin typeface="Impact" pitchFamily="34" charset="0"/>
                <a:cs typeface="Arial" charset="0"/>
              </a:rPr>
            </a:br>
            <a:r>
              <a:rPr lang="cs-CZ" altLang="cs-CZ" sz="2800" dirty="0" smtClean="0">
                <a:latin typeface="Impact" pitchFamily="34" charset="0"/>
                <a:cs typeface="Arial" charset="0"/>
              </a:rPr>
              <a:t/>
            </a:r>
            <a:br>
              <a:rPr lang="cs-CZ" altLang="cs-CZ" sz="2800" dirty="0" smtClean="0">
                <a:latin typeface="Impact" pitchFamily="34" charset="0"/>
                <a:cs typeface="Arial" charset="0"/>
              </a:rPr>
            </a:br>
            <a:r>
              <a:rPr lang="cs-CZ" altLang="cs-CZ" sz="2800" dirty="0" smtClean="0">
                <a:latin typeface="Impact" pitchFamily="34" charset="0"/>
                <a:cs typeface="Arial" charset="0"/>
              </a:rPr>
              <a:t/>
            </a:r>
            <a:br>
              <a:rPr lang="cs-CZ" altLang="cs-CZ" sz="2800" dirty="0" smtClean="0">
                <a:latin typeface="Impact" pitchFamily="34" charset="0"/>
                <a:cs typeface="Arial" charset="0"/>
              </a:rPr>
            </a:br>
            <a:r>
              <a:rPr lang="cs-CZ" altLang="cs-CZ" sz="2800" dirty="0">
                <a:latin typeface="Impact" pitchFamily="34" charset="0"/>
                <a:cs typeface="Arial" charset="0"/>
              </a:rPr>
              <a:t>Přijetí neinvestičního transferu bez povinnosti finančního vypořádání, realizace a přijetí transferu proběhne ve stejném účetním období</a:t>
            </a:r>
            <a:r>
              <a:rPr lang="cs-CZ" altLang="cs-CZ" sz="2800" dirty="0" smtClean="0">
                <a:latin typeface="Impact" pitchFamily="34" charset="0"/>
                <a:cs typeface="Arial" charset="0"/>
              </a:rPr>
              <a:t/>
            </a:r>
            <a:br>
              <a:rPr lang="cs-CZ" altLang="cs-CZ" sz="2800" dirty="0" smtClean="0">
                <a:latin typeface="Impact" pitchFamily="34" charset="0"/>
                <a:cs typeface="Arial" charset="0"/>
              </a:rPr>
            </a:br>
            <a:endParaRPr lang="cs-CZ" altLang="cs-CZ" sz="2800" dirty="0">
              <a:latin typeface="Impact" pitchFamily="34" charset="0"/>
              <a:cs typeface="Arial" charset="0"/>
            </a:endParaRPr>
          </a:p>
        </p:txBody>
      </p:sp>
      <p:graphicFrame>
        <p:nvGraphicFramePr>
          <p:cNvPr id="75804" name="Group 28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953125473"/>
              </p:ext>
            </p:extLst>
          </p:nvPr>
        </p:nvGraphicFramePr>
        <p:xfrm>
          <a:off x="2027237" y="4103460"/>
          <a:ext cx="8640763" cy="24688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4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3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3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Neinvestiční transfer ze </a:t>
                      </a:r>
                      <a:r>
                        <a:rPr kumimoji="0" lang="cs-CZ" altLang="cs-CZ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státního rozpočtu</a:t>
                      </a:r>
                      <a:endParaRPr kumimoji="0" lang="cs-CZ" alt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cs-CZ" alt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</a:t>
                      </a:r>
                      <a:endParaRPr kumimoji="0" lang="cs-CZ" alt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Vznik pohledávky za poskytovatelem transferu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346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672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Přijetí transferu na běžný účet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231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346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7532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/>
          </p:nvPr>
        </p:nvSpPr>
        <p:spPr>
          <a:xfrm>
            <a:off x="2135560" y="404664"/>
            <a:ext cx="6408712" cy="57606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200" dirty="0">
                <a:latin typeface="Impact" pitchFamily="34" charset="0"/>
                <a:cs typeface="Arial" charset="0"/>
              </a:rPr>
              <a:t>Souhrnný dotační vztah</a:t>
            </a:r>
          </a:p>
        </p:txBody>
      </p:sp>
      <p:graphicFrame>
        <p:nvGraphicFramePr>
          <p:cNvPr id="75804" name="Group 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8667714"/>
              </p:ext>
            </p:extLst>
          </p:nvPr>
        </p:nvGraphicFramePr>
        <p:xfrm>
          <a:off x="2135561" y="1484785"/>
          <a:ext cx="7543801" cy="138356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32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4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9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337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0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Předpis transferu v celkové roční výši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346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672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7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Přijetí transferu na běžný účet (ve výši 1/12)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231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346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1991544" y="836712"/>
            <a:ext cx="6997824" cy="654968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>
              <a:spcBef>
                <a:spcPct val="0"/>
              </a:spcBef>
              <a:defRPr/>
            </a:pPr>
            <a:endParaRPr lang="cs-CZ" altLang="cs-CZ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cs-CZ" alt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 bez časového rozlišení – stejné jako předchozí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991544" y="3068960"/>
            <a:ext cx="6781800" cy="432048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cs-CZ" alt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b)  s časovým rozlišením</a:t>
            </a:r>
          </a:p>
        </p:txBody>
      </p:sp>
      <p:graphicFrame>
        <p:nvGraphicFramePr>
          <p:cNvPr id="6" name="Group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951656"/>
              </p:ext>
            </p:extLst>
          </p:nvPr>
        </p:nvGraphicFramePr>
        <p:xfrm>
          <a:off x="2123006" y="3679711"/>
          <a:ext cx="7543801" cy="153183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32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4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9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119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Předpis transferu v celkové roční výši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346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384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Měsíční rozpouštění časového rozlišení transferu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384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672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5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Přijetí transferu na běžný účet (ve výši 1/12)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231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346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L="79832" marR="798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961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 idx="4294967295"/>
          </p:nvPr>
        </p:nvSpPr>
        <p:spPr>
          <a:xfrm>
            <a:off x="2135560" y="404664"/>
            <a:ext cx="8136904" cy="936104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Neinvestiční transfer </a:t>
            </a:r>
            <a:br>
              <a:rPr lang="cs-CZ" altLang="cs-CZ" sz="2800" dirty="0">
                <a:latin typeface="Impact" pitchFamily="34" charset="0"/>
                <a:cs typeface="Arial" charset="0"/>
              </a:rPr>
            </a:br>
            <a:r>
              <a:rPr lang="cs-CZ" altLang="cs-CZ" sz="2800" dirty="0">
                <a:latin typeface="Impact" pitchFamily="34" charset="0"/>
                <a:cs typeface="Arial" charset="0"/>
              </a:rPr>
              <a:t>- vypořádání v běžném účetním období, záloha</a:t>
            </a:r>
          </a:p>
        </p:txBody>
      </p:sp>
      <p:graphicFrame>
        <p:nvGraphicFramePr>
          <p:cNvPr id="7685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527253"/>
              </p:ext>
            </p:extLst>
          </p:nvPr>
        </p:nvGraphicFramePr>
        <p:xfrm>
          <a:off x="1703512" y="1628776"/>
          <a:ext cx="8712968" cy="451326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99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7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2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Neinvestiční transfer ze SR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</a:t>
                      </a: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(1)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(Předpis pohledávky za poskytovatelem transferu)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(915)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(999)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Přijetí transferu na běžný účet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231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374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3a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Čerpání dotace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Skutečná výše (vyšší než přijatá záloha)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  <a:defRPr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(Odúčtování podmíněné pohledávky)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Zúčtování přijaté zálohy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374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346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4a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Přijetí doplatku transferu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231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346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8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3b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Čerpání transferu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Skutečná výše (nižší než přijatá záloha)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Zúčtování přijaté zálohy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374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346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4b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Vratka nespotřebované části transferu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374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231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062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dpis 1"/>
          <p:cNvSpPr>
            <a:spLocks noGrp="1"/>
          </p:cNvSpPr>
          <p:nvPr>
            <p:ph type="title" idx="4294967295"/>
          </p:nvPr>
        </p:nvSpPr>
        <p:spPr>
          <a:xfrm>
            <a:off x="1919536" y="404664"/>
            <a:ext cx="8280920" cy="86409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Neinvestiční transfer </a:t>
            </a:r>
            <a:br>
              <a:rPr lang="cs-CZ" altLang="cs-CZ" sz="2800" dirty="0">
                <a:latin typeface="Impact" pitchFamily="34" charset="0"/>
                <a:cs typeface="Arial" charset="0"/>
              </a:rPr>
            </a:br>
            <a:r>
              <a:rPr lang="cs-CZ" altLang="cs-CZ" sz="2800" dirty="0">
                <a:latin typeface="Impact" pitchFamily="34" charset="0"/>
                <a:cs typeface="Arial" charset="0"/>
              </a:rPr>
              <a:t>- vypořádání v následujícím účetním období, záloha</a:t>
            </a:r>
          </a:p>
        </p:txBody>
      </p:sp>
      <p:graphicFrame>
        <p:nvGraphicFramePr>
          <p:cNvPr id="77881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674078"/>
              </p:ext>
            </p:extLst>
          </p:nvPr>
        </p:nvGraphicFramePr>
        <p:xfrm>
          <a:off x="1991545" y="1268760"/>
          <a:ext cx="8135937" cy="50901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82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8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Neinvestiční transfer ze SR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(1)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(Předpis pohledávky za poskytovatelem transferu)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(915,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955)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(999)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Příjem transferu 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231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374 (472)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Převod alikvotní části nároku (náklady kryté dotací) do příštího období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388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672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2. rok – vypořádání dotace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346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388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(Odúčtování podmíněné pohledávky 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(999)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(915,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955)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Zúčtování zálohy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374 (472)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346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5a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Doplatek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231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346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5b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Vratka dotace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374</a:t>
                      </a: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231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11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/>
          </p:nvPr>
        </p:nvSpPr>
        <p:spPr>
          <a:xfrm>
            <a:off x="2279576" y="620688"/>
            <a:ext cx="7560840" cy="864096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latin typeface="Impact" pitchFamily="34" charset="0"/>
                <a:cs typeface="Arial" charset="0"/>
              </a:rPr>
              <a:t>Poskytování transferů</a:t>
            </a:r>
            <a:br>
              <a:rPr lang="cs-CZ" altLang="cs-CZ" sz="2800" dirty="0">
                <a:latin typeface="Impact" pitchFamily="34" charset="0"/>
                <a:cs typeface="Arial" charset="0"/>
              </a:rPr>
            </a:br>
            <a:r>
              <a:rPr lang="cs-CZ" altLang="cs-CZ" sz="1800" dirty="0">
                <a:latin typeface="Impact" pitchFamily="34" charset="0"/>
                <a:cs typeface="Arial" charset="0"/>
              </a:rPr>
              <a:t/>
            </a:r>
            <a:br>
              <a:rPr lang="cs-CZ" altLang="cs-CZ" sz="1800" dirty="0">
                <a:latin typeface="Impact" pitchFamily="34" charset="0"/>
                <a:cs typeface="Arial" charset="0"/>
              </a:rPr>
            </a:br>
            <a:r>
              <a:rPr lang="cs-CZ" altLang="cs-CZ" sz="2800" dirty="0" err="1">
                <a:latin typeface="Impact" pitchFamily="34" charset="0"/>
                <a:cs typeface="Arial" charset="0"/>
              </a:rPr>
              <a:t>Podrozvahové</a:t>
            </a:r>
            <a:r>
              <a:rPr lang="cs-CZ" altLang="cs-CZ" sz="2800" dirty="0">
                <a:latin typeface="Impact" pitchFamily="34" charset="0"/>
                <a:cs typeface="Arial" charset="0"/>
              </a:rPr>
              <a:t> účty</a:t>
            </a:r>
          </a:p>
        </p:txBody>
      </p:sp>
      <p:graphicFrame>
        <p:nvGraphicFramePr>
          <p:cNvPr id="7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8497087"/>
              </p:ext>
            </p:extLst>
          </p:nvPr>
        </p:nvGraphicFramePr>
        <p:xfrm>
          <a:off x="1919536" y="1556792"/>
          <a:ext cx="8280920" cy="4211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8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3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8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Typ transferu</a:t>
                      </a:r>
                      <a:endParaRPr lang="cs-CZ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SÚ</a:t>
                      </a:r>
                      <a:endParaRPr lang="cs-CZ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Název účtu</a:t>
                      </a:r>
                      <a:endParaRPr lang="cs-CZ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Poznámka</a:t>
                      </a:r>
                      <a:endParaRPr lang="cs-CZ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1600" dirty="0" smtClean="0"/>
                        <a:t>Tuzemský</a:t>
                      </a:r>
                      <a:r>
                        <a:rPr lang="cs-CZ" sz="1600" baseline="0" dirty="0" smtClean="0"/>
                        <a:t> příjemce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916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Ostatní KPZ z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sz="1600" dirty="0" smtClean="0"/>
                        <a:t> ÚSC účtuje o skutečnosti,</a:t>
                      </a:r>
                      <a:r>
                        <a:rPr lang="cs-CZ" sz="1600" baseline="0" dirty="0" smtClean="0"/>
                        <a:t> která je podstatná a významná z hlediska posouzení její majetkoprávní situace,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/>
                        <a:t> účtuje k okamžiku přijatého rozhodnutí o přiznání daného transferu nebo podepsání smlouvy,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/>
                        <a:t> ve vnitřním předpise musí být stanoveny hladiny významnosti pro účtování na těchto účtech.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956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Ostatní</a:t>
                      </a:r>
                      <a:r>
                        <a:rPr lang="cs-CZ" sz="1600" baseline="0" dirty="0" smtClean="0"/>
                        <a:t> DPZ z transferů</a:t>
                      </a:r>
                      <a:endParaRPr lang="cs-CZ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1600" dirty="0" smtClean="0"/>
                        <a:t>Zahraniční příjemce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914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KPZ ze </a:t>
                      </a:r>
                      <a:r>
                        <a:rPr lang="cs-CZ" sz="1600" baseline="0" dirty="0" smtClean="0"/>
                        <a:t>zahraničních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sz="1600" dirty="0" smtClean="0"/>
                        <a:t> ÚSC</a:t>
                      </a:r>
                      <a:r>
                        <a:rPr lang="cs-CZ" sz="1600" baseline="0" dirty="0" smtClean="0"/>
                        <a:t> účtuje vždy,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aseline="0" dirty="0" smtClean="0"/>
                        <a:t> účtuje k okamžiku schválení poskytnutí transferu nebo pokud dojde k jiné skutečnosti, která zakládá možnost poskytnutí nebo zprostředkování takového transferu příjemci.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954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DPZ ze zahraničních transferů</a:t>
                      </a:r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59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35560" y="548680"/>
            <a:ext cx="7848872" cy="936104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Impact" panose="020B0806030902050204" pitchFamily="34" charset="0"/>
              </a:rPr>
              <a:t>Závazky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3233853"/>
              </p:ext>
            </p:extLst>
          </p:nvPr>
        </p:nvGraphicFramePr>
        <p:xfrm>
          <a:off x="2208213" y="1700213"/>
          <a:ext cx="7543800" cy="1925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60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Příjemce</a:t>
                      </a:r>
                      <a:endParaRPr lang="cs-CZ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SÚ</a:t>
                      </a:r>
                      <a:endParaRPr lang="cs-CZ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Název účtu</a:t>
                      </a:r>
                      <a:endParaRPr lang="cs-CZ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Kraj, obec, DSO, RRRS, PO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349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Závazky k vybraným místním vládním institucím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r>
                        <a:rPr lang="cs-CZ" dirty="0" smtClean="0"/>
                        <a:t>Ostatní subjekty (např.</a:t>
                      </a:r>
                      <a:r>
                        <a:rPr lang="cs-CZ" baseline="0" dirty="0" smtClean="0"/>
                        <a:t> Fyzické a právnické osoby, nadace, MAS,..)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345</a:t>
                      </a:r>
                      <a:endParaRPr lang="cs-CZ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Závazky</a:t>
                      </a:r>
                      <a:r>
                        <a:rPr lang="cs-CZ" baseline="0" dirty="0" smtClean="0"/>
                        <a:t> k osobám mimo vybrané vládní instituce</a:t>
                      </a:r>
                      <a:endParaRPr lang="cs-CZ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Nadpis 3"/>
          <p:cNvSpPr txBox="1">
            <a:spLocks/>
          </p:cNvSpPr>
          <p:nvPr/>
        </p:nvSpPr>
        <p:spPr>
          <a:xfrm>
            <a:off x="2135560" y="3933056"/>
            <a:ext cx="7848872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(Případně 347 – obcí se prakticky netýká)</a:t>
            </a:r>
          </a:p>
        </p:txBody>
      </p:sp>
    </p:spTree>
    <p:extLst>
      <p:ext uri="{BB962C8B-B14F-4D97-AF65-F5344CB8AC3E}">
        <p14:creationId xmlns:p14="http://schemas.microsoft.com/office/powerpoint/2010/main" val="20638418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894</Words>
  <Application>Microsoft Office PowerPoint</Application>
  <PresentationFormat>Širokoúhlá obrazovka</PresentationFormat>
  <Paragraphs>296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30" baseType="lpstr">
      <vt:lpstr>Arial</vt:lpstr>
      <vt:lpstr>Arial Unicode MS</vt:lpstr>
      <vt:lpstr>Calibri</vt:lpstr>
      <vt:lpstr>Calibri Light</vt:lpstr>
      <vt:lpstr>Gentium Basic</vt:lpstr>
      <vt:lpstr>Impact</vt:lpstr>
      <vt:lpstr>Tahoma</vt:lpstr>
      <vt:lpstr>Wingdings</vt:lpstr>
      <vt:lpstr>Motiv Office</vt:lpstr>
      <vt:lpstr>URVS (2. blok):  TRANSFERY, PŮJČKY</vt:lpstr>
      <vt:lpstr>I. Transfery </vt:lpstr>
      <vt:lpstr>Přijaté transfery</vt:lpstr>
      <vt:lpstr>UKÁZKY ZAÚČTOVÁNÍ ZÁKLADNÍCH ÚČETNÍCH OPERACÍ   Přijetí neinvestičního transferu bez povinnosti finančního vypořádání, realizace a přijetí transferu proběhne ve stejném účetním období </vt:lpstr>
      <vt:lpstr>Souhrnný dotační vztah</vt:lpstr>
      <vt:lpstr>Neinvestiční transfer  - vypořádání v běžném účetním období, záloha</vt:lpstr>
      <vt:lpstr>Neinvestiční transfer  - vypořádání v následujícím účetním období, záloha</vt:lpstr>
      <vt:lpstr>Poskytování transferů  Podrozvahové účty</vt:lpstr>
      <vt:lpstr>Závazky</vt:lpstr>
      <vt:lpstr>Zálohy</vt:lpstr>
      <vt:lpstr>Rozvahové a výsledkové účty</vt:lpstr>
      <vt:lpstr>Rozvahové účty - dohady</vt:lpstr>
      <vt:lpstr>Průtokové transfery</vt:lpstr>
      <vt:lpstr>Průtokové transfery  – vypořádání v běžném účetním období</vt:lpstr>
      <vt:lpstr>II. Půjčky</vt:lpstr>
      <vt:lpstr>Přijaté půjčky</vt:lpstr>
      <vt:lpstr>Úvěr přijatý na ZBÚ – na pořízení DM</vt:lpstr>
      <vt:lpstr>Úvěr čerpaný přímo z úvěrového účtu</vt:lpstr>
      <vt:lpstr>Poskytnuté půjčky</vt:lpstr>
      <vt:lpstr>Poskytnuté návratné finanční výpomoci</vt:lpstr>
      <vt:lpstr>Účtování o termínovaných vkladech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Peněžní fondy ÚSC</dc:title>
  <dc:creator>Hladká Marie</dc:creator>
  <cp:lastModifiedBy>user</cp:lastModifiedBy>
  <cp:revision>5</cp:revision>
  <dcterms:created xsi:type="dcterms:W3CDTF">2020-03-02T13:16:55Z</dcterms:created>
  <dcterms:modified xsi:type="dcterms:W3CDTF">2020-05-03T15:45:47Z</dcterms:modified>
</cp:coreProperties>
</file>