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1"/>
  </p:notesMasterIdLst>
  <p:handoutMasterIdLst>
    <p:handoutMasterId r:id="rId52"/>
  </p:handoutMasterIdLst>
  <p:sldIdLst>
    <p:sldId id="256" r:id="rId2"/>
    <p:sldId id="395" r:id="rId3"/>
    <p:sldId id="257" r:id="rId4"/>
    <p:sldId id="258" r:id="rId5"/>
    <p:sldId id="270" r:id="rId6"/>
    <p:sldId id="271" r:id="rId7"/>
    <p:sldId id="273" r:id="rId8"/>
    <p:sldId id="274" r:id="rId9"/>
    <p:sldId id="396" r:id="rId10"/>
    <p:sldId id="276" r:id="rId11"/>
    <p:sldId id="277" r:id="rId12"/>
    <p:sldId id="278" r:id="rId13"/>
    <p:sldId id="279" r:id="rId14"/>
    <p:sldId id="280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42" r:id="rId33"/>
    <p:sldId id="343" r:id="rId34"/>
    <p:sldId id="344" r:id="rId35"/>
    <p:sldId id="394" r:id="rId36"/>
    <p:sldId id="345" r:id="rId37"/>
    <p:sldId id="346" r:id="rId38"/>
    <p:sldId id="347" r:id="rId39"/>
    <p:sldId id="348" r:id="rId40"/>
    <p:sldId id="349" r:id="rId41"/>
    <p:sldId id="350" r:id="rId42"/>
    <p:sldId id="351" r:id="rId43"/>
    <p:sldId id="352" r:id="rId44"/>
    <p:sldId id="353" r:id="rId45"/>
    <p:sldId id="354" r:id="rId46"/>
    <p:sldId id="355" r:id="rId47"/>
    <p:sldId id="356" r:id="rId48"/>
    <p:sldId id="357" r:id="rId49"/>
    <p:sldId id="358" r:id="rId5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73" d="100"/>
          <a:sy n="73" d="100"/>
        </p:scale>
        <p:origin x="666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ÚČETNICTVÍ A ROZBORY VE VEŘEJNÉM SEKTORU (2. blok)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7. Přednáška</a:t>
            </a:r>
          </a:p>
          <a:p>
            <a:pPr algn="ctr"/>
            <a:r>
              <a:rPr lang="cs-CZ" dirty="0"/>
              <a:t>Rozpočet a hospodaření ÚSC</a:t>
            </a:r>
          </a:p>
          <a:p>
            <a:pPr algn="ctr"/>
            <a:r>
              <a:rPr lang="cs-CZ" dirty="0"/>
              <a:t>Ing. Marie Hladká,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799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600" dirty="0">
                <a:cs typeface="Calibri" panose="020F0502020204030204" pitchFamily="34" charset="0"/>
              </a:rPr>
              <a:t>Porušení rozpočtové </a:t>
            </a:r>
            <a:r>
              <a:rPr lang="cs-CZ" altLang="cs-CZ" sz="3600" dirty="0" smtClean="0">
                <a:cs typeface="Calibri" panose="020F0502020204030204" pitchFamily="34" charset="0"/>
              </a:rPr>
              <a:t>kázně PO</a:t>
            </a:r>
            <a:endParaRPr lang="cs-CZ" altLang="cs-CZ" sz="3600" dirty="0">
              <a:cs typeface="Calibri" panose="020F0502020204030204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  <a:buFontTx/>
              <a:buChar char="•"/>
            </a:pPr>
            <a:r>
              <a:rPr lang="cs-CZ" altLang="cs-CZ" sz="2400" dirty="0">
                <a:ea typeface="Arial Unicode MS" pitchFamily="34" charset="-128"/>
                <a:cs typeface="Arial Unicode MS" pitchFamily="34" charset="-128"/>
              </a:rPr>
              <a:t>použití prostředků od zřizovatele v rozporu se stanoveným účelem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  <a:buFontTx/>
              <a:buChar char="•"/>
            </a:pPr>
            <a:r>
              <a:rPr lang="cs-CZ" altLang="cs-CZ" sz="2400" dirty="0">
                <a:ea typeface="Arial Unicode MS" pitchFamily="34" charset="-128"/>
                <a:cs typeface="Arial Unicode MS" pitchFamily="34" charset="-128"/>
              </a:rPr>
              <a:t>převedení do PF více finančních prostředků, než stanoví zákon nebo než rozhodl zřizovatel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  <a:buFontTx/>
              <a:buChar char="•"/>
            </a:pPr>
            <a:r>
              <a:rPr lang="cs-CZ" altLang="cs-CZ" sz="2400" dirty="0">
                <a:ea typeface="Arial Unicode MS" pitchFamily="34" charset="-128"/>
                <a:cs typeface="Arial Unicode MS" pitchFamily="34" charset="-128"/>
              </a:rPr>
              <a:t>použití prostředků svého PF na jiný účel, než stanoví zákon nebo jiný právní předpis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  <a:buFontTx/>
              <a:buChar char="•"/>
            </a:pPr>
            <a:r>
              <a:rPr lang="cs-CZ" altLang="cs-CZ" sz="2400" dirty="0">
                <a:ea typeface="Arial Unicode MS" pitchFamily="34" charset="-128"/>
                <a:cs typeface="Arial Unicode MS" pitchFamily="34" charset="-128"/>
              </a:rPr>
              <a:t>použití provozních prostředků na účel, na který měly být použity prostředky PF podle zákona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  <a:buFontTx/>
              <a:buChar char="•"/>
            </a:pPr>
            <a:r>
              <a:rPr lang="cs-CZ" altLang="cs-CZ" sz="2400" dirty="0">
                <a:ea typeface="Arial Unicode MS" pitchFamily="34" charset="-128"/>
                <a:cs typeface="Arial Unicode MS" pitchFamily="34" charset="-128"/>
              </a:rPr>
              <a:t>překročení stanoveného nebo přípustného objem prostředků na platy, pokud toto překročení do 31. prosince nekryla ze svého fondu odměn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0375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600" dirty="0">
                <a:cs typeface="Calibri" panose="020F0502020204030204" pitchFamily="34" charset="0"/>
              </a:rPr>
              <a:t>Majetek příspěvkových organizací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sz="3300" dirty="0">
                <a:ea typeface="Arial Unicode MS" pitchFamily="34" charset="-128"/>
                <a:cs typeface="Arial Unicode MS" pitchFamily="34" charset="-128"/>
              </a:rPr>
              <a:t>hospodaří se svěřeným majetkem v rozsahu stanoveném zřizovací listinou</a:t>
            </a:r>
          </a:p>
          <a:p>
            <a:pPr algn="just">
              <a:lnSpc>
                <a:spcPct val="100000"/>
              </a:lnSpc>
              <a:buFontTx/>
              <a:buChar char="•"/>
            </a:pPr>
            <a:endParaRPr lang="cs-CZ" altLang="cs-CZ" sz="3300" dirty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sz="3300" dirty="0">
                <a:ea typeface="Arial Unicode MS" pitchFamily="34" charset="-128"/>
                <a:cs typeface="Arial Unicode MS" pitchFamily="34" charset="-128"/>
              </a:rPr>
              <a:t>nabývá majetek pro svého zřizovatele </a:t>
            </a:r>
          </a:p>
          <a:p>
            <a:pPr algn="just">
              <a:lnSpc>
                <a:spcPct val="100000"/>
              </a:lnSpc>
              <a:buFontTx/>
              <a:buChar char="•"/>
            </a:pPr>
            <a:endParaRPr lang="cs-CZ" altLang="cs-CZ" sz="3300" dirty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sz="3300" dirty="0">
                <a:ea typeface="Arial Unicode MS" pitchFamily="34" charset="-128"/>
                <a:cs typeface="Arial Unicode MS" pitchFamily="34" charset="-128"/>
              </a:rPr>
              <a:t>zřizovatel může stanovit, ve kterých případech je k nabytí takového majetku třeba jeho předchozí písemný souhlas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60671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Nadpis 1"/>
          <p:cNvSpPr>
            <a:spLocks noGrp="1"/>
          </p:cNvSpPr>
          <p:nvPr>
            <p:ph type="title"/>
          </p:nvPr>
        </p:nvSpPr>
        <p:spPr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600" dirty="0">
                <a:cs typeface="Calibri" panose="020F0502020204030204" pitchFamily="34" charset="0"/>
              </a:rPr>
              <a:t>PO může nabýt pouze majetek potřebný k výkonu činnosti, pro kterou byla zřízena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/>
          </a:bodyPr>
          <a:lstStyle/>
          <a:p>
            <a:pPr algn="just">
              <a:lnSpc>
                <a:spcPct val="80000"/>
              </a:lnSpc>
              <a:spcAft>
                <a:spcPts val="1200"/>
              </a:spcAft>
              <a:buFontTx/>
              <a:buChar char="•"/>
            </a:pPr>
            <a:r>
              <a:rPr lang="cs-CZ" altLang="cs-CZ" sz="3600" dirty="0">
                <a:ea typeface="Arial Unicode MS" pitchFamily="34" charset="-128"/>
                <a:cs typeface="Arial Unicode MS" pitchFamily="34" charset="-128"/>
              </a:rPr>
              <a:t>a to:</a:t>
            </a:r>
          </a:p>
          <a:p>
            <a:pPr marL="548640" lvl="2" algn="just">
              <a:lnSpc>
                <a:spcPct val="100000"/>
              </a:lnSpc>
              <a:spcAft>
                <a:spcPts val="1200"/>
              </a:spcAft>
              <a:buFontTx/>
              <a:buChar char="•"/>
            </a:pP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bezúplatným převodem od svého zřizovatele</a:t>
            </a:r>
          </a:p>
          <a:p>
            <a:pPr marL="548640" lvl="2" algn="just">
              <a:lnSpc>
                <a:spcPct val="100000"/>
              </a:lnSpc>
              <a:spcAft>
                <a:spcPts val="1200"/>
              </a:spcAft>
              <a:buFontTx/>
              <a:buChar char="•"/>
            </a:pP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darem s předchozím písemným souhlasem zřizovatele,</a:t>
            </a:r>
          </a:p>
          <a:p>
            <a:pPr marL="548640" lvl="2" algn="just">
              <a:lnSpc>
                <a:spcPct val="100000"/>
              </a:lnSpc>
              <a:spcAft>
                <a:spcPts val="1200"/>
              </a:spcAft>
              <a:buFontTx/>
              <a:buChar char="•"/>
            </a:pP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děděním; bez předchozího písemného souhlasu zřizovatele je příspěvková organizace povinna dědictví odmítnout, nebo</a:t>
            </a:r>
          </a:p>
          <a:p>
            <a:pPr marL="548640" lvl="2" algn="just">
              <a:lnSpc>
                <a:spcPct val="100000"/>
              </a:lnSpc>
              <a:spcAft>
                <a:spcPts val="1200"/>
              </a:spcAft>
              <a:buFontTx/>
              <a:buChar char="•"/>
            </a:pP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jiným způsobem na základě rozhodnutí zřizovatele.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endParaRPr lang="cs-CZ" altLang="cs-CZ" sz="36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1229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Nadpis 1"/>
          <p:cNvSpPr>
            <a:spLocks noGrp="1"/>
          </p:cNvSpPr>
          <p:nvPr>
            <p:ph type="title"/>
          </p:nvPr>
        </p:nvSpPr>
        <p:spPr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600" dirty="0">
                <a:cs typeface="Calibri" panose="020F0502020204030204" pitchFamily="34" charset="0"/>
              </a:rPr>
              <a:t>Dlouhodobý majetek </a:t>
            </a:r>
            <a:br>
              <a:rPr lang="cs-CZ" altLang="cs-CZ" sz="3600" dirty="0">
                <a:cs typeface="Calibri" panose="020F0502020204030204" pitchFamily="34" charset="0"/>
              </a:rPr>
            </a:br>
            <a:r>
              <a:rPr lang="cs-CZ" altLang="cs-CZ" sz="3600" dirty="0">
                <a:cs typeface="Calibri" panose="020F0502020204030204" pitchFamily="34" charset="0"/>
              </a:rPr>
              <a:t>1. Smlouva o výpůjčce mezi ÚSC a 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486888"/>
            <a:ext cx="10753200" cy="5345112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80000"/>
              </a:lnSpc>
              <a:spcAft>
                <a:spcPts val="1200"/>
              </a:spcAft>
              <a:buFontTx/>
              <a:buChar char="•"/>
            </a:pPr>
            <a:r>
              <a:rPr lang="cs-CZ" altLang="cs-CZ" sz="2000" dirty="0">
                <a:ea typeface="Arial Unicode MS" pitchFamily="34" charset="-128"/>
                <a:cs typeface="Arial Unicode MS" pitchFamily="34" charset="-128"/>
              </a:rPr>
              <a:t>Vlastnictví: ÚSC</a:t>
            </a:r>
          </a:p>
          <a:p>
            <a:pPr algn="just">
              <a:lnSpc>
                <a:spcPct val="80000"/>
              </a:lnSpc>
              <a:spcAft>
                <a:spcPts val="1200"/>
              </a:spcAft>
              <a:buFontTx/>
              <a:buChar char="•"/>
            </a:pPr>
            <a:r>
              <a:rPr lang="cs-CZ" altLang="cs-CZ" sz="2000" dirty="0">
                <a:ea typeface="Arial Unicode MS" pitchFamily="34" charset="-128"/>
                <a:cs typeface="Arial Unicode MS" pitchFamily="34" charset="-128"/>
              </a:rPr>
              <a:t>Evidence: ÚSC v rozvaze, PO v podrozvaze</a:t>
            </a:r>
          </a:p>
          <a:p>
            <a:pPr algn="just">
              <a:lnSpc>
                <a:spcPct val="80000"/>
              </a:lnSpc>
              <a:spcAft>
                <a:spcPts val="1200"/>
              </a:spcAft>
              <a:buFontTx/>
              <a:buChar char="•"/>
            </a:pPr>
            <a:r>
              <a:rPr lang="cs-CZ" altLang="cs-CZ" sz="2000" dirty="0">
                <a:ea typeface="Arial Unicode MS" pitchFamily="34" charset="-128"/>
                <a:cs typeface="Arial Unicode MS" pitchFamily="34" charset="-128"/>
              </a:rPr>
              <a:t>Smlouva o výpůjčce je bezúplatná</a:t>
            </a:r>
          </a:p>
          <a:p>
            <a:pPr algn="just">
              <a:lnSpc>
                <a:spcPct val="80000"/>
              </a:lnSpc>
              <a:spcAft>
                <a:spcPts val="1200"/>
              </a:spcAft>
              <a:buFontTx/>
              <a:buChar char="•"/>
            </a:pPr>
            <a:r>
              <a:rPr lang="cs-CZ" altLang="cs-CZ" sz="2000" dirty="0">
                <a:ea typeface="Arial Unicode MS" pitchFamily="34" charset="-128"/>
                <a:cs typeface="Arial Unicode MS" pitchFamily="34" charset="-128"/>
              </a:rPr>
              <a:t>Běžnou údržbu a opravy provádí </a:t>
            </a:r>
            <a:r>
              <a:rPr lang="cs-CZ" altLang="cs-CZ" sz="2000" dirty="0" smtClean="0">
                <a:ea typeface="Arial Unicode MS" pitchFamily="34" charset="-128"/>
                <a:cs typeface="Arial Unicode MS" pitchFamily="34" charset="-128"/>
              </a:rPr>
              <a:t>PO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cs-CZ" altLang="cs-CZ" sz="2000" dirty="0">
                <a:ea typeface="Arial Unicode MS" pitchFamily="34" charset="-128"/>
                <a:cs typeface="Arial Unicode MS" pitchFamily="34" charset="-128"/>
              </a:rPr>
              <a:t>Velké opravy a </a:t>
            </a:r>
            <a:r>
              <a:rPr lang="cs-CZ" altLang="cs-CZ" sz="2000" dirty="0" smtClean="0">
                <a:ea typeface="Arial Unicode MS" pitchFamily="34" charset="-128"/>
                <a:cs typeface="Arial Unicode MS" pitchFamily="34" charset="-128"/>
              </a:rPr>
              <a:t>technické zhodnocení (TZ) </a:t>
            </a:r>
            <a:r>
              <a:rPr lang="cs-CZ" altLang="cs-CZ" sz="2000" dirty="0">
                <a:ea typeface="Arial Unicode MS" pitchFamily="34" charset="-128"/>
                <a:cs typeface="Arial Unicode MS" pitchFamily="34" charset="-128"/>
              </a:rPr>
              <a:t>provádí ÚSC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altLang="cs-CZ" dirty="0">
                <a:ea typeface="Arial Unicode MS" pitchFamily="34" charset="-128"/>
                <a:cs typeface="Arial Unicode MS" pitchFamily="34" charset="-128"/>
              </a:rPr>
              <a:t>Lze povolit pořízení TZ ze zdrojů PO a evidovat v PO, PO může TZ odepisovat účetně (nikoliv daňově</a:t>
            </a:r>
            <a:r>
              <a:rPr lang="cs-CZ" altLang="cs-CZ" dirty="0" smtClean="0">
                <a:ea typeface="Arial Unicode MS" pitchFamily="34" charset="-128"/>
                <a:cs typeface="Arial Unicode MS" pitchFamily="34" charset="-128"/>
              </a:rPr>
              <a:t>)</a:t>
            </a:r>
            <a:endParaRPr lang="cs-CZ" altLang="cs-CZ" sz="2000" dirty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80000"/>
              </a:lnSpc>
              <a:spcAft>
                <a:spcPts val="1200"/>
              </a:spcAft>
              <a:buFontTx/>
              <a:buChar char="•"/>
            </a:pPr>
            <a:r>
              <a:rPr lang="cs-CZ" altLang="cs-CZ" sz="2000" dirty="0" smtClean="0">
                <a:ea typeface="Arial Unicode MS" pitchFamily="34" charset="-128"/>
                <a:cs typeface="Arial Unicode MS" pitchFamily="34" charset="-128"/>
              </a:rPr>
              <a:t>Daňová </a:t>
            </a:r>
            <a:r>
              <a:rPr lang="cs-CZ" altLang="cs-CZ" sz="2000" dirty="0">
                <a:ea typeface="Arial Unicode MS" pitchFamily="34" charset="-128"/>
                <a:cs typeface="Arial Unicode MS" pitchFamily="34" charset="-128"/>
              </a:rPr>
              <a:t>problematika – kromě běžných oprav a údržby nemá PO ve vztahu k majetku žádný daňově uznatelný náklad</a:t>
            </a:r>
          </a:p>
          <a:p>
            <a:pPr algn="just">
              <a:lnSpc>
                <a:spcPct val="80000"/>
              </a:lnSpc>
              <a:spcAft>
                <a:spcPts val="1200"/>
              </a:spcAft>
              <a:buFontTx/>
              <a:buChar char="•"/>
            </a:pPr>
            <a:r>
              <a:rPr lang="cs-CZ" altLang="cs-CZ" sz="2000" dirty="0">
                <a:ea typeface="Arial Unicode MS" pitchFamily="34" charset="-128"/>
                <a:cs typeface="Arial Unicode MS" pitchFamily="34" charset="-128"/>
              </a:rPr>
              <a:t>Dotace na pořízení DM – příjemcem je ÚSC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01425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Nadpis 1"/>
          <p:cNvSpPr>
            <a:spLocks noGrp="1"/>
          </p:cNvSpPr>
          <p:nvPr>
            <p:ph type="title"/>
          </p:nvPr>
        </p:nvSpPr>
        <p:spPr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600" dirty="0">
                <a:cs typeface="Calibri" panose="020F0502020204030204" pitchFamily="34" charset="0"/>
              </a:rPr>
              <a:t>Dlouhodobý majetek </a:t>
            </a:r>
            <a:br>
              <a:rPr lang="cs-CZ" altLang="cs-CZ" sz="3600" dirty="0">
                <a:cs typeface="Calibri" panose="020F0502020204030204" pitchFamily="34" charset="0"/>
              </a:rPr>
            </a:br>
            <a:r>
              <a:rPr lang="cs-CZ" altLang="cs-CZ" sz="3600" dirty="0">
                <a:cs typeface="Calibri" panose="020F0502020204030204" pitchFamily="34" charset="0"/>
              </a:rPr>
              <a:t>1. Smlouva o výpůjčce mezi ÚSC a PO</a:t>
            </a:r>
          </a:p>
        </p:txBody>
      </p:sp>
      <p:sp>
        <p:nvSpPr>
          <p:cNvPr id="109571" name="Zástupný symbol pro obsah 2"/>
          <p:cNvSpPr>
            <a:spLocks noGrp="1"/>
          </p:cNvSpPr>
          <p:nvPr>
            <p:ph idx="1"/>
          </p:nvPr>
        </p:nvSpPr>
        <p:spPr>
          <a:xfrm>
            <a:off x="720000" y="1436914"/>
            <a:ext cx="10753200" cy="4395086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lnSpcReduction="10000"/>
          </a:bodyPr>
          <a:lstStyle/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sz="2400" dirty="0">
                <a:ea typeface="Arial Unicode MS" pitchFamily="34" charset="-128"/>
                <a:cs typeface="Arial Unicode MS" pitchFamily="34" charset="-128"/>
              </a:rPr>
              <a:t>Vhodné u malých PO bez vedlejší hospodářské činnosti, s malým počtem zaměstnanců, které by nebyly schopny zajistit větší opravy užívané budovy ve své režii</a:t>
            </a:r>
            <a:r>
              <a:rPr lang="cs-CZ" altLang="cs-CZ" sz="2400" dirty="0" smtClean="0"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2400" dirty="0" smtClean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sz="2400" dirty="0">
                <a:ea typeface="Arial Unicode MS" pitchFamily="34" charset="-128"/>
                <a:cs typeface="Arial Unicode MS" pitchFamily="34" charset="-128"/>
              </a:rPr>
              <a:t>Vlastnictví – ÚSC</a:t>
            </a:r>
          </a:p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sz="2400" dirty="0">
                <a:ea typeface="Arial Unicode MS" pitchFamily="34" charset="-128"/>
                <a:cs typeface="Arial Unicode MS" pitchFamily="34" charset="-128"/>
              </a:rPr>
              <a:t>Evidence </a:t>
            </a:r>
          </a:p>
          <a:p>
            <a:pPr marL="548640" lvl="2" algn="just">
              <a:lnSpc>
                <a:spcPct val="100000"/>
              </a:lnSpc>
              <a:buFontTx/>
              <a:buChar char="•"/>
            </a:pPr>
            <a:r>
              <a:rPr lang="cs-CZ" altLang="cs-CZ" sz="2400" dirty="0">
                <a:ea typeface="Arial Unicode MS" pitchFamily="34" charset="-128"/>
                <a:cs typeface="Arial Unicode MS" pitchFamily="34" charset="-128"/>
              </a:rPr>
              <a:t>ÚSC v rozvaze</a:t>
            </a:r>
          </a:p>
          <a:p>
            <a:pPr marL="548640" lvl="2" algn="just">
              <a:lnSpc>
                <a:spcPct val="100000"/>
              </a:lnSpc>
              <a:buFontTx/>
              <a:buChar char="•"/>
            </a:pPr>
            <a:r>
              <a:rPr lang="cs-CZ" altLang="cs-CZ" sz="2400" dirty="0">
                <a:ea typeface="Arial Unicode MS" pitchFamily="34" charset="-128"/>
                <a:cs typeface="Arial Unicode MS" pitchFamily="34" charset="-128"/>
              </a:rPr>
              <a:t>PO v podrozvaze</a:t>
            </a:r>
          </a:p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sz="2400" dirty="0"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sz="2400" dirty="0">
                <a:ea typeface="Arial Unicode MS" pitchFamily="34" charset="-128"/>
                <a:cs typeface="Arial Unicode MS" pitchFamily="34" charset="-128"/>
              </a:rPr>
              <a:t>Velké opravy a TZ provádí ÚSC</a:t>
            </a:r>
          </a:p>
          <a:p>
            <a:pPr marL="274320" lvl="1" algn="just">
              <a:buFontTx/>
              <a:buChar char="•"/>
            </a:pPr>
            <a:r>
              <a:rPr lang="cs-CZ" altLang="cs-CZ" sz="2400" dirty="0">
                <a:ea typeface="Arial Unicode MS" pitchFamily="34" charset="-128"/>
                <a:cs typeface="Arial Unicode MS" pitchFamily="34" charset="-128"/>
              </a:rPr>
              <a:t>Lze povolit pořízení TZ ze zdrojů PO a evidovat v PO, PO může TZ odepisovat účetně i daňově</a:t>
            </a:r>
          </a:p>
          <a:p>
            <a:pPr algn="just">
              <a:lnSpc>
                <a:spcPct val="70000"/>
              </a:lnSpc>
              <a:buFontTx/>
              <a:buChar char="•"/>
            </a:pPr>
            <a:endParaRPr lang="cs-CZ" altLang="cs-CZ" sz="3300" dirty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70000"/>
              </a:lnSpc>
              <a:buFontTx/>
              <a:buChar char="•"/>
            </a:pPr>
            <a:endParaRPr lang="cs-CZ" altLang="cs-CZ" sz="33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9572" name="Obdélník 3"/>
          <p:cNvSpPr>
            <a:spLocks noChangeArrowheads="1"/>
          </p:cNvSpPr>
          <p:nvPr/>
        </p:nvSpPr>
        <p:spPr bwMode="auto">
          <a:xfrm>
            <a:off x="1881189" y="6357938"/>
            <a:ext cx="8535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Zdroj: Schneiderová, I.: Majetek krajů, měst, obcí, DSO a příspěvkových organizací. Archa: Praha 2010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51351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Nadpis 1"/>
          <p:cNvSpPr>
            <a:spLocks noGrp="1"/>
          </p:cNvSpPr>
          <p:nvPr>
            <p:ph type="title"/>
          </p:nvPr>
        </p:nvSpPr>
        <p:spPr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600" dirty="0">
                <a:cs typeface="Calibri" panose="020F0502020204030204" pitchFamily="34" charset="0"/>
              </a:rPr>
              <a:t>Dlouhodobý majetek </a:t>
            </a:r>
            <a:br>
              <a:rPr lang="cs-CZ" altLang="cs-CZ" sz="3600" dirty="0">
                <a:cs typeface="Calibri" panose="020F0502020204030204" pitchFamily="34" charset="0"/>
              </a:rPr>
            </a:br>
            <a:r>
              <a:rPr lang="cs-CZ" altLang="cs-CZ" sz="3600" dirty="0" smtClean="0">
                <a:cs typeface="Calibri" panose="020F0502020204030204" pitchFamily="34" charset="0"/>
              </a:rPr>
              <a:t>2. </a:t>
            </a:r>
            <a:r>
              <a:rPr lang="cs-CZ" altLang="cs-CZ" sz="3600" dirty="0">
                <a:cs typeface="Calibri" panose="020F0502020204030204" pitchFamily="34" charset="0"/>
              </a:rPr>
              <a:t>Předání k hospodaření („svěřený“ majetek)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  <a:buFontTx/>
              <a:buChar char="•"/>
            </a:pPr>
            <a:r>
              <a:rPr lang="cs-CZ" altLang="cs-CZ" dirty="0">
                <a:ea typeface="Arial Unicode MS" pitchFamily="34" charset="-128"/>
                <a:cs typeface="Arial Unicode MS" pitchFamily="34" charset="-128"/>
              </a:rPr>
              <a:t>Vlastnictví – ÚSC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  <a:buFontTx/>
              <a:buChar char="•"/>
            </a:pPr>
            <a:r>
              <a:rPr lang="cs-CZ" altLang="cs-CZ" dirty="0">
                <a:ea typeface="Arial Unicode MS" pitchFamily="34" charset="-128"/>
                <a:cs typeface="Arial Unicode MS" pitchFamily="34" charset="-128"/>
              </a:rPr>
              <a:t>Evidence </a:t>
            </a:r>
          </a:p>
          <a:p>
            <a:pPr lvl="1" algn="just">
              <a:spcAft>
                <a:spcPts val="1200"/>
              </a:spcAft>
              <a:buFontTx/>
              <a:buChar char="•"/>
            </a:pPr>
            <a:r>
              <a:rPr lang="cs-CZ" altLang="cs-CZ" sz="2800" dirty="0">
                <a:ea typeface="Arial Unicode MS" pitchFamily="34" charset="-128"/>
                <a:cs typeface="Arial Unicode MS" pitchFamily="34" charset="-128"/>
              </a:rPr>
              <a:t>PO v rozvaze, analyticky odděleně od  majetku, který má ve vlastnictví; PO odepisuje.</a:t>
            </a:r>
          </a:p>
          <a:p>
            <a:pPr lvl="1" algn="just">
              <a:spcAft>
                <a:spcPts val="1200"/>
              </a:spcAft>
              <a:buFontTx/>
              <a:buChar char="•"/>
            </a:pPr>
            <a:r>
              <a:rPr lang="cs-CZ" altLang="cs-CZ" sz="2800" dirty="0">
                <a:ea typeface="Arial Unicode MS" pitchFamily="34" charset="-128"/>
                <a:cs typeface="Arial Unicode MS" pitchFamily="34" charset="-128"/>
              </a:rPr>
              <a:t>ÚSC v podrozvaze.  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  <a:buFontTx/>
              <a:buChar char="•"/>
            </a:pPr>
            <a:r>
              <a:rPr lang="cs-CZ" altLang="cs-CZ" dirty="0">
                <a:ea typeface="Arial Unicode MS" pitchFamily="34" charset="-128"/>
                <a:cs typeface="Arial Unicode MS" pitchFamily="34" charset="-128"/>
              </a:rPr>
              <a:t>Peněžní převody </a:t>
            </a:r>
          </a:p>
          <a:p>
            <a:pPr lvl="1" algn="just">
              <a:spcAft>
                <a:spcPts val="1200"/>
              </a:spcAft>
              <a:buFontTx/>
              <a:buChar char="•"/>
            </a:pPr>
            <a:r>
              <a:rPr lang="cs-CZ" altLang="cs-CZ" sz="2800" dirty="0">
                <a:ea typeface="Arial Unicode MS" pitchFamily="34" charset="-128"/>
                <a:cs typeface="Arial Unicode MS" pitchFamily="34" charset="-128"/>
              </a:rPr>
              <a:t>zřizovatel pokrývá v rámci příspěvku na provoz odpisy staveb; </a:t>
            </a:r>
          </a:p>
        </p:txBody>
      </p:sp>
      <p:sp>
        <p:nvSpPr>
          <p:cNvPr id="112644" name="Obdélník 3"/>
          <p:cNvSpPr>
            <a:spLocks noChangeArrowheads="1"/>
          </p:cNvSpPr>
          <p:nvPr/>
        </p:nvSpPr>
        <p:spPr bwMode="auto">
          <a:xfrm>
            <a:off x="1847851" y="6550025"/>
            <a:ext cx="8569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Zdroj: Schneiderová, I.: Majetek krajů, měst, obcí, DSO a příspěvkových organizací. Archa: Praha 2010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61680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Nadpis 1"/>
          <p:cNvSpPr>
            <a:spLocks noGrp="1"/>
          </p:cNvSpPr>
          <p:nvPr>
            <p:ph type="title"/>
          </p:nvPr>
        </p:nvSpPr>
        <p:spPr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600" dirty="0">
                <a:cs typeface="Calibri" panose="020F0502020204030204" pitchFamily="34" charset="0"/>
              </a:rPr>
              <a:t>Dlouhodobý majetek </a:t>
            </a:r>
            <a:br>
              <a:rPr lang="cs-CZ" altLang="cs-CZ" sz="3600" dirty="0">
                <a:cs typeface="Calibri" panose="020F0502020204030204" pitchFamily="34" charset="0"/>
              </a:rPr>
            </a:br>
            <a:r>
              <a:rPr lang="cs-CZ" altLang="cs-CZ" sz="3600" dirty="0" smtClean="0">
                <a:cs typeface="Calibri" panose="020F0502020204030204" pitchFamily="34" charset="0"/>
              </a:rPr>
              <a:t>2. </a:t>
            </a:r>
            <a:r>
              <a:rPr lang="cs-CZ" altLang="cs-CZ" sz="3600" dirty="0">
                <a:cs typeface="Calibri" panose="020F0502020204030204" pitchFamily="34" charset="0"/>
              </a:rPr>
              <a:t>Předání k hospodaření („svěřený“ majetek)</a:t>
            </a:r>
          </a:p>
        </p:txBody>
      </p:sp>
      <p:sp>
        <p:nvSpPr>
          <p:cNvPr id="113667" name="Zástupný symbol pro obsah 2"/>
          <p:cNvSpPr>
            <a:spLocks noGrp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dirty="0"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dirty="0">
                <a:ea typeface="Arial Unicode MS" pitchFamily="34" charset="-128"/>
                <a:cs typeface="Arial Unicode MS" pitchFamily="34" charset="-128"/>
              </a:rPr>
              <a:t>Velké opravy a TZ provádí PO</a:t>
            </a:r>
          </a:p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dirty="0">
                <a:ea typeface="Arial Unicode MS" pitchFamily="34" charset="-128"/>
                <a:cs typeface="Arial Unicode MS" pitchFamily="34" charset="-128"/>
              </a:rPr>
              <a:t>Daňová problematika 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ea typeface="Arial Unicode MS" pitchFamily="34" charset="-128"/>
                <a:cs typeface="Arial Unicode MS" pitchFamily="34" charset="-128"/>
              </a:rPr>
              <a:t>daňově uznatelný náklad PO jsou náklady na běžné opravy a údržbu, TZ (pokud je pořízeno ze zdrojů PO, PO jej účetně eviduje)</a:t>
            </a:r>
          </a:p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dirty="0">
                <a:ea typeface="Arial Unicode MS" pitchFamily="34" charset="-128"/>
                <a:cs typeface="Arial Unicode MS" pitchFamily="34" charset="-128"/>
              </a:rPr>
              <a:t>Dotace na pořízení DM </a:t>
            </a:r>
          </a:p>
          <a:p>
            <a:pPr lvl="1">
              <a:buFontTx/>
              <a:buChar char="•"/>
            </a:pPr>
            <a:r>
              <a:rPr lang="cs-CZ" altLang="cs-CZ" sz="2800" dirty="0">
                <a:ea typeface="Arial Unicode MS" pitchFamily="34" charset="-128"/>
                <a:cs typeface="Arial Unicode MS" pitchFamily="34" charset="-128"/>
              </a:rPr>
              <a:t>příjemcem je zřizovatel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endParaRPr lang="cs-CZ" altLang="cs-CZ" sz="33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3668" name="Obdélník 3"/>
          <p:cNvSpPr>
            <a:spLocks noChangeArrowheads="1"/>
          </p:cNvSpPr>
          <p:nvPr/>
        </p:nvSpPr>
        <p:spPr bwMode="auto">
          <a:xfrm>
            <a:off x="1881188" y="6357938"/>
            <a:ext cx="8462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Zdroj: Schneiderová, I.: Majetek krajů, měst, obcí, DSO a příspěvkových organizací. Archa: Praha 2010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40043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Nadpis 1"/>
          <p:cNvSpPr>
            <a:spLocks noGrp="1"/>
          </p:cNvSpPr>
          <p:nvPr>
            <p:ph type="title"/>
          </p:nvPr>
        </p:nvSpPr>
        <p:spPr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600" dirty="0">
                <a:cs typeface="Calibri" panose="020F0502020204030204" pitchFamily="34" charset="0"/>
              </a:rPr>
              <a:t>Dlouhodobý majetek </a:t>
            </a:r>
            <a:br>
              <a:rPr lang="cs-CZ" altLang="cs-CZ" sz="3600" dirty="0">
                <a:cs typeface="Calibri" panose="020F0502020204030204" pitchFamily="34" charset="0"/>
              </a:rPr>
            </a:br>
            <a:r>
              <a:rPr lang="cs-CZ" altLang="cs-CZ" sz="3600" dirty="0" smtClean="0">
                <a:cs typeface="Calibri" panose="020F0502020204030204" pitchFamily="34" charset="0"/>
              </a:rPr>
              <a:t>3. </a:t>
            </a:r>
            <a:r>
              <a:rPr lang="cs-CZ" altLang="cs-CZ" sz="3600" dirty="0">
                <a:cs typeface="Calibri" panose="020F0502020204030204" pitchFamily="34" charset="0"/>
              </a:rPr>
              <a:t>Bezúplatný převod od svého zřizovatele</a:t>
            </a:r>
          </a:p>
        </p:txBody>
      </p:sp>
      <p:sp>
        <p:nvSpPr>
          <p:cNvPr id="114691" name="Zástupný symbol pro obsah 2"/>
          <p:cNvSpPr>
            <a:spLocks noGrp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85000" lnSpcReduction="20000"/>
          </a:bodyPr>
          <a:lstStyle/>
          <a:p>
            <a:pPr algn="just">
              <a:lnSpc>
                <a:spcPct val="120000"/>
              </a:lnSpc>
              <a:buFontTx/>
              <a:buChar char="•"/>
            </a:pPr>
            <a:r>
              <a:rPr lang="cs-CZ" altLang="cs-CZ" sz="3300" dirty="0">
                <a:ea typeface="Arial Unicode MS" pitchFamily="34" charset="-128"/>
                <a:cs typeface="Arial Unicode MS" pitchFamily="34" charset="-128"/>
              </a:rPr>
              <a:t>Vlastnictví – PO</a:t>
            </a:r>
          </a:p>
          <a:p>
            <a:pPr algn="just">
              <a:lnSpc>
                <a:spcPct val="120000"/>
              </a:lnSpc>
              <a:buFontTx/>
              <a:buChar char="•"/>
            </a:pPr>
            <a:r>
              <a:rPr lang="cs-CZ" altLang="cs-CZ" sz="3300" dirty="0">
                <a:ea typeface="Arial Unicode MS" pitchFamily="34" charset="-128"/>
                <a:cs typeface="Arial Unicode MS" pitchFamily="34" charset="-128"/>
              </a:rPr>
              <a:t>Evidence </a:t>
            </a:r>
          </a:p>
          <a:p>
            <a:pPr lvl="1" algn="just">
              <a:lnSpc>
                <a:spcPct val="120000"/>
              </a:lnSpc>
              <a:buFontTx/>
              <a:buChar char="•"/>
            </a:pPr>
            <a:r>
              <a:rPr lang="cs-CZ" altLang="cs-CZ" sz="3300" dirty="0">
                <a:ea typeface="Arial Unicode MS" pitchFamily="34" charset="-128"/>
                <a:cs typeface="Arial Unicode MS" pitchFamily="34" charset="-128"/>
              </a:rPr>
              <a:t>PO v rozvaze, analyticky odděleně od  majetku, který je svěřený (ve vlastnictví jiné osoby); PO odepisuje.</a:t>
            </a:r>
          </a:p>
          <a:p>
            <a:pPr lvl="1" algn="just">
              <a:lnSpc>
                <a:spcPct val="120000"/>
              </a:lnSpc>
              <a:buFontTx/>
              <a:buChar char="•"/>
            </a:pPr>
            <a:r>
              <a:rPr lang="cs-CZ" altLang="cs-CZ" sz="3300" dirty="0">
                <a:ea typeface="Arial Unicode MS" pitchFamily="34" charset="-128"/>
                <a:cs typeface="Arial Unicode MS" pitchFamily="34" charset="-128"/>
              </a:rPr>
              <a:t>ÚSC nikde.  </a:t>
            </a:r>
          </a:p>
          <a:p>
            <a:pPr algn="just">
              <a:lnSpc>
                <a:spcPct val="120000"/>
              </a:lnSpc>
              <a:buFontTx/>
              <a:buChar char="•"/>
            </a:pPr>
            <a:r>
              <a:rPr lang="cs-CZ" altLang="cs-CZ" sz="3300" dirty="0">
                <a:ea typeface="Arial Unicode MS" pitchFamily="34" charset="-128"/>
                <a:cs typeface="Arial Unicode MS" pitchFamily="34" charset="-128"/>
              </a:rPr>
              <a:t>Peněžní převody </a:t>
            </a:r>
          </a:p>
          <a:p>
            <a:pPr lvl="1" algn="just">
              <a:lnSpc>
                <a:spcPct val="120000"/>
              </a:lnSpc>
              <a:buFontTx/>
              <a:buChar char="•"/>
            </a:pPr>
            <a:r>
              <a:rPr lang="cs-CZ" altLang="cs-CZ" sz="3300" dirty="0">
                <a:ea typeface="Arial Unicode MS" pitchFamily="34" charset="-128"/>
                <a:cs typeface="Arial Unicode MS" pitchFamily="34" charset="-128"/>
              </a:rPr>
              <a:t>zřizovatel pokrývá v rámci příspěvku na provoz odpisy staveb; </a:t>
            </a:r>
          </a:p>
          <a:p>
            <a:pPr lvl="1" algn="just">
              <a:lnSpc>
                <a:spcPct val="120000"/>
              </a:lnSpc>
              <a:buFontTx/>
              <a:buChar char="•"/>
            </a:pPr>
            <a:r>
              <a:rPr lang="cs-CZ" altLang="cs-CZ" sz="3300" dirty="0">
                <a:ea typeface="Arial Unicode MS" pitchFamily="34" charset="-128"/>
                <a:cs typeface="Arial Unicode MS" pitchFamily="34" charset="-128"/>
              </a:rPr>
              <a:t>v případě, že zdroje IF z odpisů jsou vyšší než investiční potřeba PO, lze nařídit odvod z odpisů do rozpočtu zřizovatele.</a:t>
            </a:r>
          </a:p>
        </p:txBody>
      </p:sp>
      <p:sp>
        <p:nvSpPr>
          <p:cNvPr id="114692" name="Obdélník 3"/>
          <p:cNvSpPr>
            <a:spLocks noChangeArrowheads="1"/>
          </p:cNvSpPr>
          <p:nvPr/>
        </p:nvSpPr>
        <p:spPr bwMode="auto">
          <a:xfrm>
            <a:off x="1881189" y="6357938"/>
            <a:ext cx="8535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Zdroj: Schneiderová, I.: Majetek krajů, měst, obcí, DSO a příspěvkových organizací. Archa: Praha 2010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58124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Nadpis 1"/>
          <p:cNvSpPr>
            <a:spLocks noGrp="1"/>
          </p:cNvSpPr>
          <p:nvPr>
            <p:ph type="title"/>
          </p:nvPr>
        </p:nvSpPr>
        <p:spPr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600" dirty="0">
                <a:cs typeface="Calibri" panose="020F0502020204030204" pitchFamily="34" charset="0"/>
              </a:rPr>
              <a:t>Dlouhodobý majetek </a:t>
            </a:r>
            <a:br>
              <a:rPr lang="cs-CZ" altLang="cs-CZ" sz="3600" dirty="0">
                <a:cs typeface="Calibri" panose="020F0502020204030204" pitchFamily="34" charset="0"/>
              </a:rPr>
            </a:br>
            <a:r>
              <a:rPr lang="cs-CZ" altLang="cs-CZ" sz="3600" dirty="0" smtClean="0">
                <a:cs typeface="Calibri" panose="020F0502020204030204" pitchFamily="34" charset="0"/>
              </a:rPr>
              <a:t>3. </a:t>
            </a:r>
            <a:r>
              <a:rPr lang="cs-CZ" altLang="cs-CZ" sz="3600" dirty="0">
                <a:cs typeface="Calibri" panose="020F0502020204030204" pitchFamily="34" charset="0"/>
              </a:rPr>
              <a:t>Bezúplatný převod od svého zřizovatele</a:t>
            </a:r>
          </a:p>
        </p:txBody>
      </p:sp>
      <p:sp>
        <p:nvSpPr>
          <p:cNvPr id="115715" name="Zástupný symbol pro obsah 2"/>
          <p:cNvSpPr>
            <a:spLocks noGrp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85000" lnSpcReduction="10000"/>
          </a:bodyPr>
          <a:lstStyle/>
          <a:p>
            <a:pPr algn="just">
              <a:buFontTx/>
              <a:buChar char="•"/>
            </a:pPr>
            <a:r>
              <a:rPr lang="cs-CZ" altLang="cs-CZ" sz="3100" dirty="0"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>
              <a:buFontTx/>
              <a:buChar char="•"/>
            </a:pPr>
            <a:r>
              <a:rPr lang="cs-CZ" altLang="cs-CZ" sz="3100" dirty="0">
                <a:ea typeface="Arial Unicode MS" pitchFamily="34" charset="-128"/>
                <a:cs typeface="Arial Unicode MS" pitchFamily="34" charset="-128"/>
              </a:rPr>
              <a:t>Velké opravy a TZ provádí PO</a:t>
            </a:r>
          </a:p>
          <a:p>
            <a:pPr algn="just">
              <a:buFontTx/>
              <a:buChar char="•"/>
            </a:pPr>
            <a:r>
              <a:rPr lang="cs-CZ" altLang="cs-CZ" sz="3100" dirty="0">
                <a:ea typeface="Arial Unicode MS" pitchFamily="34" charset="-128"/>
                <a:cs typeface="Arial Unicode MS" pitchFamily="34" charset="-128"/>
              </a:rPr>
              <a:t>Daňová problematika </a:t>
            </a:r>
          </a:p>
          <a:p>
            <a:pPr lvl="1" algn="just">
              <a:buFontTx/>
              <a:buChar char="•"/>
            </a:pPr>
            <a:r>
              <a:rPr lang="cs-CZ" altLang="cs-CZ" sz="3100" dirty="0">
                <a:ea typeface="Arial Unicode MS" pitchFamily="34" charset="-128"/>
                <a:cs typeface="Arial Unicode MS" pitchFamily="34" charset="-128"/>
              </a:rPr>
              <a:t>daňově uznatelný náklad PO jsou náklady na běžné opravy a údržbu, TZ (pokud je pořízeno ze zdrojů PO, PO jej účetně eviduje). </a:t>
            </a:r>
          </a:p>
          <a:p>
            <a:pPr lvl="1" algn="just">
              <a:buFontTx/>
              <a:buChar char="•"/>
            </a:pPr>
            <a:r>
              <a:rPr lang="cs-CZ" altLang="cs-CZ" sz="3100" dirty="0">
                <a:ea typeface="Arial Unicode MS" pitchFamily="34" charset="-128"/>
                <a:cs typeface="Arial Unicode MS" pitchFamily="34" charset="-128"/>
              </a:rPr>
              <a:t>Daňové odpisy majetku bezúplatně převedeného od r. 2007 nejsou uznatelné.</a:t>
            </a:r>
          </a:p>
          <a:p>
            <a:pPr algn="just">
              <a:buFontTx/>
              <a:buChar char="•"/>
            </a:pPr>
            <a:r>
              <a:rPr lang="cs-CZ" altLang="cs-CZ" sz="3100" dirty="0">
                <a:ea typeface="Arial Unicode MS" pitchFamily="34" charset="-128"/>
                <a:cs typeface="Arial Unicode MS" pitchFamily="34" charset="-128"/>
              </a:rPr>
              <a:t>Dotace na pořízení DM </a:t>
            </a:r>
          </a:p>
          <a:p>
            <a:pPr lvl="1" algn="just">
              <a:buFontTx/>
              <a:buChar char="•"/>
            </a:pPr>
            <a:r>
              <a:rPr lang="cs-CZ" altLang="cs-CZ" sz="3100" dirty="0">
                <a:ea typeface="Arial Unicode MS" pitchFamily="34" charset="-128"/>
                <a:cs typeface="Arial Unicode MS" pitchFamily="34" charset="-128"/>
              </a:rPr>
              <a:t>příjemcem je PO, i přímo, ale správně prostřednictvím zřizovatele</a:t>
            </a:r>
          </a:p>
        </p:txBody>
      </p:sp>
      <p:sp>
        <p:nvSpPr>
          <p:cNvPr id="115716" name="Obdélník 3"/>
          <p:cNvSpPr>
            <a:spLocks noChangeArrowheads="1"/>
          </p:cNvSpPr>
          <p:nvPr/>
        </p:nvSpPr>
        <p:spPr bwMode="auto">
          <a:xfrm>
            <a:off x="1881188" y="6357938"/>
            <a:ext cx="8462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Zdroj: Schneiderová, I.: Majetek krajů, měst, obcí, DSO a příspěvkových organizací. Archa: Praha 2010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73622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Nadpis 1"/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847543"/>
          </a:xfrm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cs typeface="Calibri" panose="020F0502020204030204" pitchFamily="34" charset="0"/>
              </a:rPr>
              <a:t>Dlouhodobý majetek </a:t>
            </a:r>
            <a:br>
              <a:rPr lang="cs-CZ" altLang="cs-CZ" sz="2800" dirty="0">
                <a:cs typeface="Calibri" panose="020F0502020204030204" pitchFamily="34" charset="0"/>
              </a:rPr>
            </a:br>
            <a:r>
              <a:rPr lang="cs-CZ" altLang="cs-CZ" sz="2800" dirty="0" smtClean="0">
                <a:cs typeface="Calibri" panose="020F0502020204030204" pitchFamily="34" charset="0"/>
              </a:rPr>
              <a:t>4. </a:t>
            </a:r>
            <a:r>
              <a:rPr lang="cs-CZ" altLang="cs-CZ" sz="2800" dirty="0">
                <a:cs typeface="Calibri" panose="020F0502020204030204" pitchFamily="34" charset="0"/>
              </a:rPr>
              <a:t>Darování s předchozím písemným souhlasem zřizovatele</a:t>
            </a:r>
          </a:p>
        </p:txBody>
      </p:sp>
      <p:sp>
        <p:nvSpPr>
          <p:cNvPr id="116739" name="Zástupný symbol pro obsah 2"/>
          <p:cNvSpPr>
            <a:spLocks noGrp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sz="2900" dirty="0">
                <a:ea typeface="Arial Unicode MS" pitchFamily="34" charset="-128"/>
                <a:cs typeface="Arial Unicode MS" pitchFamily="34" charset="-128"/>
              </a:rPr>
              <a:t>Vlastnictví – PO</a:t>
            </a:r>
          </a:p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sz="2900" dirty="0">
                <a:ea typeface="Arial Unicode MS" pitchFamily="34" charset="-128"/>
                <a:cs typeface="Arial Unicode MS" pitchFamily="34" charset="-128"/>
              </a:rPr>
              <a:t>Evidence – PO v rozvaze, analyticky odděleně od majetku, který je svěřený (ve vlastnictví jiné osoby); ÚSC nikde.  PO odepisuje.</a:t>
            </a:r>
          </a:p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sz="2900" dirty="0">
                <a:ea typeface="Arial Unicode MS" pitchFamily="34" charset="-128"/>
                <a:cs typeface="Arial Unicode MS" pitchFamily="34" charset="-128"/>
              </a:rPr>
              <a:t>Peněžní převody – zřizovatel pokrývá v rámci příspěvku na provoz odpisy staveb; </a:t>
            </a:r>
          </a:p>
        </p:txBody>
      </p:sp>
      <p:sp>
        <p:nvSpPr>
          <p:cNvPr id="116740" name="Obdélník 3"/>
          <p:cNvSpPr>
            <a:spLocks noChangeArrowheads="1"/>
          </p:cNvSpPr>
          <p:nvPr/>
        </p:nvSpPr>
        <p:spPr bwMode="auto">
          <a:xfrm>
            <a:off x="1881188" y="6357938"/>
            <a:ext cx="8462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Zdroj: Schneiderová, I.: Majetek krajů, měst, obcí, DSO a příspěvkových organizací. Archa: Praha 2010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64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ÚSC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en-US" dirty="0" smtClean="0"/>
              <a:t>Územní </a:t>
            </a:r>
            <a:r>
              <a:rPr lang="cs-CZ" altLang="en-US" dirty="0"/>
              <a:t>samosprávný celek může ve své pravomoci k plnění svých úkolů, zejména k hospodářskému využívání svého majetku a k zabezpečení veřejně prospěšných </a:t>
            </a:r>
            <a:r>
              <a:rPr lang="cs-CZ" altLang="en-US" dirty="0" smtClean="0"/>
              <a:t>činností:</a:t>
            </a:r>
          </a:p>
          <a:p>
            <a:pPr marL="72000" indent="0">
              <a:buNone/>
            </a:pPr>
            <a:endParaRPr lang="cs-CZ" altLang="en-US" dirty="0"/>
          </a:p>
          <a:p>
            <a:pPr>
              <a:lnSpc>
                <a:spcPct val="90000"/>
              </a:lnSpc>
            </a:pPr>
            <a:r>
              <a:rPr lang="cs-CZ" altLang="en-US" sz="2000" dirty="0"/>
              <a:t>zřizovat vlastní organizační složky jako svá zařízení bez právní subjektivity,</a:t>
            </a:r>
          </a:p>
          <a:p>
            <a:pPr>
              <a:lnSpc>
                <a:spcPct val="90000"/>
              </a:lnSpc>
            </a:pPr>
            <a:r>
              <a:rPr lang="cs-CZ" altLang="en-US" sz="2000" dirty="0"/>
              <a:t>zřizovat příspěvkové organizace jako právnické osoby, které zpravidla ve své činnosti nevytvářejí zisk, </a:t>
            </a:r>
            <a:endParaRPr lang="cs-CZ" altLang="en-US" sz="2000" dirty="0" smtClean="0"/>
          </a:p>
          <a:p>
            <a:pPr>
              <a:lnSpc>
                <a:spcPct val="90000"/>
              </a:lnSpc>
            </a:pPr>
            <a:r>
              <a:rPr lang="cs-CZ" altLang="en-US" sz="2000" dirty="0"/>
              <a:t>zakládat obchodní společnosti, a to akciové společnosti a společnosti s ručením omezeným,</a:t>
            </a:r>
          </a:p>
          <a:p>
            <a:pPr>
              <a:lnSpc>
                <a:spcPct val="90000"/>
              </a:lnSpc>
            </a:pPr>
            <a:r>
              <a:rPr lang="cs-CZ" altLang="en-US" sz="2000" dirty="0"/>
              <a:t> zakládat obecně prospěšné společnosti podle zvláštního zákona,</a:t>
            </a:r>
          </a:p>
          <a:p>
            <a:pPr>
              <a:lnSpc>
                <a:spcPct val="90000"/>
              </a:lnSpc>
            </a:pPr>
            <a:r>
              <a:rPr lang="cs-CZ" altLang="en-US" sz="2000" dirty="0"/>
              <a:t>zřizovat školské právnické osoby podle zvláštního právního předpisu, </a:t>
            </a:r>
          </a:p>
          <a:p>
            <a:pPr>
              <a:lnSpc>
                <a:spcPct val="90000"/>
              </a:lnSpc>
            </a:pPr>
            <a:r>
              <a:rPr lang="cs-CZ" altLang="en-US" sz="2000" dirty="0"/>
              <a:t>zřizovat veřejné výzkumné instituce podle zvláštního zákona</a:t>
            </a:r>
          </a:p>
          <a:p>
            <a:pPr>
              <a:lnSpc>
                <a:spcPct val="90000"/>
              </a:lnSpc>
            </a:pPr>
            <a:endParaRPr lang="cs-CZ" alt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9875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Nadpis 1"/>
          <p:cNvSpPr>
            <a:spLocks noGrp="1"/>
          </p:cNvSpPr>
          <p:nvPr>
            <p:ph type="title"/>
          </p:nvPr>
        </p:nvSpPr>
        <p:spPr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2800" dirty="0">
                <a:cs typeface="Calibri" panose="020F0502020204030204" pitchFamily="34" charset="0"/>
              </a:rPr>
              <a:t>Dlouhodobý majetek </a:t>
            </a:r>
            <a:br>
              <a:rPr lang="cs-CZ" altLang="cs-CZ" sz="2800" dirty="0">
                <a:cs typeface="Calibri" panose="020F0502020204030204" pitchFamily="34" charset="0"/>
              </a:rPr>
            </a:br>
            <a:r>
              <a:rPr lang="cs-CZ" altLang="cs-CZ" sz="2800" dirty="0" smtClean="0">
                <a:cs typeface="Calibri" panose="020F0502020204030204" pitchFamily="34" charset="0"/>
              </a:rPr>
              <a:t>4. </a:t>
            </a:r>
            <a:r>
              <a:rPr lang="cs-CZ" altLang="cs-CZ" sz="2800" dirty="0">
                <a:cs typeface="Calibri" panose="020F0502020204030204" pitchFamily="34" charset="0"/>
              </a:rPr>
              <a:t>Darování s předchozím písemným souhlasem zřizovatele</a:t>
            </a:r>
          </a:p>
        </p:txBody>
      </p:sp>
      <p:sp>
        <p:nvSpPr>
          <p:cNvPr id="117763" name="Zástupný symbol pro obsah 2"/>
          <p:cNvSpPr>
            <a:spLocks noGrp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sz="2900" dirty="0">
                <a:ea typeface="Arial Unicode MS" pitchFamily="34" charset="-128"/>
                <a:cs typeface="Arial Unicode MS" pitchFamily="34" charset="-128"/>
              </a:rPr>
              <a:t>Běžnou údržbu a opravy provádí PO</a:t>
            </a:r>
          </a:p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sz="2900" dirty="0">
                <a:ea typeface="Arial Unicode MS" pitchFamily="34" charset="-128"/>
                <a:cs typeface="Arial Unicode MS" pitchFamily="34" charset="-128"/>
              </a:rPr>
              <a:t>Velké opravy a TZ provádí PO</a:t>
            </a:r>
          </a:p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sz="2900" dirty="0">
                <a:ea typeface="Arial Unicode MS" pitchFamily="34" charset="-128"/>
                <a:cs typeface="Arial Unicode MS" pitchFamily="34" charset="-128"/>
              </a:rPr>
              <a:t>Daňová problematika </a:t>
            </a:r>
          </a:p>
          <a:p>
            <a:pPr marL="548640" lvl="2" algn="just">
              <a:lnSpc>
                <a:spcPct val="100000"/>
              </a:lnSpc>
              <a:buFontTx/>
              <a:buChar char="•"/>
            </a:pPr>
            <a:r>
              <a:rPr lang="cs-CZ" altLang="cs-CZ" sz="2700" dirty="0">
                <a:ea typeface="Arial Unicode MS" pitchFamily="34" charset="-128"/>
                <a:cs typeface="Arial Unicode MS" pitchFamily="34" charset="-128"/>
              </a:rPr>
              <a:t>daňově uznatelný náklad PO jsou náklady na běžné opravy a údržbu, TZ (pokud je pořízeno ze zdrojů PO, </a:t>
            </a:r>
            <a:r>
              <a:rPr lang="cs-CZ" altLang="cs-CZ" sz="2700" dirty="0" err="1">
                <a:ea typeface="Arial Unicode MS" pitchFamily="34" charset="-128"/>
                <a:cs typeface="Arial Unicode MS" pitchFamily="34" charset="-128"/>
              </a:rPr>
              <a:t>PO</a:t>
            </a:r>
            <a:r>
              <a:rPr lang="cs-CZ" altLang="cs-CZ" sz="2700" dirty="0">
                <a:ea typeface="Arial Unicode MS" pitchFamily="34" charset="-128"/>
                <a:cs typeface="Arial Unicode MS" pitchFamily="34" charset="-128"/>
              </a:rPr>
              <a:t> jej účetně eviduje). </a:t>
            </a:r>
          </a:p>
          <a:p>
            <a:pPr marL="548640" lvl="2" algn="just">
              <a:lnSpc>
                <a:spcPct val="100000"/>
              </a:lnSpc>
              <a:buFontTx/>
              <a:buChar char="•"/>
            </a:pPr>
            <a:r>
              <a:rPr lang="cs-CZ" altLang="cs-CZ" sz="2700" dirty="0">
                <a:ea typeface="Arial Unicode MS" pitchFamily="34" charset="-128"/>
                <a:cs typeface="Arial Unicode MS" pitchFamily="34" charset="-128"/>
              </a:rPr>
              <a:t>Daňové odpisy majetku darovaného od r. 2007 nejsou uznatelné.</a:t>
            </a:r>
          </a:p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sz="2900" dirty="0">
                <a:ea typeface="Arial Unicode MS" pitchFamily="34" charset="-128"/>
                <a:cs typeface="Arial Unicode MS" pitchFamily="34" charset="-128"/>
              </a:rPr>
              <a:t>Dotace na pořízení DM </a:t>
            </a:r>
          </a:p>
          <a:p>
            <a:pPr marL="548640" lvl="2" algn="just">
              <a:lnSpc>
                <a:spcPct val="100000"/>
              </a:lnSpc>
              <a:buFontTx/>
              <a:buChar char="•"/>
            </a:pPr>
            <a:r>
              <a:rPr lang="cs-CZ" altLang="cs-CZ" sz="2700" dirty="0">
                <a:ea typeface="Arial Unicode MS" pitchFamily="34" charset="-128"/>
                <a:cs typeface="Arial Unicode MS" pitchFamily="34" charset="-128"/>
              </a:rPr>
              <a:t>příjemcem je PO, i přímo, ale správně prostřednictvím zřizovatele</a:t>
            </a:r>
          </a:p>
          <a:p>
            <a:pPr algn="just">
              <a:lnSpc>
                <a:spcPct val="90000"/>
              </a:lnSpc>
              <a:buFontTx/>
              <a:buChar char="•"/>
            </a:pPr>
            <a:endParaRPr lang="cs-CZ" altLang="cs-CZ" sz="29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7764" name="Obdélník 3"/>
          <p:cNvSpPr>
            <a:spLocks noChangeArrowheads="1"/>
          </p:cNvSpPr>
          <p:nvPr/>
        </p:nvSpPr>
        <p:spPr bwMode="auto">
          <a:xfrm>
            <a:off x="1881189" y="6357938"/>
            <a:ext cx="85359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Zdroj: Schneiderová, I.: Majetek krajů, měst, obcí, DSO a příspěvkových organizací. Archa: Praha 2010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41230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adpis 1"/>
          <p:cNvSpPr>
            <a:spLocks noGrp="1"/>
          </p:cNvSpPr>
          <p:nvPr>
            <p:ph type="title"/>
          </p:nvPr>
        </p:nvSpPr>
        <p:spPr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200" dirty="0">
                <a:cs typeface="Calibri" panose="020F0502020204030204" pitchFamily="34" charset="0"/>
              </a:rPr>
              <a:t>Omezení PO </a:t>
            </a:r>
            <a:br>
              <a:rPr lang="cs-CZ" altLang="cs-CZ" sz="3200" dirty="0">
                <a:cs typeface="Calibri" panose="020F0502020204030204" pitchFamily="34" charset="0"/>
              </a:rPr>
            </a:br>
            <a:r>
              <a:rPr lang="cs-CZ" altLang="cs-CZ" sz="3200" dirty="0">
                <a:cs typeface="Calibri" panose="020F0502020204030204" pitchFamily="34" charset="0"/>
              </a:rPr>
              <a:t>při vstupování do právních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/>
          </a:bodyPr>
          <a:lstStyle/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dirty="0">
                <a:ea typeface="Arial Unicode MS" pitchFamily="34" charset="-128"/>
                <a:cs typeface="Arial Unicode MS" pitchFamily="34" charset="-128"/>
              </a:rPr>
              <a:t>PO je oprávněna uzavírat smlouvy o půjčce nebo o úvěru jen po předchozím písemném souhlasu zřizovatele 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ea typeface="Arial Unicode MS" pitchFamily="34" charset="-128"/>
                <a:cs typeface="Arial Unicode MS" pitchFamily="34" charset="-128"/>
              </a:rPr>
              <a:t>(kromě půjček zaměstnancům z FKSP)</a:t>
            </a:r>
          </a:p>
          <a:p>
            <a:pPr algn="just">
              <a:lnSpc>
                <a:spcPct val="100000"/>
              </a:lnSpc>
              <a:buFontTx/>
              <a:buChar char="•"/>
            </a:pPr>
            <a:endParaRPr lang="cs-CZ" altLang="cs-CZ" dirty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dirty="0">
                <a:ea typeface="Arial Unicode MS" pitchFamily="34" charset="-128"/>
                <a:cs typeface="Arial Unicode MS" pitchFamily="34" charset="-128"/>
              </a:rPr>
              <a:t>Příspěvková organizace není oprávněna zajišťovat závazky. </a:t>
            </a:r>
          </a:p>
          <a:p>
            <a:pPr algn="just">
              <a:lnSpc>
                <a:spcPct val="100000"/>
              </a:lnSpc>
              <a:buFontTx/>
              <a:buChar char="•"/>
            </a:pPr>
            <a:endParaRPr lang="cs-CZ" altLang="cs-CZ" dirty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100000"/>
              </a:lnSpc>
              <a:buFontTx/>
              <a:buChar char="•"/>
            </a:pPr>
            <a:r>
              <a:rPr lang="cs-CZ" altLang="cs-CZ" dirty="0">
                <a:ea typeface="Arial Unicode MS" pitchFamily="34" charset="-128"/>
                <a:cs typeface="Arial Unicode MS" pitchFamily="34" charset="-128"/>
              </a:rPr>
              <a:t>Může pořizovat věci nákupem na splátky nebo smlouvou o nájmu s právem koupě jen po předchozím písemném souhlasu zřizovatele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78234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Nadpis 1"/>
          <p:cNvSpPr>
            <a:spLocks noGrp="1"/>
          </p:cNvSpPr>
          <p:nvPr>
            <p:ph type="title"/>
          </p:nvPr>
        </p:nvSpPr>
        <p:spPr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200" dirty="0">
                <a:cs typeface="Calibri" panose="020F0502020204030204" pitchFamily="34" charset="0"/>
              </a:rPr>
              <a:t>Omezení PO </a:t>
            </a:r>
            <a:br>
              <a:rPr lang="cs-CZ" altLang="cs-CZ" sz="3200" dirty="0">
                <a:cs typeface="Calibri" panose="020F0502020204030204" pitchFamily="34" charset="0"/>
              </a:rPr>
            </a:br>
            <a:r>
              <a:rPr lang="cs-CZ" altLang="cs-CZ" sz="3200" dirty="0">
                <a:cs typeface="Calibri" panose="020F0502020204030204" pitchFamily="34" charset="0"/>
              </a:rPr>
              <a:t>při vstupování do právních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85000" lnSpcReduction="20000"/>
          </a:bodyPr>
          <a:lstStyle/>
          <a:p>
            <a:pPr algn="just">
              <a:lnSpc>
                <a:spcPct val="110000"/>
              </a:lnSpc>
              <a:buFontTx/>
              <a:buChar char="•"/>
            </a:pPr>
            <a:r>
              <a:rPr lang="cs-CZ" altLang="cs-CZ" sz="2900" dirty="0">
                <a:ea typeface="Arial Unicode MS" pitchFamily="34" charset="-128"/>
                <a:cs typeface="Arial Unicode MS" pitchFamily="34" charset="-128"/>
              </a:rPr>
              <a:t>Není oprávněna nakupovat akcie či jiné CP. </a:t>
            </a:r>
          </a:p>
          <a:p>
            <a:pPr lvl="1" algn="just">
              <a:lnSpc>
                <a:spcPct val="110000"/>
              </a:lnSpc>
              <a:buFontTx/>
              <a:buChar char="•"/>
            </a:pPr>
            <a:r>
              <a:rPr lang="cs-CZ" altLang="cs-CZ" sz="2900" dirty="0">
                <a:ea typeface="Arial Unicode MS" pitchFamily="34" charset="-128"/>
                <a:cs typeface="Arial Unicode MS" pitchFamily="34" charset="-128"/>
              </a:rPr>
              <a:t>Přijímat je jako protihodnotu za své pohledávky vůči jiným subjektům je oprávněna jen po předchozím písemném souhlasu zřizovatele.</a:t>
            </a:r>
          </a:p>
          <a:p>
            <a:pPr algn="just">
              <a:lnSpc>
                <a:spcPct val="110000"/>
              </a:lnSpc>
              <a:buFontTx/>
              <a:buChar char="•"/>
            </a:pPr>
            <a:endParaRPr lang="cs-CZ" altLang="cs-CZ" sz="2900" dirty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110000"/>
              </a:lnSpc>
              <a:buFontTx/>
              <a:buChar char="•"/>
            </a:pPr>
            <a:r>
              <a:rPr lang="cs-CZ" altLang="cs-CZ" sz="2900" dirty="0">
                <a:ea typeface="Arial Unicode MS" pitchFamily="34" charset="-128"/>
                <a:cs typeface="Arial Unicode MS" pitchFamily="34" charset="-128"/>
              </a:rPr>
              <a:t>Není oprávněna poskytovat dary jiným subjektům</a:t>
            </a:r>
          </a:p>
          <a:p>
            <a:pPr lvl="1" algn="just">
              <a:lnSpc>
                <a:spcPct val="110000"/>
              </a:lnSpc>
              <a:buFontTx/>
              <a:buChar char="•"/>
            </a:pPr>
            <a:r>
              <a:rPr lang="cs-CZ" altLang="cs-CZ" sz="2900" dirty="0">
                <a:ea typeface="Arial Unicode MS" pitchFamily="34" charset="-128"/>
                <a:cs typeface="Arial Unicode MS" pitchFamily="34" charset="-128"/>
              </a:rPr>
              <a:t>Výjimka: obvyklé dary svým zaměstnancům a jiným osobám z FKSP</a:t>
            </a:r>
          </a:p>
          <a:p>
            <a:pPr algn="just">
              <a:lnSpc>
                <a:spcPct val="110000"/>
              </a:lnSpc>
              <a:buFontTx/>
              <a:buChar char="•"/>
            </a:pPr>
            <a:endParaRPr lang="cs-CZ" altLang="cs-CZ" sz="2900" dirty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110000"/>
              </a:lnSpc>
              <a:buFontTx/>
              <a:buChar char="•"/>
            </a:pPr>
            <a:r>
              <a:rPr lang="cs-CZ" altLang="cs-CZ" sz="2900" dirty="0">
                <a:ea typeface="Arial Unicode MS" pitchFamily="34" charset="-128"/>
                <a:cs typeface="Arial Unicode MS" pitchFamily="34" charset="-128"/>
              </a:rPr>
              <a:t>PO nesmí</a:t>
            </a:r>
          </a:p>
          <a:p>
            <a:pPr lvl="2" indent="-274320" algn="just">
              <a:lnSpc>
                <a:spcPct val="110000"/>
              </a:lnSpc>
              <a:buFontTx/>
              <a:buChar char="•"/>
            </a:pPr>
            <a:r>
              <a:rPr lang="cs-CZ" altLang="cs-CZ" sz="2900" dirty="0">
                <a:ea typeface="Arial Unicode MS" pitchFamily="34" charset="-128"/>
                <a:cs typeface="Arial Unicode MS" pitchFamily="34" charset="-128"/>
              </a:rPr>
              <a:t>zřizovat nebo zakládat právnické osoby,</a:t>
            </a:r>
          </a:p>
          <a:p>
            <a:pPr lvl="2" indent="-274320" algn="just">
              <a:lnSpc>
                <a:spcPct val="110000"/>
              </a:lnSpc>
              <a:buFontTx/>
              <a:buChar char="•"/>
            </a:pPr>
            <a:r>
              <a:rPr lang="cs-CZ" altLang="cs-CZ" sz="2900" dirty="0">
                <a:ea typeface="Arial Unicode MS" pitchFamily="34" charset="-128"/>
                <a:cs typeface="Arial Unicode MS" pitchFamily="34" charset="-128"/>
              </a:rPr>
              <a:t>mít majetkovou účast v právnické osobě zřízené nebo založené za účelem podnikání.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0373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b="1" dirty="0"/>
              <a:t>HOSPODAŘENÍ  ÚSC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en-US" sz="2000" dirty="0"/>
              <a:t>                       </a:t>
            </a:r>
            <a:r>
              <a:rPr lang="cs-CZ" altLang="en-US" dirty="0" smtClean="0"/>
              <a:t>zákon č</a:t>
            </a:r>
            <a:r>
              <a:rPr lang="cs-CZ" altLang="en-US" dirty="0"/>
              <a:t>. 250/2000 Sb.,  +12 dílčích </a:t>
            </a:r>
            <a:r>
              <a:rPr lang="cs-CZ" altLang="en-US" dirty="0" smtClean="0"/>
              <a:t>novel</a:t>
            </a:r>
          </a:p>
          <a:p>
            <a:pPr marL="355600" indent="-355600">
              <a:lnSpc>
                <a:spcPct val="80000"/>
              </a:lnSpc>
            </a:pPr>
            <a:endParaRPr lang="cs-CZ" altLang="en-US" dirty="0"/>
          </a:p>
          <a:p>
            <a:pPr marL="571500" indent="-571500">
              <a:lnSpc>
                <a:spcPct val="80000"/>
              </a:lnSpc>
              <a:buAutoNum type="romanUcPeriod"/>
            </a:pPr>
            <a:r>
              <a:rPr lang="cs-CZ" altLang="en-US" dirty="0" smtClean="0"/>
              <a:t>Obecná ustanovení</a:t>
            </a:r>
          </a:p>
          <a:p>
            <a:pPr marL="571500" indent="-571500">
              <a:lnSpc>
                <a:spcPct val="80000"/>
              </a:lnSpc>
              <a:buAutoNum type="romanUcPeriod"/>
            </a:pPr>
            <a:r>
              <a:rPr lang="cs-CZ" altLang="en-US" dirty="0" smtClean="0"/>
              <a:t> </a:t>
            </a:r>
            <a:r>
              <a:rPr lang="cs-CZ" altLang="en-US" dirty="0"/>
              <a:t>Finanční hospodaření</a:t>
            </a:r>
          </a:p>
          <a:p>
            <a:pPr marL="571500" indent="-571500">
              <a:lnSpc>
                <a:spcPct val="80000"/>
              </a:lnSpc>
              <a:buAutoNum type="romanUcPeriod" startAt="3"/>
            </a:pPr>
            <a:r>
              <a:rPr lang="cs-CZ" altLang="en-US" dirty="0" smtClean="0"/>
              <a:t>Rozpočtový proces</a:t>
            </a:r>
          </a:p>
          <a:p>
            <a:pPr marL="571500" indent="-571500">
              <a:lnSpc>
                <a:spcPct val="80000"/>
              </a:lnSpc>
              <a:buAutoNum type="romanUcPeriod" startAt="3"/>
            </a:pPr>
            <a:r>
              <a:rPr lang="cs-CZ" altLang="en-US" dirty="0" smtClean="0"/>
              <a:t> </a:t>
            </a:r>
            <a:r>
              <a:rPr lang="cs-CZ" altLang="en-US" dirty="0"/>
              <a:t>Organizace ÚSC</a:t>
            </a:r>
          </a:p>
          <a:p>
            <a:pPr marL="571500" indent="-571500">
              <a:lnSpc>
                <a:spcPct val="80000"/>
              </a:lnSpc>
              <a:buAutoNum type="romanUcPeriod" startAt="5"/>
            </a:pPr>
            <a:r>
              <a:rPr lang="cs-CZ" altLang="en-US" dirty="0" smtClean="0"/>
              <a:t>Hospodaření </a:t>
            </a:r>
            <a:r>
              <a:rPr lang="cs-CZ" altLang="en-US" dirty="0"/>
              <a:t>dobrovolných svazků </a:t>
            </a:r>
            <a:r>
              <a:rPr lang="cs-CZ" altLang="en-US" dirty="0" smtClean="0"/>
              <a:t>obcí</a:t>
            </a:r>
            <a:endParaRPr lang="cs-CZ" altLang="en-US" dirty="0"/>
          </a:p>
          <a:p>
            <a:pPr marL="571500" indent="-571500">
              <a:lnSpc>
                <a:spcPct val="80000"/>
              </a:lnSpc>
              <a:buAutoNum type="romanUcPeriod" startAt="5"/>
            </a:pPr>
            <a:r>
              <a:rPr lang="cs-CZ" altLang="en-US" dirty="0" smtClean="0"/>
              <a:t>Přechodná </a:t>
            </a:r>
            <a:r>
              <a:rPr lang="cs-CZ" altLang="en-US" dirty="0"/>
              <a:t>a závěrečná </a:t>
            </a:r>
            <a:r>
              <a:rPr lang="cs-CZ" altLang="en-US" dirty="0" smtClean="0"/>
              <a:t>ustanovení</a:t>
            </a:r>
            <a:endParaRPr lang="cs-CZ" altLang="en-US" dirty="0"/>
          </a:p>
          <a:p>
            <a:pPr marL="571500" indent="-571500">
              <a:lnSpc>
                <a:spcPct val="80000"/>
              </a:lnSpc>
              <a:buAutoNum type="romanUcPeriod" startAt="6"/>
            </a:pPr>
            <a:endParaRPr lang="cs-CZ" altLang="en-US" dirty="0"/>
          </a:p>
          <a:p>
            <a:pPr marL="0" indent="0">
              <a:lnSpc>
                <a:spcPct val="80000"/>
              </a:lnSpc>
              <a:buNone/>
            </a:pPr>
            <a:endParaRPr lang="cs-CZ" altLang="en-US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en-US" dirty="0" smtClean="0"/>
              <a:t>Zákon si prosím pročtěte!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708709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upravuje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 smtClean="0"/>
              <a:t>tvorbu</a:t>
            </a:r>
            <a:r>
              <a:rPr lang="cs-CZ" altLang="en-US" dirty="0"/>
              <a:t>, </a:t>
            </a:r>
          </a:p>
          <a:p>
            <a:r>
              <a:rPr lang="cs-CZ" altLang="en-US" dirty="0"/>
              <a:t>postavení, </a:t>
            </a:r>
          </a:p>
          <a:p>
            <a:r>
              <a:rPr lang="cs-CZ" altLang="en-US" dirty="0"/>
              <a:t>obsah, </a:t>
            </a:r>
          </a:p>
          <a:p>
            <a:r>
              <a:rPr lang="cs-CZ" altLang="en-US" dirty="0"/>
              <a:t>funkci rozpočtů </a:t>
            </a:r>
            <a:r>
              <a:rPr lang="cs-CZ" altLang="en-US" dirty="0" smtClean="0"/>
              <a:t>ÚSC: </a:t>
            </a:r>
            <a:r>
              <a:rPr lang="cs-CZ" altLang="en-US" dirty="0" err="1" smtClean="0"/>
              <a:t>obcí+krajů</a:t>
            </a:r>
            <a:r>
              <a:rPr lang="cs-CZ" altLang="en-US" dirty="0"/>
              <a:t>,</a:t>
            </a:r>
          </a:p>
          <a:p>
            <a:r>
              <a:rPr lang="cs-CZ" altLang="en-US" dirty="0"/>
              <a:t>stanoví pravidla hospodaření s finančními prostředky ÚSC,</a:t>
            </a:r>
          </a:p>
          <a:p>
            <a:r>
              <a:rPr lang="cs-CZ" altLang="en-US" dirty="0"/>
              <a:t>zřizování nebo zakládání PO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5328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Zákonem se řídí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Obce</a:t>
            </a:r>
            <a:endParaRPr lang="cs-CZ" altLang="en-US" sz="2400" dirty="0"/>
          </a:p>
          <a:p>
            <a:r>
              <a:rPr lang="cs-CZ" altLang="en-US" sz="2400" dirty="0"/>
              <a:t>Kraje</a:t>
            </a:r>
          </a:p>
          <a:p>
            <a:r>
              <a:rPr lang="cs-CZ" altLang="en-US" sz="2400" dirty="0"/>
              <a:t>Dobrovolné svazky obcí</a:t>
            </a:r>
          </a:p>
          <a:p>
            <a:r>
              <a:rPr lang="cs-CZ" altLang="en-US" sz="2400" dirty="0"/>
              <a:t>Statutární města</a:t>
            </a:r>
          </a:p>
          <a:p>
            <a:r>
              <a:rPr lang="cs-CZ" altLang="en-US" sz="2400" dirty="0"/>
              <a:t>Městské části a obvody</a:t>
            </a:r>
          </a:p>
          <a:p>
            <a:r>
              <a:rPr lang="cs-CZ" altLang="en-US" sz="2400" dirty="0"/>
              <a:t>Hlavní město Praha</a:t>
            </a:r>
          </a:p>
          <a:p>
            <a:r>
              <a:rPr lang="cs-CZ" altLang="en-US" sz="2400" dirty="0"/>
              <a:t>Příspěvkové organizace v oblasti školství</a:t>
            </a:r>
          </a:p>
          <a:p>
            <a:r>
              <a:rPr lang="cs-CZ" altLang="en-US" sz="2400" dirty="0"/>
              <a:t>Regionální rady regionů soudržnosti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36973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b="1" dirty="0" smtClean="0"/>
              <a:t>Rozpočet</a:t>
            </a:r>
            <a:r>
              <a:rPr lang="cs-CZ" altLang="en-US" dirty="0" smtClean="0"/>
              <a:t> </a:t>
            </a:r>
            <a:r>
              <a:rPr lang="cs-CZ" altLang="en-US" dirty="0"/>
              <a:t>- finanční plán, jímž se řídí financování činnosti  ÚSC a svazku obcí, </a:t>
            </a:r>
            <a:r>
              <a:rPr lang="cs-CZ" altLang="en-US" dirty="0" smtClean="0"/>
              <a:t>rozpočtový rok=kalendářní rok</a:t>
            </a:r>
          </a:p>
          <a:p>
            <a:pPr marL="72000" indent="0">
              <a:buNone/>
            </a:pPr>
            <a:endParaRPr lang="cs-CZ" altLang="en-US" dirty="0" smtClean="0"/>
          </a:p>
          <a:p>
            <a:r>
              <a:rPr lang="cs-CZ" altLang="en-US" b="1" dirty="0" smtClean="0"/>
              <a:t>Rozpočtový </a:t>
            </a:r>
            <a:r>
              <a:rPr lang="cs-CZ" altLang="en-US" b="1" dirty="0"/>
              <a:t>výhled </a:t>
            </a:r>
            <a:r>
              <a:rPr lang="cs-CZ" altLang="en-US" dirty="0"/>
              <a:t>– je pomocným nástrojem ÚSC sloužícím pro střednědobé finanční  plánování rozvoje jeho hospodářství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6693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Rozpočtový výhled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Sestavuje se na základě:</a:t>
            </a:r>
          </a:p>
          <a:p>
            <a:pPr marL="533400" indent="-533400">
              <a:buNone/>
            </a:pPr>
            <a:endParaRPr lang="cs-CZ" altLang="en-US" dirty="0">
              <a:solidFill>
                <a:schemeClr val="hlink"/>
              </a:solidFill>
            </a:endParaRP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en-US" dirty="0"/>
              <a:t>Uzavřených smluvních vztahů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en-US" dirty="0"/>
              <a:t>Přijatých závazků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en-US" dirty="0"/>
              <a:t>Na období 2-5 let, následujících po roce, na který se sestavuje roční rozpočet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8642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Obsahem rozpočtového výhledu je: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 smtClean="0"/>
              <a:t>Souhrnné </a:t>
            </a:r>
            <a:r>
              <a:rPr lang="cs-CZ" altLang="en-US" dirty="0"/>
              <a:t>základní údaje o příjmech a </a:t>
            </a:r>
            <a:r>
              <a:rPr lang="cs-CZ" altLang="en-US" dirty="0" smtClean="0"/>
              <a:t>výdajích</a:t>
            </a:r>
          </a:p>
          <a:p>
            <a:r>
              <a:rPr lang="cs-CZ" altLang="en-US" dirty="0" smtClean="0"/>
              <a:t>Dlouhodobější </a:t>
            </a:r>
            <a:r>
              <a:rPr lang="cs-CZ" altLang="en-US" dirty="0"/>
              <a:t>závazky a </a:t>
            </a:r>
            <a:r>
              <a:rPr lang="cs-CZ" altLang="en-US" dirty="0" smtClean="0"/>
              <a:t>pohledávky</a:t>
            </a:r>
          </a:p>
          <a:p>
            <a:r>
              <a:rPr lang="cs-CZ" altLang="en-US" dirty="0" smtClean="0"/>
              <a:t>Finanční </a:t>
            </a:r>
            <a:r>
              <a:rPr lang="cs-CZ" altLang="en-US" dirty="0"/>
              <a:t>zdroje a potřeby dlouhodobě realizovaných </a:t>
            </a:r>
            <a:r>
              <a:rPr lang="cs-CZ" altLang="en-US" dirty="0" smtClean="0"/>
              <a:t>záměrů</a:t>
            </a:r>
          </a:p>
          <a:p>
            <a:r>
              <a:rPr lang="cs-CZ" altLang="en-US" dirty="0" smtClean="0"/>
              <a:t>RV- </a:t>
            </a:r>
            <a:r>
              <a:rPr lang="cs-CZ" altLang="en-US" dirty="0"/>
              <a:t>je povinný (dříve fakultativní)!!!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64450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26"/>
          </p:nvPr>
        </p:nvSpPr>
        <p:spPr>
          <a:xfrm>
            <a:off x="720725" y="1296000"/>
            <a:ext cx="5220000" cy="710929"/>
          </a:xfrm>
        </p:spPr>
        <p:txBody>
          <a:bodyPr/>
          <a:lstStyle/>
          <a:p>
            <a:r>
              <a:rPr lang="cs-CZ" dirty="0" smtClean="0"/>
              <a:t>Deficitní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716414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řebytkový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smtClean="0"/>
              <a:t>Může být schválen: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400" dirty="0" smtClean="0"/>
              <a:t>Finančními </a:t>
            </a:r>
            <a:r>
              <a:rPr lang="cs-CZ" altLang="en-US" sz="2400" dirty="0"/>
              <a:t>prostředky z minulých let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400" dirty="0"/>
              <a:t>Smluvně zabezpečenou půjčkou, úvěrem, návratnou finanční výpomocí, výnosem z prodeje vlastních dluhopisů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28"/>
          </p:nvPr>
        </p:nvSpPr>
        <p:spPr>
          <a:xfrm>
            <a:off x="6251280" y="1864425"/>
            <a:ext cx="5219998" cy="3965845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AutoNum type="arabicPeriod"/>
            </a:pPr>
            <a:r>
              <a:rPr lang="cs-CZ" altLang="en-US" dirty="0"/>
              <a:t>Některé příjmy daného roku jsou určeny k využití až v následujících letech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AutoNum type="arabicPeriod"/>
            </a:pPr>
            <a:r>
              <a:rPr lang="cs-CZ" altLang="en-US" dirty="0"/>
              <a:t>Splácení jistiny úvěru z předchozích let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141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organizací ÚSC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altLang="cs-CZ" sz="3200" dirty="0" smtClean="0">
                <a:ea typeface="Arial Unicode MS" pitchFamily="34" charset="-128"/>
                <a:cs typeface="Arial Unicode MS" pitchFamily="34" charset="-128"/>
              </a:rPr>
              <a:t>ÚSC </a:t>
            </a: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může zřizovat či zakládat:</a:t>
            </a:r>
          </a:p>
          <a:p>
            <a:pPr lvl="1" algn="just"/>
            <a:r>
              <a:rPr lang="cs-CZ" altLang="cs-CZ" sz="3000" b="1" dirty="0">
                <a:ea typeface="Arial Unicode MS" pitchFamily="34" charset="-128"/>
                <a:cs typeface="Arial Unicode MS" pitchFamily="34" charset="-128"/>
              </a:rPr>
              <a:t>vlastní organizační </a:t>
            </a:r>
            <a:r>
              <a:rPr lang="cs-CZ" altLang="cs-CZ" sz="3000" b="1" dirty="0" smtClean="0">
                <a:ea typeface="Arial Unicode MS" pitchFamily="34" charset="-128"/>
                <a:cs typeface="Arial Unicode MS" pitchFamily="34" charset="-128"/>
              </a:rPr>
              <a:t>složky (OS)</a:t>
            </a:r>
            <a:endParaRPr lang="cs-CZ" altLang="cs-CZ" sz="3000" b="1" dirty="0">
              <a:ea typeface="Arial Unicode MS" pitchFamily="34" charset="-128"/>
              <a:cs typeface="Arial Unicode MS" pitchFamily="34" charset="-128"/>
            </a:endParaRPr>
          </a:p>
          <a:p>
            <a:pPr lvl="1" algn="just"/>
            <a:r>
              <a:rPr lang="cs-CZ" altLang="cs-CZ" sz="3000" b="1" dirty="0">
                <a:ea typeface="Arial Unicode MS" pitchFamily="34" charset="-128"/>
                <a:cs typeface="Arial Unicode MS" pitchFamily="34" charset="-128"/>
              </a:rPr>
              <a:t>příspěvkové organizace</a:t>
            </a:r>
          </a:p>
          <a:p>
            <a:pPr lvl="1" algn="just"/>
            <a:r>
              <a:rPr lang="cs-CZ" altLang="cs-CZ" sz="3000" dirty="0">
                <a:ea typeface="Arial Unicode MS" pitchFamily="34" charset="-128"/>
                <a:cs typeface="Arial Unicode MS" pitchFamily="34" charset="-128"/>
              </a:rPr>
              <a:t>obchodní společnosti (a.s., s.r.o.)</a:t>
            </a:r>
          </a:p>
          <a:p>
            <a:pPr lvl="1" algn="just"/>
            <a:r>
              <a:rPr lang="cs-CZ" altLang="cs-CZ" sz="3000" dirty="0">
                <a:ea typeface="Arial Unicode MS" pitchFamily="34" charset="-128"/>
                <a:cs typeface="Arial Unicode MS" pitchFamily="34" charset="-128"/>
              </a:rPr>
              <a:t>ústavy</a:t>
            </a:r>
          </a:p>
          <a:p>
            <a:pPr lvl="1" algn="just"/>
            <a:r>
              <a:rPr lang="cs-CZ" altLang="cs-CZ" sz="3000" dirty="0">
                <a:ea typeface="Arial Unicode MS" pitchFamily="34" charset="-128"/>
                <a:cs typeface="Arial Unicode MS" pitchFamily="34" charset="-128"/>
              </a:rPr>
              <a:t>školské právnické osoby</a:t>
            </a:r>
          </a:p>
          <a:p>
            <a:pPr lvl="1" algn="just"/>
            <a:r>
              <a:rPr lang="cs-CZ" altLang="cs-CZ" sz="3000" dirty="0">
                <a:ea typeface="Arial Unicode MS" pitchFamily="34" charset="-128"/>
                <a:cs typeface="Arial Unicode MS" pitchFamily="34" charset="-128"/>
              </a:rPr>
              <a:t>veřejné výzkumné instituce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13387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Zůstatky v rozpočtu a jejich použití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Kladné zůstatky:</a:t>
            </a:r>
          </a:p>
          <a:p>
            <a:pPr lvl="1"/>
            <a:r>
              <a:rPr lang="cs-CZ" dirty="0" smtClean="0"/>
              <a:t>Se převádí k použití v dalším roce ke krytí rozpočtových výdajů</a:t>
            </a:r>
          </a:p>
          <a:p>
            <a:pPr lvl="1"/>
            <a:r>
              <a:rPr lang="cs-CZ" dirty="0" smtClean="0"/>
              <a:t>Převádí se do peněžních fondů</a:t>
            </a:r>
          </a:p>
          <a:p>
            <a:pPr marL="324000" lvl="1" indent="0">
              <a:buNone/>
            </a:pPr>
            <a:endParaRPr lang="cs-CZ" dirty="0" smtClean="0"/>
          </a:p>
          <a:p>
            <a:r>
              <a:rPr lang="cs-CZ" dirty="0" smtClean="0"/>
              <a:t>Záporné zůstatky (schodky):</a:t>
            </a:r>
          </a:p>
          <a:p>
            <a:pPr lvl="1"/>
            <a:r>
              <a:rPr lang="cs-CZ" dirty="0" smtClean="0"/>
              <a:t>Se hradí z prostředků z minulých let</a:t>
            </a:r>
          </a:p>
          <a:p>
            <a:pPr lvl="1"/>
            <a:r>
              <a:rPr lang="cs-CZ" dirty="0" smtClean="0"/>
              <a:t>Kryjí se z návratných zdrojů splatných v následujících letech</a:t>
            </a:r>
          </a:p>
        </p:txBody>
      </p:sp>
    </p:spTree>
    <p:extLst>
      <p:ext uri="{BB962C8B-B14F-4D97-AF65-F5344CB8AC3E}">
        <p14:creationId xmlns:p14="http://schemas.microsoft.com/office/powerpoint/2010/main" val="41682364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Peněžní fondy ÚSC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Účelové</a:t>
            </a:r>
          </a:p>
          <a:p>
            <a:r>
              <a:rPr lang="cs-CZ" dirty="0" smtClean="0"/>
              <a:t>Neúčelové</a:t>
            </a:r>
          </a:p>
          <a:p>
            <a:endParaRPr lang="cs-CZ" dirty="0"/>
          </a:p>
          <a:p>
            <a:pPr marL="72000" indent="0">
              <a:buNone/>
            </a:pPr>
            <a:r>
              <a:rPr lang="cs-CZ" dirty="0" smtClean="0"/>
              <a:t>Zdroje peněžních fondu:</a:t>
            </a:r>
          </a:p>
          <a:p>
            <a:pPr>
              <a:buFontTx/>
              <a:buChar char="-"/>
            </a:pPr>
            <a:r>
              <a:rPr lang="cs-CZ" altLang="en-US" dirty="0" smtClean="0"/>
              <a:t>přebytky </a:t>
            </a:r>
            <a:r>
              <a:rPr lang="cs-CZ" altLang="en-US" dirty="0"/>
              <a:t>z minulých </a:t>
            </a:r>
            <a:r>
              <a:rPr lang="cs-CZ" altLang="en-US" dirty="0" smtClean="0"/>
              <a:t>let,</a:t>
            </a:r>
          </a:p>
          <a:p>
            <a:pPr>
              <a:buFontTx/>
              <a:buChar char="-"/>
            </a:pPr>
            <a:r>
              <a:rPr lang="cs-CZ" altLang="en-US" dirty="0" smtClean="0"/>
              <a:t>nevyužité </a:t>
            </a:r>
            <a:r>
              <a:rPr lang="cs-CZ" altLang="en-US" dirty="0"/>
              <a:t>P, </a:t>
            </a:r>
          </a:p>
          <a:p>
            <a:pPr>
              <a:buFontTx/>
              <a:buChar char="-"/>
            </a:pPr>
            <a:r>
              <a:rPr lang="cs-CZ" altLang="en-US" dirty="0" smtClean="0"/>
              <a:t>převody </a:t>
            </a:r>
            <a:r>
              <a:rPr lang="cs-CZ" altLang="en-US" dirty="0"/>
              <a:t>prostředků během roku do </a:t>
            </a:r>
            <a:r>
              <a:rPr lang="cs-CZ" altLang="en-US" dirty="0" smtClean="0"/>
              <a:t>účelových </a:t>
            </a:r>
            <a:r>
              <a:rPr lang="cs-CZ" altLang="en-US" dirty="0"/>
              <a:t>peněžních fondů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4813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367303"/>
            <a:ext cx="10753200" cy="451576"/>
          </a:xfrm>
        </p:spPr>
        <p:txBody>
          <a:bodyPr/>
          <a:lstStyle/>
          <a:p>
            <a:r>
              <a:rPr lang="cs-CZ" dirty="0" smtClean="0"/>
              <a:t>Obsah rozpočtu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961901"/>
            <a:ext cx="10753200" cy="4870099"/>
          </a:xfrm>
        </p:spPr>
        <p:txBody>
          <a:bodyPr/>
          <a:lstStyle/>
          <a:p>
            <a:r>
              <a:rPr lang="cs-CZ" dirty="0" smtClean="0"/>
              <a:t>Příjmy</a:t>
            </a:r>
          </a:p>
          <a:p>
            <a:r>
              <a:rPr lang="cs-CZ" altLang="en-US" dirty="0" smtClean="0"/>
              <a:t>Výdaje</a:t>
            </a:r>
            <a:endParaRPr lang="cs-CZ" altLang="en-US" dirty="0"/>
          </a:p>
          <a:p>
            <a:r>
              <a:rPr lang="cs-CZ" altLang="en-US" dirty="0"/>
              <a:t>Ostatní peněžní operace</a:t>
            </a:r>
          </a:p>
          <a:p>
            <a:r>
              <a:rPr lang="cs-CZ" altLang="en-US" dirty="0"/>
              <a:t>Tvorba a použití peněžních </a:t>
            </a:r>
            <a:r>
              <a:rPr lang="cs-CZ" altLang="en-US" dirty="0" smtClean="0"/>
              <a:t>fondů</a:t>
            </a:r>
          </a:p>
          <a:p>
            <a:pPr marL="72000" indent="0">
              <a:buNone/>
            </a:pPr>
            <a:endParaRPr lang="cs-CZ" altLang="en-US" dirty="0"/>
          </a:p>
          <a:p>
            <a:pPr marL="72000" indent="0">
              <a:buNone/>
            </a:pPr>
            <a:r>
              <a:rPr lang="cs-CZ" altLang="en-US" dirty="0" smtClean="0"/>
              <a:t>Některé </a:t>
            </a:r>
            <a:r>
              <a:rPr lang="cs-CZ" altLang="en-US" dirty="0"/>
              <a:t>operace se mohou uskutečňovat mimo rozpočet:</a:t>
            </a:r>
          </a:p>
          <a:p>
            <a:r>
              <a:rPr lang="cs-CZ" altLang="en-US" dirty="0"/>
              <a:t>Cizí prostředky</a:t>
            </a:r>
          </a:p>
          <a:p>
            <a:r>
              <a:rPr lang="cs-CZ" altLang="en-US" dirty="0"/>
              <a:t>Sdružené prostředky</a:t>
            </a:r>
          </a:p>
          <a:p>
            <a:r>
              <a:rPr lang="cs-CZ" altLang="en-US" dirty="0"/>
              <a:t>Podnikatelské činnosti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04873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Příjmová stránka rozpočtu ÚSC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Založena na principech</a:t>
            </a:r>
          </a:p>
          <a:p>
            <a:pPr marL="0" indent="0">
              <a:buNone/>
            </a:pPr>
            <a:r>
              <a:rPr lang="cs-CZ" altLang="en-US" sz="2400" dirty="0" smtClean="0"/>
              <a:t>	- Finanční </a:t>
            </a:r>
            <a:r>
              <a:rPr lang="cs-CZ" altLang="en-US" sz="2400" dirty="0"/>
              <a:t>autonomie</a:t>
            </a:r>
          </a:p>
          <a:p>
            <a:pPr marL="0" indent="0">
              <a:buNone/>
            </a:pPr>
            <a:r>
              <a:rPr lang="cs-CZ" altLang="en-US" sz="2400" dirty="0" smtClean="0"/>
              <a:t>	- Princip </a:t>
            </a:r>
            <a:r>
              <a:rPr lang="cs-CZ" altLang="en-US" sz="2400" dirty="0"/>
              <a:t>zdaňovací pravomoci</a:t>
            </a:r>
          </a:p>
          <a:p>
            <a:pPr marL="0" indent="0">
              <a:buNone/>
            </a:pPr>
            <a:r>
              <a:rPr lang="cs-CZ" altLang="en-US" sz="2400" dirty="0" smtClean="0"/>
              <a:t>	- Zásluhovosti</a:t>
            </a:r>
            <a:endParaRPr lang="cs-CZ" altLang="en-US" sz="2400" dirty="0"/>
          </a:p>
          <a:p>
            <a:pPr marL="0" indent="0">
              <a:buNone/>
            </a:pPr>
            <a:r>
              <a:rPr lang="cs-CZ" altLang="en-US" sz="2400" dirty="0" smtClean="0"/>
              <a:t>	- Solidarity</a:t>
            </a:r>
            <a:endParaRPr lang="cs-CZ" altLang="en-US" sz="2400" dirty="0"/>
          </a:p>
          <a:p>
            <a:pPr marL="0" indent="0">
              <a:buNone/>
            </a:pPr>
            <a:r>
              <a:rPr lang="cs-CZ" altLang="en-US" sz="2400" dirty="0" smtClean="0"/>
              <a:t>	- Stability</a:t>
            </a:r>
            <a:endParaRPr lang="cs-CZ" altLang="en-US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4866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Příjmy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44582" y="1423851"/>
            <a:ext cx="10728617" cy="4159955"/>
          </a:xfrm>
        </p:spPr>
        <p:txBody>
          <a:bodyPr/>
          <a:lstStyle/>
          <a:p>
            <a:r>
              <a:rPr lang="cs-CZ" altLang="en-US" sz="2400" dirty="0" smtClean="0"/>
              <a:t>příjmy </a:t>
            </a:r>
            <a:r>
              <a:rPr lang="cs-CZ" altLang="en-US" sz="2400" dirty="0"/>
              <a:t>z vlastního majetku a majetkových práv,</a:t>
            </a:r>
          </a:p>
          <a:p>
            <a:r>
              <a:rPr lang="cs-CZ" altLang="en-US" sz="2400" dirty="0"/>
              <a:t>příjmy z výsledků vlastní hospodářské činnosti, </a:t>
            </a:r>
          </a:p>
          <a:p>
            <a:r>
              <a:rPr lang="cs-CZ" altLang="en-US" sz="2400" dirty="0"/>
              <a:t>příjmy z hospodářské činnosti právnických osob, která organizaci zřídila nebo založila,</a:t>
            </a:r>
          </a:p>
          <a:p>
            <a:r>
              <a:rPr lang="cs-CZ" altLang="en-US" sz="2400" dirty="0"/>
              <a:t>příjmy z vlastní správní činnosti včetně příjmů z výkonů státní správy, k nimž je obec pověřena podle zvláštních zákonů- správních poplatky z této činnosti, </a:t>
            </a:r>
          </a:p>
          <a:p>
            <a:r>
              <a:rPr lang="cs-CZ" altLang="en-US" sz="2400" dirty="0"/>
              <a:t>příjmy z vybraných pokut a odvodů uložených v pravomoci obce, </a:t>
            </a:r>
          </a:p>
          <a:p>
            <a:r>
              <a:rPr lang="cs-CZ" altLang="en-US" sz="2400" dirty="0"/>
              <a:t>výnosy z místních poplatků podle zvláštního zákona,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86331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Příjmy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44582" y="1423851"/>
            <a:ext cx="10728617" cy="4159955"/>
          </a:xfrm>
        </p:spPr>
        <p:txBody>
          <a:bodyPr/>
          <a:lstStyle/>
          <a:p>
            <a:r>
              <a:rPr lang="cs-CZ" altLang="en-US" sz="2400" dirty="0" smtClean="0"/>
              <a:t>výnosy </a:t>
            </a:r>
            <a:r>
              <a:rPr lang="cs-CZ" altLang="en-US" sz="2400" dirty="0"/>
              <a:t>daní nebo podíly na nich podle zvláštního zákona,</a:t>
            </a:r>
          </a:p>
          <a:p>
            <a:r>
              <a:rPr lang="cs-CZ" altLang="en-US" sz="2400" dirty="0"/>
              <a:t>dotace ze státního rozpočtu a ze státních fondů,</a:t>
            </a:r>
          </a:p>
          <a:p>
            <a:r>
              <a:rPr lang="cs-CZ" altLang="en-US" sz="2400" dirty="0"/>
              <a:t> dotace z rozpočtu kraje,</a:t>
            </a:r>
          </a:p>
          <a:p>
            <a:r>
              <a:rPr lang="cs-CZ" altLang="en-US" sz="2400" dirty="0"/>
              <a:t> prostředky získané správní činností ostatních orgánů státní správy, např. z jimi ukládaných pokut a jiných peněžních odvodů a sankcí, </a:t>
            </a:r>
          </a:p>
          <a:p>
            <a:r>
              <a:rPr lang="cs-CZ" altLang="en-US" sz="2400" dirty="0"/>
              <a:t>přijaté peněžité dary a příspěvky,</a:t>
            </a:r>
          </a:p>
          <a:p>
            <a:r>
              <a:rPr lang="cs-CZ" altLang="en-US" sz="2400" dirty="0"/>
              <a:t> jiné příjmy, které podle zvláštních zákonů patří do příjmů obce, kraje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800127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příjmy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b="1" dirty="0" smtClean="0"/>
              <a:t>Správní </a:t>
            </a:r>
            <a:r>
              <a:rPr lang="cs-CZ" altLang="en-US" b="1" dirty="0"/>
              <a:t>poplatek </a:t>
            </a:r>
            <a:r>
              <a:rPr lang="cs-CZ" altLang="en-US" dirty="0"/>
              <a:t>za vydané povolení k provozování výherních hracích přístrojů, vybraný obecním úřadem, je příjmem rozpočtu obce ve výši 50 %</a:t>
            </a:r>
          </a:p>
          <a:p>
            <a:pPr>
              <a:defRPr/>
            </a:pPr>
            <a:endParaRPr lang="cs-CZ" altLang="en-US" dirty="0"/>
          </a:p>
          <a:p>
            <a:pPr>
              <a:defRPr/>
            </a:pPr>
            <a:r>
              <a:rPr lang="cs-CZ" altLang="en-US" sz="2000" dirty="0"/>
              <a:t> </a:t>
            </a:r>
            <a:r>
              <a:rPr lang="cs-CZ" altLang="en-US" sz="2000" dirty="0" smtClean="0"/>
              <a:t>zbývající </a:t>
            </a:r>
            <a:r>
              <a:rPr lang="cs-CZ" altLang="en-US" sz="2000" dirty="0"/>
              <a:t>část tohoto správního poplatku odvede obecní úřad na účet státního rozpočtu, spravovaný územním finančním orgánem místně příslušným podle sídla obecního úřadu, a to do konce kalendářního měsíce následujícího po kalendářním měsíci, v němž vydané povolení nabylo právní moci.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4474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Výdaje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410789"/>
            <a:ext cx="10753200" cy="4591028"/>
          </a:xfrm>
        </p:spPr>
        <p:txBody>
          <a:bodyPr/>
          <a:lstStyle/>
          <a:p>
            <a:r>
              <a:rPr lang="cs-CZ" altLang="en-US" sz="2000" dirty="0" smtClean="0"/>
              <a:t>závazky </a:t>
            </a:r>
            <a:r>
              <a:rPr lang="cs-CZ" altLang="en-US" sz="2000" dirty="0"/>
              <a:t>vyplývající pro obec, kraj z plnění povinností uložených jí zákony,</a:t>
            </a:r>
          </a:p>
          <a:p>
            <a:r>
              <a:rPr lang="cs-CZ" altLang="en-US" sz="2000" dirty="0"/>
              <a:t>výdaje na vlastní činnost obce, kraje v  samostatné působnosti, zejména výdaje spojené s péčí o vlastní majetek a jeho rozvoj, </a:t>
            </a:r>
          </a:p>
          <a:p>
            <a:r>
              <a:rPr lang="cs-CZ" altLang="en-US" sz="2000" dirty="0"/>
              <a:t>výdaje spojené s výkonem státní správy, ke které je obec, kraj pověřena zákonem,</a:t>
            </a:r>
          </a:p>
          <a:p>
            <a:r>
              <a:rPr lang="cs-CZ" altLang="en-US" sz="2000" dirty="0"/>
              <a:t>závazky vyplývající pro obec, kraj z uzavřených smluvních vztahů v jejím hospodaření a ze smluvních vztahů vlastních organizací, jestliže k nim přistoupila,</a:t>
            </a:r>
          </a:p>
          <a:p>
            <a:r>
              <a:rPr lang="cs-CZ" altLang="en-US" sz="2000" dirty="0"/>
              <a:t> závazky přijaté v rámci spolupráce s jinými obcemi nebo s dalšími subjekty, včetně příspěvků na společnou činnost,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399626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Výdaje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53143" y="1645920"/>
            <a:ext cx="10820057" cy="4186080"/>
          </a:xfrm>
        </p:spPr>
        <p:txBody>
          <a:bodyPr/>
          <a:lstStyle/>
          <a:p>
            <a:r>
              <a:rPr lang="cs-CZ" altLang="en-US" sz="2400" dirty="0" smtClean="0"/>
              <a:t>úhrada </a:t>
            </a:r>
            <a:r>
              <a:rPr lang="cs-CZ" altLang="en-US" sz="2400" dirty="0"/>
              <a:t>úroků z přijatých půjček a úvěrů, </a:t>
            </a:r>
          </a:p>
          <a:p>
            <a:r>
              <a:rPr lang="cs-CZ" altLang="en-US" sz="2400" dirty="0"/>
              <a:t>výdaje na emise vlastních dluhopisů a na úhradu výnosů z nich náležejících jejich vlastníkům,</a:t>
            </a:r>
          </a:p>
          <a:p>
            <a:r>
              <a:rPr lang="cs-CZ" altLang="en-US" sz="2400" dirty="0"/>
              <a:t>výdaje na podporu subjektů provádějících veřejně prospěšné činnosti a na podporu soukromého podnikání prospěšného pro obec,</a:t>
            </a:r>
          </a:p>
          <a:p>
            <a:r>
              <a:rPr lang="cs-CZ" altLang="en-US" sz="2400" dirty="0"/>
              <a:t> jiné výdaje uskutečněné v rámci působnosti obce, kraje včetně darů a příspěvků na sociální nebo jiné humanitární účely.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58015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výdaje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smtClean="0"/>
              <a:t>Obec a </a:t>
            </a:r>
            <a:r>
              <a:rPr lang="cs-CZ" altLang="en-US" dirty="0" smtClean="0"/>
              <a:t>kraje  </a:t>
            </a:r>
            <a:r>
              <a:rPr lang="cs-CZ" altLang="en-US" dirty="0"/>
              <a:t>hradí  ze svého rozpočtu i splátky přijatých půjček, úvěrů a návratných výpomocí a splátky jistiny vlastních dluhopisů jejich vlastníkům.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05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cs typeface="Calibri" panose="020F0502020204030204" pitchFamily="34" charset="0"/>
              </a:rPr>
              <a:t>Organizační složky ÚSC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altLang="cs-CZ" dirty="0">
                <a:ea typeface="Arial Unicode MS" pitchFamily="34" charset="-128"/>
                <a:cs typeface="Calibri" panose="020F0502020204030204" pitchFamily="34" charset="0"/>
              </a:rPr>
              <a:t>Organizace bez právní subjektivity 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ea typeface="Arial Unicode MS" pitchFamily="34" charset="-128"/>
                <a:cs typeface="Calibri" panose="020F0502020204030204" pitchFamily="34" charset="0"/>
                <a:sym typeface="Wingdings" pitchFamily="2" charset="2"/>
              </a:rPr>
              <a:t>h</a:t>
            </a:r>
            <a:r>
              <a:rPr lang="cs-CZ" altLang="cs-CZ" sz="2800" dirty="0">
                <a:ea typeface="Arial Unicode MS" pitchFamily="34" charset="-128"/>
                <a:cs typeface="Calibri" panose="020F0502020204030204" pitchFamily="34" charset="0"/>
              </a:rPr>
              <a:t>ospodaří jménem svého zřizovatele</a:t>
            </a:r>
          </a:p>
          <a:p>
            <a:pPr lvl="1" algn="just">
              <a:buFontTx/>
              <a:buChar char="•"/>
            </a:pPr>
            <a:endParaRPr lang="cs-CZ" altLang="cs-CZ" sz="2800" dirty="0">
              <a:ea typeface="Arial Unicode MS" pitchFamily="34" charset="-128"/>
              <a:cs typeface="Calibri" panose="020F0502020204030204" pitchFamily="34" charset="0"/>
            </a:endParaRPr>
          </a:p>
          <a:p>
            <a:pPr marL="72000" indent="0" algn="just">
              <a:buNone/>
            </a:pPr>
            <a:r>
              <a:rPr lang="cs-CZ" altLang="cs-CZ" dirty="0">
                <a:ea typeface="Arial Unicode MS" pitchFamily="34" charset="-128"/>
                <a:cs typeface="Calibri" panose="020F0502020204030204" pitchFamily="34" charset="0"/>
              </a:rPr>
              <a:t>Pro takové činnosti, které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ea typeface="Arial Unicode MS" pitchFamily="34" charset="-128"/>
                <a:cs typeface="Calibri" panose="020F0502020204030204" pitchFamily="34" charset="0"/>
              </a:rPr>
              <a:t>nevyžadují velký počet zaměstnanců,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ea typeface="Arial Unicode MS" pitchFamily="34" charset="-128"/>
                <a:cs typeface="Calibri" panose="020F0502020204030204" pitchFamily="34" charset="0"/>
              </a:rPr>
              <a:t>nepotřebují složité a rozsáhlé strojní nebo jiné technické vybavení,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ea typeface="Arial Unicode MS" pitchFamily="34" charset="-128"/>
                <a:cs typeface="Calibri" panose="020F0502020204030204" pitchFamily="34" charset="0"/>
              </a:rPr>
              <a:t>nejsou vnitřně odvětvově či jinak organizačně členěné,</a:t>
            </a:r>
          </a:p>
          <a:p>
            <a:pPr lvl="1" algn="just">
              <a:buFontTx/>
              <a:buChar char="•"/>
            </a:pPr>
            <a:r>
              <a:rPr lang="cs-CZ" altLang="cs-CZ" sz="2800" dirty="0">
                <a:ea typeface="Arial Unicode MS" pitchFamily="34" charset="-128"/>
                <a:cs typeface="Calibri" panose="020F0502020204030204" pitchFamily="34" charset="0"/>
              </a:rPr>
              <a:t>nevstupují do složitých ekonomických nebo právních vztahů.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2179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Rozpočtový proces na úrovni ÚSC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Sestavení a schválení rozpočtu</a:t>
            </a:r>
          </a:p>
          <a:p>
            <a:r>
              <a:rPr lang="cs-CZ" dirty="0" smtClean="0"/>
              <a:t>Plnění a kontrola</a:t>
            </a:r>
          </a:p>
          <a:p>
            <a:r>
              <a:rPr lang="cs-CZ" dirty="0" smtClean="0"/>
              <a:t>Sestavení a schválení závěrečného účtu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46465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Vypracování rozpočtu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smtClean="0"/>
              <a:t>Návrh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en-US" dirty="0"/>
              <a:t>Finanční výbor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en-US" dirty="0"/>
              <a:t>Rada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en-US" dirty="0"/>
              <a:t>Finanční komise</a:t>
            </a:r>
          </a:p>
          <a:p>
            <a:pPr marL="533400" indent="-533400">
              <a:buFont typeface="Wingdings" panose="05000000000000000000" pitchFamily="2" charset="2"/>
              <a:buAutoNum type="arabicPeriod"/>
            </a:pPr>
            <a:r>
              <a:rPr lang="cs-CZ" altLang="en-US" dirty="0"/>
              <a:t>Zastupitelstvo</a:t>
            </a:r>
          </a:p>
          <a:p>
            <a:pPr marL="533400" indent="-533400">
              <a:buNone/>
            </a:pPr>
            <a:endParaRPr lang="cs-CZ" altLang="en-US" dirty="0"/>
          </a:p>
          <a:p>
            <a:pPr marL="533400" indent="-533400">
              <a:buNone/>
            </a:pPr>
            <a:r>
              <a:rPr lang="cs-CZ" altLang="en-US" dirty="0"/>
              <a:t>Připomínky:</a:t>
            </a:r>
          </a:p>
          <a:p>
            <a:pPr marL="533400" indent="-533400">
              <a:buNone/>
            </a:pPr>
            <a:r>
              <a:rPr lang="cs-CZ" altLang="en-US" dirty="0"/>
              <a:t>Občané, kontrolní výbor, zastupitelstvo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046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Schvalování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 smtClean="0"/>
              <a:t>Vyvěšení </a:t>
            </a:r>
            <a:r>
              <a:rPr lang="cs-CZ" altLang="en-US" dirty="0"/>
              <a:t>- 15 dnů před </a:t>
            </a:r>
            <a:r>
              <a:rPr lang="cs-CZ" altLang="en-US" dirty="0" smtClean="0"/>
              <a:t>schválením</a:t>
            </a:r>
          </a:p>
          <a:p>
            <a:r>
              <a:rPr lang="cs-CZ" altLang="en-US" dirty="0" smtClean="0"/>
              <a:t>Schválení </a:t>
            </a:r>
            <a:r>
              <a:rPr lang="cs-CZ" altLang="en-US" dirty="0"/>
              <a:t>– </a:t>
            </a:r>
            <a:r>
              <a:rPr lang="cs-CZ" altLang="en-US" dirty="0" smtClean="0"/>
              <a:t>ZASTUPITELSTVO</a:t>
            </a:r>
          </a:p>
          <a:p>
            <a:r>
              <a:rPr lang="cs-CZ" altLang="en-US" dirty="0" smtClean="0"/>
              <a:t>Rozpočtové provizorium</a:t>
            </a:r>
          </a:p>
          <a:p>
            <a:r>
              <a:rPr lang="cs-CZ" altLang="en-US" dirty="0" smtClean="0"/>
              <a:t>Rozpis </a:t>
            </a:r>
            <a:r>
              <a:rPr lang="cs-CZ" altLang="en-US" dirty="0"/>
              <a:t>ukazatelů-finanční  </a:t>
            </a:r>
            <a:r>
              <a:rPr lang="cs-CZ" altLang="en-US" dirty="0" smtClean="0"/>
              <a:t>výbor</a:t>
            </a:r>
          </a:p>
          <a:p>
            <a:r>
              <a:rPr lang="cs-CZ" altLang="en-US" dirty="0" smtClean="0"/>
              <a:t>Hospodaření </a:t>
            </a:r>
            <a:r>
              <a:rPr lang="cs-CZ" altLang="en-US" dirty="0"/>
              <a:t>a kontrola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5369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66000" y="301989"/>
            <a:ext cx="10753200" cy="451576"/>
          </a:xfrm>
        </p:spPr>
        <p:txBody>
          <a:bodyPr/>
          <a:lstStyle/>
          <a:p>
            <a:r>
              <a:rPr lang="cs-CZ" dirty="0" smtClean="0"/>
              <a:t>Hospodaření a kontrola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927463"/>
            <a:ext cx="10753200" cy="4904537"/>
          </a:xfrm>
        </p:spPr>
        <p:txBody>
          <a:bodyPr/>
          <a:lstStyle/>
          <a:p>
            <a:r>
              <a:rPr lang="cs-CZ" sz="2400" dirty="0" smtClean="0"/>
              <a:t>Pl</a:t>
            </a:r>
            <a:r>
              <a:rPr lang="cs-CZ" altLang="en-US" sz="2400" dirty="0" smtClean="0"/>
              <a:t>nění </a:t>
            </a:r>
            <a:r>
              <a:rPr lang="cs-CZ" altLang="en-US" sz="2400" dirty="0"/>
              <a:t>sleduje finanční a kontrolní </a:t>
            </a:r>
            <a:r>
              <a:rPr lang="cs-CZ" altLang="en-US" sz="2400" dirty="0" smtClean="0"/>
              <a:t>výbor</a:t>
            </a:r>
          </a:p>
          <a:p>
            <a:r>
              <a:rPr lang="cs-CZ" altLang="en-US" sz="2400" dirty="0" smtClean="0"/>
              <a:t>Rada </a:t>
            </a:r>
            <a:r>
              <a:rPr lang="cs-CZ" altLang="en-US" sz="2400" dirty="0"/>
              <a:t>obce, </a:t>
            </a:r>
            <a:r>
              <a:rPr lang="cs-CZ" altLang="en-US" sz="2400" dirty="0" smtClean="0"/>
              <a:t>kraje</a:t>
            </a:r>
          </a:p>
          <a:p>
            <a:r>
              <a:rPr lang="cs-CZ" altLang="en-US" sz="2400" dirty="0" smtClean="0"/>
              <a:t>Finanční komise</a:t>
            </a:r>
          </a:p>
          <a:p>
            <a:pPr marL="72000" indent="0">
              <a:buNone/>
            </a:pPr>
            <a:endParaRPr lang="cs-CZ" altLang="en-US" sz="2400" dirty="0"/>
          </a:p>
          <a:p>
            <a:pPr>
              <a:buNone/>
            </a:pPr>
            <a:r>
              <a:rPr lang="cs-CZ" altLang="en-US" sz="2400" dirty="0" smtClean="0"/>
              <a:t>Časové </a:t>
            </a:r>
            <a:r>
              <a:rPr lang="cs-CZ" altLang="en-US" sz="2400" dirty="0"/>
              <a:t>použití prostředků-jen pro fiskální </a:t>
            </a:r>
            <a:r>
              <a:rPr lang="cs-CZ" altLang="en-US" sz="2400" dirty="0" smtClean="0"/>
              <a:t>rok - ostatní </a:t>
            </a:r>
            <a:r>
              <a:rPr lang="cs-CZ" altLang="en-US" sz="2400" dirty="0"/>
              <a:t>se </a:t>
            </a:r>
            <a:r>
              <a:rPr lang="cs-CZ" altLang="en-US" sz="2400" dirty="0" smtClean="0"/>
              <a:t>převádějí</a:t>
            </a:r>
          </a:p>
          <a:p>
            <a:pPr>
              <a:buNone/>
            </a:pPr>
            <a:endParaRPr lang="cs-CZ" altLang="en-US" sz="2400" dirty="0"/>
          </a:p>
          <a:p>
            <a:pPr>
              <a:buNone/>
            </a:pPr>
            <a:r>
              <a:rPr lang="cs-CZ" altLang="en-US" sz="2400" b="1" dirty="0" smtClean="0"/>
              <a:t>Kontrola </a:t>
            </a:r>
          </a:p>
          <a:p>
            <a:pPr>
              <a:buFontTx/>
              <a:buChar char="-"/>
            </a:pPr>
            <a:r>
              <a:rPr lang="cs-CZ" altLang="en-US" sz="2400" dirty="0" smtClean="0"/>
              <a:t>Vnitřní (finanční výbor, kontrolní výbor, zastupitelstvo, rada)</a:t>
            </a:r>
          </a:p>
          <a:p>
            <a:pPr>
              <a:buFontTx/>
              <a:buChar char="-"/>
            </a:pPr>
            <a:r>
              <a:rPr lang="cs-CZ" altLang="en-US" sz="2400" dirty="0" smtClean="0"/>
              <a:t>Vnější (občané, ÚFO, NKÚ, </a:t>
            </a:r>
            <a:r>
              <a:rPr lang="cs-CZ" altLang="en-US" sz="2400" dirty="0"/>
              <a:t>Kraj- přezkoumávání hospodaření ÚSC – </a:t>
            </a:r>
            <a:r>
              <a:rPr lang="cs-CZ" altLang="en-US" sz="2400" dirty="0" err="1"/>
              <a:t>z.č</a:t>
            </a:r>
            <a:r>
              <a:rPr lang="cs-CZ" altLang="en-US" sz="2400" dirty="0"/>
              <a:t>. </a:t>
            </a:r>
            <a:r>
              <a:rPr lang="cs-CZ" altLang="en-US" sz="2400" dirty="0"/>
              <a:t>420/2004 Sb</a:t>
            </a:r>
            <a:r>
              <a:rPr lang="cs-CZ" altLang="en-US" sz="2400" dirty="0" smtClean="0"/>
              <a:t>.,)</a:t>
            </a:r>
            <a:endParaRPr lang="cs-CZ" altLang="en-US" sz="2400" dirty="0"/>
          </a:p>
          <a:p>
            <a:pPr>
              <a:buFontTx/>
              <a:buChar char="-"/>
            </a:pPr>
            <a:endParaRPr lang="cs-CZ" altLang="en-US" sz="2400" dirty="0"/>
          </a:p>
          <a:p>
            <a:pPr>
              <a:buNone/>
            </a:pPr>
            <a:endParaRPr lang="cs-CZ" altLang="en-US" sz="2400" dirty="0">
              <a:solidFill>
                <a:srgbClr val="66FFFF"/>
              </a:solidFill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863259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Závěrečný účet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Sestavuje</a:t>
            </a:r>
          </a:p>
          <a:p>
            <a:pPr lvl="1"/>
            <a:r>
              <a:rPr lang="cs-CZ" dirty="0" smtClean="0"/>
              <a:t>Finanční výbor</a:t>
            </a:r>
          </a:p>
          <a:p>
            <a:pPr lvl="1"/>
            <a:r>
              <a:rPr lang="cs-CZ" dirty="0" smtClean="0"/>
              <a:t>Rada</a:t>
            </a:r>
          </a:p>
          <a:p>
            <a:pPr lvl="1"/>
            <a:r>
              <a:rPr lang="cs-CZ" dirty="0" smtClean="0"/>
              <a:t>Finanční komise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astupitelstvo</a:t>
            </a:r>
          </a:p>
          <a:p>
            <a:r>
              <a:rPr lang="cs-CZ" dirty="0" smtClean="0"/>
              <a:t>Připomínky</a:t>
            </a:r>
          </a:p>
          <a:p>
            <a:pPr lvl="1"/>
            <a:r>
              <a:rPr lang="cs-CZ" dirty="0" smtClean="0"/>
              <a:t>Občané</a:t>
            </a:r>
          </a:p>
          <a:p>
            <a:pPr lvl="1"/>
            <a:r>
              <a:rPr lang="cs-CZ" dirty="0" smtClean="0"/>
              <a:t>Kontrolní výbor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astupitelstvo</a:t>
            </a:r>
          </a:p>
          <a:p>
            <a:r>
              <a:rPr lang="cs-CZ" dirty="0" smtClean="0"/>
              <a:t>Schvaluje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astupitelstvo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3436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Rozpočtová skladba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en-US" sz="2400" dirty="0"/>
              <a:t>Rozpočet se zpracovává v třídění podle rozpočtové skladby, kterou stanoví Ministerstvo financí vyhláškou. </a:t>
            </a:r>
          </a:p>
          <a:p>
            <a:pPr>
              <a:lnSpc>
                <a:spcPct val="100000"/>
              </a:lnSpc>
            </a:pPr>
            <a:r>
              <a:rPr lang="cs-CZ" altLang="en-US" sz="2400" dirty="0"/>
              <a:t>Orgány územního samosprávného celku a orgány svazku obcí projednávají rozpočet při jeho schvalování v třídění podle rozpočtové skladby tak, aby schválený rozpočet vyjadřoval závazné ukazatele, jimiž se mají povinně řídit</a:t>
            </a:r>
          </a:p>
          <a:p>
            <a:pPr>
              <a:lnSpc>
                <a:spcPct val="100000"/>
              </a:lnSpc>
            </a:pPr>
            <a:r>
              <a:rPr lang="cs-CZ" altLang="en-US" sz="2400" dirty="0"/>
              <a:t>výkonné orgány územního samosprávného celku a svazku obcí při hospodaření podle rozpočtu,</a:t>
            </a:r>
          </a:p>
          <a:p>
            <a:pPr>
              <a:lnSpc>
                <a:spcPct val="100000"/>
              </a:lnSpc>
            </a:pPr>
            <a:r>
              <a:rPr lang="cs-CZ" altLang="en-US" sz="2400" dirty="0"/>
              <a:t> právnické osoby zřízené nebo založené v působnosti územního samosprávného celku při svém hospodaření,</a:t>
            </a:r>
          </a:p>
          <a:p>
            <a:pPr>
              <a:lnSpc>
                <a:spcPct val="100000"/>
              </a:lnSpc>
            </a:pPr>
            <a:r>
              <a:rPr lang="cs-CZ" altLang="en-US" sz="2400" dirty="0"/>
              <a:t>další osoby, které mají být příjemci dotací nebo příspěvků z rozpočtu.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16372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účetnictví a rozpočtu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Rozpočet </a:t>
            </a:r>
            <a:endParaRPr lang="cs-CZ" altLang="cs-CZ" dirty="0"/>
          </a:p>
          <a:p>
            <a:pPr lvl="1" algn="just">
              <a:buFontTx/>
              <a:buChar char="•"/>
            </a:pPr>
            <a:r>
              <a:rPr lang="cs-CZ" altLang="cs-CZ" dirty="0"/>
              <a:t>několik pohledů na peněžní operace (klasifikace podle různých na sobě nezávislých hledisek) </a:t>
            </a:r>
          </a:p>
          <a:p>
            <a:pPr lvl="1" algn="just">
              <a:buFontTx/>
              <a:buChar char="•"/>
            </a:pPr>
            <a:r>
              <a:rPr lang="cs-CZ" altLang="cs-CZ" dirty="0"/>
              <a:t>peněžní toky jednotky v rozpočtové činnosti v průběhu jednoho roku</a:t>
            </a:r>
          </a:p>
          <a:p>
            <a:pPr lvl="1" algn="just">
              <a:buFontTx/>
              <a:buChar char="•"/>
            </a:pPr>
            <a:r>
              <a:rPr lang="cs-CZ" altLang="cs-CZ" dirty="0"/>
              <a:t>příjmově – výdajový</a:t>
            </a:r>
          </a:p>
          <a:p>
            <a:pPr algn="just"/>
            <a:r>
              <a:rPr lang="cs-CZ" altLang="cs-CZ" dirty="0"/>
              <a:t>Účetnictví </a:t>
            </a:r>
          </a:p>
          <a:p>
            <a:pPr lvl="1" algn="just">
              <a:buFontTx/>
              <a:buChar char="•"/>
            </a:pPr>
            <a:r>
              <a:rPr lang="cs-CZ" altLang="cs-CZ" dirty="0"/>
              <a:t>jednoúrovňový systém, osnova syntetických účtů</a:t>
            </a:r>
          </a:p>
          <a:p>
            <a:pPr lvl="1" algn="just">
              <a:buFontTx/>
              <a:buChar char="•"/>
            </a:pPr>
            <a:r>
              <a:rPr lang="cs-CZ" altLang="cs-CZ" dirty="0"/>
              <a:t>komplexnější, obsahuje i informace o majetku, závazcích, pohledávkách</a:t>
            </a:r>
          </a:p>
          <a:p>
            <a:pPr lvl="1" algn="just">
              <a:buFontTx/>
              <a:buChar char="•"/>
            </a:pPr>
            <a:r>
              <a:rPr lang="cs-CZ" altLang="cs-CZ" dirty="0"/>
              <a:t>kontinuita v čase</a:t>
            </a:r>
          </a:p>
          <a:p>
            <a:pPr lvl="1" algn="just">
              <a:buFontTx/>
              <a:buChar char="•"/>
            </a:pPr>
            <a:r>
              <a:rPr lang="cs-CZ" altLang="cs-CZ" dirty="0"/>
              <a:t>nákladově – výnosový</a:t>
            </a:r>
          </a:p>
          <a:p>
            <a:pPr algn="just"/>
            <a:r>
              <a:rPr lang="cs-CZ" altLang="cs-CZ" dirty="0"/>
              <a:t>Účetnictví a rozpočet spolu souvisí, doplňují se, jsou provázané</a:t>
            </a:r>
          </a:p>
          <a:p>
            <a:pPr lvl="1" algn="just">
              <a:buFontTx/>
              <a:buChar char="•"/>
            </a:pPr>
            <a:r>
              <a:rPr lang="cs-CZ" altLang="cs-CZ" dirty="0"/>
              <a:t>rozpočet je s účetnictvím provázán přes rozpočtové účty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7766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 – specifika ÚSC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 smtClean="0"/>
          </a:p>
          <a:p>
            <a:pPr algn="just"/>
            <a:r>
              <a:rPr lang="cs-CZ" altLang="cs-CZ" dirty="0"/>
              <a:t>Účetní období – kalendářní rok</a:t>
            </a:r>
          </a:p>
          <a:p>
            <a:pPr algn="just"/>
            <a:r>
              <a:rPr lang="cs-CZ" altLang="cs-CZ" dirty="0"/>
              <a:t>Rozsah vedení účetnictví – v plném rozsahu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89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Rozdílnost účetnictví ÚSC oproti podnikatelským subjektům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2037806"/>
            <a:ext cx="10753200" cy="3794194"/>
          </a:xfrm>
        </p:spPr>
        <p:txBody>
          <a:bodyPr/>
          <a:lstStyle/>
          <a:p>
            <a:pPr algn="just"/>
            <a:r>
              <a:rPr lang="cs-CZ" altLang="cs-CZ" dirty="0"/>
              <a:t>ÚSC je veřejnoprávní korporace –</a:t>
            </a:r>
            <a:r>
              <a:rPr lang="en-US" altLang="cs-CZ" dirty="0" smtClean="0"/>
              <a:t>»</a:t>
            </a:r>
            <a:r>
              <a:rPr lang="cs-CZ" altLang="cs-CZ" dirty="0" smtClean="0"/>
              <a:t> jiná </a:t>
            </a:r>
            <a:r>
              <a:rPr lang="cs-CZ" altLang="cs-CZ" dirty="0"/>
              <a:t>směrná účtová osnova</a:t>
            </a:r>
          </a:p>
          <a:p>
            <a:pPr marL="94320" lvl="1" indent="0" algn="just">
              <a:buNone/>
            </a:pPr>
            <a:r>
              <a:rPr lang="cs-CZ" altLang="cs-CZ" sz="2800" dirty="0" smtClean="0"/>
              <a:t>(pozn</a:t>
            </a:r>
            <a:r>
              <a:rPr lang="cs-CZ" altLang="cs-CZ" sz="2800" dirty="0"/>
              <a:t>.: obce a kraje mohou mít i podnikatelskou </a:t>
            </a:r>
            <a:r>
              <a:rPr lang="cs-CZ" altLang="cs-CZ" sz="2800" dirty="0" smtClean="0"/>
              <a:t>činnost) </a:t>
            </a:r>
            <a:endParaRPr lang="cs-CZ" altLang="cs-CZ" sz="2800" dirty="0"/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účty vztahujících se k rozpočtu ÚSC, které jsou odlišné od podnikatelských subjektů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peněžní fondy (pozn. dříve i majetkové)</a:t>
            </a:r>
            <a:endParaRPr lang="en-US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601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Rozlišení mezi rozpočtovou a podnikatelskou činností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66000" y="2090056"/>
            <a:ext cx="10753200" cy="374194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 smtClean="0"/>
              <a:t>Rozpočtová </a:t>
            </a:r>
            <a:r>
              <a:rPr lang="cs-CZ" altLang="cs-CZ" dirty="0"/>
              <a:t>činnost </a:t>
            </a:r>
          </a:p>
          <a:p>
            <a:pPr marL="548640" lvl="2" algn="just">
              <a:lnSpc>
                <a:spcPct val="100000"/>
              </a:lnSpc>
            </a:pPr>
            <a:r>
              <a:rPr lang="cs-CZ" altLang="cs-CZ" sz="2400" dirty="0" smtClean="0"/>
              <a:t>- činnost</a:t>
            </a:r>
            <a:r>
              <a:rPr lang="cs-CZ" altLang="cs-CZ" sz="2400" dirty="0"/>
              <a:t>, která je hlavním posláním ÚSC – cílem není dosažení zisku, ale snaha o rozvoj území a  uspokojování potřeb obyvatel</a:t>
            </a:r>
          </a:p>
          <a:p>
            <a:pPr marL="274320" lvl="1" algn="just"/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Podnikatelská (hospodářská) činnost</a:t>
            </a:r>
          </a:p>
          <a:p>
            <a:pPr marL="548640" lvl="2" algn="just">
              <a:lnSpc>
                <a:spcPct val="100000"/>
              </a:lnSpc>
            </a:pPr>
            <a:r>
              <a:rPr lang="cs-CZ" altLang="cs-CZ" sz="2400" dirty="0" smtClean="0"/>
              <a:t>- ÚSC </a:t>
            </a:r>
            <a:r>
              <a:rPr lang="cs-CZ" altLang="cs-CZ" sz="2400" dirty="0"/>
              <a:t>může vykonávat i činnosti, při kterých se snaží dosahovat zisku</a:t>
            </a:r>
          </a:p>
          <a:p>
            <a:pPr marL="891540" lvl="2" indent="-342900" algn="just">
              <a:lnSpc>
                <a:spcPct val="100000"/>
              </a:lnSpc>
              <a:buFontTx/>
              <a:buChar char="-"/>
            </a:pPr>
            <a:r>
              <a:rPr lang="cs-CZ" altLang="cs-CZ" sz="2400" dirty="0" smtClean="0"/>
              <a:t>účetně </a:t>
            </a:r>
            <a:r>
              <a:rPr lang="cs-CZ" altLang="cs-CZ" sz="2400" dirty="0"/>
              <a:t>sledována mimo rozpočtové V a N </a:t>
            </a:r>
            <a:endParaRPr lang="cs-CZ" altLang="cs-CZ" sz="2400" dirty="0" smtClean="0"/>
          </a:p>
          <a:p>
            <a:pPr marL="891540" lvl="2" indent="-342900" algn="just">
              <a:lnSpc>
                <a:spcPct val="100000"/>
              </a:lnSpc>
              <a:buFontTx/>
              <a:buChar char="-"/>
            </a:pPr>
            <a:r>
              <a:rPr lang="cs-CZ" altLang="cs-CZ" sz="2400" dirty="0" smtClean="0"/>
              <a:t>výsledky </a:t>
            </a:r>
            <a:r>
              <a:rPr lang="cs-CZ" altLang="cs-CZ" sz="2400" dirty="0"/>
              <a:t>se promítají do rozpočtu vždy nejpozději ke konci kalendářního </a:t>
            </a:r>
            <a:r>
              <a:rPr lang="cs-CZ" altLang="cs-CZ" sz="2400" dirty="0" smtClean="0"/>
              <a:t>roku</a:t>
            </a:r>
          </a:p>
          <a:p>
            <a:pPr marL="891540" lvl="2" indent="-342900" algn="just">
              <a:lnSpc>
                <a:spcPct val="100000"/>
              </a:lnSpc>
              <a:buFontTx/>
              <a:buChar char="-"/>
            </a:pPr>
            <a:r>
              <a:rPr lang="cs-CZ" altLang="cs-CZ" sz="2400" dirty="0" smtClean="0"/>
              <a:t>mělo </a:t>
            </a:r>
            <a:r>
              <a:rPr lang="cs-CZ" altLang="cs-CZ" sz="2400" dirty="0"/>
              <a:t>by být vnitřním předpisem upraveno, které činnosti sem patří, jaký majetek je při nich využíván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288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Nadpis 1"/>
          <p:cNvSpPr>
            <a:spLocks noGrp="1"/>
          </p:cNvSpPr>
          <p:nvPr>
            <p:ph type="title"/>
          </p:nvPr>
        </p:nvSpPr>
        <p:spPr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600" dirty="0">
                <a:cs typeface="Calibri" panose="020F0502020204030204" pitchFamily="34" charset="0"/>
              </a:rPr>
              <a:t>Organizační složky ÚSC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92500" lnSpcReduction="10000"/>
          </a:bodyPr>
          <a:lstStyle/>
          <a:p>
            <a:pPr marL="72000" indent="0" algn="just">
              <a:buNone/>
            </a:pP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Zastupitelstvo ÚSC </a:t>
            </a:r>
          </a:p>
          <a:p>
            <a:pPr lvl="1" algn="just">
              <a:buFontTx/>
              <a:buChar char="•"/>
            </a:pP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zřizuje OS </a:t>
            </a:r>
          </a:p>
          <a:p>
            <a:pPr lvl="1" algn="just">
              <a:buFontTx/>
              <a:buChar char="•"/>
            </a:pP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jmenuje vedoucího OS, určí jeho práva a povinnosti</a:t>
            </a:r>
          </a:p>
          <a:p>
            <a:pPr marL="72000" indent="0" algn="just">
              <a:buNone/>
            </a:pPr>
            <a:endParaRPr lang="cs-CZ" altLang="cs-CZ" sz="3200" dirty="0" smtClean="0">
              <a:ea typeface="Arial Unicode MS" pitchFamily="34" charset="-128"/>
              <a:cs typeface="Arial Unicode MS" pitchFamily="34" charset="-128"/>
            </a:endParaRPr>
          </a:p>
          <a:p>
            <a:pPr marL="72000" indent="0" algn="just">
              <a:buNone/>
            </a:pPr>
            <a:r>
              <a:rPr lang="cs-CZ" altLang="cs-CZ" sz="3200" dirty="0" smtClean="0">
                <a:ea typeface="Arial Unicode MS" pitchFamily="34" charset="-128"/>
                <a:cs typeface="Arial Unicode MS" pitchFamily="34" charset="-128"/>
              </a:rPr>
              <a:t>Pracovníci </a:t>
            </a: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OS jsou zaměstnanci OÚ </a:t>
            </a:r>
          </a:p>
          <a:p>
            <a:pPr algn="just"/>
            <a:endParaRPr lang="cs-CZ" altLang="cs-CZ" sz="3200" dirty="0">
              <a:ea typeface="Arial Unicode MS" pitchFamily="34" charset="-128"/>
              <a:cs typeface="Arial Unicode MS" pitchFamily="34" charset="-128"/>
            </a:endParaRPr>
          </a:p>
          <a:p>
            <a:pPr marL="72000" indent="0" algn="just">
              <a:buNone/>
            </a:pP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Př. OS: knihovny, informační střediska,..</a:t>
            </a:r>
          </a:p>
          <a:p>
            <a:pPr algn="just"/>
            <a:endParaRPr lang="cs-CZ" altLang="cs-CZ" sz="3200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5780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Nadpis 1"/>
          <p:cNvSpPr>
            <a:spLocks noGrp="1"/>
          </p:cNvSpPr>
          <p:nvPr>
            <p:ph type="title"/>
          </p:nvPr>
        </p:nvSpPr>
        <p:spPr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600" dirty="0">
                <a:cs typeface="Calibri" panose="020F0502020204030204" pitchFamily="34" charset="0"/>
              </a:rPr>
              <a:t>Hospodaření 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77500" lnSpcReduction="20000"/>
          </a:bodyPr>
          <a:lstStyle/>
          <a:p>
            <a:pPr algn="just"/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OS není účetní jednotkou ani samostatnou právnickou </a:t>
            </a:r>
            <a:r>
              <a:rPr lang="cs-CZ" altLang="cs-CZ" sz="3200" dirty="0" smtClean="0">
                <a:ea typeface="Arial Unicode MS" pitchFamily="34" charset="-128"/>
                <a:cs typeface="Arial Unicode MS" pitchFamily="34" charset="-128"/>
              </a:rPr>
              <a:t>osobou</a:t>
            </a:r>
            <a:endParaRPr lang="cs-CZ" altLang="cs-CZ" sz="3200" dirty="0"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veškeré příjmy a výdaje OS v rozpočtu </a:t>
            </a:r>
            <a:r>
              <a:rPr lang="cs-CZ" altLang="cs-CZ" sz="3200" dirty="0" smtClean="0">
                <a:ea typeface="Arial Unicode MS" pitchFamily="34" charset="-128"/>
                <a:cs typeface="Arial Unicode MS" pitchFamily="34" charset="-128"/>
              </a:rPr>
              <a:t>zřizovatele: rozpočet </a:t>
            </a: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OS je součástí rozpočtu zřizovatele. </a:t>
            </a:r>
          </a:p>
          <a:p>
            <a:pPr algn="just"/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Obec dává oprávnění k dispozicím s rozpočtem OS svému úřadu a také podle potřeby odpovědnému vedoucímu </a:t>
            </a:r>
            <a:r>
              <a:rPr lang="cs-CZ" altLang="cs-CZ" sz="3200" dirty="0" smtClean="0">
                <a:ea typeface="Arial Unicode MS" pitchFamily="34" charset="-128"/>
                <a:cs typeface="Arial Unicode MS" pitchFamily="34" charset="-128"/>
              </a:rPr>
              <a:t>OS</a:t>
            </a:r>
          </a:p>
          <a:p>
            <a:pPr algn="just"/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oprávnění disponovat jen s prostředky, které zabezpečují běžný </a:t>
            </a:r>
            <a:r>
              <a:rPr lang="cs-CZ" altLang="cs-CZ" sz="3200" dirty="0" smtClean="0">
                <a:ea typeface="Arial Unicode MS" pitchFamily="34" charset="-128"/>
                <a:cs typeface="Arial Unicode MS" pitchFamily="34" charset="-128"/>
              </a:rPr>
              <a:t>provoz</a:t>
            </a:r>
            <a:endParaRPr lang="cs-CZ" altLang="cs-CZ" sz="3200" dirty="0"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nevyčerpaná záloha se vrací </a:t>
            </a:r>
            <a:r>
              <a:rPr lang="cs-CZ" altLang="cs-CZ" sz="3200" dirty="0" smtClean="0">
                <a:ea typeface="Arial Unicode MS" pitchFamily="34" charset="-128"/>
                <a:cs typeface="Arial Unicode MS" pitchFamily="34" charset="-128"/>
              </a:rPr>
              <a:t>zřizovateli</a:t>
            </a:r>
            <a:endParaRPr lang="cs-CZ" altLang="cs-CZ" sz="3200" dirty="0"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OS může být oprávněna vybírat některé příjmy z její </a:t>
            </a:r>
            <a:r>
              <a:rPr lang="cs-CZ" altLang="cs-CZ" sz="3200" dirty="0" smtClean="0">
                <a:ea typeface="Arial Unicode MS" pitchFamily="34" charset="-128"/>
                <a:cs typeface="Arial Unicode MS" pitchFamily="34" charset="-128"/>
              </a:rPr>
              <a:t>činnosti</a:t>
            </a:r>
            <a:endParaRPr lang="cs-CZ" altLang="cs-CZ" sz="3200" dirty="0"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cs-CZ" altLang="cs-CZ" sz="3200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96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600" dirty="0">
                <a:cs typeface="Calibri" panose="020F0502020204030204" pitchFamily="34" charset="0"/>
              </a:rPr>
              <a:t>Příspěvkové organizace </a:t>
            </a:r>
            <a:r>
              <a:rPr lang="cs-CZ" altLang="cs-CZ" sz="3600" dirty="0" smtClean="0">
                <a:cs typeface="Calibri" panose="020F0502020204030204" pitchFamily="34" charset="0"/>
              </a:rPr>
              <a:t>ÚSC (PO)</a:t>
            </a:r>
            <a:endParaRPr lang="cs-CZ" altLang="cs-CZ" sz="3600" dirty="0"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70000" lnSpcReduction="20000"/>
          </a:bodyPr>
          <a:lstStyle/>
          <a:p>
            <a:pPr algn="just">
              <a:buFontTx/>
              <a:buChar char="•"/>
            </a:pP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Právnické osoby - </a:t>
            </a:r>
            <a:r>
              <a:rPr lang="cs-CZ" altLang="cs-CZ" sz="3200" b="1" dirty="0">
                <a:ea typeface="Arial Unicode MS" pitchFamily="34" charset="-128"/>
                <a:cs typeface="Arial Unicode MS" pitchFamily="34" charset="-128"/>
              </a:rPr>
              <a:t>právní subjektivita</a:t>
            </a:r>
          </a:p>
          <a:p>
            <a:pPr algn="just">
              <a:buFontTx/>
              <a:buChar char="•"/>
            </a:pPr>
            <a:endParaRPr lang="cs-CZ" altLang="cs-CZ" sz="3200" dirty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Char char="•"/>
            </a:pP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Takové činnosti, které jsou zpravidla neziskové a jejichž rozsah, struktura a složitost vyžadují samostatnou právní subjektivitu</a:t>
            </a:r>
          </a:p>
          <a:p>
            <a:pPr algn="just">
              <a:buFontTx/>
              <a:buChar char="•"/>
            </a:pPr>
            <a:endParaRPr lang="cs-CZ" altLang="cs-CZ" sz="3200" dirty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Char char="•"/>
            </a:pP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Př. ZŠ, MŠ, divadla, kina,..</a:t>
            </a:r>
          </a:p>
          <a:p>
            <a:pPr algn="just">
              <a:buFontTx/>
              <a:buChar char="•"/>
            </a:pPr>
            <a:endParaRPr lang="cs-CZ" altLang="cs-CZ" sz="3200" dirty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Char char="•"/>
            </a:pP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Zřízena zastupitelstvem ÚSC, rozhodnutí o zřízení + zřizovací listina v Ústředním věstníku ČR, zápis PO do obchodního rejstříku ČR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906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  <a:ln/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altLang="cs-CZ" sz="3600" dirty="0">
                <a:cs typeface="Calibri" panose="020F0502020204030204" pitchFamily="34" charset="0"/>
              </a:rPr>
              <a:t>Hospodaření </a:t>
            </a:r>
            <a:r>
              <a:rPr lang="cs-CZ" altLang="cs-CZ" sz="3600" dirty="0" smtClean="0">
                <a:cs typeface="Calibri" panose="020F0502020204030204" pitchFamily="34" charset="0"/>
              </a:rPr>
              <a:t>příspěvkových organizací (PO)</a:t>
            </a:r>
            <a:endParaRPr lang="cs-CZ" altLang="cs-CZ" sz="3600" dirty="0"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vert="horz" lIns="91440" tIns="45720" rIns="91440" bIns="45720" rtlCol="0" anchor="ctr" anchorCtr="0">
            <a:normAutofit fontScale="47500" lnSpcReduction="20000"/>
          </a:bodyPr>
          <a:lstStyle/>
          <a:p>
            <a:pPr algn="just">
              <a:buFontTx/>
              <a:buChar char="•"/>
            </a:pPr>
            <a:r>
              <a:rPr lang="cs-CZ" altLang="cs-CZ" sz="3800" dirty="0">
                <a:ea typeface="Arial Unicode MS" pitchFamily="34" charset="-128"/>
                <a:cs typeface="Arial Unicode MS" pitchFamily="34" charset="-128"/>
              </a:rPr>
              <a:t>Hlavní činnost</a:t>
            </a:r>
          </a:p>
          <a:p>
            <a:pPr algn="just">
              <a:buFontTx/>
              <a:buChar char="•"/>
            </a:pPr>
            <a:r>
              <a:rPr lang="cs-CZ" altLang="cs-CZ" sz="3800" dirty="0">
                <a:ea typeface="Arial Unicode MS" pitchFamily="34" charset="-128"/>
                <a:cs typeface="Arial Unicode MS" pitchFamily="34" charset="-128"/>
              </a:rPr>
              <a:t>Doplňková činnost (souhlas zřizovatele) </a:t>
            </a:r>
          </a:p>
          <a:p>
            <a:pPr algn="just">
              <a:buFontTx/>
              <a:buChar char="•"/>
            </a:pPr>
            <a:endParaRPr lang="cs-CZ" altLang="cs-CZ" sz="3800" dirty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Char char="•"/>
            </a:pPr>
            <a:r>
              <a:rPr lang="cs-CZ" altLang="cs-CZ" sz="3800" dirty="0">
                <a:ea typeface="Arial Unicode MS" pitchFamily="34" charset="-128"/>
                <a:cs typeface="Arial Unicode MS" pitchFamily="34" charset="-128"/>
              </a:rPr>
              <a:t>Zřizovatel poskytuje příspěvek na </a:t>
            </a:r>
            <a:r>
              <a:rPr lang="cs-CZ" altLang="cs-CZ" sz="3800" dirty="0" smtClean="0">
                <a:ea typeface="Arial Unicode MS" pitchFamily="34" charset="-128"/>
                <a:cs typeface="Arial Unicode MS" pitchFamily="34" charset="-128"/>
              </a:rPr>
              <a:t>provoz: zpravidla </a:t>
            </a:r>
            <a:r>
              <a:rPr lang="cs-CZ" altLang="cs-CZ" sz="3800" dirty="0">
                <a:ea typeface="Arial Unicode MS" pitchFamily="34" charset="-128"/>
                <a:cs typeface="Arial Unicode MS" pitchFamily="34" charset="-128"/>
              </a:rPr>
              <a:t>v návaznosti na výkony nebo jiná kritéria jejích </a:t>
            </a:r>
            <a:r>
              <a:rPr lang="cs-CZ" altLang="cs-CZ" sz="3800" dirty="0" smtClean="0">
                <a:ea typeface="Arial Unicode MS" pitchFamily="34" charset="-128"/>
                <a:cs typeface="Arial Unicode MS" pitchFamily="34" charset="-128"/>
              </a:rPr>
              <a:t>potřeb</a:t>
            </a:r>
          </a:p>
          <a:p>
            <a:pPr algn="just">
              <a:buFontTx/>
              <a:buChar char="•"/>
            </a:pPr>
            <a:r>
              <a:rPr lang="cs-CZ" altLang="cs-CZ" sz="3800" dirty="0">
                <a:ea typeface="Arial Unicode MS" pitchFamily="34" charset="-128"/>
                <a:cs typeface="Arial Unicode MS" pitchFamily="34" charset="-128"/>
              </a:rPr>
              <a:t>Zřizovatel může uložit odvod do svého rozpočtu, jestliže</a:t>
            </a:r>
          </a:p>
          <a:p>
            <a:pPr marL="548640" lvl="2" algn="just">
              <a:buFontTx/>
              <a:buChar char="•"/>
            </a:pPr>
            <a:r>
              <a:rPr lang="cs-CZ" altLang="cs-CZ" sz="3800" dirty="0">
                <a:ea typeface="Arial Unicode MS" pitchFamily="34" charset="-128"/>
                <a:cs typeface="Arial Unicode MS" pitchFamily="34" charset="-128"/>
              </a:rPr>
              <a:t>plánované V překračují plánované N</a:t>
            </a:r>
          </a:p>
          <a:p>
            <a:pPr marL="548640" lvl="2" algn="just">
              <a:buFontTx/>
              <a:buChar char="•"/>
            </a:pPr>
            <a:r>
              <a:rPr lang="cs-CZ" altLang="cs-CZ" sz="3800" dirty="0">
                <a:ea typeface="Arial Unicode MS" pitchFamily="34" charset="-128"/>
                <a:cs typeface="Arial Unicode MS" pitchFamily="34" charset="-128"/>
              </a:rPr>
              <a:t>investiční zdroje jsou větší, než je jejich potřeba užití podle rozhodnutí zřizovatele</a:t>
            </a:r>
          </a:p>
          <a:p>
            <a:pPr marL="548640" lvl="2" algn="just">
              <a:buFontTx/>
              <a:buChar char="•"/>
            </a:pPr>
            <a:r>
              <a:rPr lang="cs-CZ" altLang="cs-CZ" sz="3800" dirty="0">
                <a:ea typeface="Arial Unicode MS" pitchFamily="34" charset="-128"/>
                <a:cs typeface="Arial Unicode MS" pitchFamily="34" charset="-128"/>
              </a:rPr>
              <a:t>PO porušila rozpočtovou kázeň</a:t>
            </a:r>
          </a:p>
          <a:p>
            <a:pPr marL="274320" lvl="1" algn="just">
              <a:buFontTx/>
              <a:buChar char="•"/>
            </a:pPr>
            <a:endParaRPr lang="cs-CZ" altLang="cs-CZ" sz="3800" dirty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Char char="•"/>
            </a:pPr>
            <a:r>
              <a:rPr lang="cs-CZ" altLang="cs-CZ" sz="3800" dirty="0">
                <a:ea typeface="Arial Unicode MS" pitchFamily="34" charset="-128"/>
                <a:cs typeface="Arial Unicode MS" pitchFamily="34" charset="-128"/>
              </a:rPr>
              <a:t>Vztah rozpočtu PO k rozpočtu zřizovatele lze během roku změnit v neprospěch PO jen ze závažných, objektivně působících příčin.</a:t>
            </a:r>
          </a:p>
          <a:p>
            <a:pPr marL="72000" indent="0" algn="just">
              <a:buNone/>
            </a:pPr>
            <a:endParaRPr lang="cs-CZ" altLang="cs-CZ" sz="3600" dirty="0">
              <a:ea typeface="Arial Unicode MS" pitchFamily="34" charset="-128"/>
              <a:cs typeface="Arial Unicode MS" pitchFamily="34" charset="-128"/>
            </a:endParaRPr>
          </a:p>
          <a:p>
            <a:pPr algn="just">
              <a:buFontTx/>
              <a:buChar char="•"/>
            </a:pPr>
            <a:endParaRPr lang="cs-CZ" altLang="cs-CZ" sz="3600" dirty="0">
              <a:latin typeface="Gentium Basic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25683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Peněžní fondy (PF) příspěvkových organizací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 smtClean="0"/>
              <a:t>rezervní </a:t>
            </a:r>
            <a:r>
              <a:rPr lang="cs-CZ" altLang="en-US" dirty="0"/>
              <a:t>fond</a:t>
            </a:r>
            <a:r>
              <a:rPr lang="cs-CZ" altLang="en-US" dirty="0" smtClean="0"/>
              <a:t>,</a:t>
            </a:r>
            <a:endParaRPr lang="cs-CZ" altLang="en-US" dirty="0"/>
          </a:p>
          <a:p>
            <a:r>
              <a:rPr lang="cs-CZ" altLang="en-US" dirty="0"/>
              <a:t> investiční fond</a:t>
            </a:r>
            <a:r>
              <a:rPr lang="cs-CZ" altLang="en-US" dirty="0" smtClean="0"/>
              <a:t>,</a:t>
            </a:r>
            <a:endParaRPr lang="cs-CZ" altLang="en-US" dirty="0"/>
          </a:p>
          <a:p>
            <a:r>
              <a:rPr lang="cs-CZ" altLang="en-US" dirty="0"/>
              <a:t> fond odměn</a:t>
            </a:r>
            <a:r>
              <a:rPr lang="cs-CZ" altLang="en-US" dirty="0" smtClean="0"/>
              <a:t>,</a:t>
            </a:r>
            <a:endParaRPr lang="cs-CZ" altLang="en-US" dirty="0"/>
          </a:p>
          <a:p>
            <a:r>
              <a:rPr lang="cs-CZ" altLang="en-US" dirty="0"/>
              <a:t> fond kulturních a sociálních potřeb.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38127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2599</Words>
  <Application>Microsoft Office PowerPoint</Application>
  <PresentationFormat>Širokoúhlá obrazovka</PresentationFormat>
  <Paragraphs>416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6" baseType="lpstr">
      <vt:lpstr>Arial</vt:lpstr>
      <vt:lpstr>Arial Unicode MS</vt:lpstr>
      <vt:lpstr>Calibri</vt:lpstr>
      <vt:lpstr>Gentium Basic</vt:lpstr>
      <vt:lpstr>Tahoma</vt:lpstr>
      <vt:lpstr>Wingdings</vt:lpstr>
      <vt:lpstr>Prezentace_MU_CZ</vt:lpstr>
      <vt:lpstr>ÚČETNICTVÍ A ROZBORY VE VEŘEJNÉM SEKTORU (2. blok)</vt:lpstr>
      <vt:lpstr>Organizace ÚSC</vt:lpstr>
      <vt:lpstr>Druhy organizací ÚSC</vt:lpstr>
      <vt:lpstr>Organizační složky ÚSC</vt:lpstr>
      <vt:lpstr>Organizační složky ÚSC</vt:lpstr>
      <vt:lpstr>Hospodaření OS</vt:lpstr>
      <vt:lpstr>Příspěvkové organizace ÚSC (PO)</vt:lpstr>
      <vt:lpstr>Hospodaření příspěvkových organizací (PO)</vt:lpstr>
      <vt:lpstr>Peněžní fondy (PF) příspěvkových organizací</vt:lpstr>
      <vt:lpstr>Porušení rozpočtové kázně PO</vt:lpstr>
      <vt:lpstr>Majetek příspěvkových organizací</vt:lpstr>
      <vt:lpstr>PO může nabýt pouze majetek potřebný k výkonu činnosti, pro kterou byla zřízena </vt:lpstr>
      <vt:lpstr>Dlouhodobý majetek  1. Smlouva o výpůjčce mezi ÚSC a PO</vt:lpstr>
      <vt:lpstr>Dlouhodobý majetek  1. Smlouva o výpůjčce mezi ÚSC a PO</vt:lpstr>
      <vt:lpstr>Dlouhodobý majetek  2. Předání k hospodaření („svěřený“ majetek)</vt:lpstr>
      <vt:lpstr>Dlouhodobý majetek  2. Předání k hospodaření („svěřený“ majetek)</vt:lpstr>
      <vt:lpstr>Dlouhodobý majetek  3. Bezúplatný převod od svého zřizovatele</vt:lpstr>
      <vt:lpstr>Dlouhodobý majetek  3. Bezúplatný převod od svého zřizovatele</vt:lpstr>
      <vt:lpstr>Dlouhodobý majetek  4. Darování s předchozím písemným souhlasem zřizovatele</vt:lpstr>
      <vt:lpstr>Dlouhodobý majetek  4. Darování s předchozím písemným souhlasem zřizovatele</vt:lpstr>
      <vt:lpstr>Omezení PO  při vstupování do právních vztahů</vt:lpstr>
      <vt:lpstr>Omezení PO  při vstupování do právních vztahů</vt:lpstr>
      <vt:lpstr>HOSPODAŘENÍ  ÚSC</vt:lpstr>
      <vt:lpstr>Zákon upravuje</vt:lpstr>
      <vt:lpstr>Zákonem se řídí</vt:lpstr>
      <vt:lpstr>Základní pojmy</vt:lpstr>
      <vt:lpstr>Rozpočtový výhled</vt:lpstr>
      <vt:lpstr>Obsahem rozpočtového výhledu je:</vt:lpstr>
      <vt:lpstr>Rozpočet</vt:lpstr>
      <vt:lpstr>Zůstatky v rozpočtu a jejich použití</vt:lpstr>
      <vt:lpstr>Peněžní fondy ÚSC</vt:lpstr>
      <vt:lpstr>Obsah rozpočtu</vt:lpstr>
      <vt:lpstr>Příjmová stránka rozpočtu ÚSC</vt:lpstr>
      <vt:lpstr>Příjmy</vt:lpstr>
      <vt:lpstr>Příjmy</vt:lpstr>
      <vt:lpstr>Další příjmy</vt:lpstr>
      <vt:lpstr>Výdaje</vt:lpstr>
      <vt:lpstr>Výdaje</vt:lpstr>
      <vt:lpstr>Jiné výdaje</vt:lpstr>
      <vt:lpstr>Rozpočtový proces na úrovni ÚSC</vt:lpstr>
      <vt:lpstr>Vypracování rozpočtu</vt:lpstr>
      <vt:lpstr>Schvalování</vt:lpstr>
      <vt:lpstr>Hospodaření a kontrola</vt:lpstr>
      <vt:lpstr>Závěrečný účet</vt:lpstr>
      <vt:lpstr>Rozpočtová skladba</vt:lpstr>
      <vt:lpstr>Vztah účetnictví a rozpočtu</vt:lpstr>
      <vt:lpstr>Základní pojmy – specifika ÚSC</vt:lpstr>
      <vt:lpstr>Rozdílnost účetnictví ÚSC oproti podnikatelským subjektům</vt:lpstr>
      <vt:lpstr>Rozlišení mezi rozpočtovou a podnikatelskou činností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A ROZBORY VE VEŘEJNÉM SEKTORU (2. blok)</dc:title>
  <dc:creator>user</dc:creator>
  <cp:lastModifiedBy>user</cp:lastModifiedBy>
  <cp:revision>17</cp:revision>
  <cp:lastPrinted>1601-01-01T00:00:00Z</cp:lastPrinted>
  <dcterms:created xsi:type="dcterms:W3CDTF">2020-03-31T13:07:48Z</dcterms:created>
  <dcterms:modified xsi:type="dcterms:W3CDTF">2020-03-31T16:46:41Z</dcterms:modified>
</cp:coreProperties>
</file>